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handoutMasterIdLst>
    <p:handoutMasterId r:id="rId69"/>
  </p:handoutMasterIdLst>
  <p:sldIdLst>
    <p:sldId id="277" r:id="rId2"/>
    <p:sldId id="278" r:id="rId3"/>
    <p:sldId id="346" r:id="rId4"/>
    <p:sldId id="279" r:id="rId5"/>
    <p:sldId id="280" r:id="rId6"/>
    <p:sldId id="281" r:id="rId7"/>
    <p:sldId id="282" r:id="rId8"/>
    <p:sldId id="283" r:id="rId9"/>
    <p:sldId id="284" r:id="rId10"/>
    <p:sldId id="285" r:id="rId11"/>
    <p:sldId id="286" r:id="rId12"/>
    <p:sldId id="287" r:id="rId13"/>
    <p:sldId id="343" r:id="rId14"/>
    <p:sldId id="345" r:id="rId15"/>
    <p:sldId id="344" r:id="rId16"/>
    <p:sldId id="288" r:id="rId17"/>
    <p:sldId id="350" r:id="rId18"/>
    <p:sldId id="291" r:id="rId19"/>
    <p:sldId id="292" r:id="rId20"/>
    <p:sldId id="293" r:id="rId21"/>
    <p:sldId id="294" r:id="rId22"/>
    <p:sldId id="295" r:id="rId23"/>
    <p:sldId id="296" r:id="rId24"/>
    <p:sldId id="298" r:id="rId25"/>
    <p:sldId id="299" r:id="rId26"/>
    <p:sldId id="300" r:id="rId27"/>
    <p:sldId id="301" r:id="rId28"/>
    <p:sldId id="302" r:id="rId29"/>
    <p:sldId id="355" r:id="rId30"/>
    <p:sldId id="351" r:id="rId31"/>
    <p:sldId id="356" r:id="rId32"/>
    <p:sldId id="357" r:id="rId33"/>
    <p:sldId id="347" r:id="rId34"/>
    <p:sldId id="349" r:id="rId35"/>
    <p:sldId id="309" r:id="rId36"/>
    <p:sldId id="310" r:id="rId37"/>
    <p:sldId id="352" r:id="rId38"/>
    <p:sldId id="354" r:id="rId39"/>
    <p:sldId id="312" r:id="rId40"/>
    <p:sldId id="311" r:id="rId41"/>
    <p:sldId id="342" r:id="rId42"/>
    <p:sldId id="318" r:id="rId43"/>
    <p:sldId id="353" r:id="rId44"/>
    <p:sldId id="319" r:id="rId45"/>
    <p:sldId id="320" r:id="rId46"/>
    <p:sldId id="321" r:id="rId47"/>
    <p:sldId id="322" r:id="rId48"/>
    <p:sldId id="323" r:id="rId49"/>
    <p:sldId id="324" r:id="rId50"/>
    <p:sldId id="325" r:id="rId51"/>
    <p:sldId id="326" r:id="rId52"/>
    <p:sldId id="327" r:id="rId53"/>
    <p:sldId id="328" r:id="rId54"/>
    <p:sldId id="329" r:id="rId55"/>
    <p:sldId id="330" r:id="rId56"/>
    <p:sldId id="331" r:id="rId57"/>
    <p:sldId id="332" r:id="rId58"/>
    <p:sldId id="333" r:id="rId59"/>
    <p:sldId id="334" r:id="rId60"/>
    <p:sldId id="335" r:id="rId61"/>
    <p:sldId id="336" r:id="rId62"/>
    <p:sldId id="337" r:id="rId63"/>
    <p:sldId id="338" r:id="rId64"/>
    <p:sldId id="339" r:id="rId65"/>
    <p:sldId id="341" r:id="rId66"/>
    <p:sldId id="272"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roll, Meaghan C (HEALTH)" initials="CMC(" lastIdx="22" clrIdx="0">
    <p:extLst>
      <p:ext uri="{19B8F6BF-5375-455C-9EA6-DF929625EA0E}">
        <p15:presenceInfo xmlns:p15="http://schemas.microsoft.com/office/powerpoint/2012/main" userId="S::meaghan.carroll@health.ny.gov::fdce9a08-55a8-49ad-8d69-e0bcffdb51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657" autoAdjust="0"/>
  </p:normalViewPr>
  <p:slideViewPr>
    <p:cSldViewPr>
      <p:cViewPr varScale="1">
        <p:scale>
          <a:sx n="57" d="100"/>
          <a:sy n="57" d="100"/>
        </p:scale>
        <p:origin x="1230" y="72"/>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862"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FD0724-06FC-4EB5-8AFE-DDF91F6EC5CF}" type="datetimeFigureOut">
              <a:rPr lang="en-US" smtClean="0"/>
              <a:t>1/26/2021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AF41A3-39F9-44B0-8D90-585E1DFDCA90}" type="slidenum">
              <a:rPr lang="en-US" smtClean="0"/>
              <a:t>‹#›</a:t>
            </a:fld>
            <a:endParaRPr lang="en-US" dirty="0"/>
          </a:p>
        </p:txBody>
      </p:sp>
    </p:spTree>
    <p:extLst>
      <p:ext uri="{BB962C8B-B14F-4D97-AF65-F5344CB8AC3E}">
        <p14:creationId xmlns:p14="http://schemas.microsoft.com/office/powerpoint/2010/main" val="2944006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5051BB-626B-40C3-81AC-8F04BA46ED16}" type="datetimeFigureOut">
              <a:rPr lang="en-US" smtClean="0"/>
              <a:t>1/26/2021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CAEED6-9AE5-401B-BE85-F4DEDDD28668}" type="slidenum">
              <a:rPr lang="en-US" smtClean="0"/>
              <a:t>‹#›</a:t>
            </a:fld>
            <a:endParaRPr lang="en-US" dirty="0"/>
          </a:p>
        </p:txBody>
      </p:sp>
    </p:spTree>
    <p:extLst>
      <p:ext uri="{BB962C8B-B14F-4D97-AF65-F5344CB8AC3E}">
        <p14:creationId xmlns:p14="http://schemas.microsoft.com/office/powerpoint/2010/main" val="3942964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ocfs.ny.gov/main/cps/signs.asp"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ocfs.ny.gov/main/cps/signs.asp"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ocfs.ny.gov/main/cps/signs.asp"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cdc.gov/violenceprevention/sexualviolence/riskprotectivefactors.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nysmandatedreporter.org/MandatedReporters.aspx"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nysmandatedreporter.org/MandatedReporters.aspx"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ocfs.ny.gov/main/publications/Pub1159.pdf"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nysmandatedreporter.org/files/Family%20Court%20Act.pdf"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ocfs.ny.gov/main/publications/Pub1159.pdf"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law.justia.com/codes/new-york/2017/sos/article-6/title-6/412/"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nysmandatedreporter.org/files/Family%20Court%20Act.pdf"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ocfs.ny.gov/main/publications/Pub1159.pdf"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nysmandatedreporter.org/files/Family%20Court%20Act.pdf"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ocfs.ny.gov/main/publications/Pub1159.pdf"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ysmandatedreporter.org/TrainingCourses.aspx"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op.nysed.gov/training/caproviders.htm"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nyclu.org/en/publications/child-abuse-reporting-and-teen-sexual-activity-clarifying-some-common-misunderstandings"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nyclu.org/en/publications/child-abuse-reporting-and-teen-sexual-activity-clarifying-some-common-misunderstandings"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opdv.ny.gov/professionals/health/laws.html"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ag.ny.gov/feature/human-trafficking"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ocfs.ny.gov/main/publications/Pub1159.pdf"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nysmandatedreporter.org/LegalProtections.aspx"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ocfs.ny.gov/main/Forms/cps/LDSS-2221A.docx"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ocfs.ny.gov/main/cps/" TargetMode="Externa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ocfs.ny.gov/main/cps/faqs.asp#after_report"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integration.samhsa.gov/clinical-practice/trauma"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vimeo.com/335211508"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nyclu.org/en/publications/reference-card-minors-rights-confidential-reproductive-and-sexual-health-care-new-yor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b="1" u="sng" dirty="0"/>
              <a:t>Facilitator Notes</a:t>
            </a:r>
          </a:p>
          <a:p>
            <a:pPr marL="171450" indent="-171450" eaLnBrk="1" hangingPunct="1">
              <a:spcBef>
                <a:spcPct val="0"/>
              </a:spcBef>
              <a:buFont typeface="Arial" panose="020B0604020202020204" pitchFamily="34" charset="0"/>
              <a:buChar char="•"/>
            </a:pPr>
            <a:r>
              <a:rPr lang="en-US" altLang="en-US" dirty="0"/>
              <a:t>This training is about Mandatory Child Abuse Reporting at New York State Family Planning Program-Funded Settings.</a:t>
            </a:r>
          </a:p>
          <a:p>
            <a:pPr marL="171450" indent="-171450" eaLnBrk="1" hangingPunct="1">
              <a:spcBef>
                <a:spcPct val="0"/>
              </a:spcBef>
              <a:buFont typeface="Arial" panose="020B0604020202020204" pitchFamily="34" charset="0"/>
              <a:buChar char="•"/>
            </a:pPr>
            <a:r>
              <a:rPr lang="en-US" altLang="en-US" dirty="0"/>
              <a:t>It is designed for staff working in New York State Family Planning</a:t>
            </a:r>
            <a:r>
              <a:rPr lang="en-US" altLang="en-US" baseline="0" dirty="0"/>
              <a:t> Program-funded clinic sites.</a:t>
            </a:r>
            <a:endParaRPr lang="en-US" altLang="en-US" dirty="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DB563FE-08E9-4CAD-9B47-7B107B6AE1F5}" type="slidenum">
              <a:rPr lang="en-US" altLang="en-US" smtClean="0"/>
              <a:pPr/>
              <a:t>1</a:t>
            </a:fld>
            <a:endParaRPr lang="en-US" altLang="en-US" dirty="0"/>
          </a:p>
        </p:txBody>
      </p:sp>
    </p:spTree>
    <p:extLst>
      <p:ext uri="{BB962C8B-B14F-4D97-AF65-F5344CB8AC3E}">
        <p14:creationId xmlns:p14="http://schemas.microsoft.com/office/powerpoint/2010/main" val="4211760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Concepts related to confidentiality and child abuse reporting can be confusing for young people. Addressing these issues at the start of a visit can help to build the trust needed to provide good care and facilitate the reporting process, if needed. </a:t>
            </a:r>
            <a:endParaRPr lang="en-US" dirty="0" smtClean="0"/>
          </a:p>
          <a:p>
            <a:pPr marL="174913" indent="-174913" eaLnBrk="1" fontAlgn="auto" hangingPunct="1">
              <a:spcBef>
                <a:spcPts val="0"/>
              </a:spcBef>
              <a:spcAft>
                <a:spcPts val="0"/>
              </a:spcAft>
              <a:buFont typeface="Arial" panose="020B0604020202020204" pitchFamily="34" charset="0"/>
              <a:buChar char="•"/>
              <a:defRPr/>
            </a:pPr>
            <a:r>
              <a:rPr lang="en-US" dirty="0" smtClean="0"/>
              <a:t>It can also be helpful to</a:t>
            </a:r>
            <a:r>
              <a:rPr lang="en-US" baseline="0" dirty="0" smtClean="0"/>
              <a:t> explain confidentiality with adolescents and young adults during community outreach and education so they have some understanding of what to expect regarding confidentiality even before they arrive to the clinic for their visit.</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Example of how to explain confidentiality and reporting requirements:</a:t>
            </a:r>
          </a:p>
          <a:p>
            <a:pPr marL="641349" lvl="1" indent="-174913" eaLnBrk="1" fontAlgn="auto" hangingPunct="1">
              <a:spcBef>
                <a:spcPts val="0"/>
              </a:spcBef>
              <a:spcAft>
                <a:spcPts val="0"/>
              </a:spcAft>
              <a:buFont typeface="Arial" panose="020B0604020202020204" pitchFamily="34" charset="0"/>
              <a:buChar char="•"/>
              <a:defRPr/>
            </a:pPr>
            <a:r>
              <a:rPr lang="en-US" i="1" dirty="0">
                <a:ea typeface="ＭＳ Ｐゴシック" charset="-128"/>
              </a:rPr>
              <a:t>"Before we begin, I want to let you know that whatever you share with me is confidential, meaning between you and me, and select staff here on a need-to-know basis. The only exception is if I find out you’ve been hurting yourself, someone else, or you’ve been harmed, in which case I will need to reach out to get help. Do you have any questions about that?“</a:t>
            </a:r>
          </a:p>
          <a:p>
            <a:pPr marL="466436" lvl="1" indent="0" eaLnBrk="1" fontAlgn="auto" hangingPunct="1">
              <a:spcBef>
                <a:spcPts val="0"/>
              </a:spcBef>
              <a:spcAft>
                <a:spcPts val="0"/>
              </a:spcAft>
              <a:buFont typeface="Arial" panose="020B0604020202020204" pitchFamily="34" charset="0"/>
              <a:buNone/>
              <a:defRPr/>
            </a:pPr>
            <a:endParaRPr lang="en-US" b="1" u="sng" dirty="0">
              <a:ea typeface="ＭＳ Ｐゴシック" charset="-128"/>
            </a:endParaRPr>
          </a:p>
          <a:p>
            <a:pPr eaLnBrk="1" fontAlgn="auto" hangingPunct="1">
              <a:spcBef>
                <a:spcPts val="0"/>
              </a:spcBef>
              <a:spcAft>
                <a:spcPts val="0"/>
              </a:spcAft>
              <a:defRPr/>
            </a:pPr>
            <a:r>
              <a:rPr lang="en-US" b="1" u="sng" dirty="0">
                <a:ea typeface="ＭＳ Ｐゴシック" charset="-128"/>
              </a:rPr>
              <a:t>Discuss</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There may be other ways to give this message about confidentiality and when it may need to be breached. Would anyone like to share how they explain this to clients?</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How do clients typically respond? </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What challenges have you experienced when explaining this to clients? (If needed, see if others can help brainstorm ways to address these challenges.)</a:t>
            </a:r>
          </a:p>
          <a:p>
            <a:pPr eaLnBrk="1" fontAlgn="auto" hangingPunct="1">
              <a:spcBef>
                <a:spcPts val="0"/>
              </a:spcBef>
              <a:spcAft>
                <a:spcPts val="0"/>
              </a:spcAft>
              <a:defRPr/>
            </a:pPr>
            <a:endParaRPr lang="en-US" dirty="0">
              <a:ea typeface="ＭＳ Ｐゴシック" charset="-128"/>
            </a:endParaRPr>
          </a:p>
          <a:p>
            <a:pPr eaLnBrk="1" fontAlgn="auto" hangingPunct="1">
              <a:spcBef>
                <a:spcPts val="0"/>
              </a:spcBef>
              <a:spcAft>
                <a:spcPts val="0"/>
              </a:spcAft>
              <a:defRPr/>
            </a:pPr>
            <a:r>
              <a:rPr lang="en-US" b="1" u="sng" dirty="0">
                <a:ea typeface="ＭＳ Ｐゴシック" charset="-128"/>
              </a:rPr>
              <a:t>Facilitator Notes</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Providers often express concern that if they raise the issue of confidentiality exceptions, youth may not disclose information about abuse.</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Research shows that assurances of confidentiality lead to both an increase in disclosure of sensitive information and an increase in willingness to disclose information in future health care visits.  </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On the other hand, making false assurances about confidentiality and then telling</a:t>
            </a:r>
            <a:r>
              <a:rPr lang="en-US" b="1" dirty="0">
                <a:ea typeface="ＭＳ Ｐゴシック" charset="-128"/>
              </a:rPr>
              <a:t> </a:t>
            </a:r>
            <a:r>
              <a:rPr lang="en-US" dirty="0">
                <a:ea typeface="ＭＳ Ｐゴシック" charset="-128"/>
              </a:rPr>
              <a:t>a young person that what they have told a provider has to be shared with someone else results in a sense of disempowerment, with youth feeling that they have been tricked or lied to. This impairs the young person's trust not only with the individual provider that they are working with, but with health care providers and systems in general. </a:t>
            </a:r>
          </a:p>
          <a:p>
            <a:pPr eaLnBrk="1" fontAlgn="auto" hangingPunct="1">
              <a:spcBef>
                <a:spcPts val="0"/>
              </a:spcBef>
              <a:spcAft>
                <a:spcPts val="0"/>
              </a:spcAft>
              <a:defRPr/>
            </a:pPr>
            <a:endParaRPr lang="en-US" dirty="0">
              <a:ea typeface="ＭＳ Ｐゴシック" charset="-128"/>
            </a:endParaRPr>
          </a:p>
          <a:p>
            <a:pPr eaLnBrk="1" fontAlgn="auto" hangingPunct="1">
              <a:spcBef>
                <a:spcPts val="0"/>
              </a:spcBef>
              <a:spcAft>
                <a:spcPts val="0"/>
              </a:spcAft>
              <a:defRPr/>
            </a:pPr>
            <a:r>
              <a:rPr lang="en-US" b="1" u="sng" dirty="0">
                <a:ea typeface="ＭＳ Ｐゴシック" charset="-128"/>
              </a:rPr>
              <a:t>References </a:t>
            </a:r>
          </a:p>
          <a:p>
            <a:pPr marL="174913" indent="-174913" eaLnBrk="1" fontAlgn="auto" hangingPunct="1">
              <a:spcBef>
                <a:spcPts val="0"/>
              </a:spcBef>
              <a:spcAft>
                <a:spcPts val="0"/>
              </a:spcAft>
              <a:buFont typeface="Arial" panose="020B0604020202020204" pitchFamily="34" charset="0"/>
              <a:buChar char="•"/>
              <a:defRPr/>
            </a:pPr>
            <a:r>
              <a:rPr lang="en-US" dirty="0"/>
              <a:t>English, A., &amp; Ford, C. A. (2018). Adolescent health, confidentiality in healthcare, and communication with parents. The Journal of Pediatrics, 199, 11–13. </a:t>
            </a:r>
          </a:p>
          <a:p>
            <a:pPr marL="174913" indent="-174913" eaLnBrk="1" fontAlgn="auto" hangingPunct="1">
              <a:spcBef>
                <a:spcPts val="0"/>
              </a:spcBef>
              <a:spcAft>
                <a:spcPts val="0"/>
              </a:spcAft>
              <a:buFont typeface="Arial" panose="020B0604020202020204" pitchFamily="34" charset="0"/>
              <a:buChar char="•"/>
              <a:defRPr/>
            </a:pPr>
            <a:r>
              <a:rPr lang="en-US" dirty="0"/>
              <a:t>Ford, C., English, A., Sigman, G. (2004). Confidential Health Care for Adolescents: position paper for the society for adolescent medicine. Journal of adolescent health, 35(2), 160-167. English, A., &amp; Ford, C. A. (2018). Adolescent health, confidentiality in healthcare, and communication with parents. The Journal of Pediatrics, 199, 11–13.   </a:t>
            </a:r>
          </a:p>
          <a:p>
            <a:pPr marL="174913" indent="-174913" eaLnBrk="1" fontAlgn="auto" hangingPunct="1">
              <a:spcBef>
                <a:spcPts val="0"/>
              </a:spcBef>
              <a:spcAft>
                <a:spcPts val="0"/>
              </a:spcAft>
              <a:buFont typeface="Arial" panose="020B0604020202020204" pitchFamily="34" charset="0"/>
              <a:buChar char="•"/>
              <a:defRPr/>
            </a:pPr>
            <a:r>
              <a:rPr lang="en-US" dirty="0"/>
              <a:t>Ford, C, Millstein, S, Halpern-Felsher, B, Irwin, C. Influence of physician confidentiality assurances on adolescents' willingness to disclose information and seek future health care. JAMA, 278 (1997), pp. 1029–1034.</a:t>
            </a:r>
          </a:p>
          <a:p>
            <a:pPr eaLnBrk="1" fontAlgn="auto" hangingPunct="1">
              <a:spcBef>
                <a:spcPts val="0"/>
              </a:spcBef>
              <a:spcAft>
                <a:spcPts val="0"/>
              </a:spcAft>
              <a:defRPr/>
            </a:pPr>
            <a:endParaRPr lang="en-US"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8CBB709-2362-4AE7-A31A-EEADA386B423}" type="slidenum">
              <a:rPr lang="en-US" altLang="en-US" smtClean="0"/>
              <a:pPr/>
              <a:t>10</a:t>
            </a:fld>
            <a:endParaRPr lang="en-US" altLang="en-US" dirty="0"/>
          </a:p>
        </p:txBody>
      </p:sp>
    </p:spTree>
    <p:extLst>
      <p:ext uri="{BB962C8B-B14F-4D97-AF65-F5344CB8AC3E}">
        <p14:creationId xmlns:p14="http://schemas.microsoft.com/office/powerpoint/2010/main" val="3817654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Providing young clients with a clear explanation of their consent rights will likely</a:t>
            </a:r>
            <a:r>
              <a:rPr lang="en-US" baseline="0" dirty="0"/>
              <a:t> lead to </a:t>
            </a:r>
            <a:r>
              <a:rPr lang="en-US" dirty="0"/>
              <a:t>a frank, open, and honest conversation. Keeping the information concrete and using examples that youth can understand and relate to will increase understanding</a:t>
            </a:r>
            <a:r>
              <a:rPr lang="en-US" dirty="0" smtClean="0"/>
              <a:t>.</a:t>
            </a:r>
          </a:p>
          <a:p>
            <a:pPr marL="174913" indent="-174913" eaLnBrk="1" fontAlgn="auto" hangingPunct="1">
              <a:spcBef>
                <a:spcPts val="0"/>
              </a:spcBef>
              <a:spcAft>
                <a:spcPts val="0"/>
              </a:spcAft>
              <a:buFont typeface="Arial" panose="020B0604020202020204" pitchFamily="34" charset="0"/>
              <a:buChar char="•"/>
              <a:defRPr/>
            </a:pPr>
            <a:r>
              <a:rPr lang="en-US" dirty="0" smtClean="0"/>
              <a:t>It’s always a good idea to engage</a:t>
            </a:r>
            <a:r>
              <a:rPr lang="en-US" baseline="0" dirty="0" smtClean="0"/>
              <a:t> adolescents in the process of identifying language that will be most appropriate for them. For example, consider having a small focus group with adolescents to discuss language around confidentiality so they can provide ideas about easy-to-understand and appropriate language. It’s also a good idea to have adolescents and youth-serving professionals review youth-oriented educational materials. </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t>Example of how to explain consent:</a:t>
            </a:r>
          </a:p>
          <a:p>
            <a:pPr lvl="1" eaLnBrk="1" fontAlgn="auto" hangingPunct="1">
              <a:spcBef>
                <a:spcPts val="0"/>
              </a:spcBef>
              <a:spcAft>
                <a:spcPts val="0"/>
              </a:spcAft>
              <a:defRPr/>
            </a:pPr>
            <a:r>
              <a:rPr lang="en-US" i="1" dirty="0"/>
              <a:t>“At our clinic, young people can give permission for pregnancy tests, birth control, STI testing, and other services related to family planning and sexual health without involving an adult, like a parent or guardian. We encourage you to talk with a parent or another adult whom you trust about your visit, but we can’t talk with them about these services without your permission. If we need to provide a service or treatment for something not related to family planning or sexual health, we do need your parent or guardian’s permission. And if that’s the case, we’ll figure out together how to involve them in your care without telling them about your family planning or sexual health needs.”</a:t>
            </a:r>
          </a:p>
          <a:p>
            <a:pPr eaLnBrk="1" fontAlgn="auto" hangingPunct="1">
              <a:spcBef>
                <a:spcPts val="0"/>
              </a:spcBef>
              <a:spcAft>
                <a:spcPts val="0"/>
              </a:spcAft>
              <a:defRPr/>
            </a:pPr>
            <a:endParaRPr lang="en-US" b="1" u="sng" dirty="0">
              <a:ea typeface="ＭＳ Ｐゴシック" charset="-128"/>
            </a:endParaRPr>
          </a:p>
          <a:p>
            <a:pPr eaLnBrk="1" fontAlgn="auto" hangingPunct="1">
              <a:spcBef>
                <a:spcPts val="0"/>
              </a:spcBef>
              <a:spcAft>
                <a:spcPts val="0"/>
              </a:spcAft>
              <a:defRPr/>
            </a:pPr>
            <a:r>
              <a:rPr lang="en-US" b="1" u="sng" dirty="0">
                <a:ea typeface="ＭＳ Ｐゴシック" charset="-128"/>
              </a:rPr>
              <a:t>Discuss</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There may be other ways to give this message about consent. Would anyone like to share how they explain this to clients?</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How do clients typically respond? </a:t>
            </a:r>
          </a:p>
          <a:p>
            <a:pPr marL="174913" indent="-174913" eaLnBrk="1" fontAlgn="auto" hangingPunct="1">
              <a:spcBef>
                <a:spcPts val="0"/>
              </a:spcBef>
              <a:spcAft>
                <a:spcPts val="0"/>
              </a:spcAft>
              <a:buFont typeface="Arial" panose="020B0604020202020204" pitchFamily="34" charset="0"/>
              <a:buChar char="•"/>
              <a:defRPr/>
            </a:pPr>
            <a:r>
              <a:rPr lang="en-US" dirty="0">
                <a:ea typeface="ＭＳ Ｐゴシック" charset="-128"/>
              </a:rPr>
              <a:t>What challenges have you experienced when explaining this to clients? (If needed, see if others can help brainstorm ways to address these challenges.)</a:t>
            </a:r>
          </a:p>
          <a:p>
            <a:pPr eaLnBrk="1" fontAlgn="auto" hangingPunct="1">
              <a:spcBef>
                <a:spcPts val="0"/>
              </a:spcBef>
              <a:spcAft>
                <a:spcPts val="0"/>
              </a:spcAft>
              <a:defRPr/>
            </a:pPr>
            <a:endParaRPr 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40BE699-D956-4A23-871C-A11599E04C77}" type="slidenum">
              <a:rPr lang="en-US" altLang="en-US" smtClean="0"/>
              <a:pPr/>
              <a:t>11</a:t>
            </a:fld>
            <a:endParaRPr lang="en-US" altLang="en-US" dirty="0"/>
          </a:p>
        </p:txBody>
      </p:sp>
    </p:spTree>
    <p:extLst>
      <p:ext uri="{BB962C8B-B14F-4D97-AF65-F5344CB8AC3E}">
        <p14:creationId xmlns:p14="http://schemas.microsoft.com/office/powerpoint/2010/main" val="1060170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Although any client presenting for family planning services may have experienced—or currently be experiencing—child</a:t>
            </a:r>
            <a:r>
              <a:rPr lang="en-US" baseline="0" dirty="0"/>
              <a:t> abuse and/or neglect</a:t>
            </a:r>
            <a:r>
              <a:rPr lang="en-US" dirty="0"/>
              <a:t>, there are some indicators that should alert you to carefully explore these issues with your clients. </a:t>
            </a:r>
            <a:endParaRPr lang="en-US" dirty="0" smtClean="0"/>
          </a:p>
          <a:p>
            <a:pPr marL="174913" indent="-174913" eaLnBrk="1" fontAlgn="auto" hangingPunct="1">
              <a:spcBef>
                <a:spcPts val="0"/>
              </a:spcBef>
              <a:spcAft>
                <a:spcPts val="0"/>
              </a:spcAft>
              <a:buFont typeface="Arial" panose="020B0604020202020204" pitchFamily="34" charset="0"/>
              <a:buChar char="•"/>
              <a:defRPr/>
            </a:pPr>
            <a:r>
              <a:rPr lang="en-US" dirty="0" smtClean="0"/>
              <a:t>Over the</a:t>
            </a:r>
            <a:r>
              <a:rPr lang="en-US" baseline="0" dirty="0" smtClean="0"/>
              <a:t> next few slides, we will review some common indicators of child abuse and neglect/maltreatment. </a:t>
            </a:r>
            <a:r>
              <a:rPr lang="en-US" dirty="0" smtClean="0"/>
              <a:t>It’s important to note that</a:t>
            </a:r>
            <a:r>
              <a:rPr lang="en-US" baseline="0" dirty="0" smtClean="0"/>
              <a:t> a dramatic change in behavior</a:t>
            </a:r>
            <a:r>
              <a:rPr lang="en-US" dirty="0" smtClean="0"/>
              <a:t> that strongly deviates from the child/young adult’s typical</a:t>
            </a:r>
            <a:r>
              <a:rPr lang="en-US" baseline="0" dirty="0" smtClean="0"/>
              <a:t> behavior can also be a sign. A provider who has seen a client on a semi-regular basis may be able to identify dramatic changes in a child’s personality and/or behaviors. </a:t>
            </a:r>
            <a:endParaRPr lang="en-US" dirty="0"/>
          </a:p>
          <a:p>
            <a:pPr eaLnBrk="1" fontAlgn="auto" hangingPunct="1">
              <a:spcBef>
                <a:spcPts val="0"/>
              </a:spcBef>
              <a:spcAft>
                <a:spcPts val="0"/>
              </a:spcAft>
              <a:defRPr/>
            </a:pPr>
            <a:endParaRPr lang="en-US" dirty="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75E48F3-FB92-4D1A-9D6F-F559EAA8A5F8}" type="slidenum">
              <a:rPr lang="en-US" altLang="en-US" smtClean="0"/>
              <a:pPr/>
              <a:t>12</a:t>
            </a:fld>
            <a:endParaRPr lang="en-US" altLang="en-US" dirty="0"/>
          </a:p>
        </p:txBody>
      </p:sp>
    </p:spTree>
    <p:extLst>
      <p:ext uri="{BB962C8B-B14F-4D97-AF65-F5344CB8AC3E}">
        <p14:creationId xmlns:p14="http://schemas.microsoft.com/office/powerpoint/2010/main" val="282716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Facilitator Notes</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a:t>
            </a:r>
            <a:r>
              <a:rPr lang="en-US" baseline="0" dirty="0"/>
              <a:t> list is</a:t>
            </a:r>
            <a:r>
              <a:rPr lang="en-US" dirty="0"/>
              <a:t> not all-inclusive, and some abused or maltreated children may not show any of these symptoms.</a:t>
            </a:r>
          </a:p>
          <a:p>
            <a:pPr marL="171450" indent="-171450">
              <a:buFont typeface="Arial" panose="020B0604020202020204" pitchFamily="34" charset="0"/>
              <a:buChar char="•"/>
            </a:pPr>
            <a:r>
              <a:rPr lang="en-US" dirty="0"/>
              <a:t>Indicators of physical abuse can include the following:</a:t>
            </a:r>
          </a:p>
          <a:p>
            <a:pPr marL="628650" lvl="1" indent="-171450">
              <a:buFont typeface="Arial" panose="020B0604020202020204" pitchFamily="34" charset="0"/>
              <a:buChar char="•"/>
            </a:pPr>
            <a:r>
              <a:rPr lang="en-US" dirty="0"/>
              <a:t>Injuries to the eyes or both sides of the head or body (accidental injuries typically affect only one side of the body)</a:t>
            </a:r>
          </a:p>
          <a:p>
            <a:pPr marL="628650" lvl="1" indent="-171450">
              <a:buFont typeface="Arial" panose="020B0604020202020204" pitchFamily="34" charset="0"/>
              <a:buChar char="•"/>
            </a:pPr>
            <a:r>
              <a:rPr lang="en-US" dirty="0"/>
              <a:t>Frequently appearing injuries such as bruises, cuts, and burns, especially if the child is unable to provide an adequate explanation of the cause. These may appear in distinctive patterns such as grab marks, human bite marks, cigarette burns or impressions of other instruments.</a:t>
            </a:r>
          </a:p>
          <a:p>
            <a:pPr marL="628650" lvl="1" indent="-171450">
              <a:buFont typeface="Arial" panose="020B0604020202020204" pitchFamily="34" charset="0"/>
              <a:buChar char="•"/>
            </a:pPr>
            <a:r>
              <a:rPr lang="en-US" dirty="0"/>
              <a:t>Destructive, aggressive or disruptive behavior</a:t>
            </a:r>
          </a:p>
          <a:p>
            <a:pPr marL="628650" lvl="1" indent="-171450">
              <a:buFont typeface="Arial" panose="020B0604020202020204" pitchFamily="34" charset="0"/>
              <a:buChar char="•"/>
            </a:pPr>
            <a:r>
              <a:rPr lang="en-US" dirty="0"/>
              <a:t>Passive, withdrawn or emotionless behavior</a:t>
            </a:r>
          </a:p>
          <a:p>
            <a:pPr marL="628650" lvl="1" indent="-171450">
              <a:buFont typeface="Arial" panose="020B0604020202020204" pitchFamily="34" charset="0"/>
              <a:buChar char="•"/>
            </a:pPr>
            <a:r>
              <a:rPr lang="en-US" dirty="0"/>
              <a:t>Fear of going home or fear of parent(s)</a:t>
            </a:r>
          </a:p>
          <a:p>
            <a:endParaRPr lang="en-US" dirty="0"/>
          </a:p>
          <a:p>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Segoe Condensed" panose="020B0606040200020203" pitchFamily="34" charset="0"/>
                <a:hlinkClick r:id="rId3"/>
              </a:rPr>
              <a:t>https://ocfs.ny.gov/main/cps/signs.asp</a:t>
            </a:r>
            <a:r>
              <a:rPr lang="en-US" sz="1200" dirty="0">
                <a:latin typeface="Segoe Condensed" panose="020B0606040200020203" pitchFamily="34" charset="0"/>
              </a:rPr>
              <a:t>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13</a:t>
            </a:fld>
            <a:endParaRPr lang="en-US" dirty="0"/>
          </a:p>
        </p:txBody>
      </p:sp>
    </p:spTree>
    <p:extLst>
      <p:ext uri="{BB962C8B-B14F-4D97-AF65-F5344CB8AC3E}">
        <p14:creationId xmlns:p14="http://schemas.microsoft.com/office/powerpoint/2010/main" val="1006775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Facilitator Notes</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a:t>
            </a:r>
            <a:r>
              <a:rPr lang="en-US" baseline="0" dirty="0"/>
              <a:t> list is</a:t>
            </a:r>
            <a:r>
              <a:rPr lang="en-US" dirty="0"/>
              <a:t> not all-inclusive, and some abused or maltreated children may not show any of these symptoms.</a:t>
            </a:r>
          </a:p>
          <a:p>
            <a:pPr marL="171450" indent="-171450">
              <a:buFont typeface="Arial" panose="020B0604020202020204" pitchFamily="34" charset="0"/>
              <a:buChar char="•"/>
            </a:pPr>
            <a:r>
              <a:rPr lang="en-US" dirty="0"/>
              <a:t>Indicators of maltreatment can include the following:</a:t>
            </a:r>
          </a:p>
          <a:p>
            <a:pPr marL="628650" lvl="1" indent="-171450">
              <a:buFont typeface="Arial" panose="020B0604020202020204" pitchFamily="34" charset="0"/>
              <a:buChar char="•"/>
            </a:pPr>
            <a:r>
              <a:rPr lang="en-US" dirty="0"/>
              <a:t>Obvious malnourishment, listlessness or fatigue</a:t>
            </a:r>
          </a:p>
          <a:p>
            <a:pPr marL="628650" lvl="1" indent="-171450">
              <a:buFont typeface="Arial" panose="020B0604020202020204" pitchFamily="34" charset="0"/>
              <a:buChar char="•"/>
            </a:pPr>
            <a:r>
              <a:rPr lang="en-US" dirty="0"/>
              <a:t>Stealing or begging for food</a:t>
            </a:r>
          </a:p>
          <a:p>
            <a:pPr marL="628650" lvl="1" indent="-171450">
              <a:buFont typeface="Arial" panose="020B0604020202020204" pitchFamily="34" charset="0"/>
              <a:buChar char="•"/>
            </a:pPr>
            <a:r>
              <a:rPr lang="en-US" dirty="0"/>
              <a:t>Lack of personal care – poor personal hygiene, torn and/or dirty clothes</a:t>
            </a:r>
          </a:p>
          <a:p>
            <a:pPr marL="628650" lvl="1" indent="-171450">
              <a:buFont typeface="Arial" panose="020B0604020202020204" pitchFamily="34" charset="0"/>
              <a:buChar char="•"/>
            </a:pPr>
            <a:r>
              <a:rPr lang="en-US" dirty="0"/>
              <a:t>Untreated need for glasses, dental care or other medical attention</a:t>
            </a:r>
          </a:p>
          <a:p>
            <a:pPr marL="628650" lvl="1" indent="-171450">
              <a:buFont typeface="Arial" panose="020B0604020202020204" pitchFamily="34" charset="0"/>
              <a:buChar char="•"/>
            </a:pPr>
            <a:r>
              <a:rPr lang="en-US" dirty="0"/>
              <a:t>Frequent absence from or tardiness to school</a:t>
            </a:r>
          </a:p>
          <a:p>
            <a:pPr marL="628650" lvl="1" indent="-171450">
              <a:buFont typeface="Arial" panose="020B0604020202020204" pitchFamily="34" charset="0"/>
              <a:buChar char="•"/>
            </a:pPr>
            <a:r>
              <a:rPr lang="en-US" dirty="0"/>
              <a:t>Child inappropriately left unattended or without supervision</a:t>
            </a:r>
          </a:p>
          <a:p>
            <a:pPr marL="628650" lvl="1" indent="-171450">
              <a:buFont typeface="Arial" panose="020B0604020202020204" pitchFamily="34" charset="0"/>
              <a:buChar char="•"/>
            </a:pPr>
            <a:endParaRPr lang="en-US" dirty="0"/>
          </a:p>
          <a:p>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Segoe Condensed" panose="020B0606040200020203" pitchFamily="34" charset="0"/>
                <a:hlinkClick r:id="rId3"/>
              </a:rPr>
              <a:t>https://ocfs.ny.gov/main/cps/signs.asp</a:t>
            </a:r>
            <a:r>
              <a:rPr lang="en-US" sz="1200" dirty="0">
                <a:latin typeface="Segoe Condensed" panose="020B0606040200020203" pitchFamily="34" charset="0"/>
              </a:rPr>
              <a:t> </a:t>
            </a:r>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14</a:t>
            </a:fld>
            <a:endParaRPr lang="en-US" dirty="0"/>
          </a:p>
        </p:txBody>
      </p:sp>
    </p:spTree>
    <p:extLst>
      <p:ext uri="{BB962C8B-B14F-4D97-AF65-F5344CB8AC3E}">
        <p14:creationId xmlns:p14="http://schemas.microsoft.com/office/powerpoint/2010/main" val="6740163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Facilitator Notes</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a:t>
            </a:r>
            <a:r>
              <a:rPr lang="en-US" baseline="0" dirty="0"/>
              <a:t> list is</a:t>
            </a:r>
            <a:r>
              <a:rPr lang="en-US" dirty="0"/>
              <a:t> not all-inclusive, and some abused or maltreated children may not show any of these symptoms.</a:t>
            </a:r>
          </a:p>
          <a:p>
            <a:pPr marL="171450" indent="-171450">
              <a:buFont typeface="Arial" panose="020B0604020202020204" pitchFamily="34" charset="0"/>
              <a:buChar char="•"/>
            </a:pPr>
            <a:r>
              <a:rPr lang="en-US" dirty="0"/>
              <a:t>Indicators of sexual abuse can include the following:</a:t>
            </a:r>
          </a:p>
          <a:p>
            <a:pPr marL="628650" lvl="1" indent="-171450">
              <a:buFont typeface="Arial" panose="020B0604020202020204" pitchFamily="34" charset="0"/>
              <a:buChar char="•"/>
            </a:pPr>
            <a:r>
              <a:rPr lang="en-US" dirty="0"/>
              <a:t>Symptoms of sexually transmitted </a:t>
            </a:r>
            <a:r>
              <a:rPr lang="en-US" dirty="0" smtClean="0"/>
              <a:t>diseases -- An evidence-based systematic review using strict inclusion criteria shows that child sexual abuse (CSA) is a major cause of STIs in children. In children 12 years and below, 36-83% of Neisseria </a:t>
            </a:r>
            <a:r>
              <a:rPr lang="en-US" dirty="0" err="1" smtClean="0"/>
              <a:t>gonorrhoeae</a:t>
            </a:r>
            <a:r>
              <a:rPr lang="en-US" dirty="0" smtClean="0"/>
              <a:t> and 75-94% of Chlamydia trachomatis infections are due to CSA; for children 14 years and younger, 31-58% of </a:t>
            </a:r>
            <a:r>
              <a:rPr lang="en-US" dirty="0" err="1" smtClean="0"/>
              <a:t>anogenital</a:t>
            </a:r>
            <a:r>
              <a:rPr lang="en-US" dirty="0" smtClean="0"/>
              <a:t> warts are due to CSA. than </a:t>
            </a:r>
            <a:r>
              <a:rPr lang="en-US" dirty="0" err="1" smtClean="0"/>
              <a:t>nonabused</a:t>
            </a:r>
            <a:r>
              <a:rPr lang="en-US" dirty="0" smtClean="0"/>
              <a:t> (1.3%). In child genital sampling, genital human papillomavirus (HPV) types were more common in those considered abused (13.7%). </a:t>
            </a:r>
          </a:p>
          <a:p>
            <a:pPr marL="628650" lvl="1" indent="-171450">
              <a:buFont typeface="Arial" panose="020B0604020202020204" pitchFamily="34" charset="0"/>
              <a:buChar char="•"/>
            </a:pPr>
            <a:r>
              <a:rPr lang="en-US" dirty="0" smtClean="0"/>
              <a:t>Injury </a:t>
            </a:r>
            <a:r>
              <a:rPr lang="en-US" dirty="0"/>
              <a:t>to genital area</a:t>
            </a:r>
          </a:p>
          <a:p>
            <a:pPr marL="628650" lvl="1" indent="-171450">
              <a:buFont typeface="Arial" panose="020B0604020202020204" pitchFamily="34" charset="0"/>
              <a:buChar char="•"/>
            </a:pPr>
            <a:r>
              <a:rPr lang="en-US" dirty="0"/>
              <a:t>Difficulty and/or pain when sitting or walking</a:t>
            </a:r>
          </a:p>
          <a:p>
            <a:pPr marL="628650" lvl="1" indent="-171450">
              <a:buFont typeface="Arial" panose="020B0604020202020204" pitchFamily="34" charset="0"/>
              <a:buChar char="•"/>
            </a:pPr>
            <a:r>
              <a:rPr lang="en-US" dirty="0"/>
              <a:t>Sexually suggestive, inappropriate or promiscuous behavior or verbalization</a:t>
            </a:r>
          </a:p>
          <a:p>
            <a:pPr marL="628650" lvl="1" indent="-171450">
              <a:buFont typeface="Arial" panose="020B0604020202020204" pitchFamily="34" charset="0"/>
              <a:buChar char="•"/>
            </a:pPr>
            <a:r>
              <a:rPr lang="en-US" dirty="0"/>
              <a:t>Expressing age-inappropriate knowledge of sexual relations</a:t>
            </a:r>
          </a:p>
          <a:p>
            <a:pPr marL="628650" lvl="1" indent="-171450">
              <a:buFont typeface="Arial" panose="020B0604020202020204" pitchFamily="34" charset="0"/>
              <a:buChar char="•"/>
            </a:pPr>
            <a:r>
              <a:rPr lang="en-US" dirty="0"/>
              <a:t>Sexual victimization of other children</a:t>
            </a:r>
          </a:p>
          <a:p>
            <a:pPr marL="628650" lvl="1" indent="-171450">
              <a:buFont typeface="Arial" panose="020B0604020202020204" pitchFamily="34" charset="0"/>
              <a:buChar char="•"/>
            </a:pPr>
            <a:endParaRPr lang="en-US" dirty="0"/>
          </a:p>
          <a:p>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Segoe Condensed" panose="020B0606040200020203" pitchFamily="34" charset="0"/>
                <a:hlinkClick r:id="rId3"/>
              </a:rPr>
              <a:t>https://ocfs.ny.gov/main/cps/signs.asp</a:t>
            </a:r>
            <a:r>
              <a:rPr lang="en-US" sz="1200" dirty="0">
                <a:latin typeface="Segoe Condensed" panose="020B0606040200020203" pitchFamily="34" charset="0"/>
              </a:rPr>
              <a:t> </a:t>
            </a:r>
            <a:endParaRPr lang="en-US" sz="1200" dirty="0" smtClean="0">
              <a:latin typeface="Segoe Condensed" panose="020B0606040200020203"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Karen E </a:t>
            </a:r>
            <a:r>
              <a:rPr lang="en-US" dirty="0" err="1" smtClean="0"/>
              <a:t>Rogstad</a:t>
            </a:r>
            <a:r>
              <a:rPr lang="en-US" dirty="0" smtClean="0"/>
              <a:t>, Dawn Wilkinson, Angela Robinson. Sexually transmitted infections in children as a marker of child sexual abuse and direction of future research. </a:t>
            </a:r>
            <a:r>
              <a:rPr lang="en-US" i="1" dirty="0" err="1" smtClean="0"/>
              <a:t>Curr</a:t>
            </a:r>
            <a:r>
              <a:rPr lang="en-US" i="1" dirty="0" smtClean="0"/>
              <a:t> </a:t>
            </a:r>
            <a:r>
              <a:rPr lang="en-US" i="1" dirty="0" err="1" smtClean="0"/>
              <a:t>Opin</a:t>
            </a:r>
            <a:r>
              <a:rPr lang="en-US" i="1" dirty="0" smtClean="0"/>
              <a:t> Infect Dis</a:t>
            </a:r>
            <a:r>
              <a:rPr lang="en-US" dirty="0" smtClean="0"/>
              <a:t>. 2016 Feb;29(1):41-4. </a:t>
            </a:r>
            <a:r>
              <a:rPr lang="en-US" dirty="0" err="1" smtClean="0"/>
              <a:t>doi</a:t>
            </a:r>
            <a:r>
              <a:rPr lang="en-US" dirty="0" smtClean="0"/>
              <a:t>: 10.1097/QCO.0000000000000233.</a:t>
            </a:r>
          </a:p>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15</a:t>
            </a:fld>
            <a:endParaRPr lang="en-US" dirty="0"/>
          </a:p>
        </p:txBody>
      </p:sp>
    </p:spTree>
    <p:extLst>
      <p:ext uri="{BB962C8B-B14F-4D97-AF65-F5344CB8AC3E}">
        <p14:creationId xmlns:p14="http://schemas.microsoft.com/office/powerpoint/2010/main" val="644523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666243" y="4478476"/>
            <a:ext cx="5615940" cy="3879085"/>
          </a:xfrm>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smtClean="0"/>
              <a:t>Risk factors are those characteristics linked with child abuse and neglect, but they may or may not be direct causes. A combination of individual, relational, community, and societal factors contribute to the risk of child abuse and neglect. Although children are not responsible for the harm inflicted upon them, certain factors have been found to increase their risk of being abused and or neglected. </a:t>
            </a:r>
            <a:r>
              <a:rPr lang="en-US" sz="1200" b="0" i="0" kern="1200" dirty="0" smtClean="0">
                <a:solidFill>
                  <a:schemeClr val="tx1"/>
                </a:solidFill>
                <a:effectLst/>
                <a:latin typeface="+mn-lt"/>
                <a:ea typeface="+mn-ea"/>
                <a:cs typeface="+mn-cs"/>
              </a:rPr>
              <a:t>Protective factors may lessen the likelihood of sexual violence victimization or perpetration. </a:t>
            </a:r>
            <a:endParaRPr lang="en-US" dirty="0" smtClean="0"/>
          </a:p>
          <a:p>
            <a:pPr marL="174913" indent="-174913" eaLnBrk="1" fontAlgn="auto" hangingPunct="1">
              <a:spcBef>
                <a:spcPts val="0"/>
              </a:spcBef>
              <a:spcAft>
                <a:spcPts val="0"/>
              </a:spcAft>
              <a:buFont typeface="Arial" panose="020B0604020202020204" pitchFamily="34" charset="0"/>
              <a:buChar char="•"/>
              <a:defRPr/>
            </a:pPr>
            <a:r>
              <a:rPr lang="en-US" dirty="0" smtClean="0"/>
              <a:t>Risk </a:t>
            </a:r>
            <a:r>
              <a:rPr lang="en-US" dirty="0"/>
              <a:t>factors associated with sexual abuse and coercion include:</a:t>
            </a:r>
            <a:r>
              <a:rPr lang="en-US" b="1" baseline="30000" dirty="0"/>
              <a:t> </a:t>
            </a:r>
            <a:r>
              <a:rPr lang="en-US" dirty="0"/>
              <a:t>    </a:t>
            </a:r>
          </a:p>
          <a:p>
            <a:pPr marL="641349" lvl="1" indent="-174913" eaLnBrk="1" fontAlgn="auto" hangingPunct="1">
              <a:spcBef>
                <a:spcPts val="0"/>
              </a:spcBef>
              <a:spcAft>
                <a:spcPts val="0"/>
              </a:spcAft>
              <a:buFont typeface="Arial" panose="020B0604020202020204" pitchFamily="34" charset="0"/>
              <a:buChar char="•"/>
              <a:defRPr/>
            </a:pPr>
            <a:r>
              <a:rPr lang="en-US" dirty="0"/>
              <a:t>Early pubertal development in girls </a:t>
            </a:r>
          </a:p>
          <a:p>
            <a:pPr marL="641349" lvl="1" indent="-174913" eaLnBrk="1" fontAlgn="auto" hangingPunct="1">
              <a:spcBef>
                <a:spcPts val="0"/>
              </a:spcBef>
              <a:spcAft>
                <a:spcPts val="0"/>
              </a:spcAft>
              <a:buFont typeface="Arial" panose="020B0604020202020204" pitchFamily="34" charset="0"/>
              <a:buChar char="•"/>
              <a:defRPr/>
            </a:pPr>
            <a:r>
              <a:rPr lang="en-US" dirty="0"/>
              <a:t>History of childhood physical or sexual abuse</a:t>
            </a:r>
          </a:p>
          <a:p>
            <a:pPr marL="641349" lvl="1" indent="-174913" eaLnBrk="1" fontAlgn="auto" hangingPunct="1">
              <a:spcBef>
                <a:spcPts val="0"/>
              </a:spcBef>
              <a:spcAft>
                <a:spcPts val="0"/>
              </a:spcAft>
              <a:buFont typeface="Arial" panose="020B0604020202020204" pitchFamily="34" charset="0"/>
              <a:buChar char="•"/>
              <a:defRPr/>
            </a:pPr>
            <a:r>
              <a:rPr lang="en-US" dirty="0"/>
              <a:t>Living with a non-related adult male in the household</a:t>
            </a:r>
          </a:p>
          <a:p>
            <a:pPr marL="641349" lvl="1" indent="-174913" eaLnBrk="1" fontAlgn="auto" hangingPunct="1">
              <a:spcBef>
                <a:spcPts val="0"/>
              </a:spcBef>
              <a:spcAft>
                <a:spcPts val="0"/>
              </a:spcAft>
              <a:buFont typeface="Arial" panose="020B0604020202020204" pitchFamily="34" charset="0"/>
              <a:buChar char="•"/>
              <a:defRPr/>
            </a:pPr>
            <a:r>
              <a:rPr lang="en-US" dirty="0"/>
              <a:t>Early (</a:t>
            </a:r>
            <a:r>
              <a:rPr lang="en-US" u="sng" dirty="0"/>
              <a:t>&lt;</a:t>
            </a:r>
            <a:r>
              <a:rPr lang="en-US" dirty="0"/>
              <a:t>14) dating or dating older partners</a:t>
            </a:r>
          </a:p>
          <a:p>
            <a:pPr marL="641349" lvl="1" indent="-174913" eaLnBrk="1" fontAlgn="auto" hangingPunct="1">
              <a:spcBef>
                <a:spcPts val="0"/>
              </a:spcBef>
              <a:spcAft>
                <a:spcPts val="0"/>
              </a:spcAft>
              <a:buFont typeface="Arial" panose="020B0604020202020204" pitchFamily="34" charset="0"/>
              <a:buChar char="•"/>
              <a:defRPr/>
            </a:pPr>
            <a:r>
              <a:rPr lang="en-US" dirty="0"/>
              <a:t>Youth with disabilities</a:t>
            </a:r>
          </a:p>
          <a:p>
            <a:pPr marL="641349" lvl="1" indent="-174913" eaLnBrk="1" fontAlgn="auto" hangingPunct="1">
              <a:spcBef>
                <a:spcPts val="0"/>
              </a:spcBef>
              <a:spcAft>
                <a:spcPts val="0"/>
              </a:spcAft>
              <a:buFont typeface="Arial" panose="020B0604020202020204" pitchFamily="34" charset="0"/>
              <a:buChar char="•"/>
              <a:defRPr/>
            </a:pPr>
            <a:r>
              <a:rPr lang="en-US" dirty="0"/>
              <a:t>Youth who have run away or are homeless</a:t>
            </a:r>
          </a:p>
          <a:p>
            <a:pPr marL="641349" lvl="1" indent="-174913" eaLnBrk="1" fontAlgn="auto" hangingPunct="1">
              <a:spcBef>
                <a:spcPts val="0"/>
              </a:spcBef>
              <a:spcAft>
                <a:spcPts val="0"/>
              </a:spcAft>
              <a:buFont typeface="Arial" panose="020B0604020202020204" pitchFamily="34" charset="0"/>
              <a:buChar char="•"/>
              <a:defRPr/>
            </a:pPr>
            <a:r>
              <a:rPr lang="en-US" dirty="0"/>
              <a:t>Youth involved in the juvenile justice system</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b="1" u="sng" dirty="0"/>
              <a:t>References</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t>Raj A, Silverman JG, Amaro H. </a:t>
            </a:r>
            <a:r>
              <a:rPr lang="en-US" i="1" dirty="0"/>
              <a:t>The Relationship between Sexual Abuse and Sexual Risk among High School Students: Findings from the 1997 Massachusetts Youth Risk Behavior Survey. </a:t>
            </a:r>
            <a:r>
              <a:rPr lang="en-US" dirty="0" err="1"/>
              <a:t>Matern</a:t>
            </a:r>
            <a:r>
              <a:rPr lang="en-US" dirty="0"/>
              <a:t>. Child Health J. 2000;4(2):125–134.</a:t>
            </a:r>
            <a:r>
              <a:rPr lang="en-US" i="1" dirty="0"/>
              <a:t> </a:t>
            </a:r>
            <a:r>
              <a:rPr lang="en-US" dirty="0"/>
              <a:t> </a:t>
            </a:r>
          </a:p>
          <a:p>
            <a:pPr marL="174913" indent="-174913" eaLnBrk="1" fontAlgn="auto" hangingPunct="1">
              <a:spcBef>
                <a:spcPts val="0"/>
              </a:spcBef>
              <a:spcAft>
                <a:spcPts val="0"/>
              </a:spcAft>
              <a:buFont typeface="Arial" panose="020B0604020202020204" pitchFamily="34" charset="0"/>
              <a:buChar char="•"/>
              <a:defRPr/>
            </a:pPr>
            <a:r>
              <a:rPr lang="en-US" dirty="0"/>
              <a:t>Black, M.C., </a:t>
            </a:r>
            <a:r>
              <a:rPr lang="en-US" dirty="0" err="1"/>
              <a:t>Basile</a:t>
            </a:r>
            <a:r>
              <a:rPr lang="en-US" dirty="0"/>
              <a:t>, K.C., </a:t>
            </a:r>
            <a:r>
              <a:rPr lang="en-US" dirty="0" err="1"/>
              <a:t>Breiding</a:t>
            </a:r>
            <a:r>
              <a:rPr lang="en-US" dirty="0"/>
              <a:t>, M.J., Smith, S.G., Walters, M.L., Merrick, M.T., Chen, J., &amp; Stevens, M.R. (2011). The National Intimate Partner and Sexual Violence Survey (NISVS): 2010 Summary Report. Atlanta, GA: National Center for Injury Prevention and Control, Centers for Disease Control and Prevention. </a:t>
            </a:r>
          </a:p>
          <a:p>
            <a:pPr marL="174913" indent="-174913" eaLnBrk="1" fontAlgn="auto" hangingPunct="1">
              <a:spcBef>
                <a:spcPts val="0"/>
              </a:spcBef>
              <a:spcAft>
                <a:spcPts val="0"/>
              </a:spcAft>
              <a:buFont typeface="Arial" panose="020B0604020202020204" pitchFamily="34" charset="0"/>
              <a:buChar char="•"/>
              <a:defRPr/>
            </a:pPr>
            <a:r>
              <a:rPr lang="en-US" dirty="0" err="1"/>
              <a:t>Yeater</a:t>
            </a:r>
            <a:r>
              <a:rPr lang="en-US" dirty="0"/>
              <a:t>, E. A., </a:t>
            </a:r>
            <a:r>
              <a:rPr lang="en-US" dirty="0" err="1"/>
              <a:t>Montanaro</a:t>
            </a:r>
            <a:r>
              <a:rPr lang="en-US" dirty="0"/>
              <a:t>, E. A., &amp; Bryan, A. D. (2015). Predictors of Sexual Coercion and Alcohol Use among Female Juvenile Offenders. </a:t>
            </a:r>
            <a:r>
              <a:rPr lang="en-US" i="1" dirty="0"/>
              <a:t>Journal of Youth and Adolescence</a:t>
            </a:r>
            <a:r>
              <a:rPr lang="en-US" dirty="0"/>
              <a:t>, </a:t>
            </a:r>
            <a:r>
              <a:rPr lang="en-US" i="1" dirty="0"/>
              <a:t>44</a:t>
            </a:r>
            <a:r>
              <a:rPr lang="en-US" dirty="0"/>
              <a:t>(1), 114–126. http://doi.org.ucsf.idm.oclc.org/10.1007/s10964-014-0166-z</a:t>
            </a:r>
            <a:r>
              <a:rPr lang="en-US" dirty="0" smtClean="0"/>
              <a:t>.</a:t>
            </a:r>
          </a:p>
          <a:p>
            <a:pPr marL="174913" indent="-174913" eaLnBrk="1" fontAlgn="auto" hangingPunct="1">
              <a:spcBef>
                <a:spcPts val="0"/>
              </a:spcBef>
              <a:spcAft>
                <a:spcPts val="0"/>
              </a:spcAft>
              <a:buFont typeface="Arial" panose="020B0604020202020204" pitchFamily="34" charset="0"/>
              <a:buChar char="•"/>
              <a:defRPr/>
            </a:pPr>
            <a:r>
              <a:rPr lang="en-US" dirty="0" smtClean="0"/>
              <a:t>CDC Risk and Protective Factors </a:t>
            </a:r>
            <a:r>
              <a:rPr lang="en-US" dirty="0" smtClean="0">
                <a:hlinkClick r:id="rId3"/>
              </a:rPr>
              <a:t>https://www.cdc.gov/violenceprevention/sexualviolence/riskprotectivefactors.html</a:t>
            </a:r>
            <a:r>
              <a:rPr lang="en-US" dirty="0" smtClean="0"/>
              <a:t> </a:t>
            </a:r>
            <a:endParaRPr lang="en-US" dirty="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931115E-6640-433A-94C6-6D3501DE898F}" type="slidenum">
              <a:rPr lang="en-US" altLang="en-US" smtClean="0"/>
              <a:pPr/>
              <a:t>16</a:t>
            </a:fld>
            <a:endParaRPr lang="en-US" altLang="en-US"/>
          </a:p>
        </p:txBody>
      </p:sp>
    </p:spTree>
    <p:extLst>
      <p:ext uri="{BB962C8B-B14F-4D97-AF65-F5344CB8AC3E}">
        <p14:creationId xmlns:p14="http://schemas.microsoft.com/office/powerpoint/2010/main" val="3445202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a:t>
            </a:r>
            <a:r>
              <a:rPr lang="en-US" b="1" u="sng" baseline="0" dirty="0"/>
              <a:t> Notes</a:t>
            </a:r>
          </a:p>
          <a:p>
            <a:pPr marL="171450" indent="-171450">
              <a:buFont typeface="Arial" panose="020B0604020202020204" pitchFamily="34" charset="0"/>
              <a:buChar char="•"/>
            </a:pPr>
            <a:r>
              <a:rPr lang="en-US" dirty="0"/>
              <a:t>There are specific</a:t>
            </a:r>
            <a:r>
              <a:rPr lang="en-US" baseline="0" dirty="0"/>
              <a:t> indicators that may be more observed in the family planning setting among clients, who are more likely to be female</a:t>
            </a:r>
            <a:endParaRPr lang="en-US" dirty="0"/>
          </a:p>
          <a:p>
            <a:pPr marL="171450" indent="-171450">
              <a:buFont typeface="Arial" panose="020B0604020202020204" pitchFamily="34" charset="0"/>
              <a:buChar char="•"/>
            </a:pPr>
            <a:r>
              <a:rPr lang="en-US" dirty="0"/>
              <a:t>Women with a history of violence have increased risk of: </a:t>
            </a:r>
          </a:p>
          <a:p>
            <a:pPr marL="628650" lvl="1" indent="-171450">
              <a:buFont typeface="Arial" panose="020B0604020202020204" pitchFamily="34" charset="0"/>
              <a:buChar char="•"/>
            </a:pPr>
            <a:r>
              <a:rPr lang="en-US" dirty="0"/>
              <a:t>More high-risk health behaviors, such as early age at first intercourse or more lifetime sexual partners</a:t>
            </a:r>
          </a:p>
          <a:p>
            <a:pPr marL="628650" lvl="1" indent="-171450">
              <a:buFont typeface="Arial" panose="020B0604020202020204" pitchFamily="34" charset="0"/>
              <a:buChar char="•"/>
            </a:pPr>
            <a:r>
              <a:rPr lang="en-US" dirty="0"/>
              <a:t>Psychological effects including posttraumatic stress disorder and depression</a:t>
            </a:r>
          </a:p>
          <a:p>
            <a:pPr marL="628650" lvl="1" indent="-171450">
              <a:buFont typeface="Arial" panose="020B0604020202020204" pitchFamily="34" charset="0"/>
              <a:buChar char="•"/>
            </a:pPr>
            <a:r>
              <a:rPr lang="en-US" dirty="0"/>
              <a:t>Unwanted or mistimed pregnancies</a:t>
            </a:r>
          </a:p>
          <a:p>
            <a:pPr marL="628650" lvl="1" indent="-171450">
              <a:buFont typeface="Arial" panose="020B0604020202020204" pitchFamily="34" charset="0"/>
              <a:buChar char="•"/>
            </a:pPr>
            <a:r>
              <a:rPr lang="en-US" dirty="0"/>
              <a:t>Increased risk of acquiring STDs</a:t>
            </a:r>
          </a:p>
          <a:p>
            <a:pPr marL="628650" lvl="1" indent="-171450">
              <a:buFont typeface="Arial" panose="020B0604020202020204" pitchFamily="34" charset="0"/>
              <a:buChar char="•"/>
            </a:pPr>
            <a:r>
              <a:rPr lang="en-US" dirty="0"/>
              <a:t>Repeat abortions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None of these risk factors, behaviors, or care-seeking patterns automatically indicate abuse, but they should heighten your concern and lead to careful exploration of the issue with your client. </a:t>
            </a:r>
          </a:p>
          <a:p>
            <a:endParaRPr lang="en-US" dirty="0"/>
          </a:p>
          <a:p>
            <a:r>
              <a:rPr lang="en-US" b="1" u="sng" dirty="0"/>
              <a:t>References</a:t>
            </a:r>
          </a:p>
          <a:p>
            <a:pPr marL="171450" indent="-171450">
              <a:buFont typeface="Arial" panose="020B0604020202020204" pitchFamily="34" charset="0"/>
              <a:buChar char="•"/>
            </a:pPr>
            <a:r>
              <a:rPr lang="en-US" sz="1200" b="0" i="0" kern="1200" dirty="0" err="1">
                <a:solidFill>
                  <a:schemeClr val="tx1"/>
                </a:solidFill>
                <a:effectLst/>
                <a:latin typeface="+mn-lt"/>
                <a:ea typeface="+mn-ea"/>
                <a:cs typeface="+mn-cs"/>
              </a:rPr>
              <a:t>Tjaden</a:t>
            </a:r>
            <a:r>
              <a:rPr lang="en-US" sz="1200" b="0" i="0" kern="1200" dirty="0">
                <a:solidFill>
                  <a:schemeClr val="tx1"/>
                </a:solidFill>
                <a:effectLst/>
                <a:latin typeface="+mn-lt"/>
                <a:ea typeface="+mn-ea"/>
                <a:cs typeface="+mn-cs"/>
              </a:rPr>
              <a:t> P, </a:t>
            </a:r>
            <a:r>
              <a:rPr lang="en-US" sz="1200" b="0" i="0" kern="1200" dirty="0" err="1">
                <a:solidFill>
                  <a:schemeClr val="tx1"/>
                </a:solidFill>
                <a:effectLst/>
                <a:latin typeface="+mn-lt"/>
                <a:ea typeface="+mn-ea"/>
                <a:cs typeface="+mn-cs"/>
              </a:rPr>
              <a:t>Thoennes</a:t>
            </a:r>
            <a:r>
              <a:rPr lang="en-US" sz="1200" b="0" i="0" kern="1200" dirty="0">
                <a:solidFill>
                  <a:schemeClr val="tx1"/>
                </a:solidFill>
                <a:effectLst/>
                <a:latin typeface="+mn-lt"/>
                <a:ea typeface="+mn-ea"/>
                <a:cs typeface="+mn-cs"/>
              </a:rPr>
              <a:t> N. Extent, Nature, and Consequences of Intimate Partner Violence: Findings From the National Violence Against Women Survey. Washington DC: Department of Justice. 2000</a:t>
            </a:r>
            <a:endParaRPr lang="en-US" dirty="0"/>
          </a:p>
          <a:p>
            <a:pPr marL="171450" indent="-171450">
              <a:buFont typeface="Arial" panose="020B0604020202020204" pitchFamily="34" charset="0"/>
              <a:buChar char="•"/>
            </a:pPr>
            <a:r>
              <a:rPr lang="en-US" sz="1200" b="0" i="0" kern="1200" dirty="0" err="1">
                <a:solidFill>
                  <a:schemeClr val="tx1"/>
                </a:solidFill>
                <a:effectLst/>
                <a:latin typeface="+mn-lt"/>
                <a:ea typeface="+mn-ea"/>
                <a:cs typeface="+mn-cs"/>
              </a:rPr>
              <a:t>Hillis</a:t>
            </a:r>
            <a:r>
              <a:rPr lang="en-US" sz="1200" b="0" i="0" kern="1200" dirty="0">
                <a:solidFill>
                  <a:schemeClr val="tx1"/>
                </a:solidFill>
                <a:effectLst/>
                <a:latin typeface="+mn-lt"/>
                <a:ea typeface="+mn-ea"/>
                <a:cs typeface="+mn-cs"/>
              </a:rPr>
              <a:t> SD, </a:t>
            </a:r>
            <a:r>
              <a:rPr lang="en-US" sz="1200" b="0" i="0" kern="1200" dirty="0" err="1">
                <a:solidFill>
                  <a:schemeClr val="tx1"/>
                </a:solidFill>
                <a:effectLst/>
                <a:latin typeface="+mn-lt"/>
                <a:ea typeface="+mn-ea"/>
                <a:cs typeface="+mn-cs"/>
              </a:rPr>
              <a:t>Anda</a:t>
            </a:r>
            <a:r>
              <a:rPr lang="en-US" sz="1200" b="0" i="0" kern="1200" dirty="0">
                <a:solidFill>
                  <a:schemeClr val="tx1"/>
                </a:solidFill>
                <a:effectLst/>
                <a:latin typeface="+mn-lt"/>
                <a:ea typeface="+mn-ea"/>
                <a:cs typeface="+mn-cs"/>
              </a:rPr>
              <a:t> RF, </a:t>
            </a:r>
            <a:r>
              <a:rPr lang="en-US" sz="1200" b="0" i="0" kern="1200" dirty="0" err="1">
                <a:solidFill>
                  <a:schemeClr val="tx1"/>
                </a:solidFill>
                <a:effectLst/>
                <a:latin typeface="+mn-lt"/>
                <a:ea typeface="+mn-ea"/>
                <a:cs typeface="+mn-cs"/>
              </a:rPr>
              <a:t>Felitti</a:t>
            </a:r>
            <a:r>
              <a:rPr lang="en-US" sz="1200" b="0" i="0" kern="1200" dirty="0">
                <a:solidFill>
                  <a:schemeClr val="tx1"/>
                </a:solidFill>
                <a:effectLst/>
                <a:latin typeface="+mn-lt"/>
                <a:ea typeface="+mn-ea"/>
                <a:cs typeface="+mn-cs"/>
              </a:rPr>
              <a:t> VJ, </a:t>
            </a:r>
            <a:r>
              <a:rPr lang="en-US" sz="1200" b="0" i="0" kern="1200" dirty="0" err="1">
                <a:solidFill>
                  <a:schemeClr val="tx1"/>
                </a:solidFill>
                <a:effectLst/>
                <a:latin typeface="+mn-lt"/>
                <a:ea typeface="+mn-ea"/>
                <a:cs typeface="+mn-cs"/>
              </a:rPr>
              <a:t>Marchbanks</a:t>
            </a:r>
            <a:r>
              <a:rPr lang="en-US" sz="1200" b="0" i="0" kern="1200" dirty="0">
                <a:solidFill>
                  <a:schemeClr val="tx1"/>
                </a:solidFill>
                <a:effectLst/>
                <a:latin typeface="+mn-lt"/>
                <a:ea typeface="+mn-ea"/>
                <a:cs typeface="+mn-cs"/>
              </a:rPr>
              <a:t> PA. Adverse childhood experiences and sexual risk behaviors in women: a retrospective cohort study. Fam </a:t>
            </a:r>
            <a:r>
              <a:rPr lang="en-US" sz="1200" b="0" i="0" kern="1200" dirty="0" err="1">
                <a:solidFill>
                  <a:schemeClr val="tx1"/>
                </a:solidFill>
                <a:effectLst/>
                <a:latin typeface="+mn-lt"/>
                <a:ea typeface="+mn-ea"/>
                <a:cs typeface="+mn-cs"/>
              </a:rPr>
              <a:t>Plann</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Perspect</a:t>
            </a:r>
            <a:r>
              <a:rPr lang="en-US" sz="1200" b="0" i="0" kern="1200" dirty="0">
                <a:solidFill>
                  <a:schemeClr val="tx1"/>
                </a:solidFill>
                <a:effectLst/>
                <a:latin typeface="+mn-lt"/>
                <a:ea typeface="+mn-ea"/>
                <a:cs typeface="+mn-cs"/>
              </a:rPr>
              <a:t>. 2001;33(5):206–211.</a:t>
            </a:r>
          </a:p>
          <a:p>
            <a:pPr marL="171450" indent="-171450">
              <a:buFont typeface="Arial" panose="020B0604020202020204" pitchFamily="34" charset="0"/>
              <a:buChar char="•"/>
            </a:pPr>
            <a:r>
              <a:rPr lang="en-US" sz="1200" b="0" i="0" kern="1200" dirty="0" err="1">
                <a:solidFill>
                  <a:schemeClr val="tx1"/>
                </a:solidFill>
                <a:effectLst/>
                <a:latin typeface="+mn-lt"/>
                <a:ea typeface="+mn-ea"/>
                <a:cs typeface="+mn-cs"/>
              </a:rPr>
              <a:t>Dube</a:t>
            </a:r>
            <a:r>
              <a:rPr lang="en-US" sz="1200" b="0" i="0" kern="1200" dirty="0">
                <a:solidFill>
                  <a:schemeClr val="tx1"/>
                </a:solidFill>
                <a:effectLst/>
                <a:latin typeface="+mn-lt"/>
                <a:ea typeface="+mn-ea"/>
                <a:cs typeface="+mn-cs"/>
              </a:rPr>
              <a:t> SR, </a:t>
            </a:r>
            <a:r>
              <a:rPr lang="en-US" sz="1200" b="0" i="0" kern="1200" dirty="0" err="1">
                <a:solidFill>
                  <a:schemeClr val="tx1"/>
                </a:solidFill>
                <a:effectLst/>
                <a:latin typeface="+mn-lt"/>
                <a:ea typeface="+mn-ea"/>
                <a:cs typeface="+mn-cs"/>
              </a:rPr>
              <a:t>Felitti</a:t>
            </a:r>
            <a:r>
              <a:rPr lang="en-US" sz="1200" b="0" i="0" kern="1200" dirty="0">
                <a:solidFill>
                  <a:schemeClr val="tx1"/>
                </a:solidFill>
                <a:effectLst/>
                <a:latin typeface="+mn-lt"/>
                <a:ea typeface="+mn-ea"/>
                <a:cs typeface="+mn-cs"/>
              </a:rPr>
              <a:t> VJ, Dong M, Giles WH, </a:t>
            </a:r>
            <a:r>
              <a:rPr lang="en-US" sz="1200" b="0" i="0" kern="1200" dirty="0" err="1">
                <a:solidFill>
                  <a:schemeClr val="tx1"/>
                </a:solidFill>
                <a:effectLst/>
                <a:latin typeface="+mn-lt"/>
                <a:ea typeface="+mn-ea"/>
                <a:cs typeface="+mn-cs"/>
              </a:rPr>
              <a:t>Anda</a:t>
            </a:r>
            <a:r>
              <a:rPr lang="en-US" sz="1200" b="0" i="0" kern="1200" dirty="0">
                <a:solidFill>
                  <a:schemeClr val="tx1"/>
                </a:solidFill>
                <a:effectLst/>
                <a:latin typeface="+mn-lt"/>
                <a:ea typeface="+mn-ea"/>
                <a:cs typeface="+mn-cs"/>
              </a:rPr>
              <a:t> RF. The impact of adverse childhood experiences on health problems: evidence from four birth cohorts dating back to 1900. </a:t>
            </a:r>
            <a:r>
              <a:rPr lang="en-US" sz="1200" b="0" i="0" kern="1200" dirty="0" err="1">
                <a:solidFill>
                  <a:schemeClr val="tx1"/>
                </a:solidFill>
                <a:effectLst/>
                <a:latin typeface="+mn-lt"/>
                <a:ea typeface="+mn-ea"/>
                <a:cs typeface="+mn-cs"/>
              </a:rPr>
              <a:t>Prev</a:t>
            </a:r>
            <a:r>
              <a:rPr lang="en-US" sz="1200" b="0" i="0" kern="1200" dirty="0">
                <a:solidFill>
                  <a:schemeClr val="tx1"/>
                </a:solidFill>
                <a:effectLst/>
                <a:latin typeface="+mn-lt"/>
                <a:ea typeface="+mn-ea"/>
                <a:cs typeface="+mn-cs"/>
              </a:rPr>
              <a:t> Med. 2003;37(3):268–277. </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Steel JL, </a:t>
            </a:r>
            <a:r>
              <a:rPr lang="en-US" sz="1200" b="0" i="0" kern="1200" dirty="0" err="1">
                <a:solidFill>
                  <a:schemeClr val="tx1"/>
                </a:solidFill>
                <a:effectLst/>
                <a:latin typeface="+mn-lt"/>
                <a:ea typeface="+mn-ea"/>
                <a:cs typeface="+mn-cs"/>
              </a:rPr>
              <a:t>Herlitz</a:t>
            </a:r>
            <a:r>
              <a:rPr lang="en-US" sz="1200" b="0" i="0" kern="1200" dirty="0">
                <a:solidFill>
                  <a:schemeClr val="tx1"/>
                </a:solidFill>
                <a:effectLst/>
                <a:latin typeface="+mn-lt"/>
                <a:ea typeface="+mn-ea"/>
                <a:cs typeface="+mn-cs"/>
              </a:rPr>
              <a:t> CA. The association between childhood and adolescent sexual abuse and proxies for sexual risk behavior: a random sample of the general population of Sweden. Child Abuse </a:t>
            </a:r>
            <a:r>
              <a:rPr lang="en-US" sz="1200" b="0" i="0" kern="1200" dirty="0" err="1">
                <a:solidFill>
                  <a:schemeClr val="tx1"/>
                </a:solidFill>
                <a:effectLst/>
                <a:latin typeface="+mn-lt"/>
                <a:ea typeface="+mn-ea"/>
                <a:cs typeface="+mn-cs"/>
              </a:rPr>
              <a:t>Negl</a:t>
            </a:r>
            <a:r>
              <a:rPr lang="en-US" sz="1200" b="0" i="0" kern="1200" dirty="0">
                <a:solidFill>
                  <a:schemeClr val="tx1"/>
                </a:solidFill>
                <a:effectLst/>
                <a:latin typeface="+mn-lt"/>
                <a:ea typeface="+mn-ea"/>
                <a:cs typeface="+mn-cs"/>
              </a:rPr>
              <a:t>. 2005;29(10):1141–1153. </a:t>
            </a:r>
          </a:p>
          <a:p>
            <a:pPr marL="171450" indent="-171450">
              <a:buFont typeface="Arial" panose="020B0604020202020204" pitchFamily="34" charset="0"/>
              <a:buChar char="•"/>
            </a:pPr>
            <a:r>
              <a:rPr lang="en-US" sz="1200" b="0" i="0" kern="1200" dirty="0" err="1">
                <a:solidFill>
                  <a:schemeClr val="tx1"/>
                </a:solidFill>
                <a:effectLst/>
                <a:latin typeface="+mn-lt"/>
                <a:ea typeface="+mn-ea"/>
                <a:cs typeface="+mn-cs"/>
              </a:rPr>
              <a:t>Gazmarian</a:t>
            </a:r>
            <a:r>
              <a:rPr lang="en-US" sz="1200" b="0" i="0" kern="1200" dirty="0">
                <a:solidFill>
                  <a:schemeClr val="tx1"/>
                </a:solidFill>
                <a:effectLst/>
                <a:latin typeface="+mn-lt"/>
                <a:ea typeface="+mn-ea"/>
                <a:cs typeface="+mn-cs"/>
              </a:rPr>
              <a:t> JA, Peterson R, Spitz AM, Goodwin MM, Saltzman LE, Marks JS. Violence and reproductive health: current knowledge and future research directions. </a:t>
            </a:r>
            <a:r>
              <a:rPr lang="en-US" sz="1200" b="0" i="0" kern="1200" dirty="0" err="1">
                <a:solidFill>
                  <a:schemeClr val="tx1"/>
                </a:solidFill>
                <a:effectLst/>
                <a:latin typeface="+mn-lt"/>
                <a:ea typeface="+mn-ea"/>
                <a:cs typeface="+mn-cs"/>
              </a:rPr>
              <a:t>Matern</a:t>
            </a:r>
            <a:r>
              <a:rPr lang="en-US" sz="1200" b="0" i="0" kern="1200" dirty="0">
                <a:solidFill>
                  <a:schemeClr val="tx1"/>
                </a:solidFill>
                <a:effectLst/>
                <a:latin typeface="+mn-lt"/>
                <a:ea typeface="+mn-ea"/>
                <a:cs typeface="+mn-cs"/>
              </a:rPr>
              <a:t> Child Health J. 2000;4(2):79–84. </a:t>
            </a: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17</a:t>
            </a:fld>
            <a:endParaRPr lang="en-US"/>
          </a:p>
        </p:txBody>
      </p:sp>
    </p:spTree>
    <p:extLst>
      <p:ext uri="{BB962C8B-B14F-4D97-AF65-F5344CB8AC3E}">
        <p14:creationId xmlns:p14="http://schemas.microsoft.com/office/powerpoint/2010/main" val="189753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It is important to remember to focus on intervention and services first, if possible.</a:t>
            </a:r>
          </a:p>
          <a:p>
            <a:pPr marL="174913" indent="-174913" eaLnBrk="1" fontAlgn="auto" hangingPunct="1">
              <a:spcBef>
                <a:spcPts val="0"/>
              </a:spcBef>
              <a:spcAft>
                <a:spcPts val="0"/>
              </a:spcAft>
              <a:buFont typeface="Arial" panose="020B0604020202020204" pitchFamily="34" charset="0"/>
              <a:buChar char="•"/>
              <a:defRPr/>
            </a:pPr>
            <a:r>
              <a:rPr lang="en-US" dirty="0"/>
              <a:t>Examples of how to increase safety and decrease isolation and fear, regardless of whether a report is required:</a:t>
            </a:r>
          </a:p>
          <a:p>
            <a:pPr marL="641349" lvl="1" indent="-174913" eaLnBrk="1" fontAlgn="auto" hangingPunct="1">
              <a:spcBef>
                <a:spcPts val="0"/>
              </a:spcBef>
              <a:spcAft>
                <a:spcPts val="0"/>
              </a:spcAft>
              <a:buFont typeface="Arial" panose="020B0604020202020204" pitchFamily="34" charset="0"/>
              <a:buChar char="•"/>
              <a:defRPr/>
            </a:pPr>
            <a:r>
              <a:rPr lang="en-US" dirty="0"/>
              <a:t>Explore client concerns</a:t>
            </a:r>
          </a:p>
          <a:p>
            <a:pPr marL="641349" lvl="1" indent="-174913" eaLnBrk="1" fontAlgn="auto" hangingPunct="1">
              <a:spcBef>
                <a:spcPts val="0"/>
              </a:spcBef>
              <a:spcAft>
                <a:spcPts val="0"/>
              </a:spcAft>
              <a:buFont typeface="Arial" panose="020B0604020202020204" pitchFamily="34" charset="0"/>
              <a:buChar char="•"/>
              <a:defRPr/>
            </a:pPr>
            <a:r>
              <a:rPr lang="en-US" dirty="0"/>
              <a:t>Listen nonjudgmentally and provide access to support, counseling, safety planning, alternative housing, and advocacy</a:t>
            </a:r>
          </a:p>
          <a:p>
            <a:pPr marL="641349" lvl="1" indent="-174913" eaLnBrk="1" fontAlgn="auto" hangingPunct="1">
              <a:spcBef>
                <a:spcPts val="0"/>
              </a:spcBef>
              <a:spcAft>
                <a:spcPts val="0"/>
              </a:spcAft>
              <a:buFont typeface="Arial" panose="020B0604020202020204" pitchFamily="34" charset="0"/>
              <a:buChar char="•"/>
              <a:defRPr/>
            </a:pPr>
            <a:r>
              <a:rPr lang="en-US" dirty="0"/>
              <a:t>Help the client to make the connection between the abuse she/he is experiencing and the health and mental health outcomes associated with abuse to motivate the client to engage in services and support</a:t>
            </a:r>
          </a:p>
          <a:p>
            <a:pPr marL="641349" lvl="1" indent="-174913" eaLnBrk="1" fontAlgn="auto" hangingPunct="1">
              <a:spcBef>
                <a:spcPts val="0"/>
              </a:spcBef>
              <a:spcAft>
                <a:spcPts val="0"/>
              </a:spcAft>
              <a:buFont typeface="Arial" panose="020B0604020202020204" pitchFamily="34" charset="0"/>
              <a:buChar char="•"/>
              <a:defRPr/>
            </a:pPr>
            <a:r>
              <a:rPr lang="en-US" dirty="0"/>
              <a:t>Evaluate whether information prompts the reporting duty</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DB01BB5-CB4C-4284-9A79-8465D8F66AB5}" type="slidenum">
              <a:rPr lang="en-US" altLang="en-US" smtClean="0"/>
              <a:pPr/>
              <a:t>18</a:t>
            </a:fld>
            <a:endParaRPr lang="en-US" altLang="en-US"/>
          </a:p>
        </p:txBody>
      </p:sp>
    </p:spTree>
    <p:extLst>
      <p:ext uri="{BB962C8B-B14F-4D97-AF65-F5344CB8AC3E}">
        <p14:creationId xmlns:p14="http://schemas.microsoft.com/office/powerpoint/2010/main" val="2241686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We are now going to review the process of making a report, including: </a:t>
            </a:r>
          </a:p>
          <a:p>
            <a:pPr marL="641349" lvl="1" indent="-174913" eaLnBrk="1" fontAlgn="auto" hangingPunct="1">
              <a:spcBef>
                <a:spcPts val="0"/>
              </a:spcBef>
              <a:spcAft>
                <a:spcPts val="0"/>
              </a:spcAft>
              <a:buFont typeface="Arial" panose="020B0604020202020204" pitchFamily="34" charset="0"/>
              <a:buChar char="•"/>
              <a:defRPr/>
            </a:pPr>
            <a:r>
              <a:rPr lang="en-US" dirty="0"/>
              <a:t>Who must report</a:t>
            </a:r>
          </a:p>
          <a:p>
            <a:pPr marL="641349" lvl="1" indent="-174913" eaLnBrk="1" fontAlgn="auto" hangingPunct="1">
              <a:spcBef>
                <a:spcPts val="0"/>
              </a:spcBef>
              <a:spcAft>
                <a:spcPts val="0"/>
              </a:spcAft>
              <a:buFont typeface="Arial" panose="020B0604020202020204" pitchFamily="34" charset="0"/>
              <a:buChar char="•"/>
              <a:defRPr/>
            </a:pPr>
            <a:r>
              <a:rPr lang="en-US" dirty="0"/>
              <a:t>What to report</a:t>
            </a:r>
          </a:p>
          <a:p>
            <a:pPr marL="641349" lvl="1" indent="-174913" eaLnBrk="1" fontAlgn="auto" hangingPunct="1">
              <a:spcBef>
                <a:spcPts val="0"/>
              </a:spcBef>
              <a:spcAft>
                <a:spcPts val="0"/>
              </a:spcAft>
              <a:buFont typeface="Arial" panose="020B0604020202020204" pitchFamily="34" charset="0"/>
              <a:buChar char="•"/>
              <a:defRPr/>
            </a:pPr>
            <a:r>
              <a:rPr lang="en-US" dirty="0"/>
              <a:t>When to report </a:t>
            </a:r>
          </a:p>
          <a:p>
            <a:pPr marL="641349" lvl="1" indent="-174913" eaLnBrk="1" fontAlgn="auto" hangingPunct="1">
              <a:spcBef>
                <a:spcPts val="0"/>
              </a:spcBef>
              <a:spcAft>
                <a:spcPts val="0"/>
              </a:spcAft>
              <a:buFont typeface="Arial" panose="020B0604020202020204" pitchFamily="34" charset="0"/>
              <a:buChar char="•"/>
              <a:defRPr/>
            </a:pPr>
            <a:r>
              <a:rPr lang="en-US" dirty="0"/>
              <a:t>How to report</a:t>
            </a:r>
          </a:p>
          <a:p>
            <a:pPr eaLnBrk="1" fontAlgn="auto" hangingPunct="1">
              <a:spcBef>
                <a:spcPts val="0"/>
              </a:spcBef>
              <a:spcAft>
                <a:spcPts val="0"/>
              </a:spcAft>
              <a:defRPr/>
            </a:pPr>
            <a:endParaRPr lang="en-US" dirty="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9BF22F0-1FCF-4BD7-9D16-3C7DBB1D937F}" type="slidenum">
              <a:rPr lang="en-US" altLang="en-US" smtClean="0"/>
              <a:pPr/>
              <a:t>19</a:t>
            </a:fld>
            <a:endParaRPr lang="en-US" altLang="en-US"/>
          </a:p>
        </p:txBody>
      </p:sp>
    </p:spTree>
    <p:extLst>
      <p:ext uri="{BB962C8B-B14F-4D97-AF65-F5344CB8AC3E}">
        <p14:creationId xmlns:p14="http://schemas.microsoft.com/office/powerpoint/2010/main" val="1598869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The goal of this training is to provide you with the knowledge and skills needed to understand what is reportable as child abuse and neglect in our state and how to respond to cases of child abuse and neglect, either as an identified mandated reporter or other staff at our New York</a:t>
            </a:r>
            <a:r>
              <a:rPr lang="en-US" baseline="0" dirty="0"/>
              <a:t> State Family Planning Program agency.</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t>Specifically, by the end of the training you will be able to:</a:t>
            </a:r>
          </a:p>
          <a:p>
            <a:pPr marL="641349" lvl="1" indent="-174913" eaLnBrk="1" fontAlgn="auto" hangingPunct="1">
              <a:spcBef>
                <a:spcPts val="0"/>
              </a:spcBef>
              <a:spcAft>
                <a:spcPts val="0"/>
              </a:spcAft>
              <a:buFont typeface="Arial" panose="020B0604020202020204" pitchFamily="34" charset="0"/>
              <a:buChar char="•"/>
              <a:defRPr/>
            </a:pPr>
            <a:r>
              <a:rPr lang="en-US" dirty="0"/>
              <a:t>Identify risk factors and possible indicators of child abuse and neglect.</a:t>
            </a:r>
          </a:p>
          <a:p>
            <a:pPr marL="641349" lvl="1" indent="-174913" eaLnBrk="1" fontAlgn="auto" hangingPunct="1">
              <a:spcBef>
                <a:spcPts val="0"/>
              </a:spcBef>
              <a:spcAft>
                <a:spcPts val="0"/>
              </a:spcAft>
              <a:buFont typeface="Arial" panose="020B0604020202020204" pitchFamily="34" charset="0"/>
              <a:buChar char="•"/>
              <a:defRPr/>
            </a:pPr>
            <a:r>
              <a:rPr lang="en-US" dirty="0"/>
              <a:t>Explain the mandatory child abuse reporting process in New York State including how to make a report to the New York Statewide Central Register.</a:t>
            </a:r>
          </a:p>
          <a:p>
            <a:pPr marL="641349" lvl="1" indent="-174913" eaLnBrk="1" fontAlgn="auto" hangingPunct="1">
              <a:spcBef>
                <a:spcPts val="0"/>
              </a:spcBef>
              <a:spcAft>
                <a:spcPts val="0"/>
              </a:spcAft>
              <a:buFont typeface="Arial" panose="020B0604020202020204" pitchFamily="34" charset="0"/>
              <a:buChar char="•"/>
              <a:defRPr/>
            </a:pPr>
            <a:r>
              <a:rPr lang="en-US" dirty="0"/>
              <a:t>Describe at least two trauma-informed best practices that support family planning clients.</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9B0F6F1-9A25-4378-A8E0-7A1B7A66A5E3}" type="slidenum">
              <a:rPr lang="en-US" altLang="en-US" smtClean="0"/>
              <a:pPr/>
              <a:t>2</a:t>
            </a:fld>
            <a:endParaRPr lang="en-US" altLang="en-US" dirty="0"/>
          </a:p>
        </p:txBody>
      </p:sp>
    </p:spTree>
    <p:extLst>
      <p:ext uri="{BB962C8B-B14F-4D97-AF65-F5344CB8AC3E}">
        <p14:creationId xmlns:p14="http://schemas.microsoft.com/office/powerpoint/2010/main" val="710384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Discuss</a:t>
            </a:r>
          </a:p>
          <a:p>
            <a:pPr marL="174913" indent="-174913" eaLnBrk="1" fontAlgn="auto" hangingPunct="1">
              <a:spcBef>
                <a:spcPts val="0"/>
              </a:spcBef>
              <a:spcAft>
                <a:spcPts val="0"/>
              </a:spcAft>
              <a:buFont typeface="Arial" panose="020B0604020202020204" pitchFamily="34" charset="0"/>
              <a:buChar char="•"/>
              <a:defRPr/>
            </a:pPr>
            <a:r>
              <a:rPr lang="en-US" dirty="0"/>
              <a:t>Who in the room knows that they are a mandated reporter? (Ask for a show of hands.)</a:t>
            </a:r>
          </a:p>
          <a:p>
            <a:pPr marL="174913" indent="-174913" eaLnBrk="1" fontAlgn="auto" hangingPunct="1">
              <a:spcBef>
                <a:spcPts val="0"/>
              </a:spcBef>
              <a:spcAft>
                <a:spcPts val="0"/>
              </a:spcAft>
              <a:buFont typeface="Arial" panose="020B0604020202020204" pitchFamily="34" charset="0"/>
              <a:buChar char="•"/>
              <a:defRPr/>
            </a:pPr>
            <a:r>
              <a:rPr lang="en-US" dirty="0"/>
              <a:t>Who knows that they are </a:t>
            </a:r>
            <a:r>
              <a:rPr lang="en-US" u="sng" dirty="0"/>
              <a:t>not</a:t>
            </a:r>
            <a:r>
              <a:rPr lang="en-US" dirty="0"/>
              <a:t> a mandated reporter? (Ask for a show of hands.) </a:t>
            </a:r>
          </a:p>
          <a:p>
            <a:pPr marL="174913" indent="-174913" eaLnBrk="1" fontAlgn="auto" hangingPunct="1">
              <a:spcBef>
                <a:spcPts val="0"/>
              </a:spcBef>
              <a:spcAft>
                <a:spcPts val="0"/>
              </a:spcAft>
              <a:buFont typeface="Arial" panose="020B0604020202020204" pitchFamily="34" charset="0"/>
              <a:buChar char="•"/>
              <a:defRPr/>
            </a:pPr>
            <a:r>
              <a:rPr lang="en-US" dirty="0"/>
              <a:t>Who is unsure? (Ask for a show of hands.) </a:t>
            </a:r>
          </a:p>
          <a:p>
            <a:pPr eaLnBrk="1" fontAlgn="auto" hangingPunct="1">
              <a:spcBef>
                <a:spcPts val="0"/>
              </a:spcBef>
              <a:spcAft>
                <a:spcPts val="0"/>
              </a:spcAft>
              <a:defRPr/>
            </a:pPr>
            <a:endParaRPr lang="en-US"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E96C946-6719-490D-8195-F93E84D6C321}" type="slidenum">
              <a:rPr lang="en-US" altLang="en-US" smtClean="0"/>
              <a:pPr/>
              <a:t>20</a:t>
            </a:fld>
            <a:endParaRPr lang="en-US" altLang="en-US"/>
          </a:p>
        </p:txBody>
      </p:sp>
    </p:spTree>
    <p:extLst>
      <p:ext uri="{BB962C8B-B14F-4D97-AF65-F5344CB8AC3E}">
        <p14:creationId xmlns:p14="http://schemas.microsoft.com/office/powerpoint/2010/main" val="25874636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smtClean="0"/>
              <a:t>In New</a:t>
            </a:r>
            <a:r>
              <a:rPr lang="en-US" b="0" baseline="0" dirty="0" smtClean="0"/>
              <a:t> York State, </a:t>
            </a:r>
            <a:r>
              <a:rPr lang="en-US" b="0" dirty="0" smtClean="0"/>
              <a:t>Mandated reporters are required to report suspected child abuse or maltreatment when, in their professional capacity, they are presented with reasonable cause to suspect child abuse or maltreatment.</a:t>
            </a:r>
            <a:r>
              <a:rPr lang="en-US" b="0" baseline="0" dirty="0" smtClean="0"/>
              <a:t> (Discussion of “professional capacity” and “reasonable cause” will follow this discussion of who must report.)</a:t>
            </a:r>
            <a:endParaRPr lang="en-US" altLang="en-US" sz="1200" dirty="0" smtClean="0"/>
          </a:p>
          <a:p>
            <a:pPr marL="171450" indent="-171450">
              <a:buFont typeface="Arial" panose="020B0604020202020204" pitchFamily="34" charset="0"/>
              <a:buChar char="•"/>
            </a:pPr>
            <a:r>
              <a:rPr lang="en-US" altLang="en-US" sz="1200" dirty="0" smtClean="0"/>
              <a:t>The </a:t>
            </a:r>
            <a:r>
              <a:rPr lang="en-US" altLang="en-US" sz="1200" dirty="0"/>
              <a:t>following staff are mandated reporters in our New York State:</a:t>
            </a:r>
          </a:p>
          <a:p>
            <a:pPr marL="628650" lvl="1" indent="-171450">
              <a:buFont typeface="Arial" panose="020B0604020202020204" pitchFamily="34" charset="0"/>
              <a:buChar char="•"/>
            </a:pPr>
            <a:r>
              <a:rPr lang="en-US" altLang="en-US" sz="1200" b="0" dirty="0"/>
              <a:t>Physicians, physician assistants, surgeons, medical examiners, coroners, dentists, dental hygienists, osteopaths, optometrists, chiropractors, podiatrists, residents, interns, psychologists, registered nurses, social workers, or emergency medical technicians </a:t>
            </a:r>
          </a:p>
          <a:p>
            <a:pPr marL="628650" lvl="1" indent="-171450">
              <a:buFont typeface="Arial" panose="020B0604020202020204" pitchFamily="34" charset="0"/>
              <a:buChar char="•"/>
            </a:pPr>
            <a:r>
              <a:rPr lang="en-US" altLang="en-US" sz="1200" b="0" dirty="0"/>
              <a:t>Licensed creative arts therapists, marriage and family therapists, mental health counselors, or psychoanalysts </a:t>
            </a:r>
          </a:p>
          <a:p>
            <a:pPr marL="628650" lvl="1" indent="-171450">
              <a:buFont typeface="Arial" panose="020B0604020202020204" pitchFamily="34" charset="0"/>
              <a:buChar char="•"/>
            </a:pPr>
            <a:r>
              <a:rPr lang="en-US" altLang="en-US" sz="1200" b="0" dirty="0"/>
              <a:t>Hospital personnel or Christian Science practitioners</a:t>
            </a:r>
          </a:p>
          <a:p>
            <a:pPr marL="628650" lvl="1" indent="-171450">
              <a:buFont typeface="Arial" panose="020B0604020202020204" pitchFamily="34" charset="0"/>
              <a:buChar char="•"/>
            </a:pPr>
            <a:r>
              <a:rPr lang="en-US" altLang="en-US" sz="1200" b="0" dirty="0"/>
              <a:t>School officials, including, but not limited to, teachers, guidance counselors, school psychologists, school social workers, school nurses, or administrators</a:t>
            </a:r>
          </a:p>
          <a:p>
            <a:pPr marL="628650" lvl="1" indent="-171450">
              <a:buFont typeface="Arial" panose="020B0604020202020204" pitchFamily="34" charset="0"/>
              <a:buChar char="•"/>
            </a:pPr>
            <a:r>
              <a:rPr lang="en-US" altLang="en-US" sz="1200" b="0" dirty="0"/>
              <a:t>Full- or part-time compensated school employees required to hold temporary coaching licenses or professional coaching certificates</a:t>
            </a:r>
          </a:p>
          <a:p>
            <a:pPr marL="628650" lvl="1" indent="-171450">
              <a:buFont typeface="Arial" panose="020B0604020202020204" pitchFamily="34" charset="0"/>
              <a:buChar char="•"/>
            </a:pPr>
            <a:r>
              <a:rPr lang="en-US" altLang="en-US" sz="1200" b="0" dirty="0"/>
              <a:t>Social services workers, daycare center workers, providers of family or group family daycare, or any other child care or foster care worker</a:t>
            </a:r>
          </a:p>
          <a:p>
            <a:pPr marL="628650" lvl="1" indent="-171450">
              <a:buFont typeface="Arial" panose="020B0604020202020204" pitchFamily="34" charset="0"/>
              <a:buChar char="•"/>
            </a:pPr>
            <a:r>
              <a:rPr lang="en-US" altLang="en-US" sz="1200" b="0" dirty="0"/>
              <a:t>Employees of publicly-funded emergency shelters for families with children</a:t>
            </a:r>
          </a:p>
          <a:p>
            <a:pPr marL="628650" lvl="1" indent="-171450">
              <a:buFont typeface="Arial" panose="020B0604020202020204" pitchFamily="34" charset="0"/>
              <a:buChar char="•"/>
            </a:pPr>
            <a:r>
              <a:rPr lang="en-US" altLang="en-US" sz="1200" b="0" dirty="0"/>
              <a:t>Directors of children’s overnight camps, summer day camps, or traveling summer day camps</a:t>
            </a:r>
          </a:p>
          <a:p>
            <a:pPr marL="628650" lvl="1" indent="-171450">
              <a:buFont typeface="Arial" panose="020B0604020202020204" pitchFamily="34" charset="0"/>
              <a:buChar char="•"/>
            </a:pPr>
            <a:r>
              <a:rPr lang="en-US" altLang="en-US" sz="1200" b="0" dirty="0"/>
              <a:t>Employees or volunteers in residential care facilities for children that are licensed, certified, or operated by the Office of Children and Family Services</a:t>
            </a:r>
          </a:p>
          <a:p>
            <a:pPr marL="628650" lvl="1" indent="-171450">
              <a:buFont typeface="Arial" panose="020B0604020202020204" pitchFamily="34" charset="0"/>
              <a:buChar char="•"/>
            </a:pPr>
            <a:r>
              <a:rPr lang="en-US" altLang="en-US" sz="1200" b="0" dirty="0"/>
              <a:t>Mental health professionals, substance abuse counselors, alcoholism counselors, or all persons credentialed by the Office of Alcoholism and Substance Abuse Services</a:t>
            </a:r>
          </a:p>
          <a:p>
            <a:pPr marL="628650" lvl="1" indent="-171450">
              <a:buFont typeface="Arial" panose="020B0604020202020204" pitchFamily="34" charset="0"/>
              <a:buChar char="•"/>
            </a:pPr>
            <a:r>
              <a:rPr lang="en-US" altLang="en-US" sz="1200" b="0" dirty="0"/>
              <a:t>Employees of health home-care agencies or home- and community-based services who are expected to have regular and substantial contact with children</a:t>
            </a:r>
          </a:p>
          <a:p>
            <a:pPr marL="628650" lvl="1" indent="-171450">
              <a:buFont typeface="Arial" panose="020B0604020202020204" pitchFamily="34" charset="0"/>
              <a:buChar char="•"/>
            </a:pPr>
            <a:r>
              <a:rPr lang="en-US" altLang="en-US" sz="1200" b="0" dirty="0"/>
              <a:t>Peace officers, police officers, district attorneys or assistant district attorneys, investigators employed in the office of a district attorney, or other law enforcement </a:t>
            </a:r>
            <a:r>
              <a:rPr lang="en-US" altLang="en-US" sz="1200" b="0" dirty="0" smtClean="0"/>
              <a:t>officials</a:t>
            </a:r>
          </a:p>
          <a:p>
            <a:pPr marL="171450" lvl="0" indent="-171450">
              <a:buFont typeface="Arial" panose="020B0604020202020204" pitchFamily="34" charset="0"/>
              <a:buChar char="•"/>
            </a:pPr>
            <a:r>
              <a:rPr lang="en-US" altLang="en-US" sz="1200" b="0" dirty="0" smtClean="0"/>
              <a:t>Any</a:t>
            </a:r>
            <a:r>
              <a:rPr lang="en-US" altLang="en-US" sz="1200" b="0" baseline="0" dirty="0" smtClean="0"/>
              <a:t> person can make a report of suspected child abuse or neglect. However, the above staff must follow a specific process for mandatory reporting because the expectation of credibility is higher for these professions.</a:t>
            </a:r>
          </a:p>
          <a:p>
            <a:pPr marL="171450" lvl="0" indent="-171450">
              <a:buFont typeface="Arial" panose="020B0604020202020204" pitchFamily="34" charset="0"/>
              <a:buChar char="•"/>
            </a:pPr>
            <a:r>
              <a:rPr lang="en-US" altLang="en-US" sz="1200" b="0" dirty="0" smtClean="0"/>
              <a:t>Your agency's reporting policy may outline how you document that you reported</a:t>
            </a:r>
            <a:r>
              <a:rPr lang="en-US" altLang="en-US" sz="1200" b="0" baseline="0" dirty="0" smtClean="0"/>
              <a:t>. No</a:t>
            </a:r>
            <a:r>
              <a:rPr lang="en-US" altLang="en-US" sz="1200" b="0" dirty="0" smtClean="0"/>
              <a:t> organizational policies can restrict who should</a:t>
            </a:r>
            <a:r>
              <a:rPr lang="en-US" altLang="en-US" sz="1200" b="0" baseline="0" dirty="0" smtClean="0"/>
              <a:t> report and how they report; reports must follow the state requirements described over the next few slides.</a:t>
            </a:r>
            <a:endParaRPr lang="en-US" altLang="en-US" sz="1200" b="0" dirty="0"/>
          </a:p>
          <a:p>
            <a:pPr marL="171450" indent="-171450">
              <a:buFont typeface="Arial" panose="020B0604020202020204" pitchFamily="34" charset="0"/>
              <a:buChar char="•"/>
            </a:pPr>
            <a:endParaRPr lang="en-US" altLang="en-US" sz="1200" b="0" dirty="0"/>
          </a:p>
          <a:p>
            <a:pPr marL="0" indent="0">
              <a:buFont typeface="Arial" panose="020B0604020202020204" pitchFamily="34" charset="0"/>
              <a:buNone/>
            </a:pPr>
            <a:r>
              <a:rPr lang="en-US" altLang="en-US" sz="1200" b="1" u="sng" dirty="0"/>
              <a:t>Reference</a:t>
            </a:r>
          </a:p>
          <a:p>
            <a:pPr marL="171450" indent="-171450">
              <a:buFont typeface="Arial" panose="020B0604020202020204" pitchFamily="34" charset="0"/>
              <a:buChar char="•"/>
            </a:pPr>
            <a:r>
              <a:rPr lang="en-US" dirty="0">
                <a:hlinkClick r:id="rId3"/>
              </a:rPr>
              <a:t>http://www.nysmandatedreporter.org/MandatedReporters.aspx</a:t>
            </a:r>
            <a:endParaRPr lang="en-US" altLang="en-US" sz="1200" b="0" dirty="0"/>
          </a:p>
          <a:p>
            <a:pPr marL="174913" indent="-174913" eaLnBrk="1" fontAlgn="auto" hangingPunct="1">
              <a:spcBef>
                <a:spcPts val="0"/>
              </a:spcBef>
              <a:spcAft>
                <a:spcPts val="0"/>
              </a:spcAft>
              <a:buFont typeface="Arial" panose="020B0604020202020204" pitchFamily="34" charset="0"/>
              <a:buChar char="•"/>
              <a:defRPr/>
            </a:pPr>
            <a:endParaRPr lang="en-US" dirty="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2DC4781-3AA4-4AF6-AEE8-B7B9ACE08A91}" type="slidenum">
              <a:rPr lang="en-US" altLang="en-US" smtClean="0"/>
              <a:pPr/>
              <a:t>21</a:t>
            </a:fld>
            <a:endParaRPr lang="en-US" altLang="en-US"/>
          </a:p>
        </p:txBody>
      </p:sp>
    </p:spTree>
    <p:extLst>
      <p:ext uri="{BB962C8B-B14F-4D97-AF65-F5344CB8AC3E}">
        <p14:creationId xmlns:p14="http://schemas.microsoft.com/office/powerpoint/2010/main" val="1235132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eaLnBrk="1" fontAlgn="auto" hangingPunct="1">
              <a:spcBef>
                <a:spcPts val="0"/>
              </a:spcBef>
              <a:spcAft>
                <a:spcPts val="0"/>
              </a:spcAft>
              <a:defRPr/>
            </a:pPr>
            <a:r>
              <a:rPr lang="en-US" b="1" dirty="0"/>
              <a:t>If everyone in your clinic is a mandated reporter, delete this slide.</a:t>
            </a:r>
          </a:p>
          <a:p>
            <a:pPr eaLnBrk="1" fontAlgn="auto" hangingPunct="1">
              <a:spcBef>
                <a:spcPts val="0"/>
              </a:spcBef>
              <a:spcAft>
                <a:spcPts val="0"/>
              </a:spcAft>
              <a:defRPr/>
            </a:pPr>
            <a:endParaRPr lang="en-US" b="1" dirty="0"/>
          </a:p>
          <a:p>
            <a:pPr marL="174913" indent="-174913" eaLnBrk="1" fontAlgn="auto" hangingPunct="1">
              <a:spcBef>
                <a:spcPts val="0"/>
              </a:spcBef>
              <a:spcAft>
                <a:spcPts val="0"/>
              </a:spcAft>
              <a:buFont typeface="Arial" panose="020B0604020202020204" pitchFamily="34" charset="0"/>
              <a:buChar char="•"/>
              <a:defRPr/>
            </a:pPr>
            <a:r>
              <a:rPr lang="en-US" dirty="0">
                <a:solidFill>
                  <a:schemeClr val="accent1">
                    <a:lumMod val="75000"/>
                  </a:schemeClr>
                </a:solidFill>
              </a:rPr>
              <a:t>Some staff in our clinic are mandated reporters and some are not.</a:t>
            </a:r>
          </a:p>
          <a:p>
            <a:pPr marL="174913" indent="-174913" eaLnBrk="1" fontAlgn="auto" hangingPunct="1">
              <a:spcBef>
                <a:spcPts val="0"/>
              </a:spcBef>
              <a:spcAft>
                <a:spcPts val="0"/>
              </a:spcAft>
              <a:buFont typeface="Arial" panose="020B0604020202020204" pitchFamily="34" charset="0"/>
              <a:buChar char="•"/>
              <a:defRPr/>
            </a:pPr>
            <a:r>
              <a:rPr lang="en-US" dirty="0">
                <a:solidFill>
                  <a:schemeClr val="accent1">
                    <a:lumMod val="75000"/>
                  </a:schemeClr>
                </a:solidFill>
              </a:rPr>
              <a:t>In</a:t>
            </a:r>
            <a:r>
              <a:rPr lang="en-US" baseline="0" dirty="0">
                <a:solidFill>
                  <a:schemeClr val="accent1">
                    <a:lumMod val="75000"/>
                  </a:schemeClr>
                </a:solidFill>
              </a:rPr>
              <a:t> New York State, </a:t>
            </a:r>
            <a:r>
              <a:rPr lang="en-US" dirty="0"/>
              <a:t>anyone who is not a mandated reporter can file a report using the public </a:t>
            </a:r>
            <a:r>
              <a:rPr lang="en-US" b="1" dirty="0"/>
              <a:t>Child Abuse Hotline Number: 1-800-342-3720. </a:t>
            </a:r>
            <a:r>
              <a:rPr lang="en-US" i="0" dirty="0"/>
              <a:t>Note: This is not the hotline that mandated reporters should use. </a:t>
            </a:r>
            <a:endParaRPr lang="en-US" i="0" dirty="0">
              <a:solidFill>
                <a:schemeClr val="accent1">
                  <a:lumMod val="75000"/>
                </a:schemeClr>
              </a:solidFill>
            </a:endParaRPr>
          </a:p>
          <a:p>
            <a:pPr marL="174913" indent="-174913" eaLnBrk="1" fontAlgn="auto" hangingPunct="1">
              <a:spcBef>
                <a:spcPts val="0"/>
              </a:spcBef>
              <a:spcAft>
                <a:spcPts val="0"/>
              </a:spcAft>
              <a:buFont typeface="Arial" panose="020B0604020202020204" pitchFamily="34" charset="0"/>
              <a:buChar char="•"/>
              <a:defRPr/>
            </a:pPr>
            <a:r>
              <a:rPr lang="en-US" dirty="0">
                <a:solidFill>
                  <a:schemeClr val="accent1">
                    <a:lumMod val="75000"/>
                  </a:schemeClr>
                </a:solidFill>
              </a:rPr>
              <a:t>If you are NOT a mandated reporter:</a:t>
            </a:r>
          </a:p>
          <a:p>
            <a:pPr marL="641349" lvl="1" indent="-174913" eaLnBrk="1" fontAlgn="auto" hangingPunct="1">
              <a:spcBef>
                <a:spcPts val="0"/>
              </a:spcBef>
              <a:spcAft>
                <a:spcPts val="0"/>
              </a:spcAft>
              <a:buFont typeface="Arial" panose="020B0604020202020204" pitchFamily="34" charset="0"/>
              <a:buChar char="•"/>
              <a:defRPr/>
            </a:pPr>
            <a:r>
              <a:rPr lang="en-US" dirty="0">
                <a:solidFill>
                  <a:schemeClr val="accent1">
                    <a:lumMod val="75000"/>
                  </a:schemeClr>
                </a:solidFill>
              </a:rPr>
              <a:t>Our clinic policy still </a:t>
            </a:r>
            <a:r>
              <a:rPr lang="en-US" u="sng" dirty="0">
                <a:solidFill>
                  <a:schemeClr val="accent1">
                    <a:lumMod val="75000"/>
                  </a:schemeClr>
                </a:solidFill>
              </a:rPr>
              <a:t>requires</a:t>
            </a:r>
            <a:r>
              <a:rPr lang="en-US" dirty="0">
                <a:solidFill>
                  <a:schemeClr val="accent1">
                    <a:lumMod val="75000"/>
                  </a:schemeClr>
                </a:solidFill>
              </a:rPr>
              <a:t> that you share your concern or suspicions with your supervisor. </a:t>
            </a:r>
          </a:p>
          <a:p>
            <a:pPr eaLnBrk="1" fontAlgn="auto" hangingPunct="1">
              <a:spcBef>
                <a:spcPts val="0"/>
              </a:spcBef>
              <a:spcAft>
                <a:spcPts val="0"/>
              </a:spcAft>
              <a:defRPr/>
            </a:pPr>
            <a:r>
              <a:rPr lang="en-US" b="1" dirty="0">
                <a:solidFill>
                  <a:schemeClr val="accent1">
                    <a:lumMod val="75000"/>
                  </a:schemeClr>
                </a:solidFill>
              </a:rPr>
              <a:t>OR</a:t>
            </a:r>
          </a:p>
          <a:p>
            <a:pPr marL="641349" lvl="1" indent="-174913" eaLnBrk="1" fontAlgn="auto" hangingPunct="1">
              <a:spcBef>
                <a:spcPts val="0"/>
              </a:spcBef>
              <a:spcAft>
                <a:spcPts val="0"/>
              </a:spcAft>
              <a:buFont typeface="Arial" panose="020B0604020202020204" pitchFamily="34" charset="0"/>
              <a:buChar char="•"/>
              <a:defRPr/>
            </a:pPr>
            <a:r>
              <a:rPr lang="en-US" dirty="0">
                <a:solidFill>
                  <a:schemeClr val="accent1">
                    <a:lumMod val="75000"/>
                  </a:schemeClr>
                </a:solidFill>
              </a:rPr>
              <a:t>Our clinic policy still </a:t>
            </a:r>
            <a:r>
              <a:rPr lang="en-US" u="sng" dirty="0">
                <a:solidFill>
                  <a:schemeClr val="accent1">
                    <a:lumMod val="75000"/>
                  </a:schemeClr>
                </a:solidFill>
              </a:rPr>
              <a:t>encourages</a:t>
            </a:r>
            <a:r>
              <a:rPr lang="en-US" dirty="0">
                <a:solidFill>
                  <a:schemeClr val="accent1">
                    <a:lumMod val="75000"/>
                  </a:schemeClr>
                </a:solidFill>
              </a:rPr>
              <a:t> you to share your concern or suspicions with your supervisor.</a:t>
            </a:r>
          </a:p>
          <a:p>
            <a:pPr eaLnBrk="1" fontAlgn="auto" hangingPunct="1">
              <a:spcBef>
                <a:spcPts val="0"/>
              </a:spcBef>
              <a:spcAft>
                <a:spcPts val="0"/>
              </a:spcAft>
              <a:defRPr/>
            </a:pPr>
            <a:endParaRPr lang="en-US" b="1" dirty="0">
              <a:solidFill>
                <a:schemeClr val="accent1">
                  <a:lumMod val="75000"/>
                </a:schemeClr>
              </a:solidFill>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A52DDAD-C3FF-4805-89F8-3C4E04F74A00}" type="slidenum">
              <a:rPr lang="en-US" altLang="en-US" smtClean="0"/>
              <a:pPr/>
              <a:t>22</a:t>
            </a:fld>
            <a:endParaRPr lang="en-US" altLang="en-US"/>
          </a:p>
        </p:txBody>
      </p:sp>
    </p:spTree>
    <p:extLst>
      <p:ext uri="{BB962C8B-B14F-4D97-AF65-F5344CB8AC3E}">
        <p14:creationId xmlns:p14="http://schemas.microsoft.com/office/powerpoint/2010/main" val="2930533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Our state considers mandated reporting to be an individual duty. While our agency may establish an internal agency process to facilitate child abuse reporting, reporting remains an individual duty, and individual reporters are responsible for ensuring reports get filed.</a:t>
            </a:r>
          </a:p>
          <a:p>
            <a:pPr marL="171450" indent="-171450">
              <a:buFont typeface="Arial" panose="020B0604020202020204" pitchFamily="34" charset="0"/>
              <a:buChar char="•"/>
            </a:pPr>
            <a:r>
              <a:rPr lang="en-US" sz="1200" dirty="0"/>
              <a:t>New York State law</a:t>
            </a:r>
            <a:r>
              <a:rPr lang="en-US" sz="1200" baseline="0" dirty="0"/>
              <a:t> states that:</a:t>
            </a:r>
          </a:p>
          <a:p>
            <a:pPr marL="628650" lvl="1" indent="-171450">
              <a:buFont typeface="Arial" panose="020B0604020202020204" pitchFamily="34" charset="0"/>
              <a:buChar char="•"/>
            </a:pPr>
            <a:r>
              <a:rPr lang="en-US" sz="1200" dirty="0"/>
              <a:t>Whenever a person is required to report in his or her capacity as a member of the staff of a medical or other public or private institution, school, facility, or agency, he or she shall make the report as required and immediately notify the person in charge of such institution, school, facility, or agency, or his or her designated agent. The person in charge, or the designated agent of such person, shall be responsible for all subsequent administration necessitated by the report. </a:t>
            </a:r>
          </a:p>
          <a:p>
            <a:pPr marL="628650" lvl="1" indent="-171450">
              <a:buFont typeface="Arial" panose="020B0604020202020204" pitchFamily="34" charset="0"/>
              <a:buChar char="•"/>
            </a:pPr>
            <a:r>
              <a:rPr lang="en-US" sz="1200" dirty="0"/>
              <a:t>Any report shall include the name, title, and contact information for every staff person of the institution who is believed to have direct knowledge of the allegations in the report. Nothing in this section or title is intended to require more than one report from any such institution, school, or agency. </a:t>
            </a:r>
          </a:p>
          <a:p>
            <a:pPr marL="628650" lvl="1" indent="-171450">
              <a:buFont typeface="Arial" panose="020B0604020202020204" pitchFamily="34" charset="0"/>
              <a:buChar char="•"/>
            </a:pPr>
            <a:r>
              <a:rPr lang="en-US" sz="1200" dirty="0"/>
              <a:t>A medical or other public or private institution, school, facility, or agency shall not take any retaliatory personnel action against an employee because such employee believes that he or she has reasonable cause to suspect that a child is an abused or maltreated child and that employee therefore makes a report in accordance with this title. No school, school official, child care provider, foster care provider, residential care facility provider, hospital, medical institution provider, or mental health facility provider shall impose any conditions, including prior approval or prior notification, upon a member of their staff specifically required to report under this title</a:t>
            </a: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A52DDAD-C3FF-4805-89F8-3C4E04F74A00}" type="slidenum">
              <a:rPr lang="en-US" altLang="en-US" smtClean="0"/>
              <a:pPr/>
              <a:t>23</a:t>
            </a:fld>
            <a:endParaRPr lang="en-US" altLang="en-US"/>
          </a:p>
        </p:txBody>
      </p:sp>
    </p:spTree>
    <p:extLst>
      <p:ext uri="{BB962C8B-B14F-4D97-AF65-F5344CB8AC3E}">
        <p14:creationId xmlns:p14="http://schemas.microsoft.com/office/powerpoint/2010/main" val="6086514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dirty="0"/>
              <a:t>This section discusses</a:t>
            </a:r>
            <a:r>
              <a:rPr lang="en-US" baseline="0" dirty="0"/>
              <a:t> what must be reported.</a:t>
            </a:r>
            <a:endParaRPr lang="en-US" dirty="0"/>
          </a:p>
        </p:txBody>
      </p:sp>
      <p:sp>
        <p:nvSpPr>
          <p:cNvPr id="4" name="Slide Number Placeholder 3"/>
          <p:cNvSpPr>
            <a:spLocks noGrp="1"/>
          </p:cNvSpPr>
          <p:nvPr>
            <p:ph type="sldNum" sz="quarter" idx="10"/>
          </p:nvPr>
        </p:nvSpPr>
        <p:spPr/>
        <p:txBody>
          <a:bodyPr/>
          <a:lstStyle/>
          <a:p>
            <a:pPr>
              <a:defRPr/>
            </a:pPr>
            <a:fld id="{9A68B468-2C02-474F-ADC5-231BA8DA8ADC}" type="slidenum">
              <a:rPr lang="en-US" smtClean="0"/>
              <a:pPr>
                <a:defRPr/>
              </a:pPr>
              <a:t>24</a:t>
            </a:fld>
            <a:endParaRPr lang="en-US"/>
          </a:p>
        </p:txBody>
      </p:sp>
    </p:spTree>
    <p:extLst>
      <p:ext uri="{BB962C8B-B14F-4D97-AF65-F5344CB8AC3E}">
        <p14:creationId xmlns:p14="http://schemas.microsoft.com/office/powerpoint/2010/main" val="2930135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endParaRPr lang="en-US" u="sng" dirty="0"/>
          </a:p>
          <a:p>
            <a:pPr marL="174913" marR="0" lvl="0" indent="-1749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In New</a:t>
            </a:r>
            <a:r>
              <a:rPr lang="en-US" b="0" baseline="0" dirty="0"/>
              <a:t> York State, </a:t>
            </a:r>
            <a:r>
              <a:rPr lang="en-US" b="0" dirty="0"/>
              <a:t>Mandated reporters are required to report suspected child abuse or maltreatment when, in their professional capacity, they are presented with reasonable cause to suspect child abuse or maltreatment</a:t>
            </a:r>
            <a:r>
              <a:rPr lang="en-US" b="0" dirty="0" smtClean="0"/>
              <a:t>.</a:t>
            </a:r>
          </a:p>
          <a:p>
            <a:pPr marL="174913" marR="0" lvl="0" indent="-1749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smtClean="0"/>
              <a:t>What is one’s professional</a:t>
            </a:r>
            <a:r>
              <a:rPr lang="en-US" b="0" baseline="0" dirty="0" smtClean="0"/>
              <a:t> capacity? </a:t>
            </a:r>
            <a:r>
              <a:rPr lang="en-US" dirty="0" smtClean="0"/>
              <a:t>For example, a doctor examining a child in her practice who has a reasonable suspicion of abuse must report her concern. In contrast, the doctor who witnesses child abuse when riding her bike while off-duty is not mandated to report that abuse. The mandated reporter’s legal responsibility to report suspected child abuse or maltreatment ceases when the mandated reporter stops practicing his/her profession. Of course, anyone may report any suspected abuse or maltreatment at any time and is encouraged to do so.</a:t>
            </a:r>
          </a:p>
          <a:p>
            <a:pPr marL="174913" marR="0" lvl="0" indent="-1749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Reasonable cause to suspect child abuse or maltreatment means that, based on your rational observations, professional training and experience, you have a suspicion that the parent or other person legally responsible for a child is responsible for harming that child or placing that child in imminent danger of harm. Your suspicion can be as simple as distrusting an explanation for an injury.</a:t>
            </a:r>
            <a:endParaRPr lang="en-US" b="0" dirty="0"/>
          </a:p>
          <a:p>
            <a:pPr marL="174913" indent="-174913" eaLnBrk="1" fontAlgn="auto" hangingPunct="1">
              <a:spcBef>
                <a:spcPts val="0"/>
              </a:spcBef>
              <a:spcAft>
                <a:spcPts val="0"/>
              </a:spcAft>
              <a:buFont typeface="Arial" panose="020B0604020202020204" pitchFamily="34" charset="0"/>
              <a:buChar char="•"/>
              <a:defRPr/>
            </a:pPr>
            <a:endParaRPr lang="en-US" dirty="0"/>
          </a:p>
          <a:p>
            <a:pPr marL="0" indent="0" eaLnBrk="1" fontAlgn="auto" hangingPunct="1">
              <a:spcBef>
                <a:spcPts val="0"/>
              </a:spcBef>
              <a:spcAft>
                <a:spcPts val="0"/>
              </a:spcAft>
              <a:buFont typeface="Arial" panose="020B0604020202020204" pitchFamily="34" charset="0"/>
              <a:buNone/>
              <a:defRPr/>
            </a:pPr>
            <a:r>
              <a:rPr lang="en-US" b="1" u="sng" dirty="0"/>
              <a:t>Reference</a:t>
            </a:r>
          </a:p>
          <a:p>
            <a:pPr marL="171450" indent="-171450" eaLnBrk="1" fontAlgn="auto" hangingPunct="1">
              <a:spcBef>
                <a:spcPts val="0"/>
              </a:spcBef>
              <a:spcAft>
                <a:spcPts val="0"/>
              </a:spcAft>
              <a:buFont typeface="Arial" panose="020B0604020202020204" pitchFamily="34" charset="0"/>
              <a:buChar char="•"/>
              <a:defRPr/>
            </a:pPr>
            <a:r>
              <a:rPr lang="en-US" dirty="0">
                <a:hlinkClick r:id="rId3"/>
              </a:rPr>
              <a:t>http://</a:t>
            </a:r>
            <a:r>
              <a:rPr lang="en-US" dirty="0" smtClean="0">
                <a:hlinkClick r:id="rId3"/>
              </a:rPr>
              <a:t>www.nysmandatedreporter.org/MandatedReporters.aspx</a:t>
            </a:r>
            <a:endParaRPr lang="en-US" dirty="0" smtClean="0"/>
          </a:p>
          <a:p>
            <a:pPr marL="171450" indent="-171450" eaLnBrk="1" fontAlgn="auto" hangingPunct="1">
              <a:spcBef>
                <a:spcPts val="0"/>
              </a:spcBef>
              <a:spcAft>
                <a:spcPts val="0"/>
              </a:spcAft>
              <a:buFont typeface="Arial" panose="020B0604020202020204" pitchFamily="34" charset="0"/>
              <a:buChar char="•"/>
              <a:defRPr/>
            </a:pPr>
            <a:r>
              <a:rPr lang="en-US" dirty="0" smtClean="0">
                <a:hlinkClick r:id="rId4"/>
              </a:rPr>
              <a:t>https://ocfs.ny.gov/main/publications/Pub1159.pdf</a:t>
            </a:r>
            <a:endParaRPr lang="en-US" b="1" dirty="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B5CE041-A249-4B6C-9902-FF41EA310DD8}" type="slidenum">
              <a:rPr lang="en-US" altLang="en-US" smtClean="0"/>
              <a:pPr/>
              <a:t>25</a:t>
            </a:fld>
            <a:endParaRPr lang="en-US" altLang="en-US"/>
          </a:p>
        </p:txBody>
      </p:sp>
    </p:spTree>
    <p:extLst>
      <p:ext uri="{BB962C8B-B14F-4D97-AF65-F5344CB8AC3E}">
        <p14:creationId xmlns:p14="http://schemas.microsoft.com/office/powerpoint/2010/main" val="2990352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sz="1200" dirty="0"/>
              <a:t>Let’s define the terms related to what must be reported more</a:t>
            </a:r>
            <a:r>
              <a:rPr lang="en-US" sz="1200" baseline="0" dirty="0"/>
              <a:t> explicitly.</a:t>
            </a:r>
            <a:endParaRPr lang="en-US" sz="1200" dirty="0"/>
          </a:p>
          <a:p>
            <a:pPr marL="171450" indent="-171450">
              <a:buFont typeface="Arial" panose="020B0604020202020204" pitchFamily="34" charset="0"/>
              <a:buChar char="•"/>
            </a:pPr>
            <a:r>
              <a:rPr lang="en-US" sz="1200" dirty="0"/>
              <a:t>According to the New York State Family Court Act,</a:t>
            </a:r>
            <a:r>
              <a:rPr lang="en-US" sz="1200" baseline="0" dirty="0"/>
              <a:t> </a:t>
            </a:r>
            <a:r>
              <a:rPr lang="en-US" sz="1200" dirty="0"/>
              <a:t>“Abused child” means a child less than eighteen years of age whose parents of other person legally responsible of his care:</a:t>
            </a:r>
          </a:p>
          <a:p>
            <a:pPr marL="628650" lvl="1" indent="-171450">
              <a:buFont typeface="Arial" panose="020B0604020202020204" pitchFamily="34" charset="0"/>
              <a:buChar char="•"/>
            </a:pPr>
            <a:r>
              <a:rPr lang="en-US" sz="1200" dirty="0"/>
              <a:t>Inflicts or allows to be inflicted upon such child physical injury by other than accidental means which causes or creates a substantial risk of death, or serious or protracted disfigurement, or protracted impairment of physical or emotional health or protracted loss of impairment of the function of any bodily organ, or</a:t>
            </a:r>
          </a:p>
          <a:p>
            <a:pPr marL="628650" lvl="1" indent="-171450">
              <a:buFont typeface="Arial" panose="020B0604020202020204" pitchFamily="34" charset="0"/>
              <a:buChar char="•"/>
            </a:pPr>
            <a:r>
              <a:rPr lang="en-US" sz="1200" dirty="0"/>
              <a:t>Creates or allows to be crated a substantial risk of physical injury to such child by other than accidental means which would be likely to cause death or serious or protracted disfigurement, or protracted impairment of physical or emotional health or protracted loss or impairment of the function of any bodily organ, or</a:t>
            </a:r>
          </a:p>
          <a:p>
            <a:pPr marL="628650" lvl="1" indent="-171450">
              <a:buFont typeface="Arial" panose="020B0604020202020204" pitchFamily="34" charset="0"/>
              <a:buChar char="•"/>
            </a:pPr>
            <a:r>
              <a:rPr lang="en-US" sz="1200" dirty="0"/>
              <a:t>Commits, or allows to be committed an act of sexual abuse against such child defined in the penal law.</a:t>
            </a:r>
          </a:p>
          <a:p>
            <a:endParaRPr lang="en-US" dirty="0"/>
          </a:p>
          <a:p>
            <a:r>
              <a:rPr lang="en-US" b="1" u="sng" dirty="0"/>
              <a:t>Reference</a:t>
            </a:r>
          </a:p>
          <a:p>
            <a:pPr marL="171450" indent="-171450">
              <a:buFont typeface="Arial" panose="020B0604020202020204" pitchFamily="34" charset="0"/>
              <a:buChar char="•"/>
            </a:pPr>
            <a:r>
              <a:rPr lang="en-US" dirty="0">
                <a:hlinkClick r:id="rId3"/>
              </a:rPr>
              <a:t>http://www.nysmandatedreporter.org/files/Family%20Court%20Act.pdf</a:t>
            </a:r>
            <a:endParaRPr lang="en-US" dirty="0"/>
          </a:p>
          <a:p>
            <a:pPr marL="171450" indent="-171450">
              <a:buFont typeface="Arial" panose="020B0604020202020204" pitchFamily="34" charset="0"/>
              <a:buChar char="•"/>
            </a:pPr>
            <a:r>
              <a:rPr lang="en-US" dirty="0">
                <a:hlinkClick r:id="rId4"/>
              </a:rPr>
              <a:t>https://ocfs.ny.gov/main/publications/Pub1159.pdf</a:t>
            </a: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26</a:t>
            </a:fld>
            <a:endParaRPr lang="en-US"/>
          </a:p>
        </p:txBody>
      </p:sp>
    </p:spTree>
    <p:extLst>
      <p:ext uri="{BB962C8B-B14F-4D97-AF65-F5344CB8AC3E}">
        <p14:creationId xmlns:p14="http://schemas.microsoft.com/office/powerpoint/2010/main" val="13253823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dirty="0"/>
              <a:t>A maltreated</a:t>
            </a:r>
            <a:r>
              <a:rPr lang="en-US" baseline="0" dirty="0"/>
              <a:t> child is defined by New York Social Services law 412 as: </a:t>
            </a:r>
            <a:r>
              <a:rPr lang="en-US" dirty="0"/>
              <a:t>A child under eighteen years of age,</a:t>
            </a:r>
            <a:r>
              <a:rPr lang="en-US" baseline="0" dirty="0"/>
              <a:t> d</a:t>
            </a:r>
            <a:r>
              <a:rPr lang="en-US" dirty="0"/>
              <a:t>efined as a neglected child by the family court act, or who has had serious physical injury inflicted upon him or  her by other than accidental means.</a:t>
            </a:r>
          </a:p>
          <a:p>
            <a:pPr marL="171450" lvl="0" indent="-171450">
              <a:buFont typeface="Arial" panose="020B0604020202020204" pitchFamily="34" charset="0"/>
              <a:buChar char="•"/>
            </a:pPr>
            <a:r>
              <a:rPr lang="en-US" dirty="0"/>
              <a:t>The term maltreatment</a:t>
            </a:r>
            <a:r>
              <a:rPr lang="en-US" baseline="0" dirty="0"/>
              <a:t> and neglect are used interchangeably.</a:t>
            </a: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n-US" b="1" u="sng" dirty="0"/>
              <a:t>Reference </a:t>
            </a:r>
          </a:p>
          <a:p>
            <a:pPr marL="171450" indent="-171450">
              <a:buFont typeface="Arial" panose="020B0604020202020204" pitchFamily="34" charset="0"/>
              <a:buChar char="•"/>
            </a:pPr>
            <a:r>
              <a:rPr lang="en-US" dirty="0">
                <a:hlinkClick r:id="rId3"/>
              </a:rPr>
              <a:t>https://law.justia.com/codes/new-york/2017/sos/article-6/title-6/412/</a:t>
            </a: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27</a:t>
            </a:fld>
            <a:endParaRPr lang="en-US"/>
          </a:p>
        </p:txBody>
      </p:sp>
    </p:spTree>
    <p:extLst>
      <p:ext uri="{BB962C8B-B14F-4D97-AF65-F5344CB8AC3E}">
        <p14:creationId xmlns:p14="http://schemas.microsoft.com/office/powerpoint/2010/main" val="26599753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sz="1200" dirty="0"/>
              <a:t>According to the New York State Family Court Act: </a:t>
            </a:r>
            <a:r>
              <a:rPr lang="en-US" sz="1600" dirty="0"/>
              <a:t>“Neglected child” means a child less than eighteen years of age:</a:t>
            </a:r>
          </a:p>
          <a:p>
            <a:pPr marL="285750" indent="-285750">
              <a:buFont typeface="Arial" panose="020B0604020202020204" pitchFamily="34" charset="0"/>
              <a:buChar char="•"/>
            </a:pPr>
            <a:r>
              <a:rPr lang="en-US" sz="1600" dirty="0"/>
              <a:t>Whose physical, mental or emotional condition has been impaired or is in imminent danger of becoming impaired as a result of the failure of his parent or other person legally responsible for his care to exercise a minimum degree of care;</a:t>
            </a:r>
          </a:p>
          <a:p>
            <a:pPr marL="742950" lvl="1" indent="-285750">
              <a:buFont typeface="Arial" panose="020B0604020202020204" pitchFamily="34" charset="0"/>
              <a:buChar char="•"/>
            </a:pPr>
            <a:r>
              <a:rPr lang="en-US" sz="1600" dirty="0"/>
              <a:t>In supplying the child with adequate food, clothing, shelter, education, medical or surgical care, though financially able to do so or offered financial or other reasonable means to do so; </a:t>
            </a:r>
            <a:r>
              <a:rPr lang="en-US" sz="1600" dirty="0" smtClean="0"/>
              <a:t>or </a:t>
            </a:r>
            <a:r>
              <a:rPr lang="en-US" sz="1600" i="1" dirty="0" smtClean="0"/>
              <a:t>(continued on next slide)</a:t>
            </a:r>
            <a:endParaRPr lang="en-US" sz="1600" i="1" dirty="0"/>
          </a:p>
          <a:p>
            <a:endParaRPr lang="en-US" dirty="0"/>
          </a:p>
          <a:p>
            <a:r>
              <a:rPr lang="en-US" b="1" u="sng" dirty="0"/>
              <a:t>Reference</a:t>
            </a:r>
          </a:p>
          <a:p>
            <a:pPr marL="171450" indent="-171450">
              <a:buFont typeface="Arial" panose="020B0604020202020204" pitchFamily="34" charset="0"/>
              <a:buChar char="•"/>
            </a:pPr>
            <a:r>
              <a:rPr lang="en-US" dirty="0">
                <a:hlinkClick r:id="rId3"/>
              </a:rPr>
              <a:t>http://www.nysmandatedreporter.org/files/Family%20Court%20Act.pdf</a:t>
            </a:r>
            <a:endParaRPr lang="en-US" dirty="0"/>
          </a:p>
          <a:p>
            <a:pPr marL="171450" indent="-171450">
              <a:buFont typeface="Arial" panose="020B0604020202020204" pitchFamily="34" charset="0"/>
              <a:buChar char="•"/>
            </a:pPr>
            <a:r>
              <a:rPr lang="en-US" dirty="0">
                <a:hlinkClick r:id="rId4"/>
              </a:rPr>
              <a:t>https://ocfs.ny.gov/main/publications/Pub1159.pdf</a:t>
            </a:r>
            <a:endParaRPr lang="en-US" dirty="0"/>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28</a:t>
            </a:fld>
            <a:endParaRPr lang="en-US"/>
          </a:p>
        </p:txBody>
      </p:sp>
    </p:spTree>
    <p:extLst>
      <p:ext uri="{BB962C8B-B14F-4D97-AF65-F5344CB8AC3E}">
        <p14:creationId xmlns:p14="http://schemas.microsoft.com/office/powerpoint/2010/main" val="6249015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sz="1200" i="1" dirty="0" smtClean="0"/>
              <a:t>(continued from</a:t>
            </a:r>
            <a:r>
              <a:rPr lang="en-US" sz="1200" i="1" baseline="0" dirty="0" smtClean="0"/>
              <a:t> prior</a:t>
            </a:r>
            <a:r>
              <a:rPr lang="en-US" sz="1200" i="1" dirty="0" smtClean="0"/>
              <a:t> slide) </a:t>
            </a:r>
            <a:r>
              <a:rPr lang="en-US" sz="1600" dirty="0" smtClean="0"/>
              <a:t>In </a:t>
            </a:r>
            <a:r>
              <a:rPr lang="en-US" sz="1600" dirty="0"/>
              <a:t>providing the child with proper supervision or guardianship, by unreasonable inflicting or allowing to be inflicted harm, or a substantial risk thereof, including the infliction or excessive corporal punishment; or my misusing a drug or drugs; or by misusing alcoholic beverages to the extent that he loses self-control of his actions; or my any other acts of a similarly serious nature requiring the aid of the court; provided, however, that where the respondent is voluntarily and regularly participating in a rehabilitative program, evidence that the respondent has repeatedly misused a drug or drugs or alcoholic beverages to the extent that he loses self-control of his actions shall not establish that the child is a neglected child in the absence of evidence establishing that the child’s physical, mental or emotional condition has been impaired or is in imminent danger of becoming impaired as set forth previously; or</a:t>
            </a:r>
          </a:p>
          <a:p>
            <a:pPr marL="285750" indent="-285750">
              <a:buFont typeface="Arial" panose="020B0604020202020204" pitchFamily="34" charset="0"/>
              <a:buChar char="•"/>
            </a:pPr>
            <a:r>
              <a:rPr lang="en-US" sz="1600" dirty="0"/>
              <a:t>Who has been abandoned by his parents or other person legally responsible for his care.</a:t>
            </a:r>
          </a:p>
          <a:p>
            <a:endParaRPr lang="en-US" dirty="0"/>
          </a:p>
          <a:p>
            <a:r>
              <a:rPr lang="en-US" b="1" u="sng" dirty="0"/>
              <a:t>Reference</a:t>
            </a:r>
          </a:p>
          <a:p>
            <a:pPr marL="171450" indent="-171450">
              <a:buFont typeface="Arial" panose="020B0604020202020204" pitchFamily="34" charset="0"/>
              <a:buChar char="•"/>
            </a:pPr>
            <a:r>
              <a:rPr lang="en-US" dirty="0">
                <a:hlinkClick r:id="rId3"/>
              </a:rPr>
              <a:t>http://www.nysmandatedreporter.org/files/Family%20Court%20Act.pdf</a:t>
            </a:r>
            <a:endParaRPr lang="en-US" dirty="0"/>
          </a:p>
          <a:p>
            <a:pPr marL="171450" indent="-171450">
              <a:buFont typeface="Arial" panose="020B0604020202020204" pitchFamily="34" charset="0"/>
              <a:buChar char="•"/>
            </a:pPr>
            <a:r>
              <a:rPr lang="en-US" dirty="0">
                <a:hlinkClick r:id="rId4"/>
              </a:rPr>
              <a:t>https://ocfs.ny.gov/main/publications/Pub1159.pdf</a:t>
            </a:r>
            <a:endParaRPr lang="en-US" dirty="0"/>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29</a:t>
            </a:fld>
            <a:endParaRPr lang="en-US"/>
          </a:p>
        </p:txBody>
      </p:sp>
    </p:spTree>
    <p:extLst>
      <p:ext uri="{BB962C8B-B14F-4D97-AF65-F5344CB8AC3E}">
        <p14:creationId xmlns:p14="http://schemas.microsoft.com/office/powerpoint/2010/main" val="108412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a:t>
            </a:r>
            <a:r>
              <a:rPr lang="en-US" b="1" u="sng" baseline="0" dirty="0"/>
              <a:t> Notes</a:t>
            </a:r>
          </a:p>
          <a:p>
            <a:pPr marL="171450" indent="-171450">
              <a:buFont typeface="Arial" panose="020B0604020202020204" pitchFamily="34" charset="0"/>
              <a:buChar char="•"/>
            </a:pPr>
            <a:r>
              <a:rPr lang="en-US" dirty="0" smtClean="0"/>
              <a:t>New York State Family Planning Program Providers must complete annual training on identification and reporting of child abuse</a:t>
            </a:r>
          </a:p>
          <a:p>
            <a:pPr marL="628650" lvl="1" indent="-171450">
              <a:buFont typeface="Arial" panose="020B0604020202020204" pitchFamily="34" charset="0"/>
              <a:buChar char="•"/>
            </a:pPr>
            <a:r>
              <a:rPr lang="en-US" dirty="0" smtClean="0"/>
              <a:t>Providers can also use the Mandated Reporter Online Training developed by the New York State Office of Children and Family Services (OCFS) available at: </a:t>
            </a:r>
            <a:r>
              <a:rPr lang="en-US" dirty="0" smtClean="0">
                <a:hlinkClick r:id="rId3"/>
              </a:rPr>
              <a:t>http://www.nysmandatedreporter.org/TrainingCourses.aspx</a:t>
            </a:r>
            <a:endParaRPr lang="en-US"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Some categories—including teachers, many medical professionals, and social workers—need this training as part of their licensing requirement. </a:t>
            </a:r>
          </a:p>
          <a:p>
            <a:pPr marL="628650" lvl="1" indent="-171450">
              <a:buFont typeface="Arial" panose="020B0604020202020204" pitchFamily="34" charset="0"/>
              <a:buChar char="•"/>
            </a:pPr>
            <a:r>
              <a:rPr lang="en-US" dirty="0" smtClean="0"/>
              <a:t>NYSED provides a comprehensive life of training providers: </a:t>
            </a:r>
            <a:r>
              <a:rPr lang="en-US" dirty="0" smtClean="0">
                <a:hlinkClick r:id="rId4"/>
              </a:rPr>
              <a:t>http://www.op.nysed.gov/training/caproviders.htm</a:t>
            </a:r>
            <a:r>
              <a:rPr lang="en-US" dirty="0" smtClean="0"/>
              <a:t> </a:t>
            </a:r>
          </a:p>
          <a:p>
            <a:pPr marL="171450" indent="-171450">
              <a:buFont typeface="Arial" panose="020B0604020202020204" pitchFamily="34" charset="0"/>
              <a:buChar char="•"/>
            </a:pPr>
            <a:r>
              <a:rPr lang="en-US" dirty="0" smtClean="0"/>
              <a:t>This training can be used to: </a:t>
            </a:r>
          </a:p>
          <a:p>
            <a:pPr marL="628650" lvl="1" indent="-171450">
              <a:buFont typeface="Arial" panose="020B0604020202020204" pitchFamily="34" charset="0"/>
              <a:buChar char="•"/>
            </a:pPr>
            <a:r>
              <a:rPr lang="en-US" dirty="0" smtClean="0"/>
              <a:t>Provide a refresher for mandated reporters who have previously completed training about child abuse reporting</a:t>
            </a:r>
          </a:p>
          <a:p>
            <a:pPr marL="628650" lvl="1" indent="-171450">
              <a:buFont typeface="Arial" panose="020B0604020202020204" pitchFamily="34" charset="0"/>
              <a:buChar char="•"/>
            </a:pPr>
            <a:r>
              <a:rPr lang="en-US" dirty="0" smtClean="0"/>
              <a:t>Ensure staff working in family planning settings who are not mandated reports understand the process of reporting</a:t>
            </a:r>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3</a:t>
            </a:fld>
            <a:endParaRPr lang="en-US" dirty="0"/>
          </a:p>
        </p:txBody>
      </p:sp>
    </p:spTree>
    <p:extLst>
      <p:ext uri="{BB962C8B-B14F-4D97-AF65-F5344CB8AC3E}">
        <p14:creationId xmlns:p14="http://schemas.microsoft.com/office/powerpoint/2010/main" val="20540264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dirty="0"/>
              <a:t>The “subject of the report" is the parent of, guardian of, or other person eighteen years  of  age or older legally responsible for a child reported to the statewide central register of child abuse and maltreatment who is allegedly responsible for causing injury, abuse or maltreatment to such child or who allegedly allows such injury, abuse or maltreatment to be inflicted on such child.</a:t>
            </a:r>
          </a:p>
          <a:p>
            <a:pPr marL="171450" indent="-171450">
              <a:buFont typeface="Arial" panose="020B0604020202020204" pitchFamily="34" charset="0"/>
              <a:buChar char="•"/>
            </a:pPr>
            <a:r>
              <a:rPr lang="en-US" dirty="0" smtClean="0"/>
              <a:t>The subject of the report can be a parent, guardian, custodian or other person 18 years of age or older who is legally responsible for the child (such as an unrelated adult living in the child’s home).</a:t>
            </a:r>
          </a:p>
          <a:p>
            <a:pPr marL="171450" indent="-171450">
              <a:buFont typeface="Arial" panose="020B0604020202020204" pitchFamily="34" charset="0"/>
              <a:buChar char="•"/>
            </a:pPr>
            <a:r>
              <a:rPr lang="en-US" dirty="0" smtClean="0"/>
              <a:t>If abuse is perpetuated by someone other than a person legally responsible for the child (for example, teacher, counselor, other professional, etc.), it should be reported to law enforcement directly for criminal action to be pursued.</a:t>
            </a:r>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30</a:t>
            </a:fld>
            <a:endParaRPr lang="en-US"/>
          </a:p>
        </p:txBody>
      </p:sp>
    </p:spTree>
    <p:extLst>
      <p:ext uri="{BB962C8B-B14F-4D97-AF65-F5344CB8AC3E}">
        <p14:creationId xmlns:p14="http://schemas.microsoft.com/office/powerpoint/2010/main" val="41660308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u="sng" dirty="0" smtClean="0"/>
              <a:t>Facilitator Notes</a:t>
            </a:r>
          </a:p>
          <a:p>
            <a:pPr marL="171450" indent="-171450">
              <a:buFont typeface="Arial" panose="020B0604020202020204" pitchFamily="34" charset="0"/>
              <a:buChar char="•"/>
            </a:pPr>
            <a:r>
              <a:rPr lang="en-US" dirty="0" smtClean="0"/>
              <a:t>An individual is deemed incapable of consent when he or she is less than 17 years of age. Individuals are exempt from prosecution for rape or criminal sexual acts under the following circumstances: </a:t>
            </a:r>
          </a:p>
          <a:p>
            <a:pPr marL="628650" lvl="1" indent="-171450">
              <a:buFont typeface="Arial" panose="020B0604020202020204" pitchFamily="34" charset="0"/>
              <a:buChar char="•"/>
            </a:pPr>
            <a:r>
              <a:rPr lang="en-US" dirty="0" smtClean="0"/>
              <a:t>If the victim is between 15 and 17 years of age and the defendant is less than 21 years of age</a:t>
            </a:r>
          </a:p>
          <a:p>
            <a:pPr marL="628650" lvl="1" indent="-171450">
              <a:buFont typeface="Arial" panose="020B0604020202020204" pitchFamily="34" charset="0"/>
              <a:buChar char="•"/>
            </a:pPr>
            <a:r>
              <a:rPr lang="en-US" dirty="0" smtClean="0"/>
              <a:t>If the victim is between 11 and 15 years of age and the defendant is less than 18 years of age or less than 4 years older than the victim</a:t>
            </a:r>
          </a:p>
          <a:p>
            <a:pPr marL="171450" indent="-171450">
              <a:buFont typeface="Arial" panose="020B0604020202020204" pitchFamily="34" charset="0"/>
              <a:buChar char="•"/>
            </a:pPr>
            <a:r>
              <a:rPr lang="en-US" dirty="0" smtClean="0"/>
              <a:t>However, engaging in sexual intercourse or deviant sexual intercourse with someone under 17 years is considered sexual misconduct (a misdemeanor) regardless of the age of the defendant.</a:t>
            </a:r>
          </a:p>
          <a:p>
            <a:endParaRPr lang="en-US" dirty="0" smtClean="0"/>
          </a:p>
          <a:p>
            <a:r>
              <a:rPr lang="en-US" b="1" u="sng" dirty="0" smtClean="0"/>
              <a:t>References:</a:t>
            </a:r>
          </a:p>
          <a:p>
            <a:pPr marL="171450" indent="-171450">
              <a:buFont typeface="Arial" panose="020B0604020202020204" pitchFamily="34" charset="0"/>
              <a:buChar char="•"/>
            </a:pPr>
            <a:r>
              <a:rPr lang="en-US" dirty="0" smtClean="0"/>
              <a:t>Statutory Rape: A Guide to State Laws and Reporting Requirements (HHS) https://aspe.hhs.gov/system/files/pdf/75531/report.pdf</a:t>
            </a:r>
          </a:p>
          <a:p>
            <a:pPr marL="171450" indent="-171450">
              <a:buFont typeface="Arial" panose="020B0604020202020204" pitchFamily="34" charset="0"/>
              <a:buChar char="•"/>
            </a:pPr>
            <a:r>
              <a:rPr lang="en-US" dirty="0" smtClean="0"/>
              <a:t>New York Penal Law, § 130</a:t>
            </a:r>
          </a:p>
          <a:p>
            <a:pPr marL="171450" indent="-171450">
              <a:buFont typeface="Arial" panose="020B0604020202020204" pitchFamily="34" charset="0"/>
              <a:buChar char="•"/>
            </a:pPr>
            <a:r>
              <a:rPr lang="en-US" dirty="0" smtClean="0"/>
              <a:t>Child Abuse Reporting and Teen Sexual Activity: Clarifying Some Common Misunderstandings (NYCLU) </a:t>
            </a:r>
            <a:r>
              <a:rPr lang="en-US" dirty="0" smtClean="0">
                <a:hlinkClick r:id="rId3"/>
              </a:rPr>
              <a:t>https://www.nyclu.org/en/publications/child-abuse-reporting-and-teen-sexual-activity-clarifying-some-common-misunderstandings</a:t>
            </a:r>
            <a:endParaRPr lang="en-US"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2DCAEED6-9AE5-401B-BE85-F4DEDDD28668}" type="slidenum">
              <a:rPr lang="en-US" smtClean="0"/>
              <a:t>31</a:t>
            </a:fld>
            <a:endParaRPr lang="en-US" dirty="0"/>
          </a:p>
        </p:txBody>
      </p:sp>
    </p:spTree>
    <p:extLst>
      <p:ext uri="{BB962C8B-B14F-4D97-AF65-F5344CB8AC3E}">
        <p14:creationId xmlns:p14="http://schemas.microsoft.com/office/powerpoint/2010/main" val="9564557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u="sng" dirty="0" smtClean="0"/>
              <a:t>Facilitator Notes</a:t>
            </a:r>
          </a:p>
          <a:p>
            <a:pPr marL="171450" indent="-171450">
              <a:buFont typeface="Arial" panose="020B0604020202020204" pitchFamily="34" charset="0"/>
              <a:buChar char="•"/>
            </a:pPr>
            <a:r>
              <a:rPr lang="en-US" dirty="0" smtClean="0"/>
              <a:t>Mandated reporters should file a child abuse report if they learn a minor is engaged in a sexual relationship with a parent, guardian or other person legally responsible </a:t>
            </a:r>
            <a:r>
              <a:rPr lang="en-US" sz="1200" b="0" i="0" kern="1200" dirty="0" smtClean="0">
                <a:solidFill>
                  <a:schemeClr val="tx1"/>
                </a:solidFill>
                <a:effectLst/>
                <a:latin typeface="+mn-lt"/>
                <a:ea typeface="+mn-ea"/>
                <a:cs typeface="+mn-cs"/>
              </a:rPr>
              <a:t>-even if the minor considers the relationship consensual-is a proper basis for a child abuse report</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Absent other allegations of abuse or neglect, a minor is not an abused or neglected child merely because she or he is sexually active.</a:t>
            </a:r>
            <a:r>
              <a:rPr lang="en-US" sz="1200" b="0" i="0" u="none" strike="noStrike" kern="1200" baseline="0" dirty="0" smtClean="0">
                <a:solidFill>
                  <a:schemeClr val="tx1"/>
                </a:solidFill>
                <a:effectLst/>
                <a:latin typeface="+mn-lt"/>
                <a:ea typeface="+mn-ea"/>
                <a:cs typeface="+mn-cs"/>
              </a:rPr>
              <a:t> A parent that knows their child is sexually active and is getting them care is not, in itself, a case of allowing abuse to happen. </a:t>
            </a:r>
            <a:r>
              <a:rPr lang="en-US" sz="1200" b="0" i="0" kern="1200" dirty="0" smtClean="0">
                <a:solidFill>
                  <a:schemeClr val="tx1"/>
                </a:solidFill>
                <a:effectLst/>
                <a:latin typeface="+mn-lt"/>
                <a:ea typeface="+mn-ea"/>
                <a:cs typeface="+mn-cs"/>
              </a:rPr>
              <a:t>Without other evidence of abuse, mandatory reporters should not report sexually active or pregnant minors to the Statewide Central Register</a:t>
            </a:r>
            <a:r>
              <a:rPr lang="en-US" sz="1200" b="1" i="0" kern="1200" dirty="0" smtClean="0">
                <a:solidFill>
                  <a:schemeClr val="tx1"/>
                </a:solidFill>
                <a:effectLst/>
                <a:latin typeface="+mn-lt"/>
                <a:ea typeface="+mn-ea"/>
                <a:cs typeface="+mn-cs"/>
              </a:rPr>
              <a:t>.</a:t>
            </a:r>
          </a:p>
          <a:p>
            <a:endParaRPr lang="en-US" dirty="0" smtClean="0"/>
          </a:p>
          <a:p>
            <a:r>
              <a:rPr lang="en-US" b="1" u="sng" dirty="0" smtClean="0"/>
              <a:t>References:</a:t>
            </a:r>
          </a:p>
          <a:p>
            <a:pPr marL="171450" indent="-171450">
              <a:buFont typeface="Arial" panose="020B0604020202020204" pitchFamily="34" charset="0"/>
              <a:buChar char="•"/>
            </a:pPr>
            <a:r>
              <a:rPr lang="en-US" dirty="0" smtClean="0"/>
              <a:t>Statutory Rape: A Guide to State Laws and Reporting Requirements (HHS) https://aspe.hhs.gov/system/files/pdf/75531/report.pdf</a:t>
            </a:r>
          </a:p>
          <a:p>
            <a:pPr marL="171450" indent="-171450">
              <a:buFont typeface="Arial" panose="020B0604020202020204" pitchFamily="34" charset="0"/>
              <a:buChar char="•"/>
            </a:pPr>
            <a:r>
              <a:rPr lang="en-US" dirty="0" smtClean="0"/>
              <a:t>New York Penal Law, § 130</a:t>
            </a:r>
          </a:p>
          <a:p>
            <a:pPr marL="171450" indent="-171450">
              <a:buFont typeface="Arial" panose="020B0604020202020204" pitchFamily="34" charset="0"/>
              <a:buChar char="•"/>
            </a:pPr>
            <a:r>
              <a:rPr lang="en-US" dirty="0" smtClean="0"/>
              <a:t>Child Abuse Reporting and Teen Sexual Activity: Clarifying Some Common Misunderstandings (NYCLU) </a:t>
            </a:r>
            <a:r>
              <a:rPr lang="en-US" dirty="0" smtClean="0">
                <a:hlinkClick r:id="rId3"/>
              </a:rPr>
              <a:t>https://www.nyclu.org/en/publications/child-abuse-reporting-and-teen-sexual-activity-clarifying-some-common-misunderstandings</a:t>
            </a:r>
            <a:endParaRPr lang="en-US"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2DCAEED6-9AE5-401B-BE85-F4DEDDD28668}" type="slidenum">
              <a:rPr lang="en-US" smtClean="0"/>
              <a:t>32</a:t>
            </a:fld>
            <a:endParaRPr lang="en-US" dirty="0"/>
          </a:p>
        </p:txBody>
      </p:sp>
    </p:spTree>
    <p:extLst>
      <p:ext uri="{BB962C8B-B14F-4D97-AF65-F5344CB8AC3E}">
        <p14:creationId xmlns:p14="http://schemas.microsoft.com/office/powerpoint/2010/main" val="30661040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a:t>
            </a:r>
            <a:r>
              <a:rPr lang="en-US" b="1" u="sng" baseline="0" dirty="0"/>
              <a:t> Notes</a:t>
            </a:r>
          </a:p>
          <a:p>
            <a:pPr marL="171450" indent="-171450">
              <a:buFont typeface="Arial" panose="020B0604020202020204" pitchFamily="34" charset="0"/>
              <a:buChar char="•"/>
            </a:pPr>
            <a:r>
              <a:rPr lang="en-US" dirty="0"/>
              <a:t>Intimate partner violence (IPV) or domestic violence (DV) is reportable to the extent that it adheres to the previously described definition of child abuse</a:t>
            </a:r>
            <a:r>
              <a:rPr lang="en-US" baseline="0" dirty="0"/>
              <a:t> or maltreatment.</a:t>
            </a:r>
            <a:endParaRPr lang="en-US" dirty="0"/>
          </a:p>
          <a:p>
            <a:pPr marL="171450" indent="-171450">
              <a:buFont typeface="Arial" panose="020B0604020202020204" pitchFamily="34" charset="0"/>
              <a:buChar char="•"/>
            </a:pPr>
            <a:r>
              <a:rPr lang="en-US" dirty="0"/>
              <a:t>New York State's Penal Law requires that:</a:t>
            </a:r>
          </a:p>
          <a:p>
            <a:pPr marL="628650" lvl="1" indent="-171450">
              <a:buFont typeface="Arial" panose="020B0604020202020204" pitchFamily="34" charset="0"/>
              <a:buChar char="•"/>
            </a:pPr>
            <a:r>
              <a:rPr lang="en-US" dirty="0"/>
              <a:t>All injuries resulting from discharge of a firearm, and all potentially life-threatening injuries inflicted by a knife or other sharp object, must be reported to the local police. (§265.25)</a:t>
            </a:r>
          </a:p>
          <a:p>
            <a:pPr marL="628650" lvl="1" indent="-171450">
              <a:buFont typeface="Arial" panose="020B0604020202020204" pitchFamily="34" charset="0"/>
              <a:buChar char="•"/>
            </a:pPr>
            <a:r>
              <a:rPr lang="en-US" dirty="0"/>
              <a:t>All 2nd or 3rd degree burns to 5% or more of the body, all respiratory tract burns, and all burns which might result in death, must be reported in writing within 72 hours to the Office of Fire Prevention and Control. (§265.26)</a:t>
            </a:r>
          </a:p>
          <a:p>
            <a:pPr marL="171450" indent="-171450">
              <a:buFont typeface="Arial" panose="020B0604020202020204" pitchFamily="34" charset="0"/>
              <a:buChar char="•"/>
            </a:pPr>
            <a:r>
              <a:rPr lang="en-US" dirty="0"/>
              <a:t>There is no mandatory reporting of adult domestic violence in New York State</a:t>
            </a:r>
            <a:r>
              <a:rPr lang="en-US" dirty="0" smtClean="0"/>
              <a:t>. However, </a:t>
            </a:r>
            <a:r>
              <a:rPr lang="en-US" baseline="0" dirty="0" smtClean="0"/>
              <a:t>providers should provide support to the client in the form of self-report, if the client desires it. Explore how the client feels about the situation. </a:t>
            </a:r>
          </a:p>
          <a:p>
            <a:pPr marL="628650" lvl="1" indent="-171450">
              <a:buFont typeface="Arial" panose="020B0604020202020204" pitchFamily="34" charset="0"/>
              <a:buChar char="•"/>
            </a:pPr>
            <a:r>
              <a:rPr lang="en-US" baseline="0" dirty="0" smtClean="0"/>
              <a:t>If a client also agrees that this is a difficult/coercive or abusive situation and wants support, facilitate connection with other resources and referrals that can be helpful to the client. If law enforcement involvement would be helpful, ask the client for permission to call law enforcement or offer to support her/him in contacting.  </a:t>
            </a: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latin typeface="Segoe Condensed" panose="020B0606040200020203" pitchFamily="34" charset="0"/>
                <a:hlinkClick r:id="rId3"/>
              </a:rPr>
              <a:t>https://opdv.ny.gov/professionals/health/laws.html</a:t>
            </a:r>
            <a:endParaRPr lang="en-US" dirty="0">
              <a:latin typeface="Segoe Condensed" panose="020B0606040200020203" pitchFamily="34" charset="0"/>
            </a:endParaRPr>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33</a:t>
            </a:fld>
            <a:endParaRPr lang="en-US" dirty="0"/>
          </a:p>
        </p:txBody>
      </p:sp>
    </p:spTree>
    <p:extLst>
      <p:ext uri="{BB962C8B-B14F-4D97-AF65-F5344CB8AC3E}">
        <p14:creationId xmlns:p14="http://schemas.microsoft.com/office/powerpoint/2010/main" val="30734749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dirty="0"/>
              <a:t>Reporting of suspected cases of human trafficking is reportable to the extent that it adheres to the previously described definition of child abuse and maltreatment.</a:t>
            </a:r>
          </a:p>
          <a:p>
            <a:pPr marL="171450" indent="-171450">
              <a:buFont typeface="Arial" panose="020B0604020202020204" pitchFamily="34" charset="0"/>
              <a:buChar char="•"/>
            </a:pPr>
            <a:r>
              <a:rPr lang="en-US" dirty="0"/>
              <a:t>Reporting of human trafficking is otherwise encouraged but not required in New York State.</a:t>
            </a:r>
          </a:p>
          <a:p>
            <a:pPr marL="171450" indent="-171450">
              <a:buFont typeface="Arial" panose="020B0604020202020204" pitchFamily="34" charset="0"/>
              <a:buChar char="•"/>
            </a:pPr>
            <a:r>
              <a:rPr lang="en-US" dirty="0"/>
              <a:t>Human trafficking, or “trafficking in persons,” shall mean the recruitment, transportation, transfer, harboring or receipt of persons, by means of the threat or use of force or other forms of coercion, of abduction, of fraud, of deception, of the abuse of power or of a position of vulnerability or of the giving or receiving of payments or benefits to achieve the consent of a person having control over another person, for the purpose of exploitation.</a:t>
            </a:r>
          </a:p>
          <a:p>
            <a:pPr marL="171450" indent="-171450">
              <a:buFont typeface="Arial" panose="020B0604020202020204" pitchFamily="34" charset="0"/>
              <a:buChar char="•"/>
            </a:pPr>
            <a:r>
              <a:rPr lang="en-US" dirty="0"/>
              <a:t>The Attorney General has implemented an Upstate Task Force to investigate potential cases, prosecute perpetrators, and connect survivors with service providers who specialize in their unique needs. </a:t>
            </a:r>
            <a:endParaRPr lang="en-US" dirty="0" smtClean="0"/>
          </a:p>
          <a:p>
            <a:pPr marL="171450" indent="-171450">
              <a:buFont typeface="Arial" panose="020B0604020202020204" pitchFamily="34" charset="0"/>
              <a:buChar char="•"/>
            </a:pPr>
            <a:r>
              <a:rPr lang="en-US" dirty="0" smtClean="0"/>
              <a:t>Although cases</a:t>
            </a:r>
            <a:r>
              <a:rPr lang="en-US" baseline="0" dirty="0" smtClean="0"/>
              <a:t> of human trafficking may not meet the definition for reporting of child abuse or maltreatment in New York State law, providers should provide support to the client in the form of self-report, if the client desires it. Explore how the client feels about the situation. </a:t>
            </a:r>
          </a:p>
          <a:p>
            <a:pPr marL="628650" lvl="1" indent="-171450">
              <a:buFont typeface="Arial" panose="020B0604020202020204" pitchFamily="34" charset="0"/>
              <a:buChar char="•"/>
            </a:pPr>
            <a:r>
              <a:rPr lang="en-US" baseline="0" dirty="0" smtClean="0"/>
              <a:t>If a client also agrees that this is a difficult/coercive or abusive situation and wants support, facilitate connection with other resources and referrals that can be helpful to the client. If law enforcement involvement would be helpful, ask the client for permission to call law enforcement/child welfare or offer to support her/him in contacting.  </a:t>
            </a:r>
          </a:p>
          <a:p>
            <a:pPr marL="628650" lvl="1" indent="-171450">
              <a:buFont typeface="Arial" panose="020B0604020202020204" pitchFamily="34" charset="0"/>
              <a:buChar char="•"/>
            </a:pPr>
            <a:r>
              <a:rPr lang="en-US" baseline="0" dirty="0" smtClean="0"/>
              <a:t>If you have client authorization, you can make reports even when those reports are not required by law, though the authorities may not respond in a helpful way if it is not obvious abuse. </a:t>
            </a:r>
          </a:p>
          <a:p>
            <a:pPr marL="171450" indent="-171450">
              <a:buFont typeface="Arial" panose="020B0604020202020204" pitchFamily="34" charset="0"/>
              <a:buChar char="•"/>
            </a:pPr>
            <a:r>
              <a:rPr lang="en-US" dirty="0" smtClean="0"/>
              <a:t>To </a:t>
            </a:r>
            <a:r>
              <a:rPr lang="en-US" dirty="0"/>
              <a:t>report activity that you suspect is related to human trafficking, email the Attorney General's Human Trafficking division at human.trafficking@ag.ny.gov, or call the National Human Trafficking Resource Center’s 24/7 hotline at 1-888-373-7888.</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Segoe Condensed" panose="020B0606040200020203" pitchFamily="34" charset="0"/>
                <a:hlinkClick r:id="rId3"/>
              </a:rPr>
              <a:t>New York State Attorney General | Human Trafficking</a:t>
            </a:r>
            <a:endParaRPr lang="en-US" sz="1200" dirty="0">
              <a:latin typeface="Segoe Condensed" panose="020B0606040200020203" pitchFamily="34" charset="0"/>
            </a:endParaRPr>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34</a:t>
            </a:fld>
            <a:endParaRPr lang="en-US" dirty="0"/>
          </a:p>
        </p:txBody>
      </p:sp>
    </p:spTree>
    <p:extLst>
      <p:ext uri="{BB962C8B-B14F-4D97-AF65-F5344CB8AC3E}">
        <p14:creationId xmlns:p14="http://schemas.microsoft.com/office/powerpoint/2010/main" val="23385536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a:buFont typeface="Arial" panose="020B0604020202020204" pitchFamily="34" charset="0"/>
              <a:buChar char="•"/>
            </a:pPr>
            <a:r>
              <a:rPr lang="en-US" dirty="0"/>
              <a:t>This</a:t>
            </a:r>
            <a:r>
              <a:rPr lang="en-US" baseline="0" dirty="0"/>
              <a:t> section describes when mandated reporters must file a report.</a:t>
            </a:r>
            <a:endParaRPr lang="en-US" dirty="0"/>
          </a:p>
        </p:txBody>
      </p:sp>
      <p:sp>
        <p:nvSpPr>
          <p:cNvPr id="4" name="Slide Number Placeholder 3"/>
          <p:cNvSpPr>
            <a:spLocks noGrp="1"/>
          </p:cNvSpPr>
          <p:nvPr>
            <p:ph type="sldNum" sz="quarter" idx="10"/>
          </p:nvPr>
        </p:nvSpPr>
        <p:spPr/>
        <p:txBody>
          <a:bodyPr/>
          <a:lstStyle/>
          <a:p>
            <a:pPr>
              <a:defRPr/>
            </a:pPr>
            <a:fld id="{9A68B468-2C02-474F-ADC5-231BA8DA8ADC}" type="slidenum">
              <a:rPr lang="en-US" smtClean="0"/>
              <a:pPr>
                <a:defRPr/>
              </a:pPr>
              <a:t>35</a:t>
            </a:fld>
            <a:endParaRPr lang="en-US" dirty="0"/>
          </a:p>
        </p:txBody>
      </p:sp>
    </p:spTree>
    <p:extLst>
      <p:ext uri="{BB962C8B-B14F-4D97-AF65-F5344CB8AC3E}">
        <p14:creationId xmlns:p14="http://schemas.microsoft.com/office/powerpoint/2010/main" val="18788809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sz="1600" b="1" u="sng" dirty="0"/>
              <a:t>Facilitator Notes</a:t>
            </a:r>
            <a:endParaRPr lang="en-US" sz="1600" dirty="0"/>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 report is required when the reporter has reasonable cause to suspect: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 child coming before him or her in his or her professional or official capacity is an abused or maltreated child.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parent, guardian, custodian, or other person legally responsible for the child comes before the reporter and states from personal knowledge facts, conditions, or circumstances that, if correct, would render the child an abused or maltreated child.</a:t>
            </a: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90BF75A-F1AA-4565-B183-A5364EBD2EBB}" type="slidenum">
              <a:rPr lang="en-US" altLang="en-US" smtClean="0"/>
              <a:pPr/>
              <a:t>36</a:t>
            </a:fld>
            <a:endParaRPr lang="en-US" altLang="en-US" dirty="0"/>
          </a:p>
        </p:txBody>
      </p:sp>
    </p:spTree>
    <p:extLst>
      <p:ext uri="{BB962C8B-B14F-4D97-AF65-F5344CB8AC3E}">
        <p14:creationId xmlns:p14="http://schemas.microsoft.com/office/powerpoint/2010/main" val="15851981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dirty="0"/>
              <a:t>Facilitator Notes</a:t>
            </a:r>
            <a:endParaRPr lang="en-US"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Reasonable cause to suspect child abuse or maltreatment means that, based on your rational observations, professional training and experience, you have a suspicion that the parent or other person legally responsible for a child is responsible for harming that child or placing that child in imminent danger of harm. Your suspicion can be as simple as distrusting an explanation for an injury.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Mandated reporters are NOT required to have definitive proof of abuse in order to file a report.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hlinkClick r:id="rId3"/>
              </a:rPr>
              <a:t>https://ocfs.ny.gov/main/publications/Pub1159.pdf</a:t>
            </a: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37</a:t>
            </a:fld>
            <a:endParaRPr lang="en-US" dirty="0"/>
          </a:p>
        </p:txBody>
      </p:sp>
    </p:spTree>
    <p:extLst>
      <p:ext uri="{BB962C8B-B14F-4D97-AF65-F5344CB8AC3E}">
        <p14:creationId xmlns:p14="http://schemas.microsoft.com/office/powerpoint/2010/main" val="14564006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endParaRPr lang="en-US" b="1" u="sng" baseline="0" dirty="0"/>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Source Confidentiality: </a:t>
            </a:r>
            <a:r>
              <a:rPr lang="en-US" sz="1200" b="0" i="0" kern="1200" dirty="0">
                <a:solidFill>
                  <a:schemeClr val="tx1"/>
                </a:solidFill>
                <a:effectLst/>
                <a:latin typeface="+mn-lt"/>
                <a:ea typeface="+mn-ea"/>
                <a:cs typeface="+mn-cs"/>
              </a:rPr>
              <a:t>The Social Service Law provides confidentiality for mandated reporters and all sources of child abuse and maltreatment reports. OCFS and local Child</a:t>
            </a:r>
            <a:r>
              <a:rPr lang="en-US" sz="1200" b="0" i="0" kern="1200" baseline="0" dirty="0">
                <a:solidFill>
                  <a:schemeClr val="tx1"/>
                </a:solidFill>
                <a:effectLst/>
                <a:latin typeface="+mn-lt"/>
                <a:ea typeface="+mn-ea"/>
                <a:cs typeface="+mn-cs"/>
              </a:rPr>
              <a:t> Protective Services (</a:t>
            </a:r>
            <a:r>
              <a:rPr lang="en-US" sz="1200" b="0" i="0" kern="1200" dirty="0">
                <a:solidFill>
                  <a:schemeClr val="tx1"/>
                </a:solidFill>
                <a:effectLst/>
                <a:latin typeface="+mn-lt"/>
                <a:ea typeface="+mn-ea"/>
                <a:cs typeface="+mn-cs"/>
              </a:rPr>
              <a:t>CPS) are not permitted to release to the subject of the report any data that would identify the source of a report unless the source has given written permission to do so. Information regarding the source of the report may be shared with court officials, police, and district attorneys but only in certain circumstances.</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Immunity from Liability: </a:t>
            </a:r>
            <a:r>
              <a:rPr lang="en-US" sz="1200" b="0" i="0" kern="1200" dirty="0">
                <a:solidFill>
                  <a:schemeClr val="tx1"/>
                </a:solidFill>
                <a:effectLst/>
                <a:latin typeface="+mn-lt"/>
                <a:ea typeface="+mn-ea"/>
                <a:cs typeface="+mn-cs"/>
              </a:rPr>
              <a:t>If a mandated reporter makes a report with earnest concern for the welfare of a child, he or she is immune from any criminal or civil liability that might result. This is referred to a making a report in "good faith".</a:t>
            </a: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Penalties for Failure to Report: </a:t>
            </a:r>
            <a:r>
              <a:rPr lang="en-US" sz="1200" b="0" i="0" kern="1200" dirty="0">
                <a:solidFill>
                  <a:schemeClr val="tx1"/>
                </a:solidFill>
                <a:effectLst/>
                <a:latin typeface="+mn-lt"/>
                <a:ea typeface="+mn-ea"/>
                <a:cs typeface="+mn-cs"/>
              </a:rPr>
              <a:t>Anyone who is mandated to report suspected child abuse or maltreatment - and fails to do so - could be charged with a Class A misdemeanor and subject to criminal penalties. Further, mandated reporters can be sued in a civil court for monetary damages for any harm caused by the mandated reporter's failure to make the report to the SCR.</a:t>
            </a:r>
          </a:p>
          <a:p>
            <a:endParaRPr lang="en-US" dirty="0"/>
          </a:p>
          <a:p>
            <a:r>
              <a:rPr lang="en-US" b="1" u="sng" dirty="0"/>
              <a:t>Notes:</a:t>
            </a:r>
          </a:p>
          <a:p>
            <a:pPr marL="171450" indent="-171450">
              <a:buFont typeface="Arial" panose="020B0604020202020204" pitchFamily="34" charset="0"/>
              <a:buChar char="•"/>
            </a:pPr>
            <a:r>
              <a:rPr lang="en-US" dirty="0">
                <a:hlinkClick r:id="rId3"/>
              </a:rPr>
              <a:t>https://www.nysmandatedreporter.org/LegalProtections.aspx</a:t>
            </a:r>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38</a:t>
            </a:fld>
            <a:endParaRPr lang="en-US" dirty="0"/>
          </a:p>
        </p:txBody>
      </p:sp>
    </p:spTree>
    <p:extLst>
      <p:ext uri="{BB962C8B-B14F-4D97-AF65-F5344CB8AC3E}">
        <p14:creationId xmlns:p14="http://schemas.microsoft.com/office/powerpoint/2010/main" val="2775454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This section discusses how a case is reported and what information is included.</a:t>
            </a: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1FDF644-3EA0-41EE-AD85-BC4D4F45431E}" type="slidenum">
              <a:rPr lang="en-US" altLang="en-US" smtClean="0"/>
              <a:pPr/>
              <a:t>39</a:t>
            </a:fld>
            <a:endParaRPr lang="en-US" altLang="en-US" dirty="0"/>
          </a:p>
        </p:txBody>
      </p:sp>
    </p:spTree>
    <p:extLst>
      <p:ext uri="{BB962C8B-B14F-4D97-AF65-F5344CB8AC3E}">
        <p14:creationId xmlns:p14="http://schemas.microsoft.com/office/powerpoint/2010/main" val="1259565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This training addresses mandated child abuse reporting laws in New York State and includes information on whether intimate partner violence</a:t>
            </a:r>
            <a:r>
              <a:rPr lang="en-US" baseline="0" dirty="0"/>
              <a:t> </a:t>
            </a:r>
            <a:r>
              <a:rPr lang="en-US" dirty="0"/>
              <a:t>and human trafficking are reportable child abuse. </a:t>
            </a:r>
          </a:p>
          <a:p>
            <a:pPr marL="174913" indent="-174913" eaLnBrk="1" fontAlgn="auto" hangingPunct="1">
              <a:spcBef>
                <a:spcPts val="0"/>
              </a:spcBef>
              <a:spcAft>
                <a:spcPts val="0"/>
              </a:spcAft>
              <a:buFont typeface="Arial" panose="020B0604020202020204" pitchFamily="34" charset="0"/>
              <a:buChar char="•"/>
              <a:defRPr/>
            </a:pPr>
            <a:r>
              <a:rPr lang="en-US" dirty="0"/>
              <a:t>Mandated child abuse reporting is just one reporting law. This training will not cover any other reporting laws in New York State,</a:t>
            </a:r>
            <a:r>
              <a:rPr lang="en-US" baseline="0" dirty="0"/>
              <a:t> including reporting requirements for elderly </a:t>
            </a:r>
            <a:r>
              <a:rPr lang="en-US" baseline="0" dirty="0" smtClean="0"/>
              <a:t>abuse, domestic violence, or sexual assault for adults. </a:t>
            </a:r>
            <a:endParaRPr lang="en-US" dirty="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236954C-5358-40C4-A74C-E26764540692}" type="slidenum">
              <a:rPr lang="en-US" altLang="en-US" smtClean="0"/>
              <a:pPr/>
              <a:t>4</a:t>
            </a:fld>
            <a:endParaRPr lang="en-US" altLang="en-US" dirty="0"/>
          </a:p>
        </p:txBody>
      </p:sp>
    </p:spTree>
    <p:extLst>
      <p:ext uri="{BB962C8B-B14F-4D97-AF65-F5344CB8AC3E}">
        <p14:creationId xmlns:p14="http://schemas.microsoft.com/office/powerpoint/2010/main" val="36845111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1450" indent="-171450">
              <a:buFont typeface="Arial" panose="020B0604020202020204" pitchFamily="34" charset="0"/>
              <a:buChar char="•"/>
            </a:pPr>
            <a:r>
              <a:rPr lang="en-US" dirty="0"/>
              <a:t>Mandated reporters must immediately make an oral report to the Statewide Central Register when they have reasonable cause to suspect that a child has been abused or neglected by a person responsible for that child's care. </a:t>
            </a:r>
          </a:p>
          <a:p>
            <a:pPr marL="628650" lvl="1" indent="-171450">
              <a:buFont typeface="Arial" panose="020B0604020202020204" pitchFamily="34" charset="0"/>
              <a:buChar char="•"/>
            </a:pPr>
            <a:r>
              <a:rPr lang="en-US" dirty="0"/>
              <a:t>Mandated Reporter Hotline: (800) 635-1522 (Available 24 hours a day, 7 days a week)</a:t>
            </a:r>
          </a:p>
          <a:p>
            <a:pPr marL="171450" indent="-171450">
              <a:buFont typeface="Arial" panose="020B0604020202020204" pitchFamily="34" charset="0"/>
              <a:buChar char="•"/>
            </a:pPr>
            <a:r>
              <a:rPr lang="en-US" dirty="0"/>
              <a:t>Within 48 hours of the oral report, Mandated reporters must file a signed, written report, </a:t>
            </a:r>
            <a:r>
              <a:rPr lang="en-US" u="sng" dirty="0">
                <a:hlinkClick r:id="rId3"/>
              </a:rPr>
              <a:t>Report of Suspected Child Abuse or Maltreatment (LDSS-2221A)</a:t>
            </a:r>
            <a:r>
              <a:rPr lang="en-US" dirty="0"/>
              <a:t>. </a:t>
            </a:r>
          </a:p>
          <a:p>
            <a:pPr marL="628650" lvl="1" indent="-171450">
              <a:buFont typeface="Arial" panose="020B0604020202020204" pitchFamily="34" charset="0"/>
              <a:buChar char="•"/>
            </a:pPr>
            <a:r>
              <a:rPr lang="en-US" dirty="0"/>
              <a:t>This written report is filed with the appropriate local CPS.</a:t>
            </a:r>
          </a:p>
          <a:p>
            <a:r>
              <a:rPr lang="en-US" b="1" u="sng" dirty="0"/>
              <a:t/>
            </a:r>
            <a:br>
              <a:rPr lang="en-US" b="1" u="sng" dirty="0"/>
            </a:br>
            <a:r>
              <a:rPr lang="en-US" b="1" u="sng" dirty="0"/>
              <a:t>Reference</a:t>
            </a:r>
          </a:p>
          <a:p>
            <a:pPr marL="171450" indent="-171450">
              <a:buFont typeface="Arial" panose="020B0604020202020204" pitchFamily="34" charset="0"/>
              <a:buChar char="•"/>
            </a:pPr>
            <a:r>
              <a:rPr lang="en-US" dirty="0">
                <a:hlinkClick r:id="rId4"/>
              </a:rPr>
              <a:t>https://ocfs.ny.gov/main/cps/</a:t>
            </a:r>
            <a:endParaRPr lang="en-US" dirty="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8940305-E7AF-43CA-9204-06969D2A6CA0}" type="slidenum">
              <a:rPr lang="en-US" altLang="en-US" smtClean="0"/>
              <a:pPr/>
              <a:t>40</a:t>
            </a:fld>
            <a:endParaRPr lang="en-US" altLang="en-US" dirty="0"/>
          </a:p>
        </p:txBody>
      </p:sp>
    </p:spTree>
    <p:extLst>
      <p:ext uri="{BB962C8B-B14F-4D97-AF65-F5344CB8AC3E}">
        <p14:creationId xmlns:p14="http://schemas.microsoft.com/office/powerpoint/2010/main" val="19391783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dirty="0"/>
              <a:t>Facilitator Notes</a:t>
            </a:r>
          </a:p>
          <a:p>
            <a:pPr marL="342900" indent="-342900">
              <a:buFont typeface="Arial" panose="020B0604020202020204" pitchFamily="34" charset="0"/>
              <a:buChar char="•"/>
            </a:pPr>
            <a:r>
              <a:rPr lang="en-US" sz="2400" dirty="0"/>
              <a:t>The following information is included in the report:</a:t>
            </a:r>
          </a:p>
          <a:p>
            <a:pPr marL="800100" lvl="1" indent="-342900">
              <a:buFont typeface="Arial" panose="020B0604020202020204" pitchFamily="34" charset="0"/>
              <a:buChar char="•"/>
            </a:pPr>
            <a:r>
              <a:rPr lang="en-US" sz="2000" dirty="0"/>
              <a:t>The names and addresses of the child and his parents or other person responsible for his/her care</a:t>
            </a:r>
          </a:p>
          <a:p>
            <a:pPr marL="800100" lvl="1" indent="-342900">
              <a:buFont typeface="Arial" panose="020B0604020202020204" pitchFamily="34" charset="0"/>
              <a:buChar char="•"/>
            </a:pPr>
            <a:r>
              <a:rPr lang="en-US" sz="2000" dirty="0"/>
              <a:t>The child’s age, sex, and race</a:t>
            </a:r>
          </a:p>
          <a:p>
            <a:pPr marL="800100" lvl="1" indent="-342900">
              <a:buFont typeface="Arial" panose="020B0604020202020204" pitchFamily="34" charset="0"/>
              <a:buChar char="•"/>
            </a:pPr>
            <a:r>
              <a:rPr lang="en-US" sz="2000" dirty="0"/>
              <a:t>The nature and extent of the child’s injuries, abuse, or maltreatment, including any evidence of prior injuries, abuse or maltreatment to the child or their siblings</a:t>
            </a:r>
          </a:p>
          <a:p>
            <a:pPr marL="800100" lvl="1" indent="-342900">
              <a:buFont typeface="Arial" panose="020B0604020202020204" pitchFamily="34" charset="0"/>
              <a:buChar char="•"/>
            </a:pPr>
            <a:r>
              <a:rPr lang="en-US" sz="2000" dirty="0"/>
              <a:t>The name of the person(s) responsible for causing the injury, abuse, or maltreatment</a:t>
            </a:r>
          </a:p>
          <a:p>
            <a:pPr marL="800100" lvl="1" indent="-342900">
              <a:buFont typeface="Arial" panose="020B0604020202020204" pitchFamily="34" charset="0"/>
              <a:buChar char="•"/>
            </a:pPr>
            <a:r>
              <a:rPr lang="en-US" sz="2000" dirty="0"/>
              <a:t>Family composition</a:t>
            </a:r>
          </a:p>
          <a:p>
            <a:pPr marL="800100" lvl="1" indent="-342900">
              <a:buFont typeface="Arial" panose="020B0604020202020204" pitchFamily="34" charset="0"/>
              <a:buChar char="•"/>
            </a:pPr>
            <a:r>
              <a:rPr lang="en-US" sz="2000" dirty="0"/>
              <a:t>The source of the report</a:t>
            </a:r>
          </a:p>
          <a:p>
            <a:pPr marL="800100" lvl="1" indent="-342900">
              <a:buFont typeface="Arial" panose="020B0604020202020204" pitchFamily="34" charset="0"/>
              <a:buChar char="•"/>
            </a:pPr>
            <a:r>
              <a:rPr lang="en-US" sz="2000" dirty="0"/>
              <a:t>The person making the report and where (s)he can be reached</a:t>
            </a:r>
          </a:p>
          <a:p>
            <a:pPr marL="800100" lvl="1" indent="-342900">
              <a:buFont typeface="Arial" panose="020B0604020202020204" pitchFamily="34" charset="0"/>
              <a:buChar char="•"/>
            </a:pPr>
            <a:r>
              <a:rPr lang="en-US" sz="2000" dirty="0"/>
              <a:t>The actions taken by the reporting source, including the taking of photographs or x-rays, removal or keeping the child, or notifying the medical examiner or coroner</a:t>
            </a:r>
          </a:p>
          <a:p>
            <a:pPr marL="800100" lvl="1" indent="-342900">
              <a:buFont typeface="Arial" panose="020B0604020202020204" pitchFamily="34" charset="0"/>
              <a:buChar char="•"/>
            </a:pPr>
            <a:r>
              <a:rPr lang="en-US" sz="2000" dirty="0"/>
              <a:t>The names of other mandatory reporters at the source of the report who are aware of and have been involved in the report</a:t>
            </a:r>
          </a:p>
          <a:p>
            <a:pPr marL="800100" lvl="1" indent="-342900">
              <a:buFont typeface="Arial" panose="020B0604020202020204" pitchFamily="34" charset="0"/>
              <a:buChar char="•"/>
            </a:pPr>
            <a:r>
              <a:rPr lang="en-US" sz="2000" dirty="0"/>
              <a:t>Any additional information which may be helpful</a:t>
            </a:r>
          </a:p>
          <a:p>
            <a:pPr marL="171450" indent="-171450">
              <a:buFont typeface="Arial" panose="020B0604020202020204" pitchFamily="34" charset="0"/>
              <a:buChar char="•"/>
            </a:pPr>
            <a:r>
              <a:rPr lang="en-US" sz="1200" dirty="0"/>
              <a:t>A reporter is not required to know all the above information in making a report; therefore, lack of complete information does not prohibit a person from reporting. Persons should report all incidents of suspected child abuse and maltreatment and provide as much information as possible to the CPS Specialist</a:t>
            </a:r>
          </a:p>
          <a:p>
            <a:pPr marL="171450" indent="-171450">
              <a:buFont typeface="Arial" panose="020B0604020202020204" pitchFamily="34" charset="0"/>
              <a:buChar char="•"/>
            </a:pPr>
            <a:r>
              <a:rPr lang="en-US" sz="1200" dirty="0"/>
              <a:t>Written reports from mandated reporters are admissible in court. They can be evidence in any judicial proceedings relating to child abuse and maltreatment, and therefore, should be accurately completed.</a:t>
            </a:r>
          </a:p>
          <a:p>
            <a:endParaRPr lang="en-US" sz="1200" dirty="0"/>
          </a:p>
          <a:p>
            <a:endParaRPr lang="en-US" sz="1200" dirty="0"/>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41</a:t>
            </a:fld>
            <a:endParaRPr lang="en-US" dirty="0"/>
          </a:p>
        </p:txBody>
      </p:sp>
    </p:spTree>
    <p:extLst>
      <p:ext uri="{BB962C8B-B14F-4D97-AF65-F5344CB8AC3E}">
        <p14:creationId xmlns:p14="http://schemas.microsoft.com/office/powerpoint/2010/main" val="30167835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It is important that we maintain good records and documentation of all reporting. At a minimum, the following information, if available, should be documented for our files:</a:t>
            </a:r>
          </a:p>
          <a:p>
            <a:pPr marL="641349" lvl="1" indent="-174913" eaLnBrk="1" fontAlgn="auto" hangingPunct="1">
              <a:spcBef>
                <a:spcPts val="0"/>
              </a:spcBef>
              <a:spcAft>
                <a:spcPts val="0"/>
              </a:spcAft>
              <a:buFont typeface="Arial" panose="020B0604020202020204" pitchFamily="34" charset="0"/>
              <a:buChar char="•"/>
              <a:defRPr/>
            </a:pPr>
            <a:r>
              <a:rPr lang="en-US" dirty="0"/>
              <a:t>Report has been completed and filed</a:t>
            </a:r>
          </a:p>
          <a:p>
            <a:pPr marL="641349" lvl="1" indent="-174913" eaLnBrk="1" fontAlgn="auto" hangingPunct="1">
              <a:spcBef>
                <a:spcPts val="0"/>
              </a:spcBef>
              <a:spcAft>
                <a:spcPts val="0"/>
              </a:spcAft>
              <a:buFont typeface="Arial" panose="020B0604020202020204" pitchFamily="34" charset="0"/>
              <a:buChar char="•"/>
              <a:defRPr/>
            </a:pPr>
            <a:r>
              <a:rPr lang="en-US" dirty="0"/>
              <a:t>Date of visit and name of the informant (this will usually be the youth, but could also be a parent, caregiver, or other adult) </a:t>
            </a:r>
          </a:p>
          <a:p>
            <a:pPr marL="641349" lvl="1" indent="-174913" eaLnBrk="1" fontAlgn="auto" hangingPunct="1">
              <a:spcBef>
                <a:spcPts val="0"/>
              </a:spcBef>
              <a:spcAft>
                <a:spcPts val="0"/>
              </a:spcAft>
              <a:buFont typeface="Arial" panose="020B0604020202020204" pitchFamily="34" charset="0"/>
              <a:buChar char="•"/>
              <a:defRPr/>
            </a:pPr>
            <a:r>
              <a:rPr lang="en-US" dirty="0"/>
              <a:t>Date of alleged abuse (or date range for ongoing abuse)</a:t>
            </a:r>
          </a:p>
          <a:p>
            <a:pPr marL="641349" lvl="1" indent="-174913" eaLnBrk="1" fontAlgn="auto" hangingPunct="1">
              <a:spcBef>
                <a:spcPts val="0"/>
              </a:spcBef>
              <a:spcAft>
                <a:spcPts val="0"/>
              </a:spcAft>
              <a:buFont typeface="Arial" panose="020B0604020202020204" pitchFamily="34" charset="0"/>
              <a:buChar char="•"/>
              <a:defRPr/>
            </a:pPr>
            <a:r>
              <a:rPr lang="en-US" dirty="0"/>
              <a:t>Any injuries (this can be done on a body map)</a:t>
            </a:r>
          </a:p>
          <a:p>
            <a:pPr marL="641349" lvl="1" indent="-174913" eaLnBrk="1" fontAlgn="auto" hangingPunct="1">
              <a:spcBef>
                <a:spcPts val="0"/>
              </a:spcBef>
              <a:spcAft>
                <a:spcPts val="0"/>
              </a:spcAft>
              <a:buFont typeface="Arial" panose="020B0604020202020204" pitchFamily="34" charset="0"/>
              <a:buChar char="•"/>
              <a:defRPr/>
            </a:pPr>
            <a:r>
              <a:rPr lang="en-US" dirty="0"/>
              <a:t>Date and time the report was submitted </a:t>
            </a:r>
          </a:p>
          <a:p>
            <a:pPr marL="641349" lvl="1" indent="-174913" eaLnBrk="1" fontAlgn="auto" hangingPunct="1">
              <a:spcBef>
                <a:spcPts val="0"/>
              </a:spcBef>
              <a:spcAft>
                <a:spcPts val="0"/>
              </a:spcAft>
              <a:buFont typeface="Arial" panose="020B0604020202020204" pitchFamily="34" charset="0"/>
              <a:buChar char="•"/>
              <a:defRPr/>
            </a:pPr>
            <a:r>
              <a:rPr lang="en-US" dirty="0"/>
              <a:t>Name of the individual who took the report (if applicable) </a:t>
            </a:r>
          </a:p>
          <a:p>
            <a:pPr marL="174913" indent="-174913" eaLnBrk="1" fontAlgn="auto" hangingPunct="1">
              <a:spcBef>
                <a:spcPts val="0"/>
              </a:spcBef>
              <a:spcAft>
                <a:spcPts val="0"/>
              </a:spcAft>
              <a:buFont typeface="Arial" panose="020B0604020202020204" pitchFamily="34" charset="0"/>
              <a:buChar char="•"/>
              <a:defRPr/>
            </a:pPr>
            <a:r>
              <a:rPr lang="en-US" dirty="0"/>
              <a:t>Per our agency policy, documentation must be kept in: [</a:t>
            </a:r>
            <a:r>
              <a:rPr lang="en-US" b="1" dirty="0"/>
              <a:t>INSERT CLINIC-SPECIFIC INFORMATION HERE</a:t>
            </a:r>
            <a:r>
              <a:rPr lang="en-US" dirty="0"/>
              <a:t>]</a:t>
            </a:r>
          </a:p>
          <a:p>
            <a:pPr eaLnBrk="1" fontAlgn="auto" hangingPunct="1">
              <a:spcBef>
                <a:spcPts val="0"/>
              </a:spcBef>
              <a:spcAft>
                <a:spcPts val="0"/>
              </a:spcAft>
              <a:defRPr/>
            </a:pPr>
            <a:endParaRPr lang="en-US" dirty="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1C5E304-1002-4836-A480-A79E085C9BD9}" type="slidenum">
              <a:rPr lang="en-US" altLang="en-US" smtClean="0"/>
              <a:pPr/>
              <a:t>42</a:t>
            </a:fld>
            <a:endParaRPr lang="en-US" altLang="en-US" dirty="0"/>
          </a:p>
        </p:txBody>
      </p:sp>
    </p:spTree>
    <p:extLst>
      <p:ext uri="{BB962C8B-B14F-4D97-AF65-F5344CB8AC3E}">
        <p14:creationId xmlns:p14="http://schemas.microsoft.com/office/powerpoint/2010/main" val="29424151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 Notes</a:t>
            </a:r>
          </a:p>
          <a:p>
            <a:pPr marL="171450" indent="-171450" fontAlgn="base">
              <a:buFont typeface="Arial" panose="020B0604020202020204" pitchFamily="34" charset="0"/>
              <a:buChar char="•"/>
            </a:pPr>
            <a:r>
              <a:rPr lang="en-US" sz="1200" b="0" i="0" kern="1200" dirty="0">
                <a:solidFill>
                  <a:schemeClr val="tx1"/>
                </a:solidFill>
                <a:effectLst/>
                <a:latin typeface="+mn-lt"/>
                <a:ea typeface="+mn-ea"/>
                <a:cs typeface="+mn-cs"/>
              </a:rPr>
              <a:t>The Child Protective Service (CPS) unit of the local department of social services is required to begin an investigation of each report within 24 hours. The investigation should include an evaluation of the safety of the child named in the report and any other children in the home, and a determination of the risk to the children if they continue to remain in the home.</a:t>
            </a:r>
          </a:p>
          <a:p>
            <a:pPr marL="171450" indent="-171450" fontAlgn="base">
              <a:buFont typeface="Arial" panose="020B0604020202020204" pitchFamily="34" charset="0"/>
              <a:buChar char="•"/>
            </a:pPr>
            <a:r>
              <a:rPr lang="en-US" sz="1200" b="0" i="0" kern="1200" dirty="0">
                <a:solidFill>
                  <a:schemeClr val="tx1"/>
                </a:solidFill>
                <a:effectLst/>
                <a:latin typeface="+mn-lt"/>
                <a:ea typeface="+mn-ea"/>
                <a:cs typeface="+mn-cs"/>
              </a:rPr>
              <a:t>CPS may take a child into protective custody if it is necessary for the protection from further abuse or maltreatment. Based upon an assessment of the circumstances, CPS may offer the family appropriate services. The CPS caseworker has the obligation and authority to petition the Family Court to mandate services when they are necessary for the care and protection of a child.</a:t>
            </a:r>
          </a:p>
          <a:p>
            <a:pPr marL="171450" indent="-171450" fontAlgn="base">
              <a:buFont typeface="Arial" panose="020B0604020202020204" pitchFamily="34" charset="0"/>
              <a:buChar char="•"/>
            </a:pPr>
            <a:r>
              <a:rPr lang="en-US" sz="1200" b="0" i="0" kern="1200" dirty="0">
                <a:solidFill>
                  <a:schemeClr val="tx1"/>
                </a:solidFill>
                <a:effectLst/>
                <a:latin typeface="+mn-lt"/>
                <a:ea typeface="+mn-ea"/>
                <a:cs typeface="+mn-cs"/>
              </a:rPr>
              <a:t>CPS has 60 days after receiving the report to determine whether the report is "indicated" or "unfounded". The law requires CPS to provide written notice to the parents or other subjects of the report concerning the rights accorded to them by the New York State Social Services Law. The CPS investigator will also inform the SCR of the determination of the investigation.</a:t>
            </a:r>
          </a:p>
          <a:p>
            <a:pPr marL="171450" indent="-171450" fontAlgn="base">
              <a:buFont typeface="Arial" panose="020B0604020202020204" pitchFamily="34" charset="0"/>
              <a:buChar char="•"/>
            </a:pPr>
            <a:endParaRPr lang="en-US" sz="1200" b="0" i="0" kern="1200" dirty="0">
              <a:solidFill>
                <a:schemeClr val="tx1"/>
              </a:solidFill>
              <a:effectLst/>
              <a:latin typeface="+mn-lt"/>
              <a:ea typeface="+mn-ea"/>
              <a:cs typeface="+mn-cs"/>
            </a:endParaRPr>
          </a:p>
          <a:p>
            <a:pPr marL="0" indent="0" fontAlgn="base">
              <a:buFont typeface="Arial" panose="020B0604020202020204" pitchFamily="34" charset="0"/>
              <a:buNone/>
            </a:pPr>
            <a:r>
              <a:rPr lang="en-US" sz="1200" b="1" i="0" u="sng" kern="1200" dirty="0">
                <a:solidFill>
                  <a:schemeClr val="tx1"/>
                </a:solidFill>
                <a:effectLst/>
                <a:latin typeface="+mn-lt"/>
                <a:ea typeface="+mn-ea"/>
                <a:cs typeface="+mn-cs"/>
              </a:rPr>
              <a:t>Reference</a:t>
            </a:r>
          </a:p>
          <a:p>
            <a:pPr marL="171450" indent="-171450" fontAlgn="base">
              <a:buFont typeface="Arial" panose="020B0604020202020204" pitchFamily="34" charset="0"/>
              <a:buChar char="•"/>
            </a:pPr>
            <a:r>
              <a:rPr lang="en-US" dirty="0">
                <a:hlinkClick r:id="rId3"/>
              </a:rPr>
              <a:t>https://ocfs.ny.gov/main/cps/faqs.asp#after_report</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DCAEED6-9AE5-401B-BE85-F4DEDDD28668}" type="slidenum">
              <a:rPr lang="en-US" smtClean="0"/>
              <a:t>43</a:t>
            </a:fld>
            <a:endParaRPr lang="en-US" dirty="0"/>
          </a:p>
        </p:txBody>
      </p:sp>
    </p:spTree>
    <p:extLst>
      <p:ext uri="{BB962C8B-B14F-4D97-AF65-F5344CB8AC3E}">
        <p14:creationId xmlns:p14="http://schemas.microsoft.com/office/powerpoint/2010/main" val="4268160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Being victimized is a frightening and disempowering experience, and disclosure of that victimization takes great strength and resolve. </a:t>
            </a:r>
          </a:p>
          <a:p>
            <a:pPr marL="174913" indent="-174913" eaLnBrk="1" fontAlgn="auto" hangingPunct="1">
              <a:spcBef>
                <a:spcPts val="0"/>
              </a:spcBef>
              <a:spcAft>
                <a:spcPts val="0"/>
              </a:spcAft>
              <a:buFont typeface="Arial" panose="020B0604020202020204" pitchFamily="34" charset="0"/>
              <a:buChar char="•"/>
              <a:defRPr/>
            </a:pPr>
            <a:r>
              <a:rPr lang="en-US" dirty="0"/>
              <a:t>It is important to do everything possible to assure that the reporting process does not add to the trauma and disempowerment that the youth has experienced. </a:t>
            </a:r>
          </a:p>
          <a:p>
            <a:pPr eaLnBrk="1" fontAlgn="auto" hangingPunct="1">
              <a:spcBef>
                <a:spcPts val="0"/>
              </a:spcBef>
              <a:spcAft>
                <a:spcPts val="0"/>
              </a:spcAft>
              <a:defRPr/>
            </a:pPr>
            <a:endParaRPr lang="en-US" b="1" dirty="0"/>
          </a:p>
          <a:p>
            <a:pPr eaLnBrk="1" fontAlgn="auto" hangingPunct="1">
              <a:spcBef>
                <a:spcPts val="0"/>
              </a:spcBef>
              <a:spcAft>
                <a:spcPts val="0"/>
              </a:spcAft>
              <a:defRPr/>
            </a:pPr>
            <a:endParaRPr lang="en-US" dirty="0"/>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CD52BCA-0ACE-40AA-8A49-543C6C54273F}" type="slidenum">
              <a:rPr lang="en-US" altLang="en-US" smtClean="0"/>
              <a:pPr/>
              <a:t>44</a:t>
            </a:fld>
            <a:endParaRPr lang="en-US" altLang="en-US" dirty="0"/>
          </a:p>
        </p:txBody>
      </p:sp>
    </p:spTree>
    <p:extLst>
      <p:ext uri="{BB962C8B-B14F-4D97-AF65-F5344CB8AC3E}">
        <p14:creationId xmlns:p14="http://schemas.microsoft.com/office/powerpoint/2010/main" val="30075316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According to SAMHSA’s concept of a trauma-informed approach, a program, organization, or system that is trauma-informed:</a:t>
            </a:r>
          </a:p>
          <a:p>
            <a:pPr marL="641349" lvl="1" indent="-174913" eaLnBrk="1" fontAlgn="auto" hangingPunct="1">
              <a:spcBef>
                <a:spcPts val="0"/>
              </a:spcBef>
              <a:spcAft>
                <a:spcPts val="0"/>
              </a:spcAft>
              <a:buFont typeface="Arial" panose="020B0604020202020204" pitchFamily="34" charset="0"/>
              <a:buChar char="•"/>
              <a:defRPr/>
            </a:pPr>
            <a:r>
              <a:rPr lang="en-US" dirty="0"/>
              <a:t>Realizes the widespread impact of trauma and understands potential paths for recovery;</a:t>
            </a:r>
          </a:p>
          <a:p>
            <a:pPr marL="641349" lvl="1" indent="-174913" eaLnBrk="1" fontAlgn="auto" hangingPunct="1">
              <a:spcBef>
                <a:spcPts val="0"/>
              </a:spcBef>
              <a:spcAft>
                <a:spcPts val="0"/>
              </a:spcAft>
              <a:buFont typeface="Arial" panose="020B0604020202020204" pitchFamily="34" charset="0"/>
              <a:buChar char="•"/>
              <a:defRPr/>
            </a:pPr>
            <a:r>
              <a:rPr lang="en-US" dirty="0"/>
              <a:t>Recognizes the signs and symptoms of trauma in clients, families, staff, and others involved with the system;</a:t>
            </a:r>
          </a:p>
          <a:p>
            <a:pPr marL="641349" lvl="1" indent="-174913" eaLnBrk="1" fontAlgn="auto" hangingPunct="1">
              <a:spcBef>
                <a:spcPts val="0"/>
              </a:spcBef>
              <a:spcAft>
                <a:spcPts val="0"/>
              </a:spcAft>
              <a:buFont typeface="Arial" panose="020B0604020202020204" pitchFamily="34" charset="0"/>
              <a:buChar char="•"/>
              <a:defRPr/>
            </a:pPr>
            <a:r>
              <a:rPr lang="en-US" dirty="0"/>
              <a:t>Responds by fully integrating knowledge about trauma into policies, procedures, and practices; and</a:t>
            </a:r>
          </a:p>
          <a:p>
            <a:pPr marL="641349" lvl="1" indent="-174913" eaLnBrk="1" fontAlgn="auto" hangingPunct="1">
              <a:spcBef>
                <a:spcPts val="0"/>
              </a:spcBef>
              <a:spcAft>
                <a:spcPts val="0"/>
              </a:spcAft>
              <a:buFont typeface="Arial" panose="020B0604020202020204" pitchFamily="34" charset="0"/>
              <a:buChar char="•"/>
              <a:defRPr/>
            </a:pPr>
            <a:r>
              <a:rPr lang="en-US" dirty="0"/>
              <a:t>Seeks to actively resist re-traumatization."</a:t>
            </a:r>
          </a:p>
          <a:p>
            <a:pPr marL="174913" indent="-174913" eaLnBrk="1" fontAlgn="auto" hangingPunct="1">
              <a:spcBef>
                <a:spcPts val="0"/>
              </a:spcBef>
              <a:spcAft>
                <a:spcPts val="0"/>
              </a:spcAft>
              <a:buFont typeface="Arial" panose="020B0604020202020204" pitchFamily="34" charset="0"/>
              <a:buChar char="•"/>
              <a:defRPr/>
            </a:pPr>
            <a:r>
              <a:rPr lang="en-US" dirty="0"/>
              <a:t>A trauma-informed approach can be implemented in any type of service setting or organization and is distinct from trauma-specific interventions or treatments that are designed to address the consequences of trauma and to facilitate healing.</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b="1" u="sng" dirty="0"/>
              <a:t>Discuss</a:t>
            </a:r>
          </a:p>
          <a:p>
            <a:pPr marL="174913" indent="-174913" eaLnBrk="1" fontAlgn="auto" hangingPunct="1">
              <a:spcBef>
                <a:spcPts val="0"/>
              </a:spcBef>
              <a:spcAft>
                <a:spcPts val="0"/>
              </a:spcAft>
              <a:buFont typeface="Arial" panose="020B0604020202020204" pitchFamily="34" charset="0"/>
              <a:buChar char="•"/>
              <a:defRPr/>
            </a:pPr>
            <a:r>
              <a:rPr lang="en-US" dirty="0"/>
              <a:t>What are some ways to make mandatory reporting trauma-informed?</a:t>
            </a:r>
          </a:p>
          <a:p>
            <a:pPr marL="174913" indent="-174913"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1" u="sng" dirty="0"/>
              <a:t>Key points</a:t>
            </a:r>
            <a:endParaRPr lang="en-US" b="1" dirty="0"/>
          </a:p>
          <a:p>
            <a:pPr marL="174913" indent="-174913" eaLnBrk="1" fontAlgn="auto" hangingPunct="1">
              <a:spcBef>
                <a:spcPts val="0"/>
              </a:spcBef>
              <a:spcAft>
                <a:spcPts val="0"/>
              </a:spcAft>
              <a:buFont typeface="Arial" panose="020B0604020202020204" pitchFamily="34" charset="0"/>
              <a:buChar char="•"/>
              <a:defRPr/>
            </a:pPr>
            <a:r>
              <a:rPr lang="en-US" dirty="0"/>
              <a:t>Care and services that are provided with a sensitivity and awareness of a client’s possible past trauma</a:t>
            </a:r>
          </a:p>
          <a:p>
            <a:pPr marL="174913" indent="-174913" eaLnBrk="1" fontAlgn="auto" hangingPunct="1">
              <a:spcBef>
                <a:spcPts val="0"/>
              </a:spcBef>
              <a:spcAft>
                <a:spcPts val="0"/>
              </a:spcAft>
              <a:buFont typeface="Arial" panose="020B0604020202020204" pitchFamily="34" charset="0"/>
              <a:buChar char="•"/>
              <a:defRPr/>
            </a:pPr>
            <a:r>
              <a:rPr lang="en-US" dirty="0"/>
              <a:t>Creating a physically, psychologically, and emotionally safe space</a:t>
            </a:r>
          </a:p>
          <a:p>
            <a:pPr marL="174913" indent="-174913" eaLnBrk="1" fontAlgn="auto" hangingPunct="1">
              <a:spcBef>
                <a:spcPts val="0"/>
              </a:spcBef>
              <a:spcAft>
                <a:spcPts val="0"/>
              </a:spcAft>
              <a:buFont typeface="Arial" panose="020B0604020202020204" pitchFamily="34" charset="0"/>
              <a:buChar char="•"/>
              <a:defRPr/>
            </a:pPr>
            <a:r>
              <a:rPr lang="en-US" dirty="0"/>
              <a:t>Allowing clients to feel a sense of power and control over the services they receive</a:t>
            </a:r>
          </a:p>
          <a:p>
            <a:pPr marL="174913" indent="-174913" eaLnBrk="1" fontAlgn="auto" hangingPunct="1">
              <a:spcBef>
                <a:spcPts val="0"/>
              </a:spcBef>
              <a:spcAft>
                <a:spcPts val="0"/>
              </a:spcAft>
              <a:buFont typeface="Arial" panose="020B0604020202020204" pitchFamily="34" charset="0"/>
              <a:buChar char="•"/>
              <a:defRPr/>
            </a:pPr>
            <a:r>
              <a:rPr lang="en-US" dirty="0"/>
              <a:t>Avoiding processes, procedures, etc. that could re-traumatize a client </a:t>
            </a:r>
          </a:p>
          <a:p>
            <a:pPr marL="171450" indent="-171450" eaLnBrk="1" fontAlgn="auto" hangingPunct="1">
              <a:spcBef>
                <a:spcPts val="0"/>
              </a:spcBef>
              <a:spcAft>
                <a:spcPts val="0"/>
              </a:spcAft>
              <a:buFont typeface="Arial" panose="020B0604020202020204" pitchFamily="34" charset="0"/>
              <a:buChar char="•"/>
              <a:defRPr/>
            </a:pPr>
            <a:r>
              <a:rPr lang="en-US" dirty="0"/>
              <a:t>The best practices on the following slides will help you implement a trauma-informed approach to child abuse reporting.</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b="1" u="sng" dirty="0"/>
              <a:t>Reference</a:t>
            </a:r>
          </a:p>
          <a:p>
            <a:pPr marL="171450" indent="-171450" eaLnBrk="1" fontAlgn="auto" hangingPunct="1">
              <a:spcBef>
                <a:spcPts val="0"/>
              </a:spcBef>
              <a:spcAft>
                <a:spcPts val="0"/>
              </a:spcAft>
              <a:buFont typeface="Arial" panose="020B0604020202020204" pitchFamily="34" charset="0"/>
              <a:buChar char="•"/>
              <a:defRPr/>
            </a:pPr>
            <a:r>
              <a:rPr lang="en-US" dirty="0">
                <a:hlinkClick r:id="rId3"/>
              </a:rPr>
              <a:t>https://www.integration.samhsa.gov/clinical-practice/trauma</a:t>
            </a:r>
            <a:endParaRPr lang="en-US" b="1" u="sng" dirty="0"/>
          </a:p>
          <a:p>
            <a:pPr eaLnBrk="1" fontAlgn="auto" hangingPunct="1">
              <a:spcBef>
                <a:spcPts val="0"/>
              </a:spcBef>
              <a:spcAft>
                <a:spcPts val="0"/>
              </a:spcAft>
              <a:defRPr/>
            </a:pPr>
            <a:r>
              <a:rPr lang="en-US" dirty="0"/>
              <a:t/>
            </a:r>
            <a:br>
              <a:rPr lang="en-US" dirty="0"/>
            </a:br>
            <a:endParaRPr lang="en-US" dirty="0"/>
          </a:p>
          <a:p>
            <a:pPr eaLnBrk="1" fontAlgn="auto" hangingPunct="1">
              <a:spcBef>
                <a:spcPts val="0"/>
              </a:spcBef>
              <a:spcAft>
                <a:spcPts val="0"/>
              </a:spcAft>
              <a:defRPr/>
            </a:pPr>
            <a:endParaRPr lang="en-US" dirty="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D24F530-17DE-43B3-8C51-FE0DC9AD187B}" type="slidenum">
              <a:rPr lang="en-US" altLang="en-US" smtClean="0"/>
              <a:pPr/>
              <a:t>45</a:t>
            </a:fld>
            <a:endParaRPr lang="en-US" altLang="en-US" dirty="0"/>
          </a:p>
        </p:txBody>
      </p:sp>
    </p:spTree>
    <p:extLst>
      <p:ext uri="{BB962C8B-B14F-4D97-AF65-F5344CB8AC3E}">
        <p14:creationId xmlns:p14="http://schemas.microsoft.com/office/powerpoint/2010/main" val="34225625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Filing a report can dominate a client’s visit, leaving her/him feeling uncared for and that needs have not been met. Always address the reason the youth was seeking care first. Make sure that the client’s needs are heard and addressed throughout the visit. </a:t>
            </a: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891436F-4C2D-408D-B477-C49CAACC38EF}" type="slidenum">
              <a:rPr lang="en-US" altLang="en-US" smtClean="0"/>
              <a:pPr/>
              <a:t>46</a:t>
            </a:fld>
            <a:endParaRPr lang="en-US" altLang="en-US" dirty="0"/>
          </a:p>
        </p:txBody>
      </p:sp>
    </p:spTree>
    <p:extLst>
      <p:ext uri="{BB962C8B-B14F-4D97-AF65-F5344CB8AC3E}">
        <p14:creationId xmlns:p14="http://schemas.microsoft.com/office/powerpoint/2010/main" val="5627565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Respect what the client wants to disclose and how (while considering legal issues in relation to reporting). </a:t>
            </a:r>
          </a:p>
          <a:p>
            <a:pPr marL="641349" lvl="1" indent="-174913" eaLnBrk="1" fontAlgn="auto" hangingPunct="1">
              <a:spcBef>
                <a:spcPts val="0"/>
              </a:spcBef>
              <a:spcAft>
                <a:spcPts val="0"/>
              </a:spcAft>
              <a:buFont typeface="Arial" panose="020B0604020202020204" pitchFamily="34" charset="0"/>
              <a:buChar char="•"/>
              <a:defRPr/>
            </a:pPr>
            <a:r>
              <a:rPr lang="en-US" dirty="0"/>
              <a:t>Provide options for follow-up, such as requesting that Child Protective Services or law enforcement interview the client at the clinic, school, or </a:t>
            </a:r>
            <a:r>
              <a:rPr lang="en-US" i="1" dirty="0"/>
              <a:t>another</a:t>
            </a:r>
            <a:r>
              <a:rPr lang="en-US" dirty="0"/>
              <a:t> location of the youth’s choice.</a:t>
            </a: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5322233-9B77-4F09-9956-C514D1C2D96E}" type="slidenum">
              <a:rPr lang="en-US" altLang="en-US" smtClean="0"/>
              <a:pPr/>
              <a:t>47</a:t>
            </a:fld>
            <a:endParaRPr lang="en-US" altLang="en-US" dirty="0"/>
          </a:p>
        </p:txBody>
      </p:sp>
    </p:spTree>
    <p:extLst>
      <p:ext uri="{BB962C8B-B14F-4D97-AF65-F5344CB8AC3E}">
        <p14:creationId xmlns:p14="http://schemas.microsoft.com/office/powerpoint/2010/main" val="140719578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Acknowledge the strength and courage it takes to disclose information about abuse.</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b="1" u="sng" dirty="0"/>
              <a:t>References</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t>Norman, R E, Byambaa, M, De, R, et al. (2012). The long-term health consequences of child physical abuse, emotional abuse, and neglect: a systematic review and meta-analysis. PLoS Medicine, 9(11), e1001349-e1001349.</a:t>
            </a:r>
            <a:endParaRPr lang="en-US" b="1" u="sng"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EB94DD3-4E0A-49B8-A5F6-F525962B073E}" type="slidenum">
              <a:rPr lang="en-US" altLang="en-US" smtClean="0"/>
              <a:pPr/>
              <a:t>48</a:t>
            </a:fld>
            <a:endParaRPr lang="en-US" altLang="en-US" dirty="0"/>
          </a:p>
        </p:txBody>
      </p:sp>
    </p:spTree>
    <p:extLst>
      <p:ext uri="{BB962C8B-B14F-4D97-AF65-F5344CB8AC3E}">
        <p14:creationId xmlns:p14="http://schemas.microsoft.com/office/powerpoint/2010/main" val="40537934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Inform the youth of the need to report in order to get them the help they may need, rather than “I have to report this because it is the law.”</a:t>
            </a: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70677CE-E51F-4446-921A-11F9EA476905}" type="slidenum">
              <a:rPr lang="en-US" altLang="en-US" smtClean="0"/>
              <a:pPr/>
              <a:t>49</a:t>
            </a:fld>
            <a:endParaRPr lang="en-US" altLang="en-US" dirty="0"/>
          </a:p>
        </p:txBody>
      </p:sp>
    </p:spTree>
    <p:extLst>
      <p:ext uri="{BB962C8B-B14F-4D97-AF65-F5344CB8AC3E}">
        <p14:creationId xmlns:p14="http://schemas.microsoft.com/office/powerpoint/2010/main" val="2412853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Let’s start with our agency’s mandatory reporting policy:</a:t>
            </a:r>
            <a:r>
              <a:rPr lang="en-US" b="1" dirty="0"/>
              <a:t> </a:t>
            </a:r>
          </a:p>
          <a:p>
            <a:pPr marL="174913" indent="-174913" eaLnBrk="1" fontAlgn="auto" hangingPunct="1">
              <a:spcBef>
                <a:spcPts val="0"/>
              </a:spcBef>
              <a:spcAft>
                <a:spcPts val="0"/>
              </a:spcAft>
              <a:buFont typeface="Arial" panose="020B0604020202020204" pitchFamily="34" charset="0"/>
              <a:buChar char="•"/>
              <a:defRPr/>
            </a:pPr>
            <a:r>
              <a:rPr lang="en-US" sz="1100" dirty="0"/>
              <a:t>[</a:t>
            </a:r>
            <a:r>
              <a:rPr lang="en-US" sz="1100" b="1" dirty="0"/>
              <a:t>INSERT AGENCY-SPECIFIC INFORMATION HERE </a:t>
            </a:r>
            <a:r>
              <a:rPr lang="en-US" sz="1100" dirty="0"/>
              <a:t>(clarify how staff can access the policy; where forms and phone numbers are located; who in the agency supervises and/or assists with mandatory reporting; where documentation should be kept, etc.)].</a:t>
            </a:r>
          </a:p>
          <a:p>
            <a:pPr marL="174913" indent="-174913" eaLnBrk="1" fontAlgn="auto" hangingPunct="1">
              <a:spcBef>
                <a:spcPts val="0"/>
              </a:spcBef>
              <a:spcAft>
                <a:spcPts val="0"/>
              </a:spcAft>
              <a:buFont typeface="Arial" panose="020B0604020202020204" pitchFamily="34" charset="0"/>
              <a:buChar char="•"/>
              <a:defRPr/>
            </a:pPr>
            <a:r>
              <a:rPr lang="en-US" sz="1100" dirty="0"/>
              <a:t>Today’s training will go into detail about identifying cases, who is a mandated reporter, and how and when to make a report. All of this information is included in our agency’s policy as well.</a:t>
            </a:r>
            <a:endParaRPr lang="en-US" dirty="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E8E8DE8-22F9-4DD4-B102-DCF9BECCA842}" type="slidenum">
              <a:rPr lang="en-US" altLang="en-US" smtClean="0"/>
              <a:pPr/>
              <a:t>5</a:t>
            </a:fld>
            <a:endParaRPr lang="en-US" altLang="en-US" dirty="0"/>
          </a:p>
        </p:txBody>
      </p:sp>
    </p:spTree>
    <p:extLst>
      <p:ext uri="{BB962C8B-B14F-4D97-AF65-F5344CB8AC3E}">
        <p14:creationId xmlns:p14="http://schemas.microsoft.com/office/powerpoint/2010/main" val="30752355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Here is a video that shows a provider demonstrating the use of trauma-informed reporting best practices:</a:t>
            </a:r>
            <a:r>
              <a:rPr lang="en-US" baseline="0" dirty="0"/>
              <a:t> </a:t>
            </a:r>
            <a:r>
              <a:rPr lang="en-US" dirty="0">
                <a:hlinkClick r:id="rId3"/>
              </a:rPr>
              <a:t>https://vimeo.com/335211508</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t>We will watch the first half of the video and then do an activity that will give you the chance to practice applying these best practices. </a:t>
            </a:r>
          </a:p>
          <a:p>
            <a:pPr marL="174913" indent="-174913" eaLnBrk="1" fontAlgn="auto" hangingPunct="1">
              <a:spcBef>
                <a:spcPts val="0"/>
              </a:spcBef>
              <a:spcAft>
                <a:spcPts val="0"/>
              </a:spcAft>
              <a:buFont typeface="Arial" panose="020B0604020202020204" pitchFamily="34" charset="0"/>
              <a:buChar char="•"/>
              <a:defRPr/>
            </a:pPr>
            <a:r>
              <a:rPr lang="en-US" dirty="0"/>
              <a:t>Click on the link to show the video and make sure your speakers are on so that everyone can hear the audio.</a:t>
            </a:r>
          </a:p>
          <a:p>
            <a:pPr marL="174913" indent="-174913" eaLnBrk="1" fontAlgn="auto" hangingPunct="1">
              <a:spcBef>
                <a:spcPts val="0"/>
              </a:spcBef>
              <a:spcAft>
                <a:spcPts val="0"/>
              </a:spcAft>
              <a:buFont typeface="Arial" panose="020B0604020202020204" pitchFamily="34" charset="0"/>
              <a:buChar char="•"/>
              <a:defRPr/>
            </a:pPr>
            <a:endParaRPr lang="en-US" dirty="0"/>
          </a:p>
          <a:p>
            <a:pPr marL="174913" indent="-174913" eaLnBrk="1" fontAlgn="auto" hangingPunct="1">
              <a:spcBef>
                <a:spcPts val="0"/>
              </a:spcBef>
              <a:spcAft>
                <a:spcPts val="0"/>
              </a:spcAft>
              <a:buFont typeface="Arial" panose="020B0604020202020204" pitchFamily="34" charset="0"/>
              <a:buChar char="•"/>
              <a:defRPr/>
            </a:pPr>
            <a:r>
              <a:rPr lang="en-US" b="1" dirty="0"/>
              <a:t>FACILITATOR</a:t>
            </a:r>
            <a:r>
              <a:rPr lang="en-US" dirty="0"/>
              <a:t>: Pause the video at 4:56.</a:t>
            </a: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6E0C63F-CDBD-4220-992C-1FB055A74679}" type="slidenum">
              <a:rPr lang="en-US" altLang="en-US" smtClean="0"/>
              <a:pPr/>
              <a:t>50</a:t>
            </a:fld>
            <a:endParaRPr lang="en-US" altLang="en-US" dirty="0"/>
          </a:p>
        </p:txBody>
      </p:sp>
    </p:spTree>
    <p:extLst>
      <p:ext uri="{BB962C8B-B14F-4D97-AF65-F5344CB8AC3E}">
        <p14:creationId xmlns:p14="http://schemas.microsoft.com/office/powerpoint/2010/main" val="13544209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Activity</a:t>
            </a:r>
          </a:p>
          <a:p>
            <a:pPr eaLnBrk="1" fontAlgn="auto" hangingPunct="1">
              <a:spcBef>
                <a:spcPts val="0"/>
              </a:spcBef>
              <a:spcAft>
                <a:spcPts val="0"/>
              </a:spcAft>
              <a:defRPr/>
            </a:pPr>
            <a:r>
              <a:rPr lang="en-US" dirty="0"/>
              <a:t>Tanya, age 15, comes to your clinic wanting to change her method of birth control. She has been using oral contraceptives. You notice that she has a mark on her face that could be a slap mark. When you ask about it, she initially says that “it’s nothing,” but eventually discloses that her mother hit her when she discovered her birth control pills and learned that Tanya was sexually active. Tanya wants to switch to a more private method. You learn that her mother often hits her when she’s angry with her.</a:t>
            </a:r>
          </a:p>
          <a:p>
            <a:pPr eaLnBrk="1" fontAlgn="auto" hangingPunct="1">
              <a:spcBef>
                <a:spcPts val="0"/>
              </a:spcBef>
              <a:spcAft>
                <a:spcPts val="0"/>
              </a:spcAft>
              <a:defRPr/>
            </a:pPr>
            <a:endParaRPr lang="en-US" dirty="0"/>
          </a:p>
          <a:p>
            <a:pPr eaLnBrk="1" fontAlgn="auto" hangingPunct="1">
              <a:spcBef>
                <a:spcPts val="0"/>
              </a:spcBef>
              <a:spcAft>
                <a:spcPts val="0"/>
              </a:spcAft>
              <a:defRPr/>
            </a:pPr>
            <a:r>
              <a:rPr lang="en-US" b="1" u="sng" dirty="0"/>
              <a:t>Participant Instructions</a:t>
            </a:r>
            <a:r>
              <a:rPr lang="en-US" b="1" dirty="0"/>
              <a:t> </a:t>
            </a:r>
            <a:endParaRPr lang="en-US" dirty="0"/>
          </a:p>
          <a:p>
            <a:pPr marL="233218" indent="-233218" eaLnBrk="1" hangingPunct="1">
              <a:spcBef>
                <a:spcPts val="0"/>
              </a:spcBef>
              <a:spcAft>
                <a:spcPts val="0"/>
              </a:spcAft>
              <a:buFontTx/>
              <a:buAutoNum type="arabicPeriod"/>
              <a:defRPr/>
            </a:pPr>
            <a:r>
              <a:rPr lang="en-US" dirty="0"/>
              <a:t>Work with a partner and decide who will play the provider and who will play Tanya. (Alternatively, remain in a large group and the facilitator can play the role of Tanya while participants share the role of the provider.)</a:t>
            </a:r>
          </a:p>
          <a:p>
            <a:pPr marL="233218" indent="-233218" eaLnBrk="1" hangingPunct="1">
              <a:spcBef>
                <a:spcPts val="0"/>
              </a:spcBef>
              <a:spcAft>
                <a:spcPts val="0"/>
              </a:spcAft>
              <a:buFontTx/>
              <a:buAutoNum type="arabicPeriod"/>
              <a:defRPr/>
            </a:pPr>
            <a:r>
              <a:rPr lang="en-US" dirty="0"/>
              <a:t>Practice what you would say and how you would handle Tanya’s care, keeping in mind trauma-informed reporting best practices. *Don’t forget to start the visit with an explanation of consent and confidentiality rules.</a:t>
            </a:r>
          </a:p>
          <a:p>
            <a:pPr eaLnBrk="1" hangingPunct="1">
              <a:spcBef>
                <a:spcPts val="0"/>
              </a:spcBef>
              <a:spcAft>
                <a:spcPts val="0"/>
              </a:spcAft>
              <a:defRPr/>
            </a:pPr>
            <a:endParaRPr lang="en-US" dirty="0"/>
          </a:p>
          <a:p>
            <a:pPr eaLnBrk="1" fontAlgn="auto" hangingPunct="1">
              <a:spcBef>
                <a:spcPts val="0"/>
              </a:spcBef>
              <a:spcAft>
                <a:spcPts val="0"/>
              </a:spcAft>
              <a:defRPr/>
            </a:pPr>
            <a:r>
              <a:rPr lang="en-US" b="1" u="sng" dirty="0"/>
              <a:t>Facilitator Wrap-up</a:t>
            </a:r>
            <a:endParaRPr lang="en-US" b="1" dirty="0"/>
          </a:p>
          <a:p>
            <a:pPr marL="174913" indent="-174913" eaLnBrk="1" fontAlgn="auto" hangingPunct="1">
              <a:spcBef>
                <a:spcPts val="0"/>
              </a:spcBef>
              <a:spcAft>
                <a:spcPts val="0"/>
              </a:spcAft>
              <a:buFont typeface="Arial" panose="020B0604020202020204" pitchFamily="34" charset="0"/>
              <a:buChar char="•"/>
              <a:defRPr/>
            </a:pPr>
            <a:r>
              <a:rPr lang="en-US" dirty="0"/>
              <a:t>What approaches facilitated communication?</a:t>
            </a:r>
          </a:p>
          <a:p>
            <a:pPr marL="174913" indent="-174913" eaLnBrk="1" fontAlgn="auto" hangingPunct="1">
              <a:spcBef>
                <a:spcPts val="0"/>
              </a:spcBef>
              <a:spcAft>
                <a:spcPts val="0"/>
              </a:spcAft>
              <a:buFont typeface="Arial" panose="020B0604020202020204" pitchFamily="34" charset="0"/>
              <a:buChar char="•"/>
              <a:defRPr/>
            </a:pPr>
            <a:r>
              <a:rPr lang="en-US" dirty="0"/>
              <a:t>What approaches created barriers/impeded communication? </a:t>
            </a:r>
          </a:p>
          <a:p>
            <a:pPr marL="174913" indent="-174913" eaLnBrk="1" fontAlgn="auto" hangingPunct="1">
              <a:spcBef>
                <a:spcPts val="0"/>
              </a:spcBef>
              <a:spcAft>
                <a:spcPts val="0"/>
              </a:spcAft>
              <a:buFont typeface="Arial" panose="020B0604020202020204" pitchFamily="34" charset="0"/>
              <a:buChar char="•"/>
              <a:defRPr/>
            </a:pPr>
            <a:r>
              <a:rPr lang="en-US" dirty="0"/>
              <a:t>What suggestions do you have to modify approaches that were not trauma-informed (or created barriers)? </a:t>
            </a:r>
          </a:p>
          <a:p>
            <a:pPr marL="174913" indent="-174913" eaLnBrk="1" fontAlgn="auto" hangingPunct="1">
              <a:spcBef>
                <a:spcPts val="0"/>
              </a:spcBef>
              <a:spcAft>
                <a:spcPts val="0"/>
              </a:spcAft>
              <a:buFont typeface="Arial" panose="020B0604020202020204" pitchFamily="34" charset="0"/>
              <a:buChar char="•"/>
              <a:defRPr/>
            </a:pPr>
            <a:r>
              <a:rPr lang="en-US" dirty="0"/>
              <a:t>Remember to think about both verbal and non-verbal communication when reflecting on these questions.</a:t>
            </a:r>
          </a:p>
          <a:p>
            <a:pPr eaLnBrk="1" fontAlgn="auto" hangingPunct="1">
              <a:spcBef>
                <a:spcPts val="0"/>
              </a:spcBef>
              <a:spcAft>
                <a:spcPts val="0"/>
              </a:spcAft>
              <a:defRPr/>
            </a:pPr>
            <a:endParaRPr lang="en-US" dirty="0"/>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82896FB-DB3C-4324-9D8D-76DCC7239DFD}" type="slidenum">
              <a:rPr lang="en-US" altLang="en-US" smtClean="0"/>
              <a:pPr/>
              <a:t>51</a:t>
            </a:fld>
            <a:endParaRPr lang="en-US" altLang="en-US" dirty="0"/>
          </a:p>
        </p:txBody>
      </p:sp>
    </p:spTree>
    <p:extLst>
      <p:ext uri="{BB962C8B-B14F-4D97-AF65-F5344CB8AC3E}">
        <p14:creationId xmlns:p14="http://schemas.microsoft.com/office/powerpoint/2010/main" val="29108748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Acknowledge that making a report may be a frightening process and provide messages of support.</a:t>
            </a:r>
          </a:p>
          <a:p>
            <a:pPr eaLnBrk="1" fontAlgn="auto" hangingPunct="1">
              <a:spcBef>
                <a:spcPts val="0"/>
              </a:spcBef>
              <a:spcAft>
                <a:spcPts val="0"/>
              </a:spcAft>
              <a:defRPr/>
            </a:pPr>
            <a:endParaRPr lang="en-US" dirty="0"/>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C7679A69-BCBA-427D-BE57-1EEFB2E92896}" type="slidenum">
              <a:rPr lang="en-US" altLang="en-US" smtClean="0"/>
              <a:pPr/>
              <a:t>52</a:t>
            </a:fld>
            <a:endParaRPr lang="en-US" altLang="en-US" dirty="0"/>
          </a:p>
        </p:txBody>
      </p:sp>
    </p:spTree>
    <p:extLst>
      <p:ext uri="{BB962C8B-B14F-4D97-AF65-F5344CB8AC3E}">
        <p14:creationId xmlns:p14="http://schemas.microsoft.com/office/powerpoint/2010/main" val="13092123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Including the youth as much as possible in the reporting process reduces fear, anger, and the perceived lack of control that can accompany mandatory abuse reporting.</a:t>
            </a:r>
          </a:p>
          <a:p>
            <a:pPr marL="174913" indent="-174913" eaLnBrk="1" fontAlgn="auto" hangingPunct="1">
              <a:spcBef>
                <a:spcPts val="0"/>
              </a:spcBef>
              <a:spcAft>
                <a:spcPts val="0"/>
              </a:spcAft>
              <a:buFont typeface="Arial" panose="020B0604020202020204" pitchFamily="34" charset="0"/>
              <a:buChar char="•"/>
              <a:defRPr/>
            </a:pPr>
            <a:r>
              <a:rPr lang="en-US" dirty="0"/>
              <a:t>Invite the youth to participate by showing them the paperwork that you are filling out and allowing them to be present when you call the report in, if this is feasible.</a:t>
            </a:r>
          </a:p>
          <a:p>
            <a:pPr eaLnBrk="1" fontAlgn="auto" hangingPunct="1">
              <a:spcBef>
                <a:spcPts val="0"/>
              </a:spcBef>
              <a:spcAft>
                <a:spcPts val="0"/>
              </a:spcAft>
              <a:defRPr/>
            </a:pPr>
            <a:endParaRPr lang="en-US" dirty="0"/>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3586C1A-F127-4362-865D-6C13CA58F4B2}" type="slidenum">
              <a:rPr lang="en-US" altLang="en-US" smtClean="0"/>
              <a:pPr/>
              <a:t>53</a:t>
            </a:fld>
            <a:endParaRPr lang="en-US" altLang="en-US" dirty="0"/>
          </a:p>
        </p:txBody>
      </p:sp>
    </p:spTree>
    <p:extLst>
      <p:ext uri="{BB962C8B-B14F-4D97-AF65-F5344CB8AC3E}">
        <p14:creationId xmlns:p14="http://schemas.microsoft.com/office/powerpoint/2010/main" val="26093148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Relationship patterns learned in adolescence can affect future relationships. It is important to discuss with youth the difference between healthy and unhealthy patterns and provide important skills to help reduce the potential for sexual risk and relationship violence.  </a:t>
            </a: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036A145-9CE7-45C7-A9B3-8CD128039B63}" type="slidenum">
              <a:rPr lang="en-US" altLang="en-US" smtClean="0"/>
              <a:pPr/>
              <a:t>54</a:t>
            </a:fld>
            <a:endParaRPr lang="en-US" altLang="en-US" dirty="0"/>
          </a:p>
        </p:txBody>
      </p:sp>
    </p:spTree>
    <p:extLst>
      <p:ext uri="{BB962C8B-B14F-4D97-AF65-F5344CB8AC3E}">
        <p14:creationId xmlns:p14="http://schemas.microsoft.com/office/powerpoint/2010/main" val="34468032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r>
              <a:rPr lang="en-US" b="1" u="sng" dirty="0"/>
              <a:t>Facilitator Notes</a:t>
            </a:r>
            <a:endParaRPr lang="en-US" altLang="en-US" dirty="0"/>
          </a:p>
          <a:p>
            <a:pPr marL="174913" indent="-174913" eaLnBrk="1" fontAlgn="auto" hangingPunct="1">
              <a:spcBef>
                <a:spcPct val="0"/>
              </a:spcBef>
              <a:spcAft>
                <a:spcPts val="0"/>
              </a:spcAft>
              <a:buFont typeface="Arial" panose="020B0604020202020204" pitchFamily="34" charset="0"/>
              <a:buChar char="•"/>
              <a:defRPr/>
            </a:pPr>
            <a:r>
              <a:rPr lang="en-US" altLang="en-US" dirty="0"/>
              <a:t>The </a:t>
            </a:r>
            <a:r>
              <a:rPr lang="en-US" altLang="en-US" i="1" dirty="0"/>
              <a:t>Healthy Relationship Wheel </a:t>
            </a:r>
            <a:r>
              <a:rPr lang="en-US" altLang="en-US" dirty="0"/>
              <a:t>and discussion questions can help you guide conversations with adolescent clients about healthy relationships.</a:t>
            </a:r>
          </a:p>
          <a:p>
            <a:pPr marL="174913" marR="0" lvl="0" indent="-174913"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altLang="en-US" dirty="0"/>
              <a:t>Download the Healthy Relationship Wheel and Relationship Spectrum here: https://www.fpntc.org/resources/healthy-relationship-wheel-and-relationship-spectrum </a:t>
            </a:r>
          </a:p>
          <a:p>
            <a:pPr marL="174913" indent="-174913" eaLnBrk="1" fontAlgn="auto" hangingPunct="1">
              <a:spcBef>
                <a:spcPct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endParaRPr lang="en-US" dirty="0"/>
          </a:p>
          <a:p>
            <a:pPr eaLnBrk="1" fontAlgn="auto" hangingPunct="1">
              <a:spcBef>
                <a:spcPct val="0"/>
              </a:spcBef>
              <a:spcAft>
                <a:spcPts val="0"/>
              </a:spcAft>
              <a:defRPr/>
            </a:pPr>
            <a:endParaRPr lang="en-US" altLang="en-US" dirty="0"/>
          </a:p>
          <a:p>
            <a:pPr eaLnBrk="1" fontAlgn="auto" hangingPunct="1">
              <a:spcBef>
                <a:spcPct val="0"/>
              </a:spcBef>
              <a:spcAft>
                <a:spcPts val="0"/>
              </a:spcAft>
              <a:defRPr/>
            </a:pPr>
            <a:endParaRPr lang="en-US" altLang="en-US" dirty="0"/>
          </a:p>
          <a:p>
            <a:pPr eaLnBrk="1" fontAlgn="auto" hangingPunct="1">
              <a:spcBef>
                <a:spcPct val="0"/>
              </a:spcBef>
              <a:spcAft>
                <a:spcPts val="0"/>
              </a:spcAft>
              <a:defRPr/>
            </a:pPr>
            <a:endParaRPr lang="en-US" altLang="en-US" dirty="0"/>
          </a:p>
          <a:p>
            <a:pPr eaLnBrk="1" fontAlgn="auto" hangingPunct="1">
              <a:spcBef>
                <a:spcPct val="0"/>
              </a:spcBef>
              <a:spcAft>
                <a:spcPts val="0"/>
              </a:spcAft>
              <a:defRPr/>
            </a:pPr>
            <a:r>
              <a:rPr lang="en-US" altLang="en-US" dirty="0"/>
              <a:t>.  </a:t>
            </a:r>
          </a:p>
          <a:p>
            <a:pPr eaLnBrk="1" fontAlgn="auto" hangingPunct="1">
              <a:spcBef>
                <a:spcPts val="0"/>
              </a:spcBef>
              <a:spcAft>
                <a:spcPts val="0"/>
              </a:spcAft>
              <a:defRPr/>
            </a:pPr>
            <a:endParaRPr lang="en-US" dirty="0"/>
          </a:p>
        </p:txBody>
      </p:sp>
      <p:sp>
        <p:nvSpPr>
          <p:cNvPr id="126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EE896E5-B75A-4565-BC9D-93FB40F0A6B7}" type="slidenum">
              <a:rPr lang="en-US" altLang="en-US" smtClean="0"/>
              <a:pPr/>
              <a:t>55</a:t>
            </a:fld>
            <a:endParaRPr lang="en-US" altLang="en-US" dirty="0"/>
          </a:p>
        </p:txBody>
      </p:sp>
    </p:spTree>
    <p:extLst>
      <p:ext uri="{BB962C8B-B14F-4D97-AF65-F5344CB8AC3E}">
        <p14:creationId xmlns:p14="http://schemas.microsoft.com/office/powerpoint/2010/main" val="40601842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ct val="0"/>
              </a:spcBef>
              <a:spcAft>
                <a:spcPts val="0"/>
              </a:spcAft>
              <a:defRPr/>
            </a:pPr>
            <a:r>
              <a:rPr lang="en-US" altLang="en-US" b="1" u="sng" dirty="0"/>
              <a:t>Facilitator Notes</a:t>
            </a:r>
            <a:endParaRPr lang="en-US" altLang="en-US" dirty="0"/>
          </a:p>
          <a:p>
            <a:pPr marL="174913" indent="-174913" eaLnBrk="1" fontAlgn="auto" hangingPunct="1">
              <a:spcBef>
                <a:spcPct val="0"/>
              </a:spcBef>
              <a:spcAft>
                <a:spcPts val="0"/>
              </a:spcAft>
              <a:buFont typeface="Arial" panose="020B0604020202020204" pitchFamily="34" charset="0"/>
              <a:buChar char="•"/>
              <a:defRPr/>
            </a:pPr>
            <a:r>
              <a:rPr lang="en-US" altLang="en-US" dirty="0"/>
              <a:t>On the opposite side of the </a:t>
            </a:r>
            <a:r>
              <a:rPr lang="en-US" altLang="en-US" i="1" dirty="0"/>
              <a:t>Healthy Relationship Wheel </a:t>
            </a:r>
            <a:r>
              <a:rPr lang="en-US" altLang="en-US" dirty="0"/>
              <a:t>is the </a:t>
            </a:r>
            <a:r>
              <a:rPr lang="en-US" altLang="en-US" i="1" dirty="0"/>
              <a:t>Relationship Spectrum</a:t>
            </a:r>
            <a:r>
              <a:rPr lang="en-US" altLang="en-US" dirty="0"/>
              <a:t>, which has been adapted from www.loveisrespect.org. It can also provide a guide to counseling adolescents that all relationships exist on a spectrum from healthy to abusive with unhealthy somewhere in the middle. </a:t>
            </a:r>
          </a:p>
          <a:p>
            <a:pPr marL="174913" indent="-174913" eaLnBrk="1" fontAlgn="auto" hangingPunct="1">
              <a:spcBef>
                <a:spcPct val="0"/>
              </a:spcBef>
              <a:spcAft>
                <a:spcPts val="0"/>
              </a:spcAft>
              <a:buFont typeface="Arial" panose="020B0604020202020204" pitchFamily="34" charset="0"/>
              <a:buChar char="•"/>
              <a:defRPr/>
            </a:pPr>
            <a:r>
              <a:rPr lang="en-US" altLang="en-US" dirty="0"/>
              <a:t>Download the Healthy Relationship Wheel and Relationship Spectrum here: https://www.fpntc.org/resources/healthy-relationship-wheel-and-relationship-spectrum </a:t>
            </a:r>
          </a:p>
          <a:p>
            <a:pPr eaLnBrk="1" fontAlgn="auto" hangingPunct="1">
              <a:spcBef>
                <a:spcPct val="0"/>
              </a:spcBef>
              <a:spcAft>
                <a:spcPts val="0"/>
              </a:spcAft>
              <a:defRPr/>
            </a:pPr>
            <a:endParaRPr lang="en-US" altLang="en-US" dirty="0"/>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93B3A84-61A8-44B4-BFF0-6D1F06FB1751}" type="slidenum">
              <a:rPr lang="en-US" altLang="en-US" smtClean="0"/>
              <a:pPr/>
              <a:t>56</a:t>
            </a:fld>
            <a:endParaRPr lang="en-US" altLang="en-US" dirty="0"/>
          </a:p>
        </p:txBody>
      </p:sp>
    </p:spTree>
    <p:extLst>
      <p:ext uri="{BB962C8B-B14F-4D97-AF65-F5344CB8AC3E}">
        <p14:creationId xmlns:p14="http://schemas.microsoft.com/office/powerpoint/2010/main" val="263656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Assess for safety. If the youth is afraid of her/his partner or parent, get assistance with safety planning from Child Protective Services or a domestic violence/sexual assault advocacy program. Some questions to ask the client are:</a:t>
            </a:r>
          </a:p>
          <a:p>
            <a:pPr marL="641349" lvl="1" indent="-174913" eaLnBrk="1" fontAlgn="auto" hangingPunct="1">
              <a:spcBef>
                <a:spcPts val="0"/>
              </a:spcBef>
              <a:spcAft>
                <a:spcPts val="0"/>
              </a:spcAft>
              <a:buFont typeface="Arial" panose="020B0604020202020204" pitchFamily="34" charset="0"/>
              <a:buChar char="•"/>
              <a:defRPr/>
            </a:pPr>
            <a:r>
              <a:rPr lang="en-US" dirty="0"/>
              <a:t>Are you currently safe where you are now?</a:t>
            </a:r>
          </a:p>
          <a:p>
            <a:pPr marL="641349" lvl="1" indent="-174913" eaLnBrk="1" fontAlgn="auto" hangingPunct="1">
              <a:spcBef>
                <a:spcPts val="0"/>
              </a:spcBef>
              <a:spcAft>
                <a:spcPts val="0"/>
              </a:spcAft>
              <a:buFont typeface="Arial" panose="020B0604020202020204" pitchFamily="34" charset="0"/>
              <a:buChar char="•"/>
              <a:defRPr/>
            </a:pPr>
            <a:r>
              <a:rPr lang="en-US" dirty="0"/>
              <a:t>What has been the worst fight? Were weapons used?</a:t>
            </a:r>
          </a:p>
          <a:p>
            <a:pPr marL="641349" lvl="1" indent="-174913" eaLnBrk="1" fontAlgn="auto" hangingPunct="1">
              <a:spcBef>
                <a:spcPts val="0"/>
              </a:spcBef>
              <a:spcAft>
                <a:spcPts val="0"/>
              </a:spcAft>
              <a:buFont typeface="Arial" panose="020B0604020202020204" pitchFamily="34" charset="0"/>
              <a:buChar char="•"/>
              <a:defRPr/>
            </a:pPr>
            <a:r>
              <a:rPr lang="en-US" dirty="0"/>
              <a:t>Do you ever think about hurting or killing yourself? </a:t>
            </a:r>
          </a:p>
          <a:p>
            <a:pPr marL="641349" lvl="1" indent="-174913" eaLnBrk="1" fontAlgn="auto" hangingPunct="1">
              <a:spcBef>
                <a:spcPts val="0"/>
              </a:spcBef>
              <a:spcAft>
                <a:spcPts val="0"/>
              </a:spcAft>
              <a:buFont typeface="Arial" panose="020B0604020202020204" pitchFamily="34" charset="0"/>
              <a:buChar char="•"/>
              <a:defRPr/>
            </a:pPr>
            <a:r>
              <a:rPr lang="en-US" dirty="0"/>
              <a:t>Are you afraid that you could be hurt or killed?</a:t>
            </a:r>
          </a:p>
          <a:p>
            <a:pPr marL="641349" lvl="1" indent="-174913" eaLnBrk="1" fontAlgn="auto" hangingPunct="1">
              <a:spcBef>
                <a:spcPts val="0"/>
              </a:spcBef>
              <a:spcAft>
                <a:spcPts val="0"/>
              </a:spcAft>
              <a:buFont typeface="Arial" panose="020B0604020202020204" pitchFamily="34" charset="0"/>
              <a:buChar char="•"/>
              <a:defRPr/>
            </a:pPr>
            <a:r>
              <a:rPr lang="en-US" dirty="0"/>
              <a:t>Do you have an adult you can confide in?</a:t>
            </a:r>
          </a:p>
          <a:p>
            <a:pPr marL="641349" lvl="1" indent="-174913" eaLnBrk="1" fontAlgn="auto" hangingPunct="1">
              <a:spcBef>
                <a:spcPts val="0"/>
              </a:spcBef>
              <a:spcAft>
                <a:spcPts val="0"/>
              </a:spcAft>
              <a:buFont typeface="Arial" panose="020B0604020202020204" pitchFamily="34" charset="0"/>
              <a:buChar char="•"/>
              <a:defRPr/>
            </a:pPr>
            <a:r>
              <a:rPr lang="en-US" dirty="0"/>
              <a:t>Have you tried to leave your relationship before? If so, what happened?</a:t>
            </a:r>
          </a:p>
          <a:p>
            <a:pPr marL="641349" lvl="1" indent="-174913" eaLnBrk="1" fontAlgn="auto" hangingPunct="1">
              <a:spcBef>
                <a:spcPts val="0"/>
              </a:spcBef>
              <a:spcAft>
                <a:spcPts val="0"/>
              </a:spcAft>
              <a:buFont typeface="Arial" panose="020B0604020202020204" pitchFamily="34" charset="0"/>
              <a:buChar char="•"/>
              <a:defRPr/>
            </a:pPr>
            <a:r>
              <a:rPr lang="en-US" dirty="0"/>
              <a:t>In a crisis, where would you go/who could you turn to for help?</a:t>
            </a: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1310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D81CFAC-DC7A-40BE-ACBD-65001B933972}" type="slidenum">
              <a:rPr lang="en-US" altLang="en-US" smtClean="0"/>
              <a:pPr/>
              <a:t>57</a:t>
            </a:fld>
            <a:endParaRPr lang="en-US" altLang="en-US" dirty="0"/>
          </a:p>
        </p:txBody>
      </p:sp>
    </p:spTree>
    <p:extLst>
      <p:ext uri="{BB962C8B-B14F-4D97-AF65-F5344CB8AC3E}">
        <p14:creationId xmlns:p14="http://schemas.microsoft.com/office/powerpoint/2010/main" val="3079804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If</a:t>
            </a:r>
            <a:r>
              <a:rPr lang="en-US" baseline="0" dirty="0"/>
              <a:t> the youth does not feel safe returning to home or school:</a:t>
            </a:r>
          </a:p>
          <a:p>
            <a:pPr marL="632113" lvl="1" indent="-174913" eaLnBrk="1" fontAlgn="auto" hangingPunct="1">
              <a:spcBef>
                <a:spcPts val="0"/>
              </a:spcBef>
              <a:spcAft>
                <a:spcPts val="0"/>
              </a:spcAft>
              <a:buFont typeface="Arial" panose="020B0604020202020204" pitchFamily="34" charset="0"/>
              <a:buChar char="•"/>
              <a:defRPr/>
            </a:pPr>
            <a:r>
              <a:rPr lang="en-US" baseline="0" dirty="0"/>
              <a:t>Contact reporting authority and request immediate response</a:t>
            </a:r>
          </a:p>
          <a:p>
            <a:pPr marL="632113" lvl="1" indent="-174913" eaLnBrk="1" fontAlgn="auto" hangingPunct="1">
              <a:spcBef>
                <a:spcPts val="0"/>
              </a:spcBef>
              <a:spcAft>
                <a:spcPts val="0"/>
              </a:spcAft>
              <a:buFont typeface="Arial" panose="020B0604020202020204" pitchFamily="34" charset="0"/>
              <a:buChar char="•"/>
              <a:defRPr/>
            </a:pPr>
            <a:r>
              <a:rPr lang="en-US" baseline="0" dirty="0"/>
              <a:t>Emphasize importance of support from a trusted adult</a:t>
            </a:r>
          </a:p>
          <a:p>
            <a:pPr marL="632113" lvl="1" indent="-174913" eaLnBrk="1" fontAlgn="auto" hangingPunct="1">
              <a:spcBef>
                <a:spcPts val="0"/>
              </a:spcBef>
              <a:spcAft>
                <a:spcPts val="0"/>
              </a:spcAft>
              <a:buFont typeface="Arial" panose="020B0604020202020204" pitchFamily="34" charset="0"/>
              <a:buChar char="•"/>
              <a:defRPr/>
            </a:pPr>
            <a:r>
              <a:rPr lang="en-US" baseline="0" dirty="0"/>
              <a:t>Offer to facilitate discussion with youth and adult to ensure clear communication, provide resources, and develop a safety plan</a:t>
            </a:r>
          </a:p>
          <a:p>
            <a:pPr marL="632113" lvl="1" indent="-174913" eaLnBrk="1" fontAlgn="auto" hangingPunct="1">
              <a:spcBef>
                <a:spcPts val="0"/>
              </a:spcBef>
              <a:spcAft>
                <a:spcPts val="0"/>
              </a:spcAft>
              <a:buFont typeface="Arial" panose="020B0604020202020204" pitchFamily="34" charset="0"/>
              <a:buChar char="•"/>
              <a:defRPr/>
            </a:pPr>
            <a:r>
              <a:rPr lang="en-US" baseline="0" dirty="0"/>
              <a:t>Partner with domestic violence or sexual assault program advocates</a:t>
            </a:r>
            <a:endParaRPr lang="en-US" dirty="0"/>
          </a:p>
        </p:txBody>
      </p:sp>
      <p:sp>
        <p:nvSpPr>
          <p:cNvPr id="4" name="Slide Number Placeholder 3"/>
          <p:cNvSpPr>
            <a:spLocks noGrp="1"/>
          </p:cNvSpPr>
          <p:nvPr>
            <p:ph type="sldNum" sz="quarter" idx="10"/>
          </p:nvPr>
        </p:nvSpPr>
        <p:spPr/>
        <p:txBody>
          <a:bodyPr/>
          <a:lstStyle/>
          <a:p>
            <a:pPr>
              <a:defRPr/>
            </a:pPr>
            <a:fld id="{9A68B468-2C02-474F-ADC5-231BA8DA8ADC}" type="slidenum">
              <a:rPr lang="en-US" smtClean="0"/>
              <a:pPr>
                <a:defRPr/>
              </a:pPr>
              <a:t>58</a:t>
            </a:fld>
            <a:endParaRPr lang="en-US" dirty="0"/>
          </a:p>
        </p:txBody>
      </p:sp>
    </p:spTree>
    <p:extLst>
      <p:ext uri="{BB962C8B-B14F-4D97-AF65-F5344CB8AC3E}">
        <p14:creationId xmlns:p14="http://schemas.microsoft.com/office/powerpoint/2010/main" val="284936903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Here are some examples of key messages that convey support: </a:t>
            </a:r>
          </a:p>
          <a:p>
            <a:pPr marL="641349" lvl="1" indent="-174913" eaLnBrk="1" fontAlgn="auto" hangingPunct="1">
              <a:spcBef>
                <a:spcPts val="0"/>
              </a:spcBef>
              <a:spcAft>
                <a:spcPts val="0"/>
              </a:spcAft>
              <a:buFont typeface="Arial" panose="020B0604020202020204" pitchFamily="34" charset="0"/>
              <a:buChar char="•"/>
              <a:defRPr/>
            </a:pPr>
            <a:r>
              <a:rPr lang="en-US" dirty="0"/>
              <a:t>I’m worried about your safety</a:t>
            </a:r>
          </a:p>
          <a:p>
            <a:pPr marL="641349" lvl="1" indent="-174913" eaLnBrk="1" fontAlgn="auto" hangingPunct="1">
              <a:spcBef>
                <a:spcPts val="0"/>
              </a:spcBef>
              <a:spcAft>
                <a:spcPts val="0"/>
              </a:spcAft>
              <a:buFont typeface="Arial" panose="020B0604020202020204" pitchFamily="34" charset="0"/>
              <a:buChar char="•"/>
              <a:defRPr/>
            </a:pPr>
            <a:r>
              <a:rPr lang="en-US" dirty="0"/>
              <a:t>I’m so sorry this is happening. You don’t deserve it. No one deserves this.</a:t>
            </a:r>
          </a:p>
          <a:p>
            <a:pPr marL="641349" lvl="1" indent="-174913" eaLnBrk="1" fontAlgn="auto" hangingPunct="1">
              <a:spcBef>
                <a:spcPts val="0"/>
              </a:spcBef>
              <a:spcAft>
                <a:spcPts val="0"/>
              </a:spcAft>
              <a:buFont typeface="Arial" panose="020B0604020202020204" pitchFamily="34" charset="0"/>
              <a:buChar char="•"/>
              <a:defRPr/>
            </a:pPr>
            <a:r>
              <a:rPr lang="en-US" dirty="0"/>
              <a:t>You are not alone. There is help available.</a:t>
            </a:r>
          </a:p>
          <a:p>
            <a:pPr marL="641349" lvl="1" indent="-174913" eaLnBrk="1" fontAlgn="auto" hangingPunct="1">
              <a:spcBef>
                <a:spcPts val="0"/>
              </a:spcBef>
              <a:spcAft>
                <a:spcPts val="0"/>
              </a:spcAft>
              <a:buFont typeface="Arial" panose="020B0604020202020204" pitchFamily="34" charset="0"/>
              <a:buChar char="•"/>
              <a:defRPr/>
            </a:pPr>
            <a:r>
              <a:rPr lang="en-US" dirty="0"/>
              <a:t>It is not your fault.</a:t>
            </a:r>
          </a:p>
          <a:p>
            <a:pPr marL="174913" indent="-174913" eaLnBrk="1" fontAlgn="auto" hangingPunct="1">
              <a:spcBef>
                <a:spcPts val="0"/>
              </a:spcBef>
              <a:spcAft>
                <a:spcPts val="0"/>
              </a:spcAft>
              <a:buFont typeface="Arial" panose="020B0604020202020204" pitchFamily="34" charset="0"/>
              <a:buChar char="•"/>
              <a:defRPr/>
            </a:pPr>
            <a:r>
              <a:rPr lang="en-US" dirty="0"/>
              <a:t>Remember: You do not have to be a child abuse expert to recognize and help youth experiencing coercion and abuse. </a:t>
            </a:r>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CC38C65-2220-4370-9374-1F3EE47979C6}" type="slidenum">
              <a:rPr lang="en-US" altLang="en-US" smtClean="0"/>
              <a:pPr/>
              <a:t>59</a:t>
            </a:fld>
            <a:endParaRPr lang="en-US" altLang="en-US" dirty="0"/>
          </a:p>
        </p:txBody>
      </p:sp>
    </p:spTree>
    <p:extLst>
      <p:ext uri="{BB962C8B-B14F-4D97-AF65-F5344CB8AC3E}">
        <p14:creationId xmlns:p14="http://schemas.microsoft.com/office/powerpoint/2010/main" val="3993230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Understanding consent and confidentiality rules is extremely important when it comes to mandated child abuse reporting, as well as when providing services to youth and protecting their rights in general. </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F88B570-5F7F-4B24-8D1D-4879851B9D4E}" type="slidenum">
              <a:rPr lang="en-US" altLang="en-US" smtClean="0">
                <a:solidFill>
                  <a:srgbClr val="000000"/>
                </a:solidFill>
              </a:rPr>
              <a:pPr/>
              <a:t>6</a:t>
            </a:fld>
            <a:endParaRPr lang="en-US" altLang="en-US" dirty="0">
              <a:solidFill>
                <a:srgbClr val="000000"/>
              </a:solidFill>
            </a:endParaRPr>
          </a:p>
        </p:txBody>
      </p:sp>
    </p:spTree>
    <p:extLst>
      <p:ext uri="{BB962C8B-B14F-4D97-AF65-F5344CB8AC3E}">
        <p14:creationId xmlns:p14="http://schemas.microsoft.com/office/powerpoint/2010/main" val="364239816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r>
              <a:rPr lang="en-US" b="1" u="sng" dirty="0"/>
              <a:t>Activity</a:t>
            </a:r>
          </a:p>
          <a:p>
            <a:pPr marL="0" indent="0" eaLnBrk="1" hangingPunct="1">
              <a:spcBef>
                <a:spcPct val="0"/>
              </a:spcBef>
              <a:buFont typeface="Arial" panose="020B0604020202020204" pitchFamily="34" charset="0"/>
              <a:buNone/>
            </a:pPr>
            <a:r>
              <a:rPr lang="en-US" altLang="en-US" dirty="0"/>
              <a:t>Tanya is very nervous and afraid she won’t be safe if her mother learns that her abuse has been reported.</a:t>
            </a:r>
          </a:p>
          <a:p>
            <a:pPr eaLnBrk="1" hangingPunct="1">
              <a:spcBef>
                <a:spcPct val="0"/>
              </a:spcBef>
            </a:pPr>
            <a:endParaRPr lang="en-US" altLang="en-US" dirty="0"/>
          </a:p>
          <a:p>
            <a:pPr eaLnBrk="1" hangingPunct="1">
              <a:spcBef>
                <a:spcPct val="0"/>
              </a:spcBef>
            </a:pPr>
            <a:r>
              <a:rPr lang="en-US" altLang="en-US" b="1" u="sng" dirty="0"/>
              <a:t>Participant Instructions</a:t>
            </a:r>
            <a:r>
              <a:rPr lang="en-US" altLang="en-US" b="1" dirty="0"/>
              <a:t> </a:t>
            </a:r>
            <a:endParaRPr lang="en-US" altLang="en-US" dirty="0"/>
          </a:p>
          <a:p>
            <a:pPr marL="171450" indent="-171450" eaLnBrk="1" hangingPunct="1">
              <a:spcBef>
                <a:spcPct val="0"/>
              </a:spcBef>
              <a:buFont typeface="Arial" panose="020B0604020202020204" pitchFamily="34" charset="0"/>
              <a:buChar char="•"/>
            </a:pPr>
            <a:r>
              <a:rPr lang="en-US" altLang="en-US" dirty="0"/>
              <a:t>Working in pairs, discuss how you would use Trauma-Informed Reporting Best Practices to practice what you would say to Tanya. </a:t>
            </a:r>
          </a:p>
          <a:p>
            <a:pPr eaLnBrk="1" hangingPunct="1">
              <a:spcBef>
                <a:spcPct val="0"/>
              </a:spcBef>
            </a:pPr>
            <a:endParaRPr lang="en-US" altLang="en-US" dirty="0"/>
          </a:p>
          <a:p>
            <a:pPr eaLnBrk="1" hangingPunct="1">
              <a:spcBef>
                <a:spcPct val="0"/>
              </a:spcBef>
            </a:pPr>
            <a:r>
              <a:rPr lang="en-US" altLang="en-US" b="1" u="sng" dirty="0"/>
              <a:t>Group Discussion</a:t>
            </a:r>
            <a:endParaRPr lang="en-US" altLang="en-US" b="1" dirty="0"/>
          </a:p>
          <a:p>
            <a:pPr marL="171450" indent="-171450" eaLnBrk="1" hangingPunct="1">
              <a:spcBef>
                <a:spcPct val="0"/>
              </a:spcBef>
              <a:buFont typeface="Arial" panose="020B0604020202020204" pitchFamily="34" charset="0"/>
              <a:buChar char="•"/>
            </a:pPr>
            <a:r>
              <a:rPr lang="en-US" altLang="en-US" dirty="0"/>
              <a:t>What if the perpetrator had been Tanya’s boyfriend instead of her mother? Discuss how abuse by a parent versus abuse by a partner would be handled the same or differently.</a:t>
            </a:r>
          </a:p>
          <a:p>
            <a:pPr eaLnBrk="1" hangingPunct="1">
              <a:spcBef>
                <a:spcPct val="0"/>
              </a:spcBef>
            </a:pPr>
            <a:endParaRPr lang="en-US" altLang="en-US" dirty="0"/>
          </a:p>
          <a:p>
            <a:pPr eaLnBrk="1" hangingPunct="1">
              <a:spcBef>
                <a:spcPct val="0"/>
              </a:spcBef>
            </a:pPr>
            <a:r>
              <a:rPr lang="en-US" altLang="en-US" b="1" u="sng" dirty="0"/>
              <a:t>Notes to Facilitator</a:t>
            </a:r>
            <a:endParaRPr lang="en-US" altLang="en-US" dirty="0"/>
          </a:p>
          <a:p>
            <a:pPr marL="171450" indent="-171450" eaLnBrk="1" hangingPunct="1">
              <a:spcBef>
                <a:spcPct val="0"/>
              </a:spcBef>
              <a:buFont typeface="Arial" panose="020B0604020202020204" pitchFamily="34" charset="0"/>
              <a:buChar char="•"/>
            </a:pPr>
            <a:r>
              <a:rPr lang="en-US" altLang="en-US" dirty="0"/>
              <a:t>Information provided during a health appointment is confidential and </a:t>
            </a:r>
            <a:r>
              <a:rPr lang="en-US" altLang="en-US" u="sng" dirty="0"/>
              <a:t>cannot</a:t>
            </a:r>
            <a:r>
              <a:rPr lang="en-US" altLang="en-US" dirty="0"/>
              <a:t> be disclosed to anyone, unless there is an exception in the law that requires disclosure. However, mandatory reporting of child abuse </a:t>
            </a:r>
            <a:r>
              <a:rPr lang="en-US" altLang="en-US" u="sng" dirty="0"/>
              <a:t>is an exception</a:t>
            </a:r>
            <a:r>
              <a:rPr lang="en-US" altLang="en-US" dirty="0"/>
              <a:t> that allows and requires a mandated reporter to make a report to child abuse/law enforcement. New York State only requires a report when the abuse is perpetrated by a caregiver, therefore the provider cannot make a report if the abuse is by a partner. The provider can encourage the client to disclose to a guardian, or to law enforcement, but the provider cannot contact police without the client’s permission.</a:t>
            </a:r>
          </a:p>
          <a:p>
            <a:pPr eaLnBrk="1" hangingPunct="1">
              <a:spcBef>
                <a:spcPct val="0"/>
              </a:spcBef>
            </a:pPr>
            <a:r>
              <a:rPr lang="en-US" altLang="en-US" dirty="0"/>
              <a:t/>
            </a:r>
            <a:br>
              <a:rPr lang="en-US" altLang="en-US" dirty="0"/>
            </a:br>
            <a:endParaRPr lang="en-US" altLang="en-US" dirty="0"/>
          </a:p>
          <a:p>
            <a:pPr eaLnBrk="1" hangingPunct="1">
              <a:spcBef>
                <a:spcPct val="0"/>
              </a:spcBef>
            </a:pPr>
            <a:endParaRPr lang="en-US" altLang="en-US" dirty="0"/>
          </a:p>
        </p:txBody>
      </p:sp>
      <p:sp>
        <p:nvSpPr>
          <p:cNvPr id="135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099D9BF4-0788-4488-A54A-9BE368DDA830}" type="slidenum">
              <a:rPr lang="en-US" altLang="en-US" smtClean="0"/>
              <a:pPr/>
              <a:t>60</a:t>
            </a:fld>
            <a:endParaRPr lang="en-US" altLang="en-US" dirty="0"/>
          </a:p>
        </p:txBody>
      </p:sp>
    </p:spTree>
    <p:extLst>
      <p:ext uri="{BB962C8B-B14F-4D97-AF65-F5344CB8AC3E}">
        <p14:creationId xmlns:p14="http://schemas.microsoft.com/office/powerpoint/2010/main" val="199748463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Facilitator</a:t>
            </a:r>
            <a:r>
              <a:rPr lang="en-US" b="1" u="sng" baseline="0" dirty="0"/>
              <a:t> Notes</a:t>
            </a:r>
          </a:p>
          <a:p>
            <a:pPr marL="171450" indent="-171450">
              <a:buFont typeface="Arial" panose="020B0604020202020204" pitchFamily="34" charset="0"/>
              <a:buChar char="•"/>
            </a:pPr>
            <a:r>
              <a:rPr lang="en-US" baseline="0" dirty="0"/>
              <a:t>Finally, this section includes other reporting considerations.</a:t>
            </a:r>
            <a:endParaRPr lang="en-US" dirty="0"/>
          </a:p>
        </p:txBody>
      </p:sp>
      <p:sp>
        <p:nvSpPr>
          <p:cNvPr id="4" name="Slide Number Placeholder 3"/>
          <p:cNvSpPr>
            <a:spLocks noGrp="1"/>
          </p:cNvSpPr>
          <p:nvPr>
            <p:ph type="sldNum" sz="quarter" idx="10"/>
          </p:nvPr>
        </p:nvSpPr>
        <p:spPr/>
        <p:txBody>
          <a:bodyPr/>
          <a:lstStyle/>
          <a:p>
            <a:pPr>
              <a:defRPr/>
            </a:pPr>
            <a:fld id="{9A68B468-2C02-474F-ADC5-231BA8DA8ADC}" type="slidenum">
              <a:rPr lang="en-US" smtClean="0"/>
              <a:pPr>
                <a:defRPr/>
              </a:pPr>
              <a:t>61</a:t>
            </a:fld>
            <a:endParaRPr lang="en-US" dirty="0"/>
          </a:p>
        </p:txBody>
      </p:sp>
    </p:spTree>
    <p:extLst>
      <p:ext uri="{BB962C8B-B14F-4D97-AF65-F5344CB8AC3E}">
        <p14:creationId xmlns:p14="http://schemas.microsoft.com/office/powerpoint/2010/main" val="5276773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 </a:t>
            </a:r>
          </a:p>
          <a:p>
            <a:pPr marL="171450" indent="-171450">
              <a:buFont typeface="Arial" panose="020B0604020202020204" pitchFamily="34" charset="0"/>
              <a:buChar char="•"/>
              <a:defRPr/>
            </a:pPr>
            <a:r>
              <a:rPr lang="en-US" dirty="0"/>
              <a:t>New York State minor</a:t>
            </a:r>
            <a:r>
              <a:rPr lang="en-US" baseline="0" dirty="0"/>
              <a:t> consent law </a:t>
            </a:r>
            <a:r>
              <a:rPr lang="en-US" dirty="0"/>
              <a:t>prevents the provider from disclosing to parents without permission from the youth</a:t>
            </a:r>
          </a:p>
          <a:p>
            <a:pPr marL="174913" indent="-174913" eaLnBrk="1" fontAlgn="auto" hangingPunct="1">
              <a:spcBef>
                <a:spcPts val="0"/>
              </a:spcBef>
              <a:spcAft>
                <a:spcPts val="0"/>
              </a:spcAft>
              <a:buFont typeface="Arial" panose="020B0604020202020204" pitchFamily="34" charset="0"/>
              <a:buChar char="•"/>
              <a:defRPr/>
            </a:pPr>
            <a:r>
              <a:rPr lang="en-US" dirty="0"/>
              <a:t>However, if an abuse report has been filed, Child Protective Services and law enforcement may inform parents/guardians.</a:t>
            </a:r>
          </a:p>
          <a:p>
            <a:pPr eaLnBrk="1" fontAlgn="auto" hangingPunct="1">
              <a:spcBef>
                <a:spcPts val="0"/>
              </a:spcBef>
              <a:spcAft>
                <a:spcPts val="0"/>
              </a:spcAft>
              <a:defRPr/>
            </a:pPr>
            <a:endParaRPr lang="en-US" b="1" u="sng" dirty="0"/>
          </a:p>
        </p:txBody>
      </p:sp>
      <p:sp>
        <p:nvSpPr>
          <p:cNvPr id="138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DA831932-4BB9-4B9C-9576-EE3384B9295E}" type="slidenum">
              <a:rPr lang="en-US" altLang="en-US" smtClean="0"/>
              <a:pPr/>
              <a:t>62</a:t>
            </a:fld>
            <a:endParaRPr lang="en-US" altLang="en-US" dirty="0"/>
          </a:p>
        </p:txBody>
      </p:sp>
    </p:spTree>
    <p:extLst>
      <p:ext uri="{BB962C8B-B14F-4D97-AF65-F5344CB8AC3E}">
        <p14:creationId xmlns:p14="http://schemas.microsoft.com/office/powerpoint/2010/main" val="351269532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 </a:t>
            </a:r>
            <a:endParaRPr lang="en-US" dirty="0"/>
          </a:p>
          <a:p>
            <a:pPr marL="174913" indent="-174913" eaLnBrk="1" fontAlgn="auto" hangingPunct="1">
              <a:spcBef>
                <a:spcPts val="0"/>
              </a:spcBef>
              <a:spcAft>
                <a:spcPts val="0"/>
              </a:spcAft>
              <a:buFont typeface="Arial" panose="020B0604020202020204" pitchFamily="34" charset="0"/>
              <a:buChar char="•"/>
              <a:defRPr/>
            </a:pPr>
            <a:r>
              <a:rPr lang="en-US" dirty="0"/>
              <a:t>Develop relationships with county reporting authorities and develop an understanding of how they prioritize and pursue cases. </a:t>
            </a:r>
          </a:p>
          <a:p>
            <a:pPr marL="174913" indent="-174913" eaLnBrk="1" fontAlgn="auto" hangingPunct="1">
              <a:spcBef>
                <a:spcPts val="0"/>
              </a:spcBef>
              <a:spcAft>
                <a:spcPts val="0"/>
              </a:spcAft>
              <a:buFont typeface="Arial" panose="020B0604020202020204" pitchFamily="34" charset="0"/>
              <a:buChar char="•"/>
              <a:defRPr/>
            </a:pPr>
            <a:r>
              <a:rPr lang="en-US" dirty="0"/>
              <a:t>Use this understanding to prepare the client for what </a:t>
            </a:r>
            <a:r>
              <a:rPr lang="en-US" i="1" dirty="0"/>
              <a:t>is likely</a:t>
            </a:r>
            <a:r>
              <a:rPr lang="en-US" dirty="0"/>
              <a:t> to happen when a report is filed. </a:t>
            </a:r>
          </a:p>
          <a:p>
            <a:pPr marL="174913" indent="-174913" eaLnBrk="1" fontAlgn="auto" hangingPunct="1">
              <a:spcBef>
                <a:spcPts val="0"/>
              </a:spcBef>
              <a:spcAft>
                <a:spcPts val="0"/>
              </a:spcAft>
              <a:buFont typeface="Arial" panose="020B0604020202020204" pitchFamily="34" charset="0"/>
              <a:buChar char="•"/>
              <a:defRPr/>
            </a:pPr>
            <a:r>
              <a:rPr lang="en-US" dirty="0"/>
              <a:t>Frame the information as </a:t>
            </a:r>
            <a:r>
              <a:rPr lang="en-US" i="1" dirty="0"/>
              <a:t>”what usually happens in our county</a:t>
            </a:r>
            <a:r>
              <a:rPr lang="en-US" dirty="0"/>
              <a:t>,</a:t>
            </a:r>
            <a:r>
              <a:rPr lang="en-US" i="1" dirty="0"/>
              <a:t>” </a:t>
            </a:r>
            <a:r>
              <a:rPr lang="en-US" dirty="0"/>
              <a:t>rather than implying any guarantee of how the agency will deal with the report.</a:t>
            </a:r>
          </a:p>
          <a:p>
            <a:pPr eaLnBrk="1" fontAlgn="auto" hangingPunct="1">
              <a:spcBef>
                <a:spcPts val="0"/>
              </a:spcBef>
              <a:spcAft>
                <a:spcPts val="0"/>
              </a:spcAft>
              <a:defRPr/>
            </a:pPr>
            <a:endParaRPr lang="en-US" dirty="0"/>
          </a:p>
        </p:txBody>
      </p:sp>
      <p:sp>
        <p:nvSpPr>
          <p:cNvPr id="140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9F480B0B-9C0E-4F9A-A863-4E6C1AC513CA}" type="slidenum">
              <a:rPr lang="en-US" altLang="en-US" smtClean="0"/>
              <a:pPr/>
              <a:t>63</a:t>
            </a:fld>
            <a:endParaRPr lang="en-US" altLang="en-US" dirty="0"/>
          </a:p>
        </p:txBody>
      </p:sp>
    </p:spTree>
    <p:extLst>
      <p:ext uri="{BB962C8B-B14F-4D97-AF65-F5344CB8AC3E}">
        <p14:creationId xmlns:p14="http://schemas.microsoft.com/office/powerpoint/2010/main" val="4810234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Your personal understanding of abuse may not always align with state law definitions used for mandatory child abuse reporting purposes. </a:t>
            </a:r>
          </a:p>
          <a:p>
            <a:pPr marL="174913" indent="-174913" eaLnBrk="1" fontAlgn="auto" hangingPunct="1">
              <a:spcBef>
                <a:spcPts val="0"/>
              </a:spcBef>
              <a:spcAft>
                <a:spcPts val="0"/>
              </a:spcAft>
              <a:buFont typeface="Arial" panose="020B0604020202020204" pitchFamily="34" charset="0"/>
              <a:buChar char="•"/>
              <a:defRPr/>
            </a:pPr>
            <a:r>
              <a:rPr lang="en-US" dirty="0"/>
              <a:t>You may realize that there are behaviors or situations that you consider “abusive,” but that our state law does not include in its legal definition of abuse and does not require mandated reporters to report.</a:t>
            </a:r>
            <a:endParaRPr lang="en-US" b="1" dirty="0"/>
          </a:p>
          <a:p>
            <a:pPr eaLnBrk="1" fontAlgn="auto" hangingPunct="1">
              <a:spcBef>
                <a:spcPts val="0"/>
              </a:spcBef>
              <a:spcAft>
                <a:spcPts val="0"/>
              </a:spcAft>
              <a:defRPr/>
            </a:pPr>
            <a:endParaRPr lang="en-US" b="1" dirty="0"/>
          </a:p>
          <a:p>
            <a:pPr eaLnBrk="1" fontAlgn="auto" hangingPunct="1">
              <a:spcBef>
                <a:spcPts val="0"/>
              </a:spcBef>
              <a:spcAft>
                <a:spcPts val="0"/>
              </a:spcAft>
              <a:defRPr/>
            </a:pPr>
            <a:r>
              <a:rPr lang="en-US" b="1" u="sng" dirty="0"/>
              <a:t>Discuss (or ask yourself)</a:t>
            </a:r>
          </a:p>
          <a:p>
            <a:pPr marL="174913" indent="-174913" eaLnBrk="1" fontAlgn="auto" hangingPunct="1">
              <a:spcBef>
                <a:spcPts val="0"/>
              </a:spcBef>
              <a:spcAft>
                <a:spcPts val="0"/>
              </a:spcAft>
              <a:buFont typeface="Arial" panose="020B0604020202020204" pitchFamily="34" charset="0"/>
              <a:buChar char="•"/>
              <a:defRPr/>
            </a:pPr>
            <a:r>
              <a:rPr lang="en-US" dirty="0"/>
              <a:t>Are there any behaviors or situations that you personally consider abusive, but do not meet our state’s definition of abuse or neglect? </a:t>
            </a:r>
          </a:p>
          <a:p>
            <a:pPr marL="632113" lvl="1" indent="-174913" eaLnBrk="1" fontAlgn="auto" hangingPunct="1">
              <a:spcBef>
                <a:spcPts val="0"/>
              </a:spcBef>
              <a:spcAft>
                <a:spcPts val="0"/>
              </a:spcAft>
              <a:buFont typeface="Arial" panose="020B0604020202020204" pitchFamily="34" charset="0"/>
              <a:buChar char="•"/>
              <a:defRPr/>
            </a:pPr>
            <a:r>
              <a:rPr lang="en-US" dirty="0"/>
              <a:t>If the law </a:t>
            </a:r>
            <a:r>
              <a:rPr lang="en-US" i="1" dirty="0"/>
              <a:t>does not</a:t>
            </a:r>
            <a:r>
              <a:rPr lang="en-US" dirty="0"/>
              <a:t> </a:t>
            </a:r>
            <a:r>
              <a:rPr lang="en-US" i="1" dirty="0"/>
              <a:t>explicitly </a:t>
            </a:r>
            <a:r>
              <a:rPr lang="en-US" dirty="0"/>
              <a:t>define the behaviors as abusive, ask yourself whether your judgment is based on your education and training as a health care professional, or on your personal moral or religious stance</a:t>
            </a:r>
            <a:r>
              <a:rPr lang="en-US" dirty="0" smtClean="0"/>
              <a:t>.</a:t>
            </a:r>
          </a:p>
          <a:p>
            <a:pPr marL="174913" indent="-174913" eaLnBrk="1" fontAlgn="auto" hangingPunct="1">
              <a:spcBef>
                <a:spcPts val="0"/>
              </a:spcBef>
              <a:spcAft>
                <a:spcPts val="0"/>
              </a:spcAft>
              <a:buFont typeface="Arial" panose="020B0604020202020204" pitchFamily="34" charset="0"/>
              <a:buChar char="•"/>
              <a:defRPr/>
            </a:pPr>
            <a:r>
              <a:rPr lang="en-US" dirty="0" smtClean="0"/>
              <a:t>What do you do when you encounter a situation you consider “abuse” but the situation does not meet the state law’s definition of abuse?</a:t>
            </a:r>
          </a:p>
          <a:p>
            <a:pPr marL="632113" lvl="1" indent="-174913" eaLnBrk="1" fontAlgn="auto" hangingPunct="1">
              <a:spcBef>
                <a:spcPts val="0"/>
              </a:spcBef>
              <a:spcAft>
                <a:spcPts val="0"/>
              </a:spcAft>
              <a:buFont typeface="Arial" panose="020B0604020202020204" pitchFamily="34" charset="0"/>
              <a:buChar char="•"/>
              <a:defRPr/>
            </a:pPr>
            <a:r>
              <a:rPr lang="en-US" dirty="0" smtClean="0"/>
              <a:t>Consult</a:t>
            </a:r>
            <a:r>
              <a:rPr lang="en-US" dirty="0"/>
              <a:t> with a colleague if you are having difficulty answering this question, but remember that, as a mandated reporter, it is ultimately your responsibility to determine whether a report should be filed.</a:t>
            </a:r>
          </a:p>
          <a:p>
            <a:pPr marL="632113" lvl="1" indent="-174913" eaLnBrk="1" fontAlgn="auto" hangingPunct="1">
              <a:spcBef>
                <a:spcPts val="0"/>
              </a:spcBef>
              <a:spcAft>
                <a:spcPts val="0"/>
              </a:spcAft>
              <a:buFont typeface="Arial" panose="020B0604020202020204" pitchFamily="34" charset="0"/>
              <a:buChar char="•"/>
              <a:defRPr/>
            </a:pPr>
            <a:r>
              <a:rPr lang="en-US" dirty="0"/>
              <a:t>Explore how the client feels about the situation. </a:t>
            </a:r>
          </a:p>
          <a:p>
            <a:pPr marL="1098549" lvl="2" indent="-174913" eaLnBrk="1" fontAlgn="auto" hangingPunct="1">
              <a:spcBef>
                <a:spcPts val="0"/>
              </a:spcBef>
              <a:spcAft>
                <a:spcPts val="0"/>
              </a:spcAft>
              <a:buFont typeface="Arial" panose="020B0604020202020204" pitchFamily="34" charset="0"/>
              <a:buChar char="•"/>
              <a:defRPr/>
            </a:pPr>
            <a:r>
              <a:rPr lang="en-US" dirty="0"/>
              <a:t>If a client also agrees that this is a difficult/coercive or abusive situation and wants support, facilitate connection with other resources and referrals that can be helpful to the client. If law enforcement involvement would be helpful, ask the client for permission to call law enforcement/child welfare or offer to support her/him in contacting.  </a:t>
            </a:r>
          </a:p>
          <a:p>
            <a:pPr marL="1098549" lvl="2" indent="-174913" eaLnBrk="1" fontAlgn="auto" hangingPunct="1">
              <a:spcBef>
                <a:spcPts val="0"/>
              </a:spcBef>
              <a:spcAft>
                <a:spcPts val="0"/>
              </a:spcAft>
              <a:buFont typeface="Arial" panose="020B0604020202020204" pitchFamily="34" charset="0"/>
              <a:buChar char="•"/>
              <a:defRPr/>
            </a:pPr>
            <a:r>
              <a:rPr lang="en-US" dirty="0"/>
              <a:t>If you have client </a:t>
            </a:r>
            <a:r>
              <a:rPr lang="en-US" u="sng" dirty="0"/>
              <a:t>authorization</a:t>
            </a:r>
            <a:r>
              <a:rPr lang="en-US" dirty="0"/>
              <a:t>, you can make reports even when those reports are not required by law, though the authorities may not respond in a helpful way if it is not obvious abuse. </a:t>
            </a: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b="1" u="sng" dirty="0"/>
          </a:p>
        </p:txBody>
      </p:sp>
      <p:sp>
        <p:nvSpPr>
          <p:cNvPr id="142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BE39A944-5EE0-438B-B205-502743E5B02C}" type="slidenum">
              <a:rPr lang="en-US" altLang="en-US" smtClean="0"/>
              <a:pPr/>
              <a:t>64</a:t>
            </a:fld>
            <a:endParaRPr lang="en-US" altLang="en-US" dirty="0"/>
          </a:p>
        </p:txBody>
      </p:sp>
    </p:spTree>
    <p:extLst>
      <p:ext uri="{BB962C8B-B14F-4D97-AF65-F5344CB8AC3E}">
        <p14:creationId xmlns:p14="http://schemas.microsoft.com/office/powerpoint/2010/main" val="367907123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Here are some additional, excellent resources.</a:t>
            </a:r>
          </a:p>
        </p:txBody>
      </p:sp>
      <p:sp>
        <p:nvSpPr>
          <p:cNvPr id="4" name="Slide Number Placeholder 3"/>
          <p:cNvSpPr>
            <a:spLocks noGrp="1"/>
          </p:cNvSpPr>
          <p:nvPr>
            <p:ph type="sldNum" sz="quarter" idx="10"/>
          </p:nvPr>
        </p:nvSpPr>
        <p:spPr/>
        <p:txBody>
          <a:bodyPr/>
          <a:lstStyle/>
          <a:p>
            <a:pPr>
              <a:defRPr/>
            </a:pPr>
            <a:fld id="{9A68B468-2C02-474F-ADC5-231BA8DA8ADC}" type="slidenum">
              <a:rPr lang="en-US" smtClean="0"/>
              <a:pPr>
                <a:defRPr/>
              </a:pPr>
              <a:t>65</a:t>
            </a:fld>
            <a:endParaRPr lang="en-US" dirty="0"/>
          </a:p>
        </p:txBody>
      </p:sp>
    </p:spTree>
    <p:extLst>
      <p:ext uri="{BB962C8B-B14F-4D97-AF65-F5344CB8AC3E}">
        <p14:creationId xmlns:p14="http://schemas.microsoft.com/office/powerpoint/2010/main" val="43884775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buFont typeface="Arial" panose="020B0604020202020204" pitchFamily="34" charset="0"/>
              <a:buNone/>
              <a:defRPr/>
            </a:pPr>
            <a:endParaRPr lang="en-US" dirty="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C347637-4E1E-4098-97FE-59CB246B05AD}" type="slidenum">
              <a:rPr lang="en-US" altLang="en-US"/>
              <a:pPr>
                <a:spcBef>
                  <a:spcPct val="0"/>
                </a:spcBef>
              </a:pPr>
              <a:t>66</a:t>
            </a:fld>
            <a:endParaRPr lang="en-US" altLang="en-US" dirty="0"/>
          </a:p>
        </p:txBody>
      </p:sp>
    </p:spTree>
    <p:extLst>
      <p:ext uri="{BB962C8B-B14F-4D97-AF65-F5344CB8AC3E}">
        <p14:creationId xmlns:p14="http://schemas.microsoft.com/office/powerpoint/2010/main" val="1543836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Often clinic staff incorrectly contact parents to obtain consent before providing services to an adolescent client; minors are able to consent for many of their own services. </a:t>
            </a:r>
          </a:p>
          <a:p>
            <a:pPr marL="171450" indent="-171450">
              <a:buFont typeface="Arial" panose="020B0604020202020204" pitchFamily="34" charset="0"/>
              <a:buChar char="•"/>
            </a:pPr>
            <a:r>
              <a:rPr lang="en-US" dirty="0"/>
              <a:t>In New York State, minors can </a:t>
            </a:r>
            <a:r>
              <a:rPr lang="en-US" dirty="0" smtClean="0"/>
              <a:t>generally consent </a:t>
            </a:r>
            <a:r>
              <a:rPr lang="en-US" dirty="0"/>
              <a:t>to and obtain the following services without parental notification or consent:</a:t>
            </a:r>
          </a:p>
          <a:p>
            <a:pPr marL="628650" lvl="1" indent="-171450">
              <a:buFont typeface="Arial" panose="020B0604020202020204" pitchFamily="34" charset="0"/>
              <a:buChar char="•"/>
            </a:pPr>
            <a:r>
              <a:rPr lang="en-US" dirty="0"/>
              <a:t>Contraceptive care and counseling</a:t>
            </a:r>
          </a:p>
          <a:p>
            <a:pPr marL="628650" lvl="1" indent="-171450">
              <a:buFont typeface="Arial" panose="020B0604020202020204" pitchFamily="34" charset="0"/>
              <a:buChar char="•"/>
            </a:pPr>
            <a:r>
              <a:rPr lang="en-US" dirty="0"/>
              <a:t>Emergency contraception</a:t>
            </a:r>
          </a:p>
          <a:p>
            <a:pPr marL="628650" lvl="1" indent="-171450">
              <a:buFont typeface="Arial" panose="020B0604020202020204" pitchFamily="34" charset="0"/>
              <a:buChar char="•"/>
            </a:pPr>
            <a:r>
              <a:rPr lang="en-US" dirty="0"/>
              <a:t>Pregnancy testing and options counseling</a:t>
            </a:r>
          </a:p>
          <a:p>
            <a:pPr marL="628650" lvl="1" indent="-171450">
              <a:buFont typeface="Arial" panose="020B0604020202020204" pitchFamily="34" charset="0"/>
              <a:buChar char="•"/>
            </a:pPr>
            <a:r>
              <a:rPr lang="en-US" dirty="0"/>
              <a:t>Abortion services</a:t>
            </a:r>
          </a:p>
          <a:p>
            <a:pPr marL="628650" lvl="1" indent="-171450">
              <a:buFont typeface="Arial" panose="020B0604020202020204" pitchFamily="34" charset="0"/>
              <a:buChar char="•"/>
            </a:pPr>
            <a:r>
              <a:rPr lang="en-US" dirty="0"/>
              <a:t>Prenatal care and labor/delivery services </a:t>
            </a:r>
          </a:p>
          <a:p>
            <a:pPr marL="628650" lvl="1" indent="-171450">
              <a:buFont typeface="Arial" panose="020B0604020202020204" pitchFamily="34" charset="0"/>
              <a:buChar char="•"/>
            </a:pPr>
            <a:r>
              <a:rPr lang="en-US" dirty="0"/>
              <a:t>Testing and treatment for STIs including </a:t>
            </a:r>
            <a:r>
              <a:rPr lang="en-US" dirty="0" smtClean="0"/>
              <a:t>HIV</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Providers are advised to consult with legal counsel for case-specific questions about minor consent.</a:t>
            </a:r>
            <a:endParaRPr lang="en-US" dirty="0"/>
          </a:p>
          <a:p>
            <a:pPr marL="174913" indent="-174913" eaLnBrk="1" fontAlgn="auto" hangingPunct="1">
              <a:spcBef>
                <a:spcPts val="0"/>
              </a:spcBef>
              <a:spcAft>
                <a:spcPts val="0"/>
              </a:spcAft>
              <a:buFont typeface="Arial" panose="020B0604020202020204" pitchFamily="34" charset="0"/>
              <a:buChar char="•"/>
              <a:defRPr/>
            </a:pPr>
            <a:endParaRPr lang="en-US" dirty="0"/>
          </a:p>
          <a:p>
            <a:pPr eaLnBrk="1" fontAlgn="auto" hangingPunct="1">
              <a:spcBef>
                <a:spcPts val="0"/>
              </a:spcBef>
              <a:spcAft>
                <a:spcPts val="0"/>
              </a:spcAft>
              <a:defRPr/>
            </a:pPr>
            <a:r>
              <a:rPr lang="en-US" b="1" u="sng" dirty="0"/>
              <a:t>Reference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accent2">
                    <a:lumMod val="75000"/>
                  </a:schemeClr>
                </a:solidFill>
                <a:latin typeface="Segoe Condensed" panose="020B0606040200020203" pitchFamily="34" charset="0"/>
                <a:hlinkClick r:id="rId3"/>
              </a:rPr>
              <a:t>Minors’ Rights to Confidential Reproductive Health Care in New York </a:t>
            </a:r>
            <a:endParaRPr lang="en-US" sz="1200" dirty="0">
              <a:solidFill>
                <a:schemeClr val="accent2">
                  <a:lumMod val="75000"/>
                </a:schemeClr>
              </a:solidFill>
              <a:latin typeface="Segoe Condensed" panose="020B0606040200020203" pitchFamily="34" charset="0"/>
            </a:endParaRPr>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a:p>
            <a:pPr eaLnBrk="1" fontAlgn="auto" hangingPunct="1">
              <a:spcBef>
                <a:spcPts val="0"/>
              </a:spcBef>
              <a:spcAft>
                <a:spcPts val="0"/>
              </a:spcAft>
              <a:defRPr/>
            </a:pPr>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DE1B4B8-8DCD-4C24-9855-9175F15CCC01}" type="slidenum">
              <a:rPr lang="en-US" altLang="en-US" smtClean="0"/>
              <a:pPr/>
              <a:t>7</a:t>
            </a:fld>
            <a:endParaRPr lang="en-US" altLang="en-US" dirty="0"/>
          </a:p>
        </p:txBody>
      </p:sp>
    </p:spTree>
    <p:extLst>
      <p:ext uri="{BB962C8B-B14F-4D97-AF65-F5344CB8AC3E}">
        <p14:creationId xmlns:p14="http://schemas.microsoft.com/office/powerpoint/2010/main" val="2314170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auto" hangingPunct="1">
              <a:spcBef>
                <a:spcPts val="0"/>
              </a:spcBef>
              <a:spcAft>
                <a:spcPts val="0"/>
              </a:spcAft>
              <a:defRPr/>
            </a:pPr>
            <a:r>
              <a:rPr lang="en-US" b="1" u="sng" dirty="0"/>
              <a:t>Facilitator Notes</a:t>
            </a:r>
          </a:p>
          <a:p>
            <a:pPr marL="174913" marR="0" lvl="0" indent="-1749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Maintaining client confidentiality is an essential component of the New York State Family Planning Program. Navigating mandatory reporting and client confidentiality can be challenging.</a:t>
            </a:r>
          </a:p>
          <a:p>
            <a:pPr marL="174913" indent="-174913" eaLnBrk="1" fontAlgn="auto" hangingPunct="1">
              <a:spcBef>
                <a:spcPts val="0"/>
              </a:spcBef>
              <a:spcAft>
                <a:spcPts val="0"/>
              </a:spcAft>
              <a:buFont typeface="Arial" panose="020B0604020202020204" pitchFamily="34" charset="0"/>
              <a:buChar char="•"/>
              <a:defRPr/>
            </a:pPr>
            <a:r>
              <a:rPr lang="en-US" altLang="en-US" dirty="0"/>
              <a:t>Information about clients may not be disclosed without the client's written consent— unless it is required by law or if it is needed to be able to provide services to the </a:t>
            </a:r>
            <a:r>
              <a:rPr lang="en-US" altLang="en-US" dirty="0" smtClean="0"/>
              <a:t>client</a:t>
            </a:r>
            <a:r>
              <a:rPr lang="en-US" altLang="en-US" baseline="0" dirty="0" smtClean="0"/>
              <a:t> (such as in cases of reporting of cases of communicable diseases or updating a vaccine registry).</a:t>
            </a:r>
            <a:endParaRPr lang="en-US" altLang="en-US" dirty="0"/>
          </a:p>
          <a:p>
            <a:pPr marL="174913" indent="-174913" eaLnBrk="1" fontAlgn="auto" hangingPunct="1">
              <a:spcBef>
                <a:spcPts val="0"/>
              </a:spcBef>
              <a:spcAft>
                <a:spcPts val="0"/>
              </a:spcAft>
              <a:buFont typeface="Arial" panose="020B0604020202020204" pitchFamily="34" charset="0"/>
              <a:buChar char="•"/>
              <a:defRPr/>
            </a:pPr>
            <a:r>
              <a:rPr lang="en-US" altLang="en-US" dirty="0"/>
              <a:t>Information can be disclosed only in summary, through statistics, or in other formats that won't identify the client. </a:t>
            </a:r>
          </a:p>
          <a:p>
            <a:pPr marL="174913" indent="-174913" eaLnBrk="1" fontAlgn="auto" hangingPunct="1">
              <a:spcBef>
                <a:spcPts val="0"/>
              </a:spcBef>
              <a:spcAft>
                <a:spcPts val="0"/>
              </a:spcAft>
              <a:buFont typeface="Arial" panose="020B0604020202020204" pitchFamily="34" charset="0"/>
              <a:buChar char="•"/>
              <a:defRPr/>
            </a:pPr>
            <a:r>
              <a:rPr lang="en-US" altLang="en-US" dirty="0"/>
              <a:t>Family Planning Program staff should inquire about all clients’ confidentiality needs.</a:t>
            </a:r>
          </a:p>
          <a:p>
            <a:pPr marL="174913" indent="-174913" eaLnBrk="1" fontAlgn="auto" hangingPunct="1">
              <a:spcBef>
                <a:spcPts val="0"/>
              </a:spcBef>
              <a:spcAft>
                <a:spcPts val="0"/>
              </a:spcAft>
              <a:buFont typeface="Arial" panose="020B0604020202020204" pitchFamily="34" charset="0"/>
              <a:buChar char="•"/>
              <a:defRPr/>
            </a:pPr>
            <a:endParaRPr lang="en-US" altLang="en-US" dirty="0"/>
          </a:p>
          <a:p>
            <a:pPr marL="641349" lvl="1" indent="-174913" eaLnBrk="1" hangingPunct="1">
              <a:spcBef>
                <a:spcPct val="0"/>
              </a:spcBef>
              <a:buFontTx/>
              <a:buChar char="•"/>
            </a:pPr>
            <a:endParaRPr lang="en-US" altLang="en-US" dirty="0"/>
          </a:p>
          <a:p>
            <a:pPr eaLnBrk="1" hangingPunct="1">
              <a:spcBef>
                <a:spcPct val="0"/>
              </a:spcBef>
            </a:pPr>
            <a:endParaRPr lang="en-US" altLang="en-US" dirty="0"/>
          </a:p>
          <a:p>
            <a:pPr eaLnBrk="1" hangingPunct="1">
              <a:spcBef>
                <a:spcPct val="0"/>
              </a:spcBef>
            </a:pPr>
            <a:endParaRPr lang="en-US" altLang="en-US" dirty="0">
              <a:ea typeface="Calibri" panose="020F0502020204030204" pitchFamily="34" charset="0"/>
              <a:cs typeface="Calibri" panose="020F0502020204030204" pitchFamily="34" charset="0"/>
            </a:endParaRP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5773EF34-5DF1-4548-878E-9EB10A2DFFD1}" type="slidenum">
              <a:rPr lang="en-US" altLang="en-US" smtClean="0"/>
              <a:pPr/>
              <a:t>8</a:t>
            </a:fld>
            <a:endParaRPr lang="en-US" altLang="en-US" dirty="0"/>
          </a:p>
        </p:txBody>
      </p:sp>
    </p:spTree>
    <p:extLst>
      <p:ext uri="{BB962C8B-B14F-4D97-AF65-F5344CB8AC3E}">
        <p14:creationId xmlns:p14="http://schemas.microsoft.com/office/powerpoint/2010/main" val="13669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u="sng" dirty="0"/>
              <a:t>Facilitator Notes</a:t>
            </a:r>
          </a:p>
          <a:p>
            <a:pPr marL="174913" indent="-174913" eaLnBrk="1" fontAlgn="auto" hangingPunct="1">
              <a:spcBef>
                <a:spcPts val="0"/>
              </a:spcBef>
              <a:spcAft>
                <a:spcPts val="0"/>
              </a:spcAft>
              <a:buFont typeface="Arial" panose="020B0604020202020204" pitchFamily="34" charset="0"/>
              <a:buChar char="•"/>
              <a:defRPr/>
            </a:pPr>
            <a:r>
              <a:rPr lang="en-US" dirty="0"/>
              <a:t>Since any clinical interaction with an adolescent can potentially result in a disclosure of information that prompts child abuse reporting, all adolescent visits should begin with a clear, developmentally appropriate explanation of minor consent and confidentiality. </a:t>
            </a:r>
            <a:endParaRPr lang="en-US" dirty="0">
              <a:latin typeface="Arial" charset="0"/>
              <a:ea typeface="ＭＳ Ｐゴシック" pitchFamily="-105" charset="-128"/>
              <a:cs typeface="ＭＳ Ｐゴシック" pitchFamily="-105" charset="-128"/>
            </a:endParaRPr>
          </a:p>
          <a:p>
            <a:pPr marL="174913" indent="-174913" eaLnBrk="1" fontAlgn="auto" hangingPunct="1">
              <a:spcBef>
                <a:spcPts val="0"/>
              </a:spcBef>
              <a:spcAft>
                <a:spcPts val="0"/>
              </a:spcAft>
              <a:buFont typeface="Arial" panose="020B0604020202020204" pitchFamily="34" charset="0"/>
              <a:buChar char="•"/>
              <a:defRPr/>
            </a:pPr>
            <a:r>
              <a:rPr lang="en-US" dirty="0">
                <a:latin typeface="Arial" charset="0"/>
                <a:ea typeface="ＭＳ Ｐゴシック" pitchFamily="-105" charset="-128"/>
                <a:cs typeface="ＭＳ Ｐゴシック" pitchFamily="-105" charset="-128"/>
              </a:rPr>
              <a:t>It is also important to explain the limits of confidentiality, such as when a youth or others are at risk or have been harmed OR that the services they are receiving do NOT fall under New</a:t>
            </a:r>
            <a:r>
              <a:rPr lang="en-US" baseline="0" dirty="0">
                <a:latin typeface="Arial" charset="0"/>
                <a:ea typeface="ＭＳ Ｐゴシック" pitchFamily="-105" charset="-128"/>
                <a:cs typeface="ＭＳ Ｐゴシック" pitchFamily="-105" charset="-128"/>
              </a:rPr>
              <a:t> York State’s minor consent law.</a:t>
            </a:r>
            <a:endParaRPr 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757958" indent="-291522">
              <a:defRPr>
                <a:solidFill>
                  <a:schemeClr val="tx1"/>
                </a:solidFill>
                <a:latin typeface="Calibri" panose="020F0502020204030204" pitchFamily="34" charset="0"/>
                <a:cs typeface="Arial" panose="020B0604020202020204" pitchFamily="34" charset="0"/>
              </a:defRPr>
            </a:lvl2pPr>
            <a:lvl3pPr marL="1166089" indent="-233218">
              <a:defRPr>
                <a:solidFill>
                  <a:schemeClr val="tx1"/>
                </a:solidFill>
                <a:latin typeface="Calibri" panose="020F0502020204030204" pitchFamily="34" charset="0"/>
                <a:cs typeface="Arial" panose="020B0604020202020204" pitchFamily="34" charset="0"/>
              </a:defRPr>
            </a:lvl3pPr>
            <a:lvl4pPr marL="1632524" indent="-233218">
              <a:defRPr>
                <a:solidFill>
                  <a:schemeClr val="tx1"/>
                </a:solidFill>
                <a:latin typeface="Calibri" panose="020F0502020204030204" pitchFamily="34" charset="0"/>
                <a:cs typeface="Arial" panose="020B0604020202020204" pitchFamily="34" charset="0"/>
              </a:defRPr>
            </a:lvl4pPr>
            <a:lvl5pPr marL="2098959" indent="-233218">
              <a:defRPr>
                <a:solidFill>
                  <a:schemeClr val="tx1"/>
                </a:solidFill>
                <a:latin typeface="Calibri" panose="020F0502020204030204" pitchFamily="34" charset="0"/>
                <a:cs typeface="Arial" panose="020B0604020202020204" pitchFamily="34" charset="0"/>
              </a:defRPr>
            </a:lvl5pPr>
            <a:lvl6pPr marL="2565395"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3031830"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98266"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964701" indent="-233218"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DB80468-D6FB-4E3B-869F-4A56CC39A158}" type="slidenum">
              <a:rPr lang="en-US" altLang="en-US" smtClean="0"/>
              <a:pPr/>
              <a:t>9</a:t>
            </a:fld>
            <a:endParaRPr lang="en-US" altLang="en-US" dirty="0"/>
          </a:p>
        </p:txBody>
      </p:sp>
    </p:spTree>
    <p:extLst>
      <p:ext uri="{BB962C8B-B14F-4D97-AF65-F5344CB8AC3E}">
        <p14:creationId xmlns:p14="http://schemas.microsoft.com/office/powerpoint/2010/main" val="1987029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lgn="ctr">
              <a:defRPr sz="5400" b="1">
                <a:latin typeface="Segoe Condensed" panose="020B0606040200020203" pitchFamily="34" charset="0"/>
                <a:ea typeface="Segoe UI" panose="020B0502040204020203" pitchFamily="34" charset="0"/>
                <a:cs typeface="Segoe UI" panose="020B0502040204020203" pitchFamily="34" charset="0"/>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nchor="ctr">
            <a:normAutofit/>
          </a:bodyPr>
          <a:lstStyle>
            <a:lvl1pPr marL="0" indent="0" algn="ctr">
              <a:buNone/>
              <a:defRPr sz="2800" b="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856951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1674638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1640696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3000" y="1981200"/>
            <a:ext cx="7126287" cy="3787775"/>
          </a:xfrm>
        </p:spPr>
        <p:txBody>
          <a:bodyPr anchor="t">
            <a:noAutofit/>
          </a:bodyPr>
          <a:lstStyle>
            <a:lvl1pPr algn="ctr">
              <a:defRPr lang="en-US" dirty="0">
                <a:solidFill>
                  <a:schemeClr val="accent5"/>
                </a:solidFill>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295FDF7-E5CC-4BCD-9F66-623D0A4DE61D}" type="slidenum">
              <a:rPr lang="en-US" altLang="en-US"/>
              <a:pPr>
                <a:defRPr/>
              </a:pPr>
              <a:t>‹#›</a:t>
            </a:fld>
            <a:endParaRPr lang="en-US" altLang="en-US" dirty="0"/>
          </a:p>
        </p:txBody>
      </p:sp>
    </p:spTree>
    <p:extLst>
      <p:ext uri="{BB962C8B-B14F-4D97-AF65-F5344CB8AC3E}">
        <p14:creationId xmlns:p14="http://schemas.microsoft.com/office/powerpoint/2010/main" val="227167080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4267200" cy="1401761"/>
          </a:xfrm>
        </p:spPr>
        <p:txBody>
          <a:bodyPr anchor="t"/>
          <a:lstStyle/>
          <a:p>
            <a:r>
              <a:rPr lang="en-US" dirty="0"/>
              <a:t>Click to edit Master title style</a:t>
            </a:r>
          </a:p>
        </p:txBody>
      </p:sp>
      <p:sp>
        <p:nvSpPr>
          <p:cNvPr id="3" name="Content Placeholder 2"/>
          <p:cNvSpPr>
            <a:spLocks noGrp="1"/>
          </p:cNvSpPr>
          <p:nvPr>
            <p:ph idx="1"/>
          </p:nvPr>
        </p:nvSpPr>
        <p:spPr>
          <a:xfrm>
            <a:off x="457200" y="1676399"/>
            <a:ext cx="8229600" cy="426720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179851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5400" b="1" cap="none" baseline="0"/>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2330039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77000" cy="792162"/>
          </a:xfrm>
        </p:spPr>
        <p:txBody>
          <a:bodyPr/>
          <a:lstStyle/>
          <a:p>
            <a:r>
              <a:rPr lang="en-US" dirty="0"/>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30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30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228866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00800" cy="79216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19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905000"/>
            <a:ext cx="4040188" cy="4221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219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905000"/>
            <a:ext cx="4041775" cy="4221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2057277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00800" cy="792162"/>
          </a:xfrm>
        </p:spPr>
        <p:txBody>
          <a:bodyPr/>
          <a:lstStyle/>
          <a:p>
            <a:r>
              <a:rPr lang="en-US" dirty="0"/>
              <a:t>Click to edit Master title style</a:t>
            </a:r>
          </a:p>
        </p:txBody>
      </p:sp>
      <p:sp>
        <p:nvSpPr>
          <p:cNvPr id="5" name="Slide Number Placeholder 4"/>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19887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2773740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32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0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3957698E-C657-43EE-8AAE-648C42A36E86}" type="slidenum">
              <a:rPr lang="en-US" smtClean="0"/>
              <a:t>‹#›</a:t>
            </a:fld>
            <a:endParaRPr lang="en-US" dirty="0"/>
          </a:p>
        </p:txBody>
      </p:sp>
      <p:cxnSp>
        <p:nvCxnSpPr>
          <p:cNvPr id="9" name="Straight Connector 8"/>
          <p:cNvCxnSpPr/>
          <p:nvPr userDrawn="1"/>
        </p:nvCxnSpPr>
        <p:spPr>
          <a:xfrm>
            <a:off x="3429000" y="228600"/>
            <a:ext cx="0" cy="594360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012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3957698E-C657-43EE-8AAE-648C42A36E86}" type="slidenum">
              <a:rPr lang="en-US" smtClean="0"/>
              <a:t>‹#›</a:t>
            </a:fld>
            <a:endParaRPr lang="en-US" dirty="0"/>
          </a:p>
        </p:txBody>
      </p:sp>
    </p:spTree>
    <p:extLst>
      <p:ext uri="{BB962C8B-B14F-4D97-AF65-F5344CB8AC3E}">
        <p14:creationId xmlns:p14="http://schemas.microsoft.com/office/powerpoint/2010/main" val="2902455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6248400"/>
            <a:ext cx="9144000" cy="62459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6324600" cy="7921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19201"/>
            <a:ext cx="8229600" cy="4724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457200" y="6356350"/>
            <a:ext cx="1280160" cy="365125"/>
          </a:xfrm>
          <a:prstGeom prst="rect">
            <a:avLst/>
          </a:prstGeom>
        </p:spPr>
        <p:txBody>
          <a:bodyPr vert="horz" lIns="91440" tIns="45720" rIns="91440" bIns="45720" rtlCol="0" anchor="ctr"/>
          <a:lstStyle>
            <a:lvl1pPr algn="l">
              <a:defRPr sz="1400">
                <a:solidFill>
                  <a:schemeClr val="bg1"/>
                </a:solidFill>
                <a:latin typeface="Segoe UI Light" panose="020B0502040204020203" pitchFamily="34" charset="0"/>
              </a:defRPr>
            </a:lvl1pPr>
          </a:lstStyle>
          <a:p>
            <a:fld id="{3957698E-C657-43EE-8AAE-648C42A36E86}" type="slidenum">
              <a:rPr lang="en-US" smtClean="0"/>
              <a:pPr/>
              <a:t>‹#›</a:t>
            </a:fld>
            <a:endParaRPr lang="en-US" dirty="0"/>
          </a:p>
        </p:txBody>
      </p:sp>
      <p:grpSp>
        <p:nvGrpSpPr>
          <p:cNvPr id="8" name="Group 7"/>
          <p:cNvGrpSpPr>
            <a:grpSpLocks noChangeAspect="1"/>
          </p:cNvGrpSpPr>
          <p:nvPr userDrawn="1"/>
        </p:nvGrpSpPr>
        <p:grpSpPr>
          <a:xfrm>
            <a:off x="7162800" y="328136"/>
            <a:ext cx="2133600" cy="738664"/>
            <a:chOff x="588620" y="3923943"/>
            <a:chExt cx="7183780" cy="2487061"/>
          </a:xfrm>
        </p:grpSpPr>
        <p:sp>
          <p:nvSpPr>
            <p:cNvPr id="9" name="TextBox 8"/>
            <p:cNvSpPr txBox="1"/>
            <p:nvPr/>
          </p:nvSpPr>
          <p:spPr>
            <a:xfrm>
              <a:off x="3108956" y="3923943"/>
              <a:ext cx="4663444" cy="2487061"/>
            </a:xfrm>
            <a:prstGeom prst="rect">
              <a:avLst/>
            </a:prstGeom>
            <a:noFill/>
          </p:spPr>
          <p:txBody>
            <a:bodyPr wrap="square" lIns="0" tIns="0" rIns="0" bIns="0" rtlCol="0">
              <a:spAutoFit/>
            </a:bodyPr>
            <a:lstStyle/>
            <a:p>
              <a:r>
                <a:rPr lang="en-US" sz="1200" b="1" dirty="0">
                  <a:solidFill>
                    <a:srgbClr val="523178"/>
                  </a:solidFill>
                  <a:latin typeface="Segoe UI Light" panose="020B0502040204020203" pitchFamily="34" charset="0"/>
                  <a:ea typeface="Verdana" panose="020B0604030504040204" pitchFamily="34" charset="0"/>
                  <a:cs typeface="Levenim MT" panose="02010502060101010101" pitchFamily="2" charset="-79"/>
                </a:rPr>
                <a:t>New York State</a:t>
              </a:r>
            </a:p>
            <a:p>
              <a:r>
                <a:rPr lang="en-US" sz="1200" b="1" dirty="0">
                  <a:solidFill>
                    <a:srgbClr val="523178"/>
                  </a:solidFill>
                  <a:latin typeface="Segoe UI Light" panose="020B0502040204020203" pitchFamily="34" charset="0"/>
                  <a:ea typeface="Verdana" panose="020B0604030504040204" pitchFamily="34" charset="0"/>
                  <a:cs typeface="Levenim MT" panose="02010502060101010101" pitchFamily="2" charset="-79"/>
                </a:rPr>
                <a:t>Family Planning</a:t>
              </a:r>
            </a:p>
            <a:p>
              <a:r>
                <a:rPr lang="en-US" sz="1200" b="1" dirty="0">
                  <a:solidFill>
                    <a:srgbClr val="523178"/>
                  </a:solidFill>
                  <a:latin typeface="Segoe UI Light" panose="020B0502040204020203" pitchFamily="34" charset="0"/>
                  <a:ea typeface="Verdana" panose="020B0604030504040204" pitchFamily="34" charset="0"/>
                  <a:cs typeface="Levenim MT" panose="02010502060101010101" pitchFamily="2" charset="-79"/>
                </a:rPr>
                <a:t>Training Center</a:t>
              </a:r>
            </a:p>
            <a:p>
              <a:r>
                <a:rPr lang="en-US" sz="1100" dirty="0">
                  <a:solidFill>
                    <a:srgbClr val="1D5CA9"/>
                  </a:solidFill>
                  <a:latin typeface="Segoe UI Light" panose="020B0502040204020203" pitchFamily="34" charset="0"/>
                  <a:ea typeface="Verdana" panose="020B0604030504040204" pitchFamily="34" charset="0"/>
                  <a:cs typeface="Levenim MT" panose="02010502060101010101" pitchFamily="2" charset="-79"/>
                </a:rPr>
                <a:t>nysfptraining.org </a:t>
              </a:r>
            </a:p>
          </p:txBody>
        </p:sp>
        <p:pic>
          <p:nvPicPr>
            <p:cNvPr id="10" name="Picture 3"/>
            <p:cNvPicPr>
              <a:picLocks noChangeAspect="1" noChangeArrowheads="1"/>
            </p:cNvPicPr>
            <p:nvPr/>
          </p:nvPicPr>
          <p:blipFill rotWithShape="1">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2428" t="3796"/>
            <a:stretch/>
          </p:blipFill>
          <p:spPr bwMode="auto">
            <a:xfrm>
              <a:off x="588620" y="3966865"/>
              <a:ext cx="2229897"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555415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spcBef>
          <a:spcPct val="0"/>
        </a:spcBef>
        <a:buNone/>
        <a:defRPr sz="4400" b="1" i="0" kern="1200">
          <a:solidFill>
            <a:schemeClr val="tx2"/>
          </a:solidFill>
          <a:latin typeface="Segoe Condensed" panose="020B0606040200020203"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000" b="0" kern="1200">
          <a:solidFill>
            <a:schemeClr val="accent4"/>
          </a:solidFill>
          <a:latin typeface="Segoe UI Light" panose="020B05020402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3"/>
          </a:solidFill>
          <a:latin typeface="Segoe UI Light" panose="020B05020402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Segoe UI Light" panose="020B05020402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Segoe UI Light" panose="020B05020402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Segoe UI Light" panose="020B05020402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childwelfare.gov/topics/systemwide/laws-policies/statutes/manda/.cf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childwelfare.gov/pubPDFs/manda.pdf#page=5&amp;view=Summaries%20of%20State%20laws"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nysmandatedreporter.org/TrainingCourses.asp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op.nysed.gov/training/caproviders.htm"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ocfs.ny.gov/main/Forms/cps/LDSS-2221A.docx"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hyperlink" Target="https://www.samhsa.gov/nctic"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vimeo.com/306292799/4df0087312"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vimeo.com/335211508"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hyperlink" Target="https://www.fpntc.org/resources/healthy-relationship-wheel-and-relationship-spectrum"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hyperlink" Target="https://www.fpntc.org/resources/healthy-relationship-wheel-and-relationship-spectrum"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hyperlink" Target="http://www.futureswithoutviolence.org/" TargetMode="External"/><Relationship Id="rId3" Type="http://schemas.openxmlformats.org/officeDocument/2006/relationships/hyperlink" Target="https://www.nysmandatedreporter.org/" TargetMode="External"/><Relationship Id="rId7" Type="http://schemas.openxmlformats.org/officeDocument/2006/relationships/hyperlink" Target="http://www.loveisrespect.org/"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www.rainn.org/" TargetMode="External"/><Relationship Id="rId5" Type="http://schemas.openxmlformats.org/officeDocument/2006/relationships/hyperlink" Target="http://nnedv.org/" TargetMode="External"/><Relationship Id="rId4" Type="http://schemas.openxmlformats.org/officeDocument/2006/relationships/hyperlink" Target="http://www.ahwg.net/index.html" TargetMode="External"/><Relationship Id="rId9" Type="http://schemas.openxmlformats.org/officeDocument/2006/relationships/hyperlink" Target="https://humantraffickinghotline.org/"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mailto:fpntc@jsi.com" TargetMode="External"/><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2289175"/>
          </a:xfrm>
        </p:spPr>
        <p:txBody>
          <a:bodyPr>
            <a:noAutofit/>
          </a:bodyPr>
          <a:lstStyle/>
          <a:p>
            <a:r>
              <a:rPr lang="en-US" sz="4400" dirty="0"/>
              <a:t>Mandatory Child Abuse Reporting at </a:t>
            </a:r>
            <a:br>
              <a:rPr lang="en-US" sz="4400" dirty="0"/>
            </a:br>
            <a:r>
              <a:rPr lang="en-US" sz="4400" dirty="0"/>
              <a:t>New York State Family Planning Program-Funded Settings</a:t>
            </a:r>
          </a:p>
        </p:txBody>
      </p:sp>
      <p:sp>
        <p:nvSpPr>
          <p:cNvPr id="31747" name="Subtitle 2"/>
          <p:cNvSpPr>
            <a:spLocks noGrp="1"/>
          </p:cNvSpPr>
          <p:nvPr>
            <p:ph type="subTitle" idx="1"/>
          </p:nvPr>
        </p:nvSpPr>
        <p:spPr>
          <a:xfrm>
            <a:off x="1371600" y="4648200"/>
            <a:ext cx="6400800" cy="762000"/>
          </a:xfrm>
        </p:spPr>
        <p:txBody>
          <a:bodyPr/>
          <a:lstStyle/>
          <a:p>
            <a:r>
              <a:rPr lang="en-US" altLang="en-US" dirty="0"/>
              <a:t>[INSERT AGENCY NAME]</a:t>
            </a:r>
          </a:p>
        </p:txBody>
      </p:sp>
      <p:sp>
        <p:nvSpPr>
          <p:cNvPr id="5" name="Slide Number Placeholder 4"/>
          <p:cNvSpPr>
            <a:spLocks noGrp="1"/>
          </p:cNvSpPr>
          <p:nvPr>
            <p:ph type="sldNum" sz="quarter" idx="12"/>
          </p:nvPr>
        </p:nvSpPr>
        <p:spPr/>
        <p:txBody>
          <a:bodyPr/>
          <a:lstStyle/>
          <a:p>
            <a:fld id="{3957698E-C657-43EE-8AAE-648C42A36E86}" type="slidenum">
              <a:rPr lang="en-US" smtClean="0"/>
              <a:t>1</a:t>
            </a:fld>
            <a:endParaRPr lang="en-US" dirty="0"/>
          </a:p>
        </p:txBody>
      </p:sp>
    </p:spTree>
    <p:extLst>
      <p:ext uri="{BB962C8B-B14F-4D97-AF65-F5344CB8AC3E}">
        <p14:creationId xmlns:p14="http://schemas.microsoft.com/office/powerpoint/2010/main" val="1098450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4638"/>
            <a:ext cx="6477000" cy="1096962"/>
          </a:xfrm>
        </p:spPr>
        <p:txBody>
          <a:bodyPr>
            <a:normAutofit fontScale="90000"/>
          </a:bodyPr>
          <a:lstStyle/>
          <a:p>
            <a:pPr>
              <a:defRPr/>
            </a:pPr>
            <a:r>
              <a:rPr lang="en-US" dirty="0"/>
              <a:t>Sample Confidentiality Statement</a:t>
            </a:r>
          </a:p>
        </p:txBody>
      </p:sp>
      <p:sp>
        <p:nvSpPr>
          <p:cNvPr id="50179" name="Content Placeholder 8"/>
          <p:cNvSpPr>
            <a:spLocks noGrp="1"/>
          </p:cNvSpPr>
          <p:nvPr>
            <p:ph idx="1"/>
          </p:nvPr>
        </p:nvSpPr>
        <p:spPr>
          <a:xfrm>
            <a:off x="457200" y="1981199"/>
            <a:ext cx="8229600" cy="3962401"/>
          </a:xfrm>
        </p:spPr>
        <p:txBody>
          <a:bodyPr/>
          <a:lstStyle/>
          <a:p>
            <a:pPr marL="0" indent="0">
              <a:buFont typeface="Arial" panose="020B0604020202020204" pitchFamily="34" charset="0"/>
              <a:buNone/>
            </a:pPr>
            <a:r>
              <a:rPr lang="en-US" altLang="en-US" i="1" dirty="0">
                <a:ea typeface="ＭＳ Ｐゴシック" panose="020B0600070205080204" pitchFamily="34" charset="-128"/>
              </a:rPr>
              <a:t>"Before we begin, I want to let you know that whatever you share with me is confidential, meaning between you and me, and select staff here on a need-to-know basis. The only exception is if I find out you’ve been hurting yourself, someone else, or you’ve been harmed, in which case I will need to reach out to get help. Do you have any questions about that?"</a:t>
            </a:r>
            <a:endParaRPr lang="en-US" altLang="en-US" dirty="0"/>
          </a:p>
        </p:txBody>
      </p:sp>
      <p:sp>
        <p:nvSpPr>
          <p:cNvPr id="2" name="Slide Number Placeholder 1"/>
          <p:cNvSpPr>
            <a:spLocks noGrp="1"/>
          </p:cNvSpPr>
          <p:nvPr>
            <p:ph type="sldNum" sz="quarter" idx="12"/>
          </p:nvPr>
        </p:nvSpPr>
        <p:spPr/>
        <p:txBody>
          <a:bodyPr/>
          <a:lstStyle/>
          <a:p>
            <a:fld id="{3957698E-C657-43EE-8AAE-648C42A36E86}" type="slidenum">
              <a:rPr lang="en-US" smtClean="0"/>
              <a:t>10</a:t>
            </a:fld>
            <a:endParaRPr lang="en-US" dirty="0"/>
          </a:p>
        </p:txBody>
      </p:sp>
    </p:spTree>
    <p:extLst>
      <p:ext uri="{BB962C8B-B14F-4D97-AF65-F5344CB8AC3E}">
        <p14:creationId xmlns:p14="http://schemas.microsoft.com/office/powerpoint/2010/main" val="819060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72440" y="113030"/>
            <a:ext cx="5486400" cy="1401761"/>
          </a:xfrm>
        </p:spPr>
        <p:txBody>
          <a:bodyPr>
            <a:normAutofit fontScale="90000"/>
          </a:bodyPr>
          <a:lstStyle/>
          <a:p>
            <a:pPr>
              <a:defRPr/>
            </a:pPr>
            <a:r>
              <a:rPr lang="en-US" dirty="0"/>
              <a:t>Sample Consent Statement</a:t>
            </a:r>
          </a:p>
        </p:txBody>
      </p:sp>
      <p:sp>
        <p:nvSpPr>
          <p:cNvPr id="9" name="Content Placeholder 8"/>
          <p:cNvSpPr>
            <a:spLocks noGrp="1"/>
          </p:cNvSpPr>
          <p:nvPr>
            <p:ph idx="1"/>
          </p:nvPr>
        </p:nvSpPr>
        <p:spPr>
          <a:xfrm>
            <a:off x="457200" y="1479550"/>
            <a:ext cx="8229600" cy="4876800"/>
          </a:xfrm>
        </p:spPr>
        <p:txBody>
          <a:bodyPr>
            <a:noAutofit/>
          </a:bodyPr>
          <a:lstStyle/>
          <a:p>
            <a:pPr marL="0" indent="0">
              <a:buFont typeface="Arial" panose="020B0604020202020204" pitchFamily="34" charset="0"/>
              <a:buNone/>
              <a:defRPr/>
            </a:pPr>
            <a:r>
              <a:rPr lang="en-US" sz="2500" i="1" dirty="0"/>
              <a:t>“At our clinic, young people can give permission for pregnancy tests, birth control, STI testing, and other services related to family planning and sexual health without involving an adult, like a parent or guardian. We encourage you to talk with a parent or another adult whom you trust about your visit, but we can’t talk with them about these services without your permission. If we need to provide a service or treatment for something not related to family planning or sexual health, we do need your parent or guardian’s permission. And if that’s the case, we’ll figure out together how to involve them in your care without telling them about your family planning or sexual health needs.”</a:t>
            </a:r>
            <a:r>
              <a:rPr lang="en-US" sz="2500" i="1" dirty="0">
                <a:ea typeface="ＭＳ Ｐゴシック" charset="-128"/>
              </a:rPr>
              <a:t>                                                                                                                                                                                                                                                                                                                                                                                                                                                                                                                                                                                                                                                                                                                                                                                                                                                                                                                                                                                                                                                                                                                                                                                                                                                                                                                                                                                                                                                                                                                                                                                                       </a:t>
            </a:r>
            <a:endParaRPr lang="en-US" sz="2500" dirty="0"/>
          </a:p>
        </p:txBody>
      </p:sp>
      <p:sp>
        <p:nvSpPr>
          <p:cNvPr id="2" name="Slide Number Placeholder 1"/>
          <p:cNvSpPr>
            <a:spLocks noGrp="1"/>
          </p:cNvSpPr>
          <p:nvPr>
            <p:ph type="sldNum" sz="quarter" idx="12"/>
          </p:nvPr>
        </p:nvSpPr>
        <p:spPr/>
        <p:txBody>
          <a:bodyPr/>
          <a:lstStyle/>
          <a:p>
            <a:fld id="{3957698E-C657-43EE-8AAE-648C42A36E86}" type="slidenum">
              <a:rPr lang="en-US" smtClean="0"/>
              <a:t>11</a:t>
            </a:fld>
            <a:endParaRPr lang="en-US" dirty="0"/>
          </a:p>
        </p:txBody>
      </p:sp>
    </p:spTree>
    <p:extLst>
      <p:ext uri="{BB962C8B-B14F-4D97-AF65-F5344CB8AC3E}">
        <p14:creationId xmlns:p14="http://schemas.microsoft.com/office/powerpoint/2010/main" val="3874843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780256" y="1828800"/>
            <a:ext cx="7583488" cy="2971800"/>
          </a:xfrm>
        </p:spPr>
        <p:txBody>
          <a:bodyPr/>
          <a:lstStyle/>
          <a:p>
            <a:r>
              <a:rPr altLang="en-US" sz="4900" dirty="0"/>
              <a:t>Recognizing Risk Factors and Indicators of Child Abuse and Neglect/ Maltreatment</a:t>
            </a:r>
            <a:endParaRPr altLang="en-US" dirty="0"/>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12</a:t>
            </a:fld>
            <a:endParaRPr lang="en-US" altLang="en-US" dirty="0"/>
          </a:p>
        </p:txBody>
      </p:sp>
    </p:spTree>
    <p:extLst>
      <p:ext uri="{BB962C8B-B14F-4D97-AF65-F5344CB8AC3E}">
        <p14:creationId xmlns:p14="http://schemas.microsoft.com/office/powerpoint/2010/main" val="3926198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Indicators of </a:t>
            </a:r>
            <a:br>
              <a:rPr lang="en-US" dirty="0"/>
            </a:br>
            <a:r>
              <a:rPr lang="en-US" dirty="0"/>
              <a:t>Physical Abuse</a:t>
            </a:r>
          </a:p>
        </p:txBody>
      </p:sp>
      <p:sp>
        <p:nvSpPr>
          <p:cNvPr id="3" name="Content Placeholder 2"/>
          <p:cNvSpPr>
            <a:spLocks noGrp="1"/>
          </p:cNvSpPr>
          <p:nvPr>
            <p:ph idx="1"/>
          </p:nvPr>
        </p:nvSpPr>
        <p:spPr/>
        <p:txBody>
          <a:bodyPr>
            <a:normAutofit fontScale="85000" lnSpcReduction="20000"/>
          </a:bodyPr>
          <a:lstStyle/>
          <a:p>
            <a:r>
              <a:rPr lang="en-US" dirty="0"/>
              <a:t>Injuries to the eyes or both sides of the head or body</a:t>
            </a:r>
          </a:p>
          <a:p>
            <a:pPr lvl="1"/>
            <a:r>
              <a:rPr lang="en-US" dirty="0"/>
              <a:t>Accidental injuries typically affect only one side of the body</a:t>
            </a:r>
          </a:p>
          <a:p>
            <a:r>
              <a:rPr lang="en-US" dirty="0"/>
              <a:t>Frequently appearing injuries such as bruises, cuts, and burns, especially if the child is unable to provide an adequate explanation of the cause</a:t>
            </a:r>
          </a:p>
          <a:p>
            <a:pPr lvl="1"/>
            <a:r>
              <a:rPr lang="en-US" dirty="0"/>
              <a:t>These may appear in distinctive patterns such as grab marks, human bite marks, cigarette burns or impressions of other instruments</a:t>
            </a:r>
          </a:p>
          <a:p>
            <a:r>
              <a:rPr lang="en-US" dirty="0"/>
              <a:t>Destructive, aggressive or disruptive behavior</a:t>
            </a:r>
          </a:p>
          <a:p>
            <a:r>
              <a:rPr lang="en-US" dirty="0"/>
              <a:t>Passive, withdrawn or emotionless behavior</a:t>
            </a:r>
          </a:p>
          <a:p>
            <a:r>
              <a:rPr lang="en-US" dirty="0"/>
              <a:t>Fear of going home or fear of parent(s)</a:t>
            </a:r>
          </a:p>
        </p:txBody>
      </p:sp>
      <p:sp>
        <p:nvSpPr>
          <p:cNvPr id="4" name="Slide Number Placeholder 3"/>
          <p:cNvSpPr>
            <a:spLocks noGrp="1"/>
          </p:cNvSpPr>
          <p:nvPr>
            <p:ph type="sldNum" sz="quarter" idx="12"/>
          </p:nvPr>
        </p:nvSpPr>
        <p:spPr/>
        <p:txBody>
          <a:bodyPr/>
          <a:lstStyle/>
          <a:p>
            <a:fld id="{3957698E-C657-43EE-8AAE-648C42A36E86}" type="slidenum">
              <a:rPr lang="en-US" smtClean="0"/>
              <a:pPr/>
              <a:t>13</a:t>
            </a:fld>
            <a:endParaRPr lang="en-US" dirty="0"/>
          </a:p>
        </p:txBody>
      </p:sp>
    </p:spTree>
    <p:extLst>
      <p:ext uri="{BB962C8B-B14F-4D97-AF65-F5344CB8AC3E}">
        <p14:creationId xmlns:p14="http://schemas.microsoft.com/office/powerpoint/2010/main" val="2681749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519"/>
            <a:ext cx="6477000" cy="1401761"/>
          </a:xfrm>
        </p:spPr>
        <p:txBody>
          <a:bodyPr>
            <a:normAutofit fontScale="90000"/>
          </a:bodyPr>
          <a:lstStyle/>
          <a:p>
            <a:r>
              <a:rPr lang="en-US" dirty="0"/>
              <a:t>Indicators of Neglect/ Maltreatment</a:t>
            </a:r>
          </a:p>
        </p:txBody>
      </p:sp>
      <p:sp>
        <p:nvSpPr>
          <p:cNvPr id="3" name="Content Placeholder 2"/>
          <p:cNvSpPr>
            <a:spLocks noGrp="1"/>
          </p:cNvSpPr>
          <p:nvPr>
            <p:ph idx="1"/>
          </p:nvPr>
        </p:nvSpPr>
        <p:spPr/>
        <p:txBody>
          <a:bodyPr>
            <a:normAutofit lnSpcReduction="10000"/>
          </a:bodyPr>
          <a:lstStyle/>
          <a:p>
            <a:r>
              <a:rPr lang="en-US" dirty="0"/>
              <a:t>Obvious malnourishment, listlessness or fatigue</a:t>
            </a:r>
          </a:p>
          <a:p>
            <a:r>
              <a:rPr lang="en-US" dirty="0"/>
              <a:t>Stealing or begging for food</a:t>
            </a:r>
          </a:p>
          <a:p>
            <a:r>
              <a:rPr lang="en-US" dirty="0"/>
              <a:t>Lack of personal care – poor personal hygiene, torn and/or dirty clothes</a:t>
            </a:r>
          </a:p>
          <a:p>
            <a:r>
              <a:rPr lang="en-US" dirty="0"/>
              <a:t>Untreated need for glasses, dental care or other medical attention</a:t>
            </a:r>
          </a:p>
          <a:p>
            <a:r>
              <a:rPr lang="en-US" dirty="0"/>
              <a:t>Frequent absence from or tardiness to school</a:t>
            </a:r>
          </a:p>
          <a:p>
            <a:r>
              <a:rPr lang="en-US" dirty="0"/>
              <a:t>Child inappropriately left unattended or without supervision</a:t>
            </a:r>
          </a:p>
        </p:txBody>
      </p:sp>
      <p:sp>
        <p:nvSpPr>
          <p:cNvPr id="4" name="Slide Number Placeholder 3"/>
          <p:cNvSpPr>
            <a:spLocks noGrp="1"/>
          </p:cNvSpPr>
          <p:nvPr>
            <p:ph type="sldNum" sz="quarter" idx="12"/>
          </p:nvPr>
        </p:nvSpPr>
        <p:spPr/>
        <p:txBody>
          <a:bodyPr/>
          <a:lstStyle/>
          <a:p>
            <a:fld id="{3957698E-C657-43EE-8AAE-648C42A36E86}" type="slidenum">
              <a:rPr lang="en-US" smtClean="0"/>
              <a:pPr/>
              <a:t>14</a:t>
            </a:fld>
            <a:endParaRPr lang="en-US" dirty="0"/>
          </a:p>
        </p:txBody>
      </p:sp>
    </p:spTree>
    <p:extLst>
      <p:ext uri="{BB962C8B-B14F-4D97-AF65-F5344CB8AC3E}">
        <p14:creationId xmlns:p14="http://schemas.microsoft.com/office/powerpoint/2010/main" val="3329676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Indicators of </a:t>
            </a:r>
            <a:br>
              <a:rPr lang="en-US" dirty="0"/>
            </a:br>
            <a:r>
              <a:rPr lang="en-US" dirty="0"/>
              <a:t>Sexual Abuse</a:t>
            </a:r>
          </a:p>
        </p:txBody>
      </p:sp>
      <p:sp>
        <p:nvSpPr>
          <p:cNvPr id="3" name="Content Placeholder 2"/>
          <p:cNvSpPr>
            <a:spLocks noGrp="1"/>
          </p:cNvSpPr>
          <p:nvPr>
            <p:ph idx="1"/>
          </p:nvPr>
        </p:nvSpPr>
        <p:spPr/>
        <p:txBody>
          <a:bodyPr/>
          <a:lstStyle/>
          <a:p>
            <a:r>
              <a:rPr lang="en-US" dirty="0"/>
              <a:t>Symptoms of sexually transmitted diseases (STD)</a:t>
            </a:r>
          </a:p>
          <a:p>
            <a:r>
              <a:rPr lang="en-US" dirty="0"/>
              <a:t>Injury to genital area</a:t>
            </a:r>
          </a:p>
          <a:p>
            <a:r>
              <a:rPr lang="en-US" dirty="0"/>
              <a:t>Difficulty and/or pain when sitting or walking</a:t>
            </a:r>
          </a:p>
          <a:p>
            <a:r>
              <a:rPr lang="en-US" dirty="0"/>
              <a:t>Sexually suggestive, inappropriate or promiscuous behavior or verbalization</a:t>
            </a:r>
          </a:p>
          <a:p>
            <a:r>
              <a:rPr lang="en-US" dirty="0"/>
              <a:t>Expressing age-inappropriate knowledge of sexual relations</a:t>
            </a:r>
          </a:p>
          <a:p>
            <a:r>
              <a:rPr lang="en-US" dirty="0"/>
              <a:t>Sexual victimization of other children</a:t>
            </a:r>
          </a:p>
        </p:txBody>
      </p:sp>
      <p:sp>
        <p:nvSpPr>
          <p:cNvPr id="4" name="Slide Number Placeholder 3"/>
          <p:cNvSpPr>
            <a:spLocks noGrp="1"/>
          </p:cNvSpPr>
          <p:nvPr>
            <p:ph type="sldNum" sz="quarter" idx="12"/>
          </p:nvPr>
        </p:nvSpPr>
        <p:spPr/>
        <p:txBody>
          <a:bodyPr/>
          <a:lstStyle/>
          <a:p>
            <a:fld id="{3957698E-C657-43EE-8AAE-648C42A36E86}" type="slidenum">
              <a:rPr lang="en-US" smtClean="0"/>
              <a:pPr/>
              <a:t>15</a:t>
            </a:fld>
            <a:endParaRPr lang="en-US" dirty="0"/>
          </a:p>
        </p:txBody>
      </p:sp>
    </p:spTree>
    <p:extLst>
      <p:ext uri="{BB962C8B-B14F-4D97-AF65-F5344CB8AC3E}">
        <p14:creationId xmlns:p14="http://schemas.microsoft.com/office/powerpoint/2010/main" val="3243496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22263"/>
            <a:ext cx="7772400" cy="1401761"/>
          </a:xfrm>
        </p:spPr>
        <p:txBody>
          <a:bodyPr>
            <a:normAutofit fontScale="90000"/>
          </a:bodyPr>
          <a:lstStyle/>
          <a:p>
            <a:r>
              <a:rPr lang="en-US" dirty="0"/>
              <a:t>Risk Factors Associated with Sexual Abuse and Coercion </a:t>
            </a:r>
          </a:p>
        </p:txBody>
      </p:sp>
      <p:sp>
        <p:nvSpPr>
          <p:cNvPr id="3" name="Content Placeholder 2"/>
          <p:cNvSpPr>
            <a:spLocks noGrp="1"/>
          </p:cNvSpPr>
          <p:nvPr>
            <p:ph idx="1"/>
          </p:nvPr>
        </p:nvSpPr>
        <p:spPr>
          <a:xfrm>
            <a:off x="457200" y="2089149"/>
            <a:ext cx="8229600" cy="4267201"/>
          </a:xfrm>
        </p:spPr>
        <p:txBody>
          <a:bodyPr>
            <a:normAutofit lnSpcReduction="10000"/>
          </a:bodyPr>
          <a:lstStyle/>
          <a:p>
            <a:r>
              <a:rPr lang="en-US" dirty="0"/>
              <a:t>Early pubertal development in girls </a:t>
            </a:r>
          </a:p>
          <a:p>
            <a:r>
              <a:rPr lang="en-US" dirty="0"/>
              <a:t>History of childhood physical or sexual abuse</a:t>
            </a:r>
          </a:p>
          <a:p>
            <a:r>
              <a:rPr lang="en-US" dirty="0"/>
              <a:t>Living with a non-related adult male in the household</a:t>
            </a:r>
          </a:p>
          <a:p>
            <a:r>
              <a:rPr lang="en-US" dirty="0"/>
              <a:t>Early (&lt;14) dating or dating older partners</a:t>
            </a:r>
          </a:p>
          <a:p>
            <a:r>
              <a:rPr lang="en-US" dirty="0"/>
              <a:t>Youth with disabilities</a:t>
            </a:r>
          </a:p>
          <a:p>
            <a:r>
              <a:rPr lang="en-US" dirty="0"/>
              <a:t>Youth who have run away or are homeless</a:t>
            </a:r>
          </a:p>
          <a:p>
            <a:r>
              <a:rPr lang="en-US" dirty="0"/>
              <a:t>Youth involved in the juvenile justice system</a:t>
            </a:r>
          </a:p>
          <a:p>
            <a:endParaRPr lang="en-US" dirty="0"/>
          </a:p>
          <a:p>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pPr/>
              <a:t>16</a:t>
            </a:fld>
            <a:endParaRPr lang="en-US" dirty="0"/>
          </a:p>
        </p:txBody>
      </p:sp>
    </p:spTree>
    <p:extLst>
      <p:ext uri="{BB962C8B-B14F-4D97-AF65-F5344CB8AC3E}">
        <p14:creationId xmlns:p14="http://schemas.microsoft.com/office/powerpoint/2010/main" val="3849097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525"/>
            <a:ext cx="5334000" cy="1401761"/>
          </a:xfrm>
        </p:spPr>
        <p:txBody>
          <a:bodyPr>
            <a:normAutofit fontScale="90000"/>
          </a:bodyPr>
          <a:lstStyle/>
          <a:p>
            <a:r>
              <a:rPr lang="en-US" dirty="0"/>
              <a:t>Family Planning Indicators of History of Violence</a:t>
            </a:r>
          </a:p>
        </p:txBody>
      </p:sp>
      <p:sp>
        <p:nvSpPr>
          <p:cNvPr id="3" name="Content Placeholder 2"/>
          <p:cNvSpPr>
            <a:spLocks noGrp="1"/>
          </p:cNvSpPr>
          <p:nvPr>
            <p:ph idx="1"/>
          </p:nvPr>
        </p:nvSpPr>
        <p:spPr>
          <a:xfrm>
            <a:off x="457200" y="2119311"/>
            <a:ext cx="8229600" cy="4419601"/>
          </a:xfrm>
        </p:spPr>
        <p:txBody>
          <a:bodyPr>
            <a:normAutofit/>
          </a:bodyPr>
          <a:lstStyle/>
          <a:p>
            <a:r>
              <a:rPr lang="en-US" dirty="0"/>
              <a:t>More high-risk health behaviors, such as early age at first intercourse or more lifetime sexual partners</a:t>
            </a:r>
          </a:p>
          <a:p>
            <a:r>
              <a:rPr lang="en-US" dirty="0"/>
              <a:t>Psychological effects including posttraumatic stress disorder and depression</a:t>
            </a:r>
          </a:p>
          <a:p>
            <a:r>
              <a:rPr lang="en-US" dirty="0"/>
              <a:t>Unwanted or mistimed pregnancies</a:t>
            </a:r>
          </a:p>
          <a:p>
            <a:r>
              <a:rPr lang="en-US" dirty="0"/>
              <a:t>Increased risk of acquiring STDs</a:t>
            </a:r>
          </a:p>
          <a:p>
            <a:r>
              <a:rPr lang="en-US" dirty="0"/>
              <a:t>Repeat abortions</a:t>
            </a:r>
          </a:p>
        </p:txBody>
      </p:sp>
      <p:sp>
        <p:nvSpPr>
          <p:cNvPr id="4" name="Slide Number Placeholder 3"/>
          <p:cNvSpPr>
            <a:spLocks noGrp="1"/>
          </p:cNvSpPr>
          <p:nvPr>
            <p:ph type="sldNum" sz="quarter" idx="12"/>
          </p:nvPr>
        </p:nvSpPr>
        <p:spPr/>
        <p:txBody>
          <a:bodyPr/>
          <a:lstStyle/>
          <a:p>
            <a:fld id="{3957698E-C657-43EE-8AAE-648C42A36E86}" type="slidenum">
              <a:rPr lang="en-US" smtClean="0"/>
              <a:t>17</a:t>
            </a:fld>
            <a:endParaRPr lang="en-US"/>
          </a:p>
        </p:txBody>
      </p:sp>
    </p:spTree>
    <p:extLst>
      <p:ext uri="{BB962C8B-B14F-4D97-AF65-F5344CB8AC3E}">
        <p14:creationId xmlns:p14="http://schemas.microsoft.com/office/powerpoint/2010/main" val="1646718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 y="213519"/>
            <a:ext cx="6576060" cy="1401761"/>
          </a:xfrm>
        </p:spPr>
        <p:txBody>
          <a:bodyPr>
            <a:normAutofit fontScale="90000"/>
          </a:bodyPr>
          <a:lstStyle/>
          <a:p>
            <a:r>
              <a:rPr lang="en-US" dirty="0"/>
              <a:t>Responding to Risk Factors/Indicators</a:t>
            </a:r>
          </a:p>
        </p:txBody>
      </p:sp>
      <p:sp>
        <p:nvSpPr>
          <p:cNvPr id="3" name="Content Placeholder 2"/>
          <p:cNvSpPr>
            <a:spLocks noGrp="1"/>
          </p:cNvSpPr>
          <p:nvPr>
            <p:ph idx="1"/>
          </p:nvPr>
        </p:nvSpPr>
        <p:spPr/>
        <p:txBody>
          <a:bodyPr>
            <a:normAutofit lnSpcReduction="10000"/>
          </a:bodyPr>
          <a:lstStyle/>
          <a:p>
            <a:r>
              <a:rPr lang="en-US" sz="2800" dirty="0"/>
              <a:t>Focus on clinical intervention</a:t>
            </a:r>
          </a:p>
          <a:p>
            <a:pPr lvl="1"/>
            <a:r>
              <a:rPr lang="en-US" sz="2400" dirty="0"/>
              <a:t>Explore client concerns</a:t>
            </a:r>
          </a:p>
          <a:p>
            <a:pPr lvl="1"/>
            <a:r>
              <a:rPr lang="en-US" sz="2400" dirty="0"/>
              <a:t>Listen nonjudgmentally</a:t>
            </a:r>
          </a:p>
          <a:p>
            <a:pPr lvl="1"/>
            <a:r>
              <a:rPr lang="en-US" sz="2400" dirty="0"/>
              <a:t>Provide access to:</a:t>
            </a:r>
          </a:p>
          <a:p>
            <a:pPr lvl="2"/>
            <a:r>
              <a:rPr lang="en-US" sz="2000" dirty="0"/>
              <a:t>support</a:t>
            </a:r>
          </a:p>
          <a:p>
            <a:pPr lvl="2"/>
            <a:r>
              <a:rPr lang="en-US" sz="2000" dirty="0"/>
              <a:t>counseling</a:t>
            </a:r>
          </a:p>
          <a:p>
            <a:pPr lvl="2"/>
            <a:r>
              <a:rPr lang="en-US" sz="2000" dirty="0"/>
              <a:t>safety planning</a:t>
            </a:r>
          </a:p>
          <a:p>
            <a:pPr lvl="2"/>
            <a:r>
              <a:rPr lang="en-US" sz="2000" dirty="0"/>
              <a:t>alternative housing</a:t>
            </a:r>
          </a:p>
          <a:p>
            <a:pPr lvl="2"/>
            <a:r>
              <a:rPr lang="en-US" sz="2000" dirty="0"/>
              <a:t>advocacy</a:t>
            </a:r>
          </a:p>
          <a:p>
            <a:pPr lvl="1"/>
            <a:r>
              <a:rPr lang="en-US" sz="2400" dirty="0"/>
              <a:t>Help to connect the abuse with possible health outcomes</a:t>
            </a:r>
          </a:p>
          <a:p>
            <a:r>
              <a:rPr lang="en-US" sz="2800" dirty="0"/>
              <a:t>Evaluate if information prompts reporting duty</a:t>
            </a:r>
          </a:p>
          <a:p>
            <a:endParaRPr lang="en-US" sz="2800" dirty="0"/>
          </a:p>
          <a:p>
            <a:endParaRPr lang="en-US" sz="2800" dirty="0"/>
          </a:p>
        </p:txBody>
      </p:sp>
      <p:sp>
        <p:nvSpPr>
          <p:cNvPr id="4" name="Slide Number Placeholder 3"/>
          <p:cNvSpPr>
            <a:spLocks noGrp="1"/>
          </p:cNvSpPr>
          <p:nvPr>
            <p:ph type="sldNum" sz="quarter" idx="12"/>
          </p:nvPr>
        </p:nvSpPr>
        <p:spPr/>
        <p:txBody>
          <a:bodyPr/>
          <a:lstStyle/>
          <a:p>
            <a:fld id="{3957698E-C657-43EE-8AAE-648C42A36E86}" type="slidenum">
              <a:rPr lang="en-US" smtClean="0"/>
              <a:t>18</a:t>
            </a:fld>
            <a:endParaRPr lang="en-US"/>
          </a:p>
        </p:txBody>
      </p:sp>
    </p:spTree>
    <p:extLst>
      <p:ext uri="{BB962C8B-B14F-4D97-AF65-F5344CB8AC3E}">
        <p14:creationId xmlns:p14="http://schemas.microsoft.com/office/powerpoint/2010/main" val="909204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3"/>
          <p:cNvSpPr>
            <a:spLocks noGrp="1"/>
          </p:cNvSpPr>
          <p:nvPr>
            <p:ph type="title"/>
          </p:nvPr>
        </p:nvSpPr>
        <p:spPr>
          <a:xfrm>
            <a:off x="1008856" y="2476500"/>
            <a:ext cx="7126288" cy="1905000"/>
          </a:xfrm>
        </p:spPr>
        <p:txBody>
          <a:bodyPr/>
          <a:lstStyle/>
          <a:p>
            <a:r>
              <a:rPr altLang="en-US" dirty="0"/>
              <a:t>New York State</a:t>
            </a:r>
            <a:br>
              <a:rPr altLang="en-US" dirty="0"/>
            </a:br>
            <a:r>
              <a:rPr altLang="en-US" dirty="0"/>
              <a:t>Child Abuse Reporting </a:t>
            </a:r>
            <a:br>
              <a:rPr altLang="en-US" dirty="0"/>
            </a:br>
            <a:r>
              <a:rPr altLang="en-US" dirty="0"/>
              <a:t>Laws and Process</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19</a:t>
            </a:fld>
            <a:endParaRPr lang="en-US" altLang="en-US"/>
          </a:p>
        </p:txBody>
      </p:sp>
    </p:spTree>
    <p:extLst>
      <p:ext uri="{BB962C8B-B14F-4D97-AF65-F5344CB8AC3E}">
        <p14:creationId xmlns:p14="http://schemas.microsoft.com/office/powerpoint/2010/main" val="1755748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Objectives</a:t>
            </a:r>
          </a:p>
        </p:txBody>
      </p:sp>
      <p:sp>
        <p:nvSpPr>
          <p:cNvPr id="3" name="Content Placeholder 2"/>
          <p:cNvSpPr>
            <a:spLocks noGrp="1"/>
          </p:cNvSpPr>
          <p:nvPr>
            <p:ph idx="1"/>
          </p:nvPr>
        </p:nvSpPr>
        <p:spPr>
          <a:xfrm>
            <a:off x="457200" y="1219201"/>
            <a:ext cx="8229600" cy="3972719"/>
          </a:xfrm>
        </p:spPr>
        <p:txBody>
          <a:bodyPr>
            <a:normAutofit/>
          </a:bodyPr>
          <a:lstStyle/>
          <a:p>
            <a:pPr marL="0" indent="0">
              <a:buFont typeface="Arial" panose="020B0604020202020204" pitchFamily="34" charset="0"/>
              <a:buNone/>
              <a:defRPr/>
            </a:pPr>
            <a:r>
              <a:rPr lang="en-US" sz="2600" dirty="0"/>
              <a:t>By the end of this training, participants will be able to:</a:t>
            </a:r>
          </a:p>
          <a:p>
            <a:pPr>
              <a:defRPr/>
            </a:pPr>
            <a:r>
              <a:rPr lang="en-US" sz="2600" dirty="0"/>
              <a:t>Identify risk factors and possible indicators of child abuse and neglect</a:t>
            </a:r>
          </a:p>
          <a:p>
            <a:pPr>
              <a:defRPr/>
            </a:pPr>
            <a:r>
              <a:rPr lang="en-US" sz="2600" dirty="0"/>
              <a:t>Explain the mandatory child abuse reporting process in New York State including how to make a report to the New York Statewide Central Register</a:t>
            </a:r>
            <a:endParaRPr lang="en-US" sz="2600" b="1" dirty="0"/>
          </a:p>
          <a:p>
            <a:pPr>
              <a:defRPr/>
            </a:pPr>
            <a:r>
              <a:rPr lang="en-US" sz="2600" dirty="0"/>
              <a:t>Describe at least two trauma-informed best practices that support family planning clients</a:t>
            </a:r>
          </a:p>
        </p:txBody>
      </p:sp>
      <p:pic>
        <p:nvPicPr>
          <p:cNvPr id="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5210969"/>
            <a:ext cx="2926370" cy="84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57200" y="5191920"/>
            <a:ext cx="5486400" cy="954107"/>
          </a:xfrm>
          <a:prstGeom prst="rect">
            <a:avLst/>
          </a:prstGeom>
        </p:spPr>
        <p:txBody>
          <a:bodyPr wrap="square">
            <a:spAutoFit/>
          </a:bodyPr>
          <a:lstStyle/>
          <a:p>
            <a:pPr>
              <a:defRPr/>
            </a:pPr>
            <a:r>
              <a:rPr lang="en-US" sz="1400" dirty="0">
                <a:solidFill>
                  <a:schemeClr val="accent4"/>
                </a:solidFill>
                <a:latin typeface="Segoe UI Light" panose="020B0502040204020203" pitchFamily="34" charset="0"/>
                <a:cs typeface="Segoe UI Light" panose="020B0502040204020203" pitchFamily="34" charset="0"/>
              </a:rPr>
              <a:t>This course was adapted from the </a:t>
            </a:r>
            <a:r>
              <a:rPr lang="en-US" sz="1400" i="1" dirty="0">
                <a:solidFill>
                  <a:schemeClr val="accent4"/>
                </a:solidFill>
                <a:latin typeface="Segoe UI Light" panose="020B0502040204020203" pitchFamily="34" charset="0"/>
                <a:cs typeface="Segoe UI Light" panose="020B0502040204020203" pitchFamily="34" charset="0"/>
              </a:rPr>
              <a:t>Mandatory Child Abuse Reporting in Title X-Funded Family Planning Settings: Instructions for Customizing and Delivering a State-Specific Training</a:t>
            </a:r>
            <a:r>
              <a:rPr lang="en-US" sz="1400" dirty="0">
                <a:solidFill>
                  <a:schemeClr val="accent4"/>
                </a:solidFill>
                <a:latin typeface="Segoe UI Light" panose="020B0502040204020203" pitchFamily="34" charset="0"/>
                <a:cs typeface="Segoe UI Light" panose="020B0502040204020203" pitchFamily="34" charset="0"/>
              </a:rPr>
              <a:t> developed by the Family Planning National Training Center (FPNTC).</a:t>
            </a:r>
            <a:endParaRPr lang="en-US" sz="1400" i="1" dirty="0">
              <a:solidFill>
                <a:schemeClr val="accent4"/>
              </a:solidFill>
              <a:latin typeface="Segoe UI Light" panose="020B0502040204020203" pitchFamily="34" charset="0"/>
              <a:cs typeface="Segoe UI Light" panose="020B0502040204020203" pitchFamily="34" charset="0"/>
            </a:endParaRPr>
          </a:p>
        </p:txBody>
      </p:sp>
      <p:sp>
        <p:nvSpPr>
          <p:cNvPr id="8" name="Slide Number Placeholder 7"/>
          <p:cNvSpPr>
            <a:spLocks noGrp="1"/>
          </p:cNvSpPr>
          <p:nvPr>
            <p:ph type="sldNum" sz="quarter" idx="12"/>
          </p:nvPr>
        </p:nvSpPr>
        <p:spPr/>
        <p:txBody>
          <a:bodyPr/>
          <a:lstStyle/>
          <a:p>
            <a:fld id="{3957698E-C657-43EE-8AAE-648C42A36E86}" type="slidenum">
              <a:rPr lang="en-US" smtClean="0"/>
              <a:t>2</a:t>
            </a:fld>
            <a:endParaRPr lang="en-US" dirty="0"/>
          </a:p>
        </p:txBody>
      </p:sp>
    </p:spTree>
    <p:extLst>
      <p:ext uri="{BB962C8B-B14F-4D97-AF65-F5344CB8AC3E}">
        <p14:creationId xmlns:p14="http://schemas.microsoft.com/office/powerpoint/2010/main" val="507290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3"/>
          <p:cNvSpPr>
            <a:spLocks noGrp="1"/>
          </p:cNvSpPr>
          <p:nvPr>
            <p:ph type="title"/>
          </p:nvPr>
        </p:nvSpPr>
        <p:spPr>
          <a:xfrm>
            <a:off x="1008856" y="3086100"/>
            <a:ext cx="7126288" cy="685800"/>
          </a:xfrm>
        </p:spPr>
        <p:txBody>
          <a:bodyPr/>
          <a:lstStyle/>
          <a:p>
            <a:r>
              <a:rPr altLang="en-US" dirty="0"/>
              <a:t>Who Must Report</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20</a:t>
            </a:fld>
            <a:endParaRPr lang="en-US" altLang="en-US"/>
          </a:p>
        </p:txBody>
      </p:sp>
    </p:spTree>
    <p:extLst>
      <p:ext uri="{BB962C8B-B14F-4D97-AF65-F5344CB8AC3E}">
        <p14:creationId xmlns:p14="http://schemas.microsoft.com/office/powerpoint/2010/main" val="2874489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019800" cy="1401761"/>
          </a:xfrm>
        </p:spPr>
        <p:txBody>
          <a:bodyPr>
            <a:normAutofit/>
          </a:bodyPr>
          <a:lstStyle/>
          <a:p>
            <a:r>
              <a:rPr lang="en-US" dirty="0"/>
              <a:t>Who Must Report</a:t>
            </a:r>
          </a:p>
        </p:txBody>
      </p:sp>
      <p:sp>
        <p:nvSpPr>
          <p:cNvPr id="67587" name="Content Placeholder 2"/>
          <p:cNvSpPr>
            <a:spLocks noGrp="1"/>
          </p:cNvSpPr>
          <p:nvPr>
            <p:ph idx="1"/>
          </p:nvPr>
        </p:nvSpPr>
        <p:spPr>
          <a:xfrm>
            <a:off x="457200" y="1066800"/>
            <a:ext cx="8229600" cy="4739641"/>
          </a:xfrm>
        </p:spPr>
        <p:txBody>
          <a:bodyPr numCol="3">
            <a:noAutofit/>
          </a:bodyPr>
          <a:lstStyle/>
          <a:p>
            <a:pPr marL="0" indent="0">
              <a:buNone/>
            </a:pPr>
            <a:r>
              <a:rPr lang="en-US" altLang="en-US" sz="1400" b="1" dirty="0"/>
              <a:t>The following staff are mandated reporters in New York State:</a:t>
            </a:r>
          </a:p>
          <a:p>
            <a:pPr marL="0" indent="0">
              <a:buNone/>
            </a:pPr>
            <a:r>
              <a:rPr lang="en-US" altLang="en-US" sz="1400" dirty="0"/>
              <a:t>Physician</a:t>
            </a:r>
          </a:p>
          <a:p>
            <a:pPr marL="0" indent="0">
              <a:buNone/>
            </a:pPr>
            <a:r>
              <a:rPr lang="en-US" altLang="en-US" sz="1400" dirty="0"/>
              <a:t>Registered Physician Assistant</a:t>
            </a:r>
          </a:p>
          <a:p>
            <a:pPr marL="0" indent="0">
              <a:buNone/>
            </a:pPr>
            <a:r>
              <a:rPr lang="en-US" altLang="en-US" sz="1400" dirty="0"/>
              <a:t>Surgeon</a:t>
            </a:r>
          </a:p>
          <a:p>
            <a:pPr marL="0" indent="0">
              <a:buNone/>
            </a:pPr>
            <a:r>
              <a:rPr lang="en-US" altLang="en-US" sz="1400" dirty="0"/>
              <a:t>Medical Examiner</a:t>
            </a:r>
          </a:p>
          <a:p>
            <a:pPr marL="0" indent="0">
              <a:buNone/>
            </a:pPr>
            <a:r>
              <a:rPr lang="en-US" altLang="en-US" sz="1400" dirty="0"/>
              <a:t>Coroner</a:t>
            </a:r>
          </a:p>
          <a:p>
            <a:pPr marL="0" indent="0">
              <a:buNone/>
            </a:pPr>
            <a:r>
              <a:rPr lang="en-US" altLang="en-US" sz="1400" dirty="0"/>
              <a:t>Dentist</a:t>
            </a:r>
          </a:p>
          <a:p>
            <a:pPr marL="0" indent="0">
              <a:buNone/>
            </a:pPr>
            <a:r>
              <a:rPr lang="en-US" altLang="en-US" sz="1400" dirty="0"/>
              <a:t>Dental Hygienist</a:t>
            </a:r>
          </a:p>
          <a:p>
            <a:pPr marL="0" indent="0">
              <a:buNone/>
            </a:pPr>
            <a:r>
              <a:rPr lang="en-US" altLang="en-US" sz="1400" dirty="0"/>
              <a:t>Osteopath</a:t>
            </a:r>
          </a:p>
          <a:p>
            <a:pPr marL="0" indent="0">
              <a:buNone/>
            </a:pPr>
            <a:r>
              <a:rPr lang="en-US" altLang="en-US" sz="1400" dirty="0"/>
              <a:t>Optometrist</a:t>
            </a:r>
          </a:p>
          <a:p>
            <a:pPr marL="0" indent="0">
              <a:buNone/>
            </a:pPr>
            <a:r>
              <a:rPr lang="en-US" altLang="en-US" sz="1400" dirty="0"/>
              <a:t>Chiropractor</a:t>
            </a:r>
          </a:p>
          <a:p>
            <a:pPr marL="0" indent="0">
              <a:buNone/>
            </a:pPr>
            <a:r>
              <a:rPr lang="en-US" altLang="en-US" sz="1400" dirty="0"/>
              <a:t>Podiatrist</a:t>
            </a:r>
          </a:p>
          <a:p>
            <a:pPr marL="0" indent="0">
              <a:buNone/>
            </a:pPr>
            <a:r>
              <a:rPr lang="en-US" altLang="en-US" sz="1400" dirty="0"/>
              <a:t>Resident</a:t>
            </a:r>
          </a:p>
          <a:p>
            <a:pPr marL="0" indent="0">
              <a:buNone/>
            </a:pPr>
            <a:r>
              <a:rPr lang="en-US" altLang="en-US" sz="1400" dirty="0"/>
              <a:t>Intern</a:t>
            </a:r>
          </a:p>
          <a:p>
            <a:pPr marL="0" indent="0">
              <a:buNone/>
            </a:pPr>
            <a:r>
              <a:rPr lang="en-US" altLang="en-US" sz="1400" dirty="0"/>
              <a:t>Psychologist</a:t>
            </a:r>
          </a:p>
          <a:p>
            <a:pPr marL="0" indent="0">
              <a:buNone/>
            </a:pPr>
            <a:r>
              <a:rPr lang="en-US" altLang="en-US" sz="1400" dirty="0"/>
              <a:t>Registered Nurse</a:t>
            </a:r>
          </a:p>
          <a:p>
            <a:pPr marL="0" indent="0">
              <a:buNone/>
            </a:pPr>
            <a:r>
              <a:rPr lang="en-US" altLang="en-US" sz="1400" dirty="0"/>
              <a:t>Social Worker</a:t>
            </a:r>
          </a:p>
          <a:p>
            <a:pPr marL="0" indent="0">
              <a:buNone/>
            </a:pPr>
            <a:r>
              <a:rPr lang="en-US" altLang="en-US" sz="1400" dirty="0"/>
              <a:t>Emergency Medical Technician</a:t>
            </a:r>
          </a:p>
          <a:p>
            <a:pPr marL="0" indent="0">
              <a:buNone/>
            </a:pPr>
            <a:r>
              <a:rPr lang="en-US" altLang="en-US" sz="1400" dirty="0"/>
              <a:t>Licensed Creative Arts Therapist</a:t>
            </a:r>
          </a:p>
          <a:p>
            <a:pPr marL="0" indent="0">
              <a:buNone/>
            </a:pPr>
            <a:r>
              <a:rPr lang="en-US" altLang="en-US" sz="1400" dirty="0"/>
              <a:t>Licensed Marriage and Family Therapist</a:t>
            </a:r>
          </a:p>
          <a:p>
            <a:pPr marL="0" indent="0">
              <a:buNone/>
            </a:pPr>
            <a:r>
              <a:rPr lang="en-US" altLang="en-US" sz="1400" dirty="0"/>
              <a:t>Licensed Mental Health Counselor</a:t>
            </a:r>
          </a:p>
          <a:p>
            <a:pPr marL="0" indent="0">
              <a:buNone/>
            </a:pPr>
            <a:r>
              <a:rPr lang="en-US" altLang="en-US" sz="1400" dirty="0"/>
              <a:t>Licensed Psychoanalyst</a:t>
            </a:r>
          </a:p>
          <a:p>
            <a:pPr marL="0" indent="0">
              <a:buNone/>
            </a:pPr>
            <a:r>
              <a:rPr lang="en-US" altLang="en-US" sz="1400" dirty="0"/>
              <a:t>Licensed Behavior Analysts</a:t>
            </a:r>
          </a:p>
          <a:p>
            <a:pPr marL="0" indent="0">
              <a:buNone/>
            </a:pPr>
            <a:r>
              <a:rPr lang="en-US" altLang="en-US" sz="1400" dirty="0"/>
              <a:t>Certified Behavior Analyst Assistants</a:t>
            </a:r>
          </a:p>
          <a:p>
            <a:pPr marL="0" indent="0">
              <a:buNone/>
            </a:pPr>
            <a:r>
              <a:rPr lang="en-US" altLang="en-US" sz="1400" dirty="0"/>
              <a:t>Hospital Personnel engaged in the admission, examination, care, or treatment of persons</a:t>
            </a:r>
          </a:p>
          <a:p>
            <a:pPr marL="0" indent="0">
              <a:buNone/>
            </a:pPr>
            <a:r>
              <a:rPr lang="en-US" altLang="en-US" sz="1400" dirty="0"/>
              <a:t>A Christian Science practitioner</a:t>
            </a:r>
          </a:p>
          <a:p>
            <a:pPr marL="0" indent="0">
              <a:buNone/>
            </a:pPr>
            <a:r>
              <a:rPr lang="en-US" altLang="en-US" sz="1400" dirty="0"/>
              <a:t>School Officials including: Teacher, Guidance Counselor, Psychologist, Social Worker, Nurse, Administrator, or other school personnel required to hold a teaching or administrative license or certificate</a:t>
            </a:r>
          </a:p>
          <a:p>
            <a:pPr marL="0" indent="0">
              <a:buNone/>
            </a:pPr>
            <a:r>
              <a:rPr lang="en-US" altLang="en-US" sz="1400" dirty="0"/>
              <a:t>Social Services Worker</a:t>
            </a:r>
          </a:p>
          <a:p>
            <a:pPr marL="0" indent="0">
              <a:buNone/>
            </a:pPr>
            <a:r>
              <a:rPr lang="en-US" altLang="en-US" sz="1400" dirty="0"/>
              <a:t>Director of a children's overnight camp, summer day camp, or traveling summer day camp</a:t>
            </a:r>
          </a:p>
          <a:p>
            <a:pPr marL="0" indent="0">
              <a:buNone/>
            </a:pPr>
            <a:r>
              <a:rPr lang="en-US" altLang="en-US" sz="1400" dirty="0"/>
              <a:t>Day Care Center Worker</a:t>
            </a:r>
          </a:p>
          <a:p>
            <a:pPr marL="0" indent="0">
              <a:buNone/>
            </a:pPr>
            <a:r>
              <a:rPr lang="en-US" altLang="en-US" sz="1400" dirty="0"/>
              <a:t>School-age Child Care Worker; provider of family or group family day care</a:t>
            </a:r>
          </a:p>
          <a:p>
            <a:pPr marL="0" indent="0">
              <a:buNone/>
            </a:pPr>
            <a:r>
              <a:rPr lang="en-US" altLang="en-US" sz="1400" dirty="0"/>
              <a:t>Employee or volunteer in a residential care facility</a:t>
            </a:r>
          </a:p>
          <a:p>
            <a:pPr marL="0" indent="0">
              <a:buNone/>
            </a:pPr>
            <a:r>
              <a:rPr lang="en-US" altLang="en-US" sz="1400" dirty="0"/>
              <a:t>Child Care or Foster Care Worker</a:t>
            </a:r>
          </a:p>
          <a:p>
            <a:pPr marL="0" indent="0">
              <a:buNone/>
            </a:pPr>
            <a:r>
              <a:rPr lang="en-US" altLang="en-US" sz="1400" dirty="0"/>
              <a:t>Mental Health Professional</a:t>
            </a:r>
          </a:p>
          <a:p>
            <a:pPr marL="0" indent="0">
              <a:buNone/>
            </a:pPr>
            <a:r>
              <a:rPr lang="en-US" altLang="en-US" sz="1400" dirty="0"/>
              <a:t>Substance Abuse Counselor</a:t>
            </a:r>
          </a:p>
          <a:p>
            <a:pPr marL="0" indent="0">
              <a:buNone/>
            </a:pPr>
            <a:r>
              <a:rPr lang="en-US" altLang="en-US" sz="1400" dirty="0"/>
              <a:t>Alcoholism Counselor</a:t>
            </a:r>
          </a:p>
          <a:p>
            <a:pPr marL="0" indent="0">
              <a:buNone/>
            </a:pPr>
            <a:r>
              <a:rPr lang="en-US" altLang="en-US" sz="1400" dirty="0"/>
              <a:t>All persons credentialed by the NYS Office of Alcoholism and Substance Abuse Services</a:t>
            </a:r>
          </a:p>
          <a:p>
            <a:pPr marL="0" indent="0">
              <a:buNone/>
            </a:pPr>
            <a:r>
              <a:rPr lang="en-US" altLang="en-US" sz="1400" dirty="0"/>
              <a:t>Peace Officer</a:t>
            </a:r>
          </a:p>
          <a:p>
            <a:pPr marL="0" indent="0">
              <a:buNone/>
            </a:pPr>
            <a:r>
              <a:rPr lang="en-US" altLang="en-US" sz="1400" dirty="0"/>
              <a:t>Police Officer</a:t>
            </a:r>
          </a:p>
          <a:p>
            <a:pPr marL="0" indent="0">
              <a:buNone/>
            </a:pPr>
            <a:r>
              <a:rPr lang="en-US" altLang="en-US" sz="1400" dirty="0"/>
              <a:t>District Attorney</a:t>
            </a:r>
          </a:p>
          <a:p>
            <a:pPr marL="0" indent="0">
              <a:buNone/>
            </a:pPr>
            <a:r>
              <a:rPr lang="en-US" altLang="en-US" sz="1400" dirty="0"/>
              <a:t>Assistant District Attorney</a:t>
            </a:r>
          </a:p>
          <a:p>
            <a:pPr marL="0" indent="0">
              <a:buNone/>
            </a:pPr>
            <a:r>
              <a:rPr lang="en-US" altLang="en-US" sz="1400" dirty="0"/>
              <a:t>Investigator employed in the Office of a District Attorney</a:t>
            </a:r>
          </a:p>
          <a:p>
            <a:pPr marL="0" indent="0">
              <a:buNone/>
            </a:pPr>
            <a:r>
              <a:rPr lang="en-US" altLang="en-US" sz="1400" dirty="0"/>
              <a:t>Any other law enforcement official</a:t>
            </a:r>
            <a:endParaRPr lang="en-US" altLang="en-US" sz="1400" b="1" dirty="0"/>
          </a:p>
        </p:txBody>
      </p:sp>
      <p:sp>
        <p:nvSpPr>
          <p:cNvPr id="3" name="Slide Number Placeholder 2"/>
          <p:cNvSpPr>
            <a:spLocks noGrp="1"/>
          </p:cNvSpPr>
          <p:nvPr>
            <p:ph type="sldNum" sz="quarter" idx="12"/>
          </p:nvPr>
        </p:nvSpPr>
        <p:spPr/>
        <p:txBody>
          <a:bodyPr/>
          <a:lstStyle/>
          <a:p>
            <a:fld id="{3957698E-C657-43EE-8AAE-648C42A36E86}" type="slidenum">
              <a:rPr lang="en-US" smtClean="0"/>
              <a:t>21</a:t>
            </a:fld>
            <a:endParaRPr lang="en-US"/>
          </a:p>
        </p:txBody>
      </p:sp>
    </p:spTree>
    <p:extLst>
      <p:ext uri="{BB962C8B-B14F-4D97-AF65-F5344CB8AC3E}">
        <p14:creationId xmlns:p14="http://schemas.microsoft.com/office/powerpoint/2010/main" val="21323081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791200" cy="1401761"/>
          </a:xfrm>
        </p:spPr>
        <p:txBody>
          <a:bodyPr>
            <a:noAutofit/>
          </a:bodyPr>
          <a:lstStyle/>
          <a:p>
            <a:r>
              <a:rPr lang="en-US" dirty="0"/>
              <a:t>Who Must Report  </a:t>
            </a:r>
          </a:p>
        </p:txBody>
      </p:sp>
      <p:sp>
        <p:nvSpPr>
          <p:cNvPr id="3" name="Content Placeholder 2"/>
          <p:cNvSpPr>
            <a:spLocks noGrp="1"/>
          </p:cNvSpPr>
          <p:nvPr>
            <p:ph idx="1"/>
          </p:nvPr>
        </p:nvSpPr>
        <p:spPr>
          <a:xfrm>
            <a:off x="457200" y="1524001"/>
            <a:ext cx="8229600" cy="4419600"/>
          </a:xfrm>
        </p:spPr>
        <p:txBody>
          <a:bodyPr>
            <a:normAutofit fontScale="92500" lnSpcReduction="10000"/>
          </a:bodyPr>
          <a:lstStyle/>
          <a:p>
            <a:pPr marL="0" indent="0">
              <a:buNone/>
            </a:pPr>
            <a:r>
              <a:rPr lang="en-US" dirty="0"/>
              <a:t>Anyone who is </a:t>
            </a:r>
            <a:r>
              <a:rPr lang="en-US" b="1" u="sng" dirty="0"/>
              <a:t>not</a:t>
            </a:r>
            <a:r>
              <a:rPr lang="en-US" dirty="0"/>
              <a:t> a mandated reporter can file a report using the public </a:t>
            </a:r>
            <a:r>
              <a:rPr lang="en-US" b="1" dirty="0"/>
              <a:t>Child Abuse Hotline Number: 1-800-342-3720</a:t>
            </a:r>
          </a:p>
          <a:p>
            <a:pPr marL="0" indent="0">
              <a:buNone/>
            </a:pPr>
            <a:r>
              <a:rPr lang="en-US" i="1" dirty="0"/>
              <a:t>Note: This is not the hotline that mandated reporters should use.</a:t>
            </a:r>
          </a:p>
          <a:p>
            <a:pPr marL="0" indent="0">
              <a:buNone/>
            </a:pPr>
            <a:endParaRPr lang="en-US" dirty="0"/>
          </a:p>
          <a:p>
            <a:pPr marL="0" indent="0">
              <a:buNone/>
            </a:pPr>
            <a:r>
              <a:rPr lang="en-US" dirty="0"/>
              <a:t>Staff who are not mandated reporters can take action by:</a:t>
            </a:r>
          </a:p>
          <a:p>
            <a:pPr marL="0" indent="0">
              <a:buNone/>
            </a:pPr>
            <a:r>
              <a:rPr lang="en-US" b="1" dirty="0"/>
              <a:t>[Insert agency policy for non-mandated reporting staff.]</a:t>
            </a:r>
            <a:endParaRPr lang="en-US" b="1" dirty="0">
              <a:hlinkClick r:id="rId3"/>
            </a:endParaRPr>
          </a:p>
          <a:p>
            <a:endParaRPr lang="en-US" dirty="0">
              <a:hlinkClick r:id="rId4"/>
            </a:endParaRPr>
          </a:p>
          <a:p>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t>22</a:t>
            </a:fld>
            <a:endParaRPr lang="en-US"/>
          </a:p>
        </p:txBody>
      </p:sp>
    </p:spTree>
    <p:extLst>
      <p:ext uri="{BB962C8B-B14F-4D97-AF65-F5344CB8AC3E}">
        <p14:creationId xmlns:p14="http://schemas.microsoft.com/office/powerpoint/2010/main" val="29802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086600" cy="1401761"/>
          </a:xfrm>
        </p:spPr>
        <p:txBody>
          <a:bodyPr>
            <a:normAutofit fontScale="90000"/>
          </a:bodyPr>
          <a:lstStyle/>
          <a:p>
            <a:r>
              <a:rPr lang="en-US" dirty="0"/>
              <a:t>Institutional Responsibility to Report</a:t>
            </a:r>
          </a:p>
        </p:txBody>
      </p:sp>
      <p:sp>
        <p:nvSpPr>
          <p:cNvPr id="3" name="Content Placeholder 2"/>
          <p:cNvSpPr>
            <a:spLocks noGrp="1"/>
          </p:cNvSpPr>
          <p:nvPr>
            <p:ph idx="1"/>
          </p:nvPr>
        </p:nvSpPr>
        <p:spPr>
          <a:xfrm>
            <a:off x="457200" y="1845307"/>
            <a:ext cx="8229600" cy="4495801"/>
          </a:xfrm>
        </p:spPr>
        <p:txBody>
          <a:bodyPr>
            <a:normAutofit/>
          </a:bodyPr>
          <a:lstStyle/>
          <a:p>
            <a:r>
              <a:rPr lang="en-US" sz="2400" dirty="0"/>
              <a:t>Mandated reporting is an individual duty in New York State</a:t>
            </a:r>
          </a:p>
          <a:p>
            <a:r>
              <a:rPr lang="en-US" sz="2400" dirty="0"/>
              <a:t>After making a report, mandated reporters should notify the person in charge of such facility, who is responsible for all subsequent administration necessitated by the report</a:t>
            </a:r>
          </a:p>
          <a:p>
            <a:r>
              <a:rPr lang="en-US" sz="2400" dirty="0"/>
              <a:t>Reports must include the name, title, and contact information for every staff person of the institution who has knowledge of the allegations</a:t>
            </a:r>
          </a:p>
          <a:p>
            <a:r>
              <a:rPr lang="en-US" sz="2400" dirty="0"/>
              <a:t>There can be no retaliatory personnel action against an employee that files a report</a:t>
            </a:r>
          </a:p>
          <a:p>
            <a:r>
              <a:rPr lang="en-US" sz="2400" dirty="0"/>
              <a:t>Facilities can not impose any conditions on reporting, including prior approval or prior notification</a:t>
            </a:r>
          </a:p>
        </p:txBody>
      </p:sp>
      <p:sp>
        <p:nvSpPr>
          <p:cNvPr id="4" name="Slide Number Placeholder 3"/>
          <p:cNvSpPr>
            <a:spLocks noGrp="1"/>
          </p:cNvSpPr>
          <p:nvPr>
            <p:ph type="sldNum" sz="quarter" idx="12"/>
          </p:nvPr>
        </p:nvSpPr>
        <p:spPr/>
        <p:txBody>
          <a:bodyPr/>
          <a:lstStyle/>
          <a:p>
            <a:fld id="{3957698E-C657-43EE-8AAE-648C42A36E86}" type="slidenum">
              <a:rPr lang="en-US" smtClean="0"/>
              <a:t>23</a:t>
            </a:fld>
            <a:endParaRPr lang="en-US"/>
          </a:p>
        </p:txBody>
      </p:sp>
    </p:spTree>
    <p:extLst>
      <p:ext uri="{BB962C8B-B14F-4D97-AF65-F5344CB8AC3E}">
        <p14:creationId xmlns:p14="http://schemas.microsoft.com/office/powerpoint/2010/main" val="3784520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3"/>
          <p:cNvSpPr>
            <a:spLocks noGrp="1"/>
          </p:cNvSpPr>
          <p:nvPr>
            <p:ph type="title"/>
          </p:nvPr>
        </p:nvSpPr>
        <p:spPr>
          <a:xfrm>
            <a:off x="1008856" y="3048000"/>
            <a:ext cx="7126288" cy="762000"/>
          </a:xfrm>
        </p:spPr>
        <p:txBody>
          <a:bodyPr/>
          <a:lstStyle/>
          <a:p>
            <a:r>
              <a:rPr altLang="en-US" dirty="0"/>
              <a:t>What Must Be Reported</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24</a:t>
            </a:fld>
            <a:endParaRPr lang="en-US" altLang="en-US"/>
          </a:p>
        </p:txBody>
      </p:sp>
    </p:spTree>
    <p:extLst>
      <p:ext uri="{BB962C8B-B14F-4D97-AF65-F5344CB8AC3E}">
        <p14:creationId xmlns:p14="http://schemas.microsoft.com/office/powerpoint/2010/main" val="18977637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172200" cy="1401761"/>
          </a:xfrm>
        </p:spPr>
        <p:txBody>
          <a:bodyPr>
            <a:normAutofit/>
          </a:bodyPr>
          <a:lstStyle/>
          <a:p>
            <a:r>
              <a:rPr lang="en-US" dirty="0"/>
              <a:t>What Must Be Reported</a:t>
            </a:r>
          </a:p>
        </p:txBody>
      </p:sp>
      <p:sp>
        <p:nvSpPr>
          <p:cNvPr id="3" name="Content Placeholder 2"/>
          <p:cNvSpPr>
            <a:spLocks noGrp="1"/>
          </p:cNvSpPr>
          <p:nvPr>
            <p:ph idx="1"/>
          </p:nvPr>
        </p:nvSpPr>
        <p:spPr/>
        <p:txBody>
          <a:bodyPr>
            <a:normAutofit/>
          </a:bodyPr>
          <a:lstStyle/>
          <a:p>
            <a:pPr marL="0" indent="0">
              <a:buNone/>
            </a:pPr>
            <a:r>
              <a:rPr lang="en-US" sz="3600" dirty="0"/>
              <a:t>Mandated reporters are required to report suspected </a:t>
            </a:r>
            <a:r>
              <a:rPr lang="en-US" sz="3600" b="1" dirty="0"/>
              <a:t>child abuse or maltreatment</a:t>
            </a:r>
            <a:r>
              <a:rPr lang="en-US" sz="3600" dirty="0"/>
              <a:t> when, in their </a:t>
            </a:r>
            <a:r>
              <a:rPr lang="en-US" sz="3600" b="1" dirty="0"/>
              <a:t>professional capacity</a:t>
            </a:r>
            <a:r>
              <a:rPr lang="en-US" sz="3600" dirty="0"/>
              <a:t>, they are presented with </a:t>
            </a:r>
            <a:r>
              <a:rPr lang="en-US" sz="3600" b="1" dirty="0"/>
              <a:t>reasonable cause to suspect</a:t>
            </a:r>
            <a:r>
              <a:rPr lang="en-US" sz="3600" dirty="0"/>
              <a:t> child abuse or maltreatment.</a:t>
            </a:r>
          </a:p>
          <a:p>
            <a:endParaRPr lang="en-US" sz="3600" dirty="0"/>
          </a:p>
          <a:p>
            <a:endParaRPr lang="en-US" sz="3600" dirty="0"/>
          </a:p>
          <a:p>
            <a:endParaRPr lang="en-US" sz="3600" dirty="0"/>
          </a:p>
        </p:txBody>
      </p:sp>
      <p:sp>
        <p:nvSpPr>
          <p:cNvPr id="4" name="Slide Number Placeholder 3"/>
          <p:cNvSpPr>
            <a:spLocks noGrp="1"/>
          </p:cNvSpPr>
          <p:nvPr>
            <p:ph type="sldNum" sz="quarter" idx="12"/>
          </p:nvPr>
        </p:nvSpPr>
        <p:spPr/>
        <p:txBody>
          <a:bodyPr/>
          <a:lstStyle/>
          <a:p>
            <a:fld id="{3957698E-C657-43EE-8AAE-648C42A36E86}" type="slidenum">
              <a:rPr lang="en-US" smtClean="0"/>
              <a:t>25</a:t>
            </a:fld>
            <a:endParaRPr lang="en-US"/>
          </a:p>
        </p:txBody>
      </p:sp>
    </p:spTree>
    <p:extLst>
      <p:ext uri="{BB962C8B-B14F-4D97-AF65-F5344CB8AC3E}">
        <p14:creationId xmlns:p14="http://schemas.microsoft.com/office/powerpoint/2010/main" val="1678675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096000" cy="989012"/>
          </a:xfrm>
        </p:spPr>
        <p:txBody>
          <a:bodyPr>
            <a:normAutofit/>
          </a:bodyPr>
          <a:lstStyle/>
          <a:p>
            <a:r>
              <a:rPr lang="en-US" dirty="0"/>
              <a:t>Definition of Abuse</a:t>
            </a:r>
          </a:p>
        </p:txBody>
      </p:sp>
      <p:sp>
        <p:nvSpPr>
          <p:cNvPr id="3" name="Content Placeholder 2"/>
          <p:cNvSpPr>
            <a:spLocks noGrp="1"/>
          </p:cNvSpPr>
          <p:nvPr>
            <p:ph idx="1"/>
          </p:nvPr>
        </p:nvSpPr>
        <p:spPr>
          <a:xfrm>
            <a:off x="457200" y="1263650"/>
            <a:ext cx="8458200" cy="4832349"/>
          </a:xfrm>
        </p:spPr>
        <p:txBody>
          <a:bodyPr>
            <a:normAutofit lnSpcReduction="10000"/>
          </a:bodyPr>
          <a:lstStyle/>
          <a:p>
            <a:pPr marL="0" indent="0">
              <a:buNone/>
            </a:pPr>
            <a:r>
              <a:rPr lang="en-US" sz="2200" dirty="0"/>
              <a:t>"Abused child" means a child less than eighteen years of age whose parent or other person </a:t>
            </a:r>
            <a:r>
              <a:rPr lang="en-US" sz="2200" dirty="0" smtClean="0"/>
              <a:t>legally responsible </a:t>
            </a:r>
            <a:r>
              <a:rPr lang="en-US" sz="2200" dirty="0"/>
              <a:t>for his care:</a:t>
            </a:r>
          </a:p>
          <a:p>
            <a:r>
              <a:rPr lang="en-US" sz="2200" b="1" dirty="0"/>
              <a:t>Inflicts or allows to be inflicted </a:t>
            </a:r>
            <a:r>
              <a:rPr lang="en-US" sz="2200" dirty="0"/>
              <a:t>upon such child </a:t>
            </a:r>
            <a:r>
              <a:rPr lang="en-US" sz="2200" b="1" dirty="0"/>
              <a:t>physical injury </a:t>
            </a:r>
            <a:r>
              <a:rPr lang="en-US" sz="2200" dirty="0"/>
              <a:t>by other than accidental means which causes or creates a substantial risk of death, or serious or protracted disfigurement, or protracted impairment of physical or emotional health or protracted loss of impairment of the function of any bodily organ, or</a:t>
            </a:r>
          </a:p>
          <a:p>
            <a:r>
              <a:rPr lang="en-US" sz="2200" b="1" dirty="0"/>
              <a:t>Creates or allows to be crated </a:t>
            </a:r>
            <a:r>
              <a:rPr lang="en-US" sz="2200" dirty="0"/>
              <a:t>a substantial </a:t>
            </a:r>
            <a:r>
              <a:rPr lang="en-US" sz="2200" b="1" dirty="0"/>
              <a:t>risk of physical injury </a:t>
            </a:r>
            <a:r>
              <a:rPr lang="en-US" sz="2200" dirty="0"/>
              <a:t>to such child by other than accidental means which would be likely to cause death or serious or protracted disfigurement, or protracted impairment of physical or emotional health or protracted loss or impairment of the function of any bodily organ, or</a:t>
            </a:r>
          </a:p>
          <a:p>
            <a:r>
              <a:rPr lang="en-US" sz="2200" dirty="0"/>
              <a:t>Commits, or allows to be committed an </a:t>
            </a:r>
            <a:r>
              <a:rPr lang="en-US" sz="2200" b="1" dirty="0"/>
              <a:t>act of sexual abuse</a:t>
            </a:r>
            <a:r>
              <a:rPr lang="en-US" sz="2200" dirty="0"/>
              <a:t> against such child defined in the penal law.</a:t>
            </a:r>
          </a:p>
        </p:txBody>
      </p:sp>
      <p:sp>
        <p:nvSpPr>
          <p:cNvPr id="4" name="Slide Number Placeholder 3"/>
          <p:cNvSpPr>
            <a:spLocks noGrp="1"/>
          </p:cNvSpPr>
          <p:nvPr>
            <p:ph type="sldNum" sz="quarter" idx="12"/>
          </p:nvPr>
        </p:nvSpPr>
        <p:spPr/>
        <p:txBody>
          <a:bodyPr/>
          <a:lstStyle/>
          <a:p>
            <a:fld id="{3957698E-C657-43EE-8AAE-648C42A36E86}" type="slidenum">
              <a:rPr lang="en-US" smtClean="0"/>
              <a:t>26</a:t>
            </a:fld>
            <a:endParaRPr lang="en-US"/>
          </a:p>
        </p:txBody>
      </p:sp>
    </p:spTree>
    <p:extLst>
      <p:ext uri="{BB962C8B-B14F-4D97-AF65-F5344CB8AC3E}">
        <p14:creationId xmlns:p14="http://schemas.microsoft.com/office/powerpoint/2010/main" val="3601118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867400" cy="792163"/>
          </a:xfrm>
        </p:spPr>
        <p:txBody>
          <a:bodyPr>
            <a:normAutofit/>
          </a:bodyPr>
          <a:lstStyle/>
          <a:p>
            <a:r>
              <a:rPr lang="en-US" dirty="0"/>
              <a:t>Definition of Maltreatment</a:t>
            </a:r>
          </a:p>
        </p:txBody>
      </p:sp>
      <p:sp>
        <p:nvSpPr>
          <p:cNvPr id="3" name="Content Placeholder 2"/>
          <p:cNvSpPr>
            <a:spLocks noGrp="1"/>
          </p:cNvSpPr>
          <p:nvPr>
            <p:ph idx="1"/>
          </p:nvPr>
        </p:nvSpPr>
        <p:spPr>
          <a:xfrm>
            <a:off x="457200" y="1866445"/>
            <a:ext cx="8229600" cy="4648201"/>
          </a:xfrm>
        </p:spPr>
        <p:txBody>
          <a:bodyPr>
            <a:normAutofit/>
          </a:bodyPr>
          <a:lstStyle/>
          <a:p>
            <a:pPr marL="0" indent="0">
              <a:buNone/>
            </a:pPr>
            <a:r>
              <a:rPr lang="en-US" sz="3200" dirty="0"/>
              <a:t>A "maltreated child" includes a child under eighteen years of age:</a:t>
            </a:r>
          </a:p>
          <a:p>
            <a:r>
              <a:rPr lang="en-US" sz="3200" dirty="0"/>
              <a:t>defined as a </a:t>
            </a:r>
            <a:r>
              <a:rPr lang="en-US" sz="3200" b="1" dirty="0"/>
              <a:t>neglected</a:t>
            </a:r>
            <a:r>
              <a:rPr lang="en-US" sz="3200" dirty="0"/>
              <a:t> child by the family court act, or</a:t>
            </a:r>
          </a:p>
          <a:p>
            <a:r>
              <a:rPr lang="en-US" sz="3200" dirty="0"/>
              <a:t>who has had </a:t>
            </a:r>
            <a:r>
              <a:rPr lang="en-US" sz="3200" b="1" dirty="0"/>
              <a:t>serious physical injury </a:t>
            </a:r>
            <a:r>
              <a:rPr lang="en-US" sz="3200" dirty="0"/>
              <a:t>inflicted upon him or her by other than accidental means.</a:t>
            </a:r>
          </a:p>
          <a:p>
            <a:pPr marL="0" indent="0">
              <a:buNone/>
            </a:pPr>
            <a:endParaRPr lang="en-US" sz="3200" dirty="0"/>
          </a:p>
        </p:txBody>
      </p:sp>
      <p:sp>
        <p:nvSpPr>
          <p:cNvPr id="4" name="Slide Number Placeholder 3"/>
          <p:cNvSpPr>
            <a:spLocks noGrp="1"/>
          </p:cNvSpPr>
          <p:nvPr>
            <p:ph type="sldNum" sz="quarter" idx="12"/>
          </p:nvPr>
        </p:nvSpPr>
        <p:spPr/>
        <p:txBody>
          <a:bodyPr/>
          <a:lstStyle/>
          <a:p>
            <a:fld id="{3957698E-C657-43EE-8AAE-648C42A36E86}" type="slidenum">
              <a:rPr lang="en-US" smtClean="0"/>
              <a:t>27</a:t>
            </a:fld>
            <a:endParaRPr lang="en-US"/>
          </a:p>
        </p:txBody>
      </p:sp>
    </p:spTree>
    <p:extLst>
      <p:ext uri="{BB962C8B-B14F-4D97-AF65-F5344CB8AC3E}">
        <p14:creationId xmlns:p14="http://schemas.microsoft.com/office/powerpoint/2010/main" val="26759519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105400" cy="1401761"/>
          </a:xfrm>
        </p:spPr>
        <p:txBody>
          <a:bodyPr>
            <a:normAutofit/>
          </a:bodyPr>
          <a:lstStyle/>
          <a:p>
            <a:r>
              <a:rPr lang="en-US" dirty="0"/>
              <a:t>Definition of Neglect</a:t>
            </a:r>
          </a:p>
        </p:txBody>
      </p:sp>
      <p:sp>
        <p:nvSpPr>
          <p:cNvPr id="3" name="Content Placeholder 2"/>
          <p:cNvSpPr>
            <a:spLocks noGrp="1"/>
          </p:cNvSpPr>
          <p:nvPr>
            <p:ph idx="1"/>
          </p:nvPr>
        </p:nvSpPr>
        <p:spPr>
          <a:xfrm>
            <a:off x="457200" y="1143001"/>
            <a:ext cx="8229600" cy="4800600"/>
          </a:xfrm>
        </p:spPr>
        <p:txBody>
          <a:bodyPr>
            <a:noAutofit/>
          </a:bodyPr>
          <a:lstStyle/>
          <a:p>
            <a:pPr marL="0" indent="0">
              <a:buNone/>
            </a:pPr>
            <a:r>
              <a:rPr lang="en-US" sz="2400" dirty="0"/>
              <a:t>“Neglected child” means a child less than eighteen years of age:</a:t>
            </a:r>
          </a:p>
          <a:p>
            <a:r>
              <a:rPr lang="en-US" sz="2400" dirty="0"/>
              <a:t>Whose physical, mental or emotional condition has been impaired or is in imminent danger of becoming impaired as a result of the failure of his parent or other person legally responsible for his care to exercise a minimum degree of care;</a:t>
            </a:r>
          </a:p>
          <a:p>
            <a:pPr lvl="1"/>
            <a:r>
              <a:rPr lang="en-US" sz="2400" dirty="0"/>
              <a:t>In supplying the child with adequate food, clothing, shelter, education, medical or surgical care, though financially able to do so or offered financial or other reasonable means to do so; </a:t>
            </a:r>
            <a:r>
              <a:rPr lang="en-US" sz="2400" dirty="0" smtClean="0"/>
              <a:t>or</a:t>
            </a:r>
            <a:endParaRPr lang="en-US" sz="2400" dirty="0"/>
          </a:p>
        </p:txBody>
      </p:sp>
      <p:sp>
        <p:nvSpPr>
          <p:cNvPr id="4" name="Slide Number Placeholder 3"/>
          <p:cNvSpPr>
            <a:spLocks noGrp="1"/>
          </p:cNvSpPr>
          <p:nvPr>
            <p:ph type="sldNum" sz="quarter" idx="12"/>
          </p:nvPr>
        </p:nvSpPr>
        <p:spPr/>
        <p:txBody>
          <a:bodyPr/>
          <a:lstStyle/>
          <a:p>
            <a:fld id="{3957698E-C657-43EE-8AAE-648C42A36E86}" type="slidenum">
              <a:rPr lang="en-US" smtClean="0"/>
              <a:pPr/>
              <a:t>28</a:t>
            </a:fld>
            <a:endParaRPr lang="en-US"/>
          </a:p>
        </p:txBody>
      </p:sp>
    </p:spTree>
    <p:extLst>
      <p:ext uri="{BB962C8B-B14F-4D97-AF65-F5344CB8AC3E}">
        <p14:creationId xmlns:p14="http://schemas.microsoft.com/office/powerpoint/2010/main" val="3381680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019800" cy="1401761"/>
          </a:xfrm>
        </p:spPr>
        <p:txBody>
          <a:bodyPr>
            <a:normAutofit/>
          </a:bodyPr>
          <a:lstStyle/>
          <a:p>
            <a:r>
              <a:rPr lang="en-US" dirty="0"/>
              <a:t>Definition of </a:t>
            </a:r>
            <a:r>
              <a:rPr lang="en-US" dirty="0" smtClean="0"/>
              <a:t>Neglect (cont.)</a:t>
            </a:r>
            <a:endParaRPr lang="en-US" dirty="0"/>
          </a:p>
        </p:txBody>
      </p:sp>
      <p:sp>
        <p:nvSpPr>
          <p:cNvPr id="3" name="Content Placeholder 2"/>
          <p:cNvSpPr>
            <a:spLocks noGrp="1"/>
          </p:cNvSpPr>
          <p:nvPr>
            <p:ph idx="1"/>
          </p:nvPr>
        </p:nvSpPr>
        <p:spPr>
          <a:xfrm>
            <a:off x="457200" y="1143001"/>
            <a:ext cx="8229600" cy="4800600"/>
          </a:xfrm>
        </p:spPr>
        <p:txBody>
          <a:bodyPr>
            <a:noAutofit/>
          </a:bodyPr>
          <a:lstStyle/>
          <a:p>
            <a:pPr lvl="1"/>
            <a:r>
              <a:rPr lang="en-US" sz="2000" dirty="0" smtClean="0"/>
              <a:t>In </a:t>
            </a:r>
            <a:r>
              <a:rPr lang="en-US" sz="2000" dirty="0"/>
              <a:t>providing the child with proper supervision or guardianship, by unreasonable inflicting or allowing to be inflicted harm, or a substantial risk thereof, including the infliction or excessive corporal punishment; or my misusing a drug or drugs; or by misusing alcoholic beverages to the extent that he loses self-control of his actions; or my any other acts of a similarly serious nature requiring the aid of the court; provided, however, that where the respondent is voluntarily and regularly participating in a rehabilitative program, evidence that the respondent has repeatedly misused a drug or drugs or alcoholic beverages to the extent that he loses self-control of his actions shall not establish that the child is a neglected child in the absence of evidence establishing that the child’s physical, mental or emotional condition has been impaired or is in imminent danger of becoming impaired as set forth previously; or</a:t>
            </a:r>
          </a:p>
          <a:p>
            <a:r>
              <a:rPr lang="en-US" sz="2000" dirty="0"/>
              <a:t>Who has been abandoned by his parents or other person legally responsible for his care.</a:t>
            </a:r>
          </a:p>
        </p:txBody>
      </p:sp>
      <p:sp>
        <p:nvSpPr>
          <p:cNvPr id="4" name="Slide Number Placeholder 3"/>
          <p:cNvSpPr>
            <a:spLocks noGrp="1"/>
          </p:cNvSpPr>
          <p:nvPr>
            <p:ph type="sldNum" sz="quarter" idx="12"/>
          </p:nvPr>
        </p:nvSpPr>
        <p:spPr/>
        <p:txBody>
          <a:bodyPr/>
          <a:lstStyle/>
          <a:p>
            <a:fld id="{3957698E-C657-43EE-8AAE-648C42A36E86}" type="slidenum">
              <a:rPr lang="en-US" smtClean="0"/>
              <a:pPr/>
              <a:t>29</a:t>
            </a:fld>
            <a:endParaRPr lang="en-US"/>
          </a:p>
        </p:txBody>
      </p:sp>
    </p:spTree>
    <p:extLst>
      <p:ext uri="{BB962C8B-B14F-4D97-AF65-F5344CB8AC3E}">
        <p14:creationId xmlns:p14="http://schemas.microsoft.com/office/powerpoint/2010/main" val="329245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525"/>
            <a:ext cx="6324600" cy="1401761"/>
          </a:xfrm>
        </p:spPr>
        <p:txBody>
          <a:bodyPr>
            <a:normAutofit/>
          </a:bodyPr>
          <a:lstStyle/>
          <a:p>
            <a:r>
              <a:rPr lang="en-US" dirty="0"/>
              <a:t>Who Should Take This Course</a:t>
            </a:r>
          </a:p>
        </p:txBody>
      </p:sp>
      <p:sp>
        <p:nvSpPr>
          <p:cNvPr id="3" name="Content Placeholder 2"/>
          <p:cNvSpPr>
            <a:spLocks noGrp="1"/>
          </p:cNvSpPr>
          <p:nvPr>
            <p:ph idx="1"/>
          </p:nvPr>
        </p:nvSpPr>
        <p:spPr>
          <a:xfrm>
            <a:off x="457200" y="1219201"/>
            <a:ext cx="8458200" cy="4953000"/>
          </a:xfrm>
        </p:spPr>
        <p:txBody>
          <a:bodyPr>
            <a:normAutofit fontScale="85000" lnSpcReduction="20000"/>
          </a:bodyPr>
          <a:lstStyle/>
          <a:p>
            <a:r>
              <a:rPr lang="en-US" dirty="0" smtClean="0"/>
              <a:t>New York State Family Planning Program Providers must complete annual </a:t>
            </a:r>
            <a:r>
              <a:rPr lang="en-US" dirty="0"/>
              <a:t>training on identification </a:t>
            </a:r>
            <a:r>
              <a:rPr lang="en-US" dirty="0" smtClean="0"/>
              <a:t>and reporting </a:t>
            </a:r>
            <a:r>
              <a:rPr lang="en-US" dirty="0"/>
              <a:t>of </a:t>
            </a:r>
            <a:r>
              <a:rPr lang="en-US" dirty="0" smtClean="0"/>
              <a:t>child abuse.</a:t>
            </a:r>
          </a:p>
          <a:p>
            <a:pPr lvl="1"/>
            <a:r>
              <a:rPr lang="en-US" dirty="0" smtClean="0"/>
              <a:t>Providers can use the Mandated Reporter Online Training developed by the New York State Office of Children and Family Services (OCFS) available at: </a:t>
            </a:r>
            <a:r>
              <a:rPr lang="en-US" dirty="0" smtClean="0">
                <a:hlinkClick r:id="rId3"/>
              </a:rPr>
              <a:t>http</a:t>
            </a:r>
            <a:r>
              <a:rPr lang="en-US" dirty="0">
                <a:hlinkClick r:id="rId3"/>
              </a:rPr>
              <a:t>://www.nysmandatedreporter.org/TrainingCourses.aspx</a:t>
            </a:r>
            <a:endParaRPr lang="en-US" dirty="0"/>
          </a:p>
          <a:p>
            <a:pPr lvl="1"/>
            <a:r>
              <a:rPr lang="en-US" dirty="0"/>
              <a:t>Some categories—including teachers, many medical professionals, and social workers—need this training as part of their licensing requirement. </a:t>
            </a:r>
            <a:endParaRPr lang="en-US" dirty="0" smtClean="0"/>
          </a:p>
          <a:p>
            <a:pPr lvl="1"/>
            <a:r>
              <a:rPr lang="en-US" dirty="0" smtClean="0"/>
              <a:t>NYSED provides a comprehensive life of </a:t>
            </a:r>
            <a:r>
              <a:rPr lang="en-US" dirty="0"/>
              <a:t>training providers: </a:t>
            </a:r>
            <a:r>
              <a:rPr lang="en-US" dirty="0">
                <a:hlinkClick r:id="rId4"/>
              </a:rPr>
              <a:t>http://</a:t>
            </a:r>
            <a:r>
              <a:rPr lang="en-US" dirty="0" smtClean="0">
                <a:hlinkClick r:id="rId4"/>
              </a:rPr>
              <a:t>www.op.nysed.gov/training/caproviders.htm</a:t>
            </a:r>
            <a:r>
              <a:rPr lang="en-US" dirty="0" smtClean="0"/>
              <a:t> </a:t>
            </a:r>
          </a:p>
          <a:p>
            <a:r>
              <a:rPr lang="en-US" dirty="0" smtClean="0"/>
              <a:t>This </a:t>
            </a:r>
            <a:r>
              <a:rPr lang="en-US" dirty="0"/>
              <a:t>training can </a:t>
            </a:r>
            <a:r>
              <a:rPr lang="en-US" dirty="0" smtClean="0"/>
              <a:t>be </a:t>
            </a:r>
            <a:r>
              <a:rPr lang="en-US" dirty="0"/>
              <a:t>used to: </a:t>
            </a:r>
          </a:p>
          <a:p>
            <a:pPr lvl="1"/>
            <a:r>
              <a:rPr lang="en-US" dirty="0" smtClean="0"/>
              <a:t>Ensure </a:t>
            </a:r>
            <a:r>
              <a:rPr lang="en-US" dirty="0"/>
              <a:t>staff working in family planning settings who are not mandated reports understand the process of reporting</a:t>
            </a:r>
          </a:p>
        </p:txBody>
      </p:sp>
      <p:sp>
        <p:nvSpPr>
          <p:cNvPr id="4" name="Slide Number Placeholder 3"/>
          <p:cNvSpPr>
            <a:spLocks noGrp="1"/>
          </p:cNvSpPr>
          <p:nvPr>
            <p:ph type="sldNum" sz="quarter" idx="12"/>
          </p:nvPr>
        </p:nvSpPr>
        <p:spPr/>
        <p:txBody>
          <a:bodyPr/>
          <a:lstStyle/>
          <a:p>
            <a:fld id="{3957698E-C657-43EE-8AAE-648C42A36E86}" type="slidenum">
              <a:rPr lang="en-US" smtClean="0"/>
              <a:pPr/>
              <a:t>3</a:t>
            </a:fld>
            <a:endParaRPr lang="en-US" dirty="0"/>
          </a:p>
        </p:txBody>
      </p:sp>
    </p:spTree>
    <p:extLst>
      <p:ext uri="{BB962C8B-B14F-4D97-AF65-F5344CB8AC3E}">
        <p14:creationId xmlns:p14="http://schemas.microsoft.com/office/powerpoint/2010/main" val="21233897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019800" cy="1401761"/>
          </a:xfrm>
        </p:spPr>
        <p:txBody>
          <a:bodyPr>
            <a:normAutofit/>
          </a:bodyPr>
          <a:lstStyle/>
          <a:p>
            <a:r>
              <a:rPr lang="en-US" dirty="0"/>
              <a:t>Subject of Report</a:t>
            </a:r>
          </a:p>
        </p:txBody>
      </p:sp>
      <p:sp>
        <p:nvSpPr>
          <p:cNvPr id="3" name="Content Placeholder 2"/>
          <p:cNvSpPr>
            <a:spLocks noGrp="1"/>
          </p:cNvSpPr>
          <p:nvPr>
            <p:ph idx="1"/>
          </p:nvPr>
        </p:nvSpPr>
        <p:spPr>
          <a:xfrm>
            <a:off x="457200" y="1295400"/>
            <a:ext cx="8229600" cy="5060950"/>
          </a:xfrm>
        </p:spPr>
        <p:txBody>
          <a:bodyPr>
            <a:normAutofit fontScale="85000" lnSpcReduction="20000"/>
          </a:bodyPr>
          <a:lstStyle/>
          <a:p>
            <a:r>
              <a:rPr lang="en-US" dirty="0"/>
              <a:t>The “subject of the report" is the </a:t>
            </a:r>
            <a:r>
              <a:rPr lang="en-US" b="1" dirty="0"/>
              <a:t>parent, guardian, or other person eighteen years of age or older legally responsible for a child </a:t>
            </a:r>
            <a:r>
              <a:rPr lang="en-US" dirty="0"/>
              <a:t>reported to the statewide central register of child abuse and maltreatment who is </a:t>
            </a:r>
            <a:r>
              <a:rPr lang="en-US" b="1" dirty="0"/>
              <a:t>allegedly responsible </a:t>
            </a:r>
            <a:r>
              <a:rPr lang="en-US" dirty="0"/>
              <a:t>for causing or allowing to be caused injury, abuse or maltreatment.</a:t>
            </a:r>
          </a:p>
          <a:p>
            <a:r>
              <a:rPr lang="en-US" dirty="0"/>
              <a:t>The subject of the report can </a:t>
            </a:r>
            <a:r>
              <a:rPr lang="en-US" dirty="0" smtClean="0"/>
              <a:t>be a parent</a:t>
            </a:r>
            <a:r>
              <a:rPr lang="en-US" dirty="0"/>
              <a:t>, guardian, custodian or other person 18 years </a:t>
            </a:r>
            <a:r>
              <a:rPr lang="en-US" dirty="0" smtClean="0"/>
              <a:t>of </a:t>
            </a:r>
            <a:r>
              <a:rPr lang="en-US" dirty="0"/>
              <a:t>age or older who is legally responsible for </a:t>
            </a:r>
            <a:r>
              <a:rPr lang="en-US" dirty="0" smtClean="0"/>
              <a:t>the </a:t>
            </a:r>
            <a:r>
              <a:rPr lang="en-US" dirty="0"/>
              <a:t>child </a:t>
            </a:r>
            <a:r>
              <a:rPr lang="en-US" dirty="0" smtClean="0"/>
              <a:t>(such as an unrelated </a:t>
            </a:r>
            <a:r>
              <a:rPr lang="en-US" dirty="0"/>
              <a:t>adult </a:t>
            </a:r>
            <a:r>
              <a:rPr lang="en-US" dirty="0" smtClean="0"/>
              <a:t>living </a:t>
            </a:r>
            <a:r>
              <a:rPr lang="en-US" dirty="0"/>
              <a:t>in the child’s </a:t>
            </a:r>
            <a:r>
              <a:rPr lang="en-US" dirty="0" smtClean="0"/>
              <a:t>home).</a:t>
            </a:r>
            <a:endParaRPr lang="en-US" dirty="0"/>
          </a:p>
          <a:p>
            <a:r>
              <a:rPr lang="en-US" dirty="0" smtClean="0"/>
              <a:t>If abuse is perpetuated by someone other than a person legally responsible for the child (for example, teacher, counselor, other professional, etc.), it should be reported to law enforcement directly for criminal action to be pursued.</a:t>
            </a:r>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pPr/>
              <a:t>30</a:t>
            </a:fld>
            <a:endParaRPr lang="en-US"/>
          </a:p>
        </p:txBody>
      </p:sp>
    </p:spTree>
    <p:extLst>
      <p:ext uri="{BB962C8B-B14F-4D97-AF65-F5344CB8AC3E}">
        <p14:creationId xmlns:p14="http://schemas.microsoft.com/office/powerpoint/2010/main" val="3852231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Age of Consent and Mandatory Reporting</a:t>
            </a:r>
          </a:p>
        </p:txBody>
      </p:sp>
      <p:sp>
        <p:nvSpPr>
          <p:cNvPr id="3" name="Content Placeholder 2"/>
          <p:cNvSpPr>
            <a:spLocks noGrp="1"/>
          </p:cNvSpPr>
          <p:nvPr>
            <p:ph idx="1"/>
          </p:nvPr>
        </p:nvSpPr>
        <p:spPr>
          <a:xfrm>
            <a:off x="457200" y="1676399"/>
            <a:ext cx="8229600" cy="4495801"/>
          </a:xfrm>
        </p:spPr>
        <p:txBody>
          <a:bodyPr>
            <a:normAutofit fontScale="85000" lnSpcReduction="20000"/>
          </a:bodyPr>
          <a:lstStyle/>
          <a:p>
            <a:r>
              <a:rPr lang="en-US" dirty="0" smtClean="0"/>
              <a:t>An </a:t>
            </a:r>
            <a:r>
              <a:rPr lang="en-US" dirty="0"/>
              <a:t>individual is deemed incapable of consent when he or she is less than 17 years of age</a:t>
            </a:r>
            <a:r>
              <a:rPr lang="en-US" dirty="0" smtClean="0"/>
              <a:t>. Individuals </a:t>
            </a:r>
            <a:r>
              <a:rPr lang="en-US" dirty="0"/>
              <a:t>are exempt from prosecution for rape or criminal sexual acts under the following circumstances: </a:t>
            </a:r>
          </a:p>
          <a:p>
            <a:pPr lvl="1"/>
            <a:r>
              <a:rPr lang="en-US" dirty="0" smtClean="0"/>
              <a:t>If </a:t>
            </a:r>
            <a:r>
              <a:rPr lang="en-US" dirty="0"/>
              <a:t>the victim is between 15 and 17 years of age and the defendant is less than 21 years of </a:t>
            </a:r>
            <a:r>
              <a:rPr lang="en-US" dirty="0" smtClean="0"/>
              <a:t>age</a:t>
            </a:r>
          </a:p>
          <a:p>
            <a:pPr lvl="1"/>
            <a:r>
              <a:rPr lang="en-US" dirty="0" smtClean="0"/>
              <a:t>If </a:t>
            </a:r>
            <a:r>
              <a:rPr lang="en-US" dirty="0"/>
              <a:t>the victim is between 11 and 15 years of age and the defendant is less than 18 years of age or less than 4 years older than the </a:t>
            </a:r>
            <a:r>
              <a:rPr lang="en-US" dirty="0" smtClean="0"/>
              <a:t>victim</a:t>
            </a:r>
          </a:p>
          <a:p>
            <a:r>
              <a:rPr lang="en-US" dirty="0" smtClean="0"/>
              <a:t>However</a:t>
            </a:r>
            <a:r>
              <a:rPr lang="en-US" dirty="0"/>
              <a:t>, engaging in sexual intercourse or </a:t>
            </a:r>
            <a:r>
              <a:rPr lang="en-US" dirty="0" smtClean="0"/>
              <a:t>deviant </a:t>
            </a:r>
            <a:r>
              <a:rPr lang="en-US" dirty="0"/>
              <a:t>sexual intercourse with someone under 17 years is considered sexual misconduct (a misdemeanor) regardless of the age of the </a:t>
            </a:r>
            <a:r>
              <a:rPr lang="en-US" dirty="0" smtClean="0"/>
              <a:t>defendant.</a:t>
            </a:r>
          </a:p>
        </p:txBody>
      </p:sp>
      <p:sp>
        <p:nvSpPr>
          <p:cNvPr id="4" name="Slide Number Placeholder 3"/>
          <p:cNvSpPr>
            <a:spLocks noGrp="1"/>
          </p:cNvSpPr>
          <p:nvPr>
            <p:ph type="sldNum" sz="quarter" idx="12"/>
          </p:nvPr>
        </p:nvSpPr>
        <p:spPr/>
        <p:txBody>
          <a:bodyPr/>
          <a:lstStyle/>
          <a:p>
            <a:fld id="{3957698E-C657-43EE-8AAE-648C42A36E86}" type="slidenum">
              <a:rPr lang="en-US" smtClean="0"/>
              <a:t>31</a:t>
            </a:fld>
            <a:endParaRPr lang="en-US" dirty="0"/>
          </a:p>
        </p:txBody>
      </p:sp>
    </p:spTree>
    <p:extLst>
      <p:ext uri="{BB962C8B-B14F-4D97-AF65-F5344CB8AC3E}">
        <p14:creationId xmlns:p14="http://schemas.microsoft.com/office/powerpoint/2010/main" val="17817444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019800" cy="1401761"/>
          </a:xfrm>
        </p:spPr>
        <p:txBody>
          <a:bodyPr>
            <a:normAutofit fontScale="90000"/>
          </a:bodyPr>
          <a:lstStyle/>
          <a:p>
            <a:r>
              <a:rPr lang="en-US" dirty="0"/>
              <a:t>Age of Consent and Mandatory </a:t>
            </a:r>
            <a:r>
              <a:rPr lang="en-US" dirty="0" smtClean="0"/>
              <a:t>Reporting (cont.)</a:t>
            </a:r>
            <a:endParaRPr lang="en-US" dirty="0"/>
          </a:p>
        </p:txBody>
      </p:sp>
      <p:sp>
        <p:nvSpPr>
          <p:cNvPr id="3" name="Content Placeholder 2"/>
          <p:cNvSpPr>
            <a:spLocks noGrp="1"/>
          </p:cNvSpPr>
          <p:nvPr>
            <p:ph idx="1"/>
          </p:nvPr>
        </p:nvSpPr>
        <p:spPr>
          <a:xfrm>
            <a:off x="457200" y="1676399"/>
            <a:ext cx="8229600" cy="4495801"/>
          </a:xfrm>
        </p:spPr>
        <p:txBody>
          <a:bodyPr>
            <a:normAutofit fontScale="85000" lnSpcReduction="10000"/>
          </a:bodyPr>
          <a:lstStyle/>
          <a:p>
            <a:r>
              <a:rPr lang="en-US" dirty="0" smtClean="0"/>
              <a:t>Note: mandated </a:t>
            </a:r>
            <a:r>
              <a:rPr lang="en-US" dirty="0"/>
              <a:t>reporters are required to report all instances where they suspect that a child has been a victim of abuse. However, the definition only applies to those cases where a child’s parent or other person responsible for his or her care committed the offense or allowed the offense to be committed</a:t>
            </a:r>
            <a:r>
              <a:rPr lang="en-US" dirty="0" smtClean="0"/>
              <a:t>.</a:t>
            </a:r>
          </a:p>
          <a:p>
            <a:r>
              <a:rPr lang="en-US" sz="3200" dirty="0">
                <a:solidFill>
                  <a:schemeClr val="tx1"/>
                </a:solidFill>
              </a:rPr>
              <a:t>Absent other allegations of abuse or neglect, a minor is not an abused or neglected child merely because she or he is sexually active. A parent that knows their child is sexually active and is getting them care is not, in itself, a case of allowing abuse to happen. </a:t>
            </a:r>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t>32</a:t>
            </a:fld>
            <a:endParaRPr lang="en-US" dirty="0"/>
          </a:p>
        </p:txBody>
      </p:sp>
    </p:spTree>
    <p:extLst>
      <p:ext uri="{BB962C8B-B14F-4D97-AF65-F5344CB8AC3E}">
        <p14:creationId xmlns:p14="http://schemas.microsoft.com/office/powerpoint/2010/main" val="33430856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629400" cy="1401761"/>
          </a:xfrm>
        </p:spPr>
        <p:txBody>
          <a:bodyPr>
            <a:normAutofit fontScale="90000"/>
          </a:bodyPr>
          <a:lstStyle/>
          <a:p>
            <a:r>
              <a:rPr lang="en-US" dirty="0"/>
              <a:t>Reporting of Intimate Partner Violence</a:t>
            </a:r>
          </a:p>
        </p:txBody>
      </p:sp>
      <p:sp>
        <p:nvSpPr>
          <p:cNvPr id="3" name="Content Placeholder 2"/>
          <p:cNvSpPr>
            <a:spLocks noGrp="1"/>
          </p:cNvSpPr>
          <p:nvPr>
            <p:ph idx="1"/>
          </p:nvPr>
        </p:nvSpPr>
        <p:spPr>
          <a:xfrm>
            <a:off x="457200" y="1676399"/>
            <a:ext cx="8229600" cy="4267201"/>
          </a:xfrm>
        </p:spPr>
        <p:txBody>
          <a:bodyPr>
            <a:normAutofit fontScale="77500" lnSpcReduction="20000"/>
          </a:bodyPr>
          <a:lstStyle/>
          <a:p>
            <a:r>
              <a:rPr lang="en-US" dirty="0"/>
              <a:t>Intimate partner violence (IPV) or domestic violence (DV) is reportable to the extent that it adheres to the previously described definition of child abuse or maltreatment.</a:t>
            </a:r>
          </a:p>
          <a:p>
            <a:r>
              <a:rPr lang="en-US" dirty="0"/>
              <a:t>New York State's Penal Law requires that:</a:t>
            </a:r>
          </a:p>
          <a:p>
            <a:pPr lvl="1"/>
            <a:r>
              <a:rPr lang="en-US" dirty="0"/>
              <a:t>All injuries resulting from discharge of a firearm, and all potentially life-threatening injuries inflicted by a knife or other sharp object, must be reported to the local police. (§265.25)</a:t>
            </a:r>
          </a:p>
          <a:p>
            <a:pPr lvl="1"/>
            <a:r>
              <a:rPr lang="en-US" dirty="0"/>
              <a:t>All 2nd or 3rd degree burns to 5% or more of the body, all respiratory tract burns, and all burns which might result in death, must be reported in writing within 72 hours to the Office of Fire Prevention and Control. (§265.26)</a:t>
            </a:r>
          </a:p>
          <a:p>
            <a:r>
              <a:rPr lang="en-US" dirty="0"/>
              <a:t>There is no mandatory reporting of adult DV in New York State.</a:t>
            </a:r>
          </a:p>
          <a:p>
            <a:pPr lvl="1"/>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t>33</a:t>
            </a:fld>
            <a:endParaRPr lang="en-US" dirty="0"/>
          </a:p>
        </p:txBody>
      </p:sp>
    </p:spTree>
    <p:extLst>
      <p:ext uri="{BB962C8B-B14F-4D97-AF65-F5344CB8AC3E}">
        <p14:creationId xmlns:p14="http://schemas.microsoft.com/office/powerpoint/2010/main" val="24995309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477000" cy="1401761"/>
          </a:xfrm>
        </p:spPr>
        <p:txBody>
          <a:bodyPr>
            <a:normAutofit fontScale="90000"/>
          </a:bodyPr>
          <a:lstStyle/>
          <a:p>
            <a:r>
              <a:rPr lang="en-US" dirty="0"/>
              <a:t>Reporting of Human Trafficking</a:t>
            </a:r>
          </a:p>
        </p:txBody>
      </p:sp>
      <p:sp>
        <p:nvSpPr>
          <p:cNvPr id="3" name="Content Placeholder 2"/>
          <p:cNvSpPr>
            <a:spLocks noGrp="1"/>
          </p:cNvSpPr>
          <p:nvPr>
            <p:ph idx="1"/>
          </p:nvPr>
        </p:nvSpPr>
        <p:spPr>
          <a:xfrm>
            <a:off x="457200" y="1295401"/>
            <a:ext cx="8229600" cy="4876800"/>
          </a:xfrm>
        </p:spPr>
        <p:txBody>
          <a:bodyPr>
            <a:noAutofit/>
          </a:bodyPr>
          <a:lstStyle/>
          <a:p>
            <a:r>
              <a:rPr lang="en-US" sz="2000" dirty="0"/>
              <a:t>Reporting of suspected cases of human trafficking is reportable to the extent that it adheres to the previously described definition of child abuse and maltreatment.</a:t>
            </a:r>
          </a:p>
          <a:p>
            <a:pPr lvl="1"/>
            <a:r>
              <a:rPr lang="en-US" sz="2000" dirty="0"/>
              <a:t>Reporting of human trafficking is otherwise encouraged but not required in New York State.</a:t>
            </a:r>
          </a:p>
          <a:p>
            <a:r>
              <a:rPr lang="en-US" sz="2000" dirty="0"/>
              <a:t>Human trafficking, or “trafficking in persons,” means the recruitment, transportation, transfer, harboring or receipt of persons, by means of the threat or use of force or other forms of coercion, of abduction, of fraud, of deception, of the abuse of power or of a position of vulnerability or of the giving or receiving of payments or benefits to achieve the consent of a </a:t>
            </a:r>
            <a:r>
              <a:rPr lang="en-US" sz="2000" dirty="0" smtClean="0"/>
              <a:t>person….for </a:t>
            </a:r>
            <a:r>
              <a:rPr lang="en-US" sz="2000" dirty="0"/>
              <a:t>the purpose of exploitation.</a:t>
            </a:r>
          </a:p>
          <a:p>
            <a:r>
              <a:rPr lang="en-US" sz="2000" dirty="0"/>
              <a:t>Upstate Task Force investigates potential cases. </a:t>
            </a:r>
          </a:p>
          <a:p>
            <a:r>
              <a:rPr lang="en-US" sz="2000" dirty="0"/>
              <a:t>To report activity, email human.trafficking@ag.ny.gov, or call the National Human Trafficking Resource Center’s 24/7 hotline at 1-888-373-7888.</a:t>
            </a:r>
          </a:p>
        </p:txBody>
      </p:sp>
      <p:sp>
        <p:nvSpPr>
          <p:cNvPr id="4" name="Slide Number Placeholder 3"/>
          <p:cNvSpPr>
            <a:spLocks noGrp="1"/>
          </p:cNvSpPr>
          <p:nvPr>
            <p:ph type="sldNum" sz="quarter" idx="12"/>
          </p:nvPr>
        </p:nvSpPr>
        <p:spPr/>
        <p:txBody>
          <a:bodyPr/>
          <a:lstStyle/>
          <a:p>
            <a:fld id="{3957698E-C657-43EE-8AAE-648C42A36E86}" type="slidenum">
              <a:rPr lang="en-US" smtClean="0"/>
              <a:t>34</a:t>
            </a:fld>
            <a:endParaRPr lang="en-US" dirty="0"/>
          </a:p>
        </p:txBody>
      </p:sp>
    </p:spTree>
    <p:extLst>
      <p:ext uri="{BB962C8B-B14F-4D97-AF65-F5344CB8AC3E}">
        <p14:creationId xmlns:p14="http://schemas.microsoft.com/office/powerpoint/2010/main" val="38483126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3"/>
          <p:cNvSpPr>
            <a:spLocks noGrp="1"/>
          </p:cNvSpPr>
          <p:nvPr>
            <p:ph type="title"/>
          </p:nvPr>
        </p:nvSpPr>
        <p:spPr>
          <a:xfrm>
            <a:off x="1008856" y="3048000"/>
            <a:ext cx="7126288" cy="762000"/>
          </a:xfrm>
        </p:spPr>
        <p:txBody>
          <a:bodyPr/>
          <a:lstStyle/>
          <a:p>
            <a:r>
              <a:rPr altLang="en-US" dirty="0"/>
              <a:t>When to Report</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35</a:t>
            </a:fld>
            <a:endParaRPr lang="en-US" altLang="en-US" dirty="0"/>
          </a:p>
        </p:txBody>
      </p:sp>
    </p:spTree>
    <p:extLst>
      <p:ext uri="{BB962C8B-B14F-4D97-AF65-F5344CB8AC3E}">
        <p14:creationId xmlns:p14="http://schemas.microsoft.com/office/powerpoint/2010/main" val="38358288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When</a:t>
            </a:r>
            <a:r>
              <a:rPr lang="en-US" dirty="0">
                <a:effectLst>
                  <a:outerShdw blurRad="38100" dist="38100" dir="2700000" algn="tl">
                    <a:srgbClr val="000000">
                      <a:alpha val="43137"/>
                    </a:srgbClr>
                  </a:outerShdw>
                </a:effectLst>
              </a:rPr>
              <a:t> </a:t>
            </a:r>
            <a:r>
              <a:rPr lang="en-US" dirty="0"/>
              <a:t>to Report</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A report is required when the reporter has </a:t>
            </a:r>
            <a:r>
              <a:rPr lang="en-US" b="1" dirty="0"/>
              <a:t>reasonable cause to suspect:</a:t>
            </a:r>
          </a:p>
          <a:p>
            <a:r>
              <a:rPr lang="en-US" dirty="0"/>
              <a:t>A child coming before him or her in his or her </a:t>
            </a:r>
            <a:r>
              <a:rPr lang="en-US" b="1" dirty="0"/>
              <a:t>professional or official capacity </a:t>
            </a:r>
            <a:r>
              <a:rPr lang="en-US" dirty="0"/>
              <a:t>is an abused or maltreated child.</a:t>
            </a:r>
          </a:p>
          <a:p>
            <a:r>
              <a:rPr lang="en-US" dirty="0"/>
              <a:t>The parent, guardian, custodian, or other person legally responsible for the child comes before the reporter and states from personal knowledge facts, conditions, or circumstances that, if correct, would render the child an abused or maltreated child.</a:t>
            </a:r>
          </a:p>
        </p:txBody>
      </p:sp>
      <p:sp>
        <p:nvSpPr>
          <p:cNvPr id="4" name="Slide Number Placeholder 3"/>
          <p:cNvSpPr>
            <a:spLocks noGrp="1"/>
          </p:cNvSpPr>
          <p:nvPr>
            <p:ph type="sldNum" sz="quarter" idx="12"/>
          </p:nvPr>
        </p:nvSpPr>
        <p:spPr/>
        <p:txBody>
          <a:bodyPr/>
          <a:lstStyle/>
          <a:p>
            <a:fld id="{3957698E-C657-43EE-8AAE-648C42A36E86}" type="slidenum">
              <a:rPr lang="en-US" smtClean="0"/>
              <a:t>36</a:t>
            </a:fld>
            <a:endParaRPr lang="en-US" dirty="0"/>
          </a:p>
        </p:txBody>
      </p:sp>
    </p:spTree>
    <p:extLst>
      <p:ext uri="{BB962C8B-B14F-4D97-AF65-F5344CB8AC3E}">
        <p14:creationId xmlns:p14="http://schemas.microsoft.com/office/powerpoint/2010/main" val="16822284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Reasonable Cause</a:t>
            </a:r>
          </a:p>
        </p:txBody>
      </p:sp>
      <p:sp>
        <p:nvSpPr>
          <p:cNvPr id="3" name="Content Placeholder 2"/>
          <p:cNvSpPr>
            <a:spLocks noGrp="1"/>
          </p:cNvSpPr>
          <p:nvPr>
            <p:ph idx="1"/>
          </p:nvPr>
        </p:nvSpPr>
        <p:spPr>
          <a:xfrm>
            <a:off x="457200" y="1676399"/>
            <a:ext cx="8229600" cy="4419601"/>
          </a:xfrm>
        </p:spPr>
        <p:txBody>
          <a:bodyPr>
            <a:normAutofit fontScale="92500" lnSpcReduction="20000"/>
          </a:bodyPr>
          <a:lstStyle/>
          <a:p>
            <a:r>
              <a:rPr lang="en-US" dirty="0"/>
              <a:t>Reasonable cause to suspect child abuse or maltreatment means that, </a:t>
            </a:r>
            <a:r>
              <a:rPr lang="en-US" b="1" dirty="0"/>
              <a:t>based on your rational observations, professional training and experience</a:t>
            </a:r>
            <a:r>
              <a:rPr lang="en-US" dirty="0"/>
              <a:t>, you have a </a:t>
            </a:r>
            <a:r>
              <a:rPr lang="en-US" b="1" dirty="0"/>
              <a:t>suspicion</a:t>
            </a:r>
            <a:r>
              <a:rPr lang="en-US" dirty="0"/>
              <a:t> that the parent or other person legally responsible for a child is responsible for harming that child or placing that child in imminent danger of harm</a:t>
            </a:r>
          </a:p>
          <a:p>
            <a:r>
              <a:rPr lang="en-US" dirty="0"/>
              <a:t>Suspicion can be as simple as distrusting an explanation for an injury</a:t>
            </a:r>
          </a:p>
          <a:p>
            <a:r>
              <a:rPr lang="en-US" dirty="0"/>
              <a:t>Mandated reporters are </a:t>
            </a:r>
            <a:r>
              <a:rPr lang="en-US" b="1" dirty="0"/>
              <a:t>NOT</a:t>
            </a:r>
            <a:r>
              <a:rPr lang="en-US" dirty="0"/>
              <a:t> required to have definitive proof of abuse in order to file a report</a:t>
            </a:r>
          </a:p>
        </p:txBody>
      </p:sp>
      <p:sp>
        <p:nvSpPr>
          <p:cNvPr id="4" name="Slide Number Placeholder 3"/>
          <p:cNvSpPr>
            <a:spLocks noGrp="1"/>
          </p:cNvSpPr>
          <p:nvPr>
            <p:ph type="sldNum" sz="quarter" idx="12"/>
          </p:nvPr>
        </p:nvSpPr>
        <p:spPr/>
        <p:txBody>
          <a:bodyPr/>
          <a:lstStyle/>
          <a:p>
            <a:fld id="{3957698E-C657-43EE-8AAE-648C42A36E86}" type="slidenum">
              <a:rPr lang="en-US" smtClean="0"/>
              <a:t>37</a:t>
            </a:fld>
            <a:endParaRPr lang="en-US" dirty="0"/>
          </a:p>
        </p:txBody>
      </p:sp>
    </p:spTree>
    <p:extLst>
      <p:ext uri="{BB962C8B-B14F-4D97-AF65-F5344CB8AC3E}">
        <p14:creationId xmlns:p14="http://schemas.microsoft.com/office/powerpoint/2010/main" val="38292671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525"/>
            <a:ext cx="6781800" cy="1401761"/>
          </a:xfrm>
        </p:spPr>
        <p:txBody>
          <a:bodyPr>
            <a:normAutofit fontScale="90000"/>
          </a:bodyPr>
          <a:lstStyle/>
          <a:p>
            <a:r>
              <a:rPr lang="en-US" dirty="0"/>
              <a:t>Protections and Liabilities for Mandated Reporters</a:t>
            </a:r>
          </a:p>
        </p:txBody>
      </p:sp>
      <p:sp>
        <p:nvSpPr>
          <p:cNvPr id="3" name="Content Placeholder 2"/>
          <p:cNvSpPr>
            <a:spLocks noGrp="1"/>
          </p:cNvSpPr>
          <p:nvPr>
            <p:ph idx="1"/>
          </p:nvPr>
        </p:nvSpPr>
        <p:spPr>
          <a:xfrm>
            <a:off x="457200" y="2119311"/>
            <a:ext cx="8229600" cy="4419601"/>
          </a:xfrm>
        </p:spPr>
        <p:txBody>
          <a:bodyPr>
            <a:normAutofit fontScale="70000" lnSpcReduction="20000"/>
          </a:bodyPr>
          <a:lstStyle/>
          <a:p>
            <a:r>
              <a:rPr lang="en-US" b="1" dirty="0"/>
              <a:t>Source Confidentiality: </a:t>
            </a:r>
            <a:r>
              <a:rPr lang="en-US" dirty="0"/>
              <a:t>OCFS and local CPS are not permitted to release to the subject of the report any data that would identify the source of a report unless the source has given written permission </a:t>
            </a:r>
          </a:p>
          <a:p>
            <a:pPr lvl="1"/>
            <a:r>
              <a:rPr lang="en-US" dirty="0"/>
              <a:t>Information regarding the source of the report may be shared with court officials, police, and district attorneys but only in certain circumstances.</a:t>
            </a:r>
          </a:p>
          <a:p>
            <a:r>
              <a:rPr lang="en-US" b="1" dirty="0"/>
              <a:t>Immunity from Liability: </a:t>
            </a:r>
            <a:r>
              <a:rPr lang="en-US" dirty="0"/>
              <a:t>If a mandated reporter makes a report with earnest concern for the welfare of a child (i.e. “in good faith”), he or she is immune from any criminal or civil liability that might result. </a:t>
            </a:r>
          </a:p>
          <a:p>
            <a:r>
              <a:rPr lang="en-US" b="1" dirty="0"/>
              <a:t>Penalties for Failure to Report: </a:t>
            </a:r>
            <a:r>
              <a:rPr lang="en-US" dirty="0"/>
              <a:t>Anyone who is mandated to report suspected child abuse or maltreatment and fails to do so: </a:t>
            </a:r>
          </a:p>
          <a:p>
            <a:pPr lvl="1"/>
            <a:r>
              <a:rPr lang="en-US" dirty="0"/>
              <a:t>could be charged with a Class A misdemeanor and subject to criminal penalties</a:t>
            </a:r>
          </a:p>
          <a:p>
            <a:pPr lvl="1"/>
            <a:r>
              <a:rPr lang="en-US" dirty="0"/>
              <a:t>can be sued in a civil court for monetary damages</a:t>
            </a:r>
          </a:p>
        </p:txBody>
      </p:sp>
      <p:sp>
        <p:nvSpPr>
          <p:cNvPr id="4" name="Slide Number Placeholder 3"/>
          <p:cNvSpPr>
            <a:spLocks noGrp="1"/>
          </p:cNvSpPr>
          <p:nvPr>
            <p:ph type="sldNum" sz="quarter" idx="12"/>
          </p:nvPr>
        </p:nvSpPr>
        <p:spPr/>
        <p:txBody>
          <a:bodyPr/>
          <a:lstStyle/>
          <a:p>
            <a:fld id="{3957698E-C657-43EE-8AAE-648C42A36E86}" type="slidenum">
              <a:rPr lang="en-US" smtClean="0"/>
              <a:t>38</a:t>
            </a:fld>
            <a:endParaRPr lang="en-US" dirty="0"/>
          </a:p>
        </p:txBody>
      </p:sp>
    </p:spTree>
    <p:extLst>
      <p:ext uri="{BB962C8B-B14F-4D97-AF65-F5344CB8AC3E}">
        <p14:creationId xmlns:p14="http://schemas.microsoft.com/office/powerpoint/2010/main" val="18737965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3"/>
          <p:cNvSpPr>
            <a:spLocks noGrp="1"/>
          </p:cNvSpPr>
          <p:nvPr>
            <p:ph type="title"/>
          </p:nvPr>
        </p:nvSpPr>
        <p:spPr>
          <a:xfrm>
            <a:off x="1008856" y="3086100"/>
            <a:ext cx="7126288" cy="685800"/>
          </a:xfrm>
        </p:spPr>
        <p:txBody>
          <a:bodyPr/>
          <a:lstStyle/>
          <a:p>
            <a:r>
              <a:rPr altLang="en-US" dirty="0"/>
              <a:t>How to Report </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39</a:t>
            </a:fld>
            <a:endParaRPr lang="en-US" altLang="en-US" dirty="0"/>
          </a:p>
        </p:txBody>
      </p:sp>
    </p:spTree>
    <p:extLst>
      <p:ext uri="{BB962C8B-B14F-4D97-AF65-F5344CB8AC3E}">
        <p14:creationId xmlns:p14="http://schemas.microsoft.com/office/powerpoint/2010/main" val="3087633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4343400" cy="1401761"/>
          </a:xfrm>
        </p:spPr>
        <p:txBody>
          <a:bodyPr>
            <a:normAutofit fontScale="90000"/>
          </a:bodyPr>
          <a:lstStyle/>
          <a:p>
            <a:r>
              <a:rPr lang="en-US" dirty="0"/>
              <a:t>Content of this Training</a:t>
            </a:r>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This training will address:</a:t>
            </a:r>
          </a:p>
          <a:p>
            <a:r>
              <a:rPr lang="en-US" dirty="0"/>
              <a:t>New York State mandated child abuse reporting laws</a:t>
            </a:r>
          </a:p>
          <a:p>
            <a:r>
              <a:rPr lang="en-US" dirty="0"/>
              <a:t>Information on whether intimate partner violence and human trafficking are reportable as child abuse in our state</a:t>
            </a:r>
          </a:p>
          <a:p>
            <a:endParaRPr lang="en-US" dirty="0"/>
          </a:p>
          <a:p>
            <a:pPr marL="0" indent="0">
              <a:buNone/>
            </a:pPr>
            <a:r>
              <a:rPr lang="en-US" b="1" dirty="0"/>
              <a:t>This training will NOT address:</a:t>
            </a:r>
          </a:p>
          <a:p>
            <a:r>
              <a:rPr lang="en-US" dirty="0"/>
              <a:t>Other state reporting </a:t>
            </a:r>
            <a:r>
              <a:rPr lang="en-US" dirty="0" smtClean="0"/>
              <a:t>laws (elder abuse, domestic violence or sexual assault for adults)</a:t>
            </a:r>
            <a:endParaRPr lang="en-US" dirty="0"/>
          </a:p>
        </p:txBody>
      </p:sp>
      <p:sp>
        <p:nvSpPr>
          <p:cNvPr id="6" name="Slide Number Placeholder 5"/>
          <p:cNvSpPr>
            <a:spLocks noGrp="1"/>
          </p:cNvSpPr>
          <p:nvPr>
            <p:ph type="sldNum" sz="quarter" idx="12"/>
          </p:nvPr>
        </p:nvSpPr>
        <p:spPr/>
        <p:txBody>
          <a:bodyPr/>
          <a:lstStyle/>
          <a:p>
            <a:fld id="{3957698E-C657-43EE-8AAE-648C42A36E86}" type="slidenum">
              <a:rPr lang="en-US" smtClean="0"/>
              <a:t>4</a:t>
            </a:fld>
            <a:endParaRPr lang="en-US" dirty="0"/>
          </a:p>
        </p:txBody>
      </p:sp>
    </p:spTree>
    <p:extLst>
      <p:ext uri="{BB962C8B-B14F-4D97-AF65-F5344CB8AC3E}">
        <p14:creationId xmlns:p14="http://schemas.microsoft.com/office/powerpoint/2010/main" val="6135287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How to Report</a:t>
            </a:r>
          </a:p>
        </p:txBody>
      </p:sp>
      <p:sp>
        <p:nvSpPr>
          <p:cNvPr id="3" name="Content Placeholder 2"/>
          <p:cNvSpPr>
            <a:spLocks noGrp="1"/>
          </p:cNvSpPr>
          <p:nvPr>
            <p:ph idx="1"/>
          </p:nvPr>
        </p:nvSpPr>
        <p:spPr/>
        <p:txBody>
          <a:bodyPr>
            <a:normAutofit fontScale="85000" lnSpcReduction="20000"/>
          </a:bodyPr>
          <a:lstStyle/>
          <a:p>
            <a:r>
              <a:rPr lang="en-US" dirty="0"/>
              <a:t>Mandated reporters must </a:t>
            </a:r>
            <a:r>
              <a:rPr lang="en-US" b="1" dirty="0"/>
              <a:t>immediately make an oral report </a:t>
            </a:r>
            <a:r>
              <a:rPr lang="en-US" dirty="0"/>
              <a:t>to the Statewide Central Register when they have reasonable cause to suspect that a child has been abused or neglected by a person responsible for that child's care. </a:t>
            </a:r>
          </a:p>
          <a:p>
            <a:pPr lvl="1"/>
            <a:r>
              <a:rPr lang="en-US" b="1" dirty="0"/>
              <a:t>Mandated Reporter Hotline: (800) 635-1522 </a:t>
            </a:r>
            <a:r>
              <a:rPr lang="en-US" dirty="0"/>
              <a:t>(Available 24 hours a day, 7 days a week)</a:t>
            </a:r>
          </a:p>
          <a:p>
            <a:r>
              <a:rPr lang="en-US" b="1" dirty="0"/>
              <a:t>Within 48 hours </a:t>
            </a:r>
            <a:r>
              <a:rPr lang="en-US" dirty="0"/>
              <a:t>of the oral report, Mandated reporters must file a signed, </a:t>
            </a:r>
            <a:r>
              <a:rPr lang="en-US" b="1" dirty="0"/>
              <a:t>written report</a:t>
            </a:r>
            <a:r>
              <a:rPr lang="en-US" dirty="0"/>
              <a:t>, </a:t>
            </a:r>
            <a:r>
              <a:rPr lang="en-US" u="sng" dirty="0">
                <a:hlinkClick r:id="rId3"/>
              </a:rPr>
              <a:t>Report of Suspected Child Abuse or Maltreatment (LDSS-2221A)</a:t>
            </a:r>
            <a:r>
              <a:rPr lang="en-US" dirty="0"/>
              <a:t>. </a:t>
            </a:r>
          </a:p>
          <a:p>
            <a:pPr lvl="1"/>
            <a:r>
              <a:rPr lang="en-US" dirty="0"/>
              <a:t>This written report is filed with the appropriate local CPS within each county in New York</a:t>
            </a:r>
          </a:p>
        </p:txBody>
      </p:sp>
      <p:sp>
        <p:nvSpPr>
          <p:cNvPr id="4" name="Slide Number Placeholder 3"/>
          <p:cNvSpPr>
            <a:spLocks noGrp="1"/>
          </p:cNvSpPr>
          <p:nvPr>
            <p:ph type="sldNum" sz="quarter" idx="12"/>
          </p:nvPr>
        </p:nvSpPr>
        <p:spPr/>
        <p:txBody>
          <a:bodyPr/>
          <a:lstStyle/>
          <a:p>
            <a:fld id="{3957698E-C657-43EE-8AAE-648C42A36E86}" type="slidenum">
              <a:rPr lang="en-US" smtClean="0"/>
              <a:t>40</a:t>
            </a:fld>
            <a:endParaRPr lang="en-US" dirty="0"/>
          </a:p>
        </p:txBody>
      </p:sp>
    </p:spTree>
    <p:extLst>
      <p:ext uri="{BB962C8B-B14F-4D97-AF65-F5344CB8AC3E}">
        <p14:creationId xmlns:p14="http://schemas.microsoft.com/office/powerpoint/2010/main" val="10831107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Report</a:t>
            </a:r>
          </a:p>
        </p:txBody>
      </p:sp>
      <p:sp>
        <p:nvSpPr>
          <p:cNvPr id="3" name="Content Placeholder 2"/>
          <p:cNvSpPr>
            <a:spLocks noGrp="1"/>
          </p:cNvSpPr>
          <p:nvPr>
            <p:ph idx="1"/>
          </p:nvPr>
        </p:nvSpPr>
        <p:spPr>
          <a:xfrm>
            <a:off x="457200" y="1219200"/>
            <a:ext cx="8229600" cy="5137149"/>
          </a:xfrm>
        </p:spPr>
        <p:txBody>
          <a:bodyPr>
            <a:normAutofit fontScale="92500" lnSpcReduction="20000"/>
          </a:bodyPr>
          <a:lstStyle/>
          <a:p>
            <a:r>
              <a:rPr lang="en-US" sz="2400" dirty="0"/>
              <a:t>The following information is included in the report:</a:t>
            </a:r>
          </a:p>
          <a:p>
            <a:pPr lvl="1"/>
            <a:r>
              <a:rPr lang="en-US" sz="2000" dirty="0"/>
              <a:t>The names and addresses of the child and his parents or other person responsible for his/her care</a:t>
            </a:r>
          </a:p>
          <a:p>
            <a:pPr lvl="1"/>
            <a:r>
              <a:rPr lang="en-US" sz="2000" dirty="0"/>
              <a:t>The child’s age, sex, and race</a:t>
            </a:r>
          </a:p>
          <a:p>
            <a:pPr lvl="1"/>
            <a:r>
              <a:rPr lang="en-US" sz="2000" dirty="0"/>
              <a:t>The nature and extent of the child’s injuries, abuse, or maltreatment, including any evidence of prior injuries, abuse or maltreatment to the child or their siblings</a:t>
            </a:r>
          </a:p>
          <a:p>
            <a:pPr lvl="1"/>
            <a:r>
              <a:rPr lang="en-US" sz="2000" dirty="0"/>
              <a:t>The name of the person(s) responsible for causing the injury, abuse, or maltreatment</a:t>
            </a:r>
          </a:p>
          <a:p>
            <a:pPr lvl="1"/>
            <a:r>
              <a:rPr lang="en-US" sz="2000" dirty="0"/>
              <a:t>Family composition</a:t>
            </a:r>
          </a:p>
          <a:p>
            <a:pPr lvl="1"/>
            <a:r>
              <a:rPr lang="en-US" sz="2000" dirty="0"/>
              <a:t>The source of the report</a:t>
            </a:r>
          </a:p>
          <a:p>
            <a:pPr lvl="1"/>
            <a:r>
              <a:rPr lang="en-US" sz="2000" dirty="0"/>
              <a:t>The person making the report and where (s)he can be reached</a:t>
            </a:r>
          </a:p>
          <a:p>
            <a:pPr lvl="1"/>
            <a:r>
              <a:rPr lang="en-US" sz="2000" dirty="0"/>
              <a:t>The actions taken by the reporting source, including the taking of photographs or x-rays, removal or keeping the child, or notifying the medical examiner or coroner</a:t>
            </a:r>
          </a:p>
          <a:p>
            <a:pPr lvl="1"/>
            <a:r>
              <a:rPr lang="en-US" sz="2000" dirty="0"/>
              <a:t>The names of other mandatory reporters at the source of the report who are aware of and have been involved in the report</a:t>
            </a:r>
          </a:p>
          <a:p>
            <a:pPr lvl="1"/>
            <a:r>
              <a:rPr lang="en-US" sz="2000" dirty="0"/>
              <a:t>Any additional information which may be helpful</a:t>
            </a:r>
          </a:p>
        </p:txBody>
      </p:sp>
      <p:sp>
        <p:nvSpPr>
          <p:cNvPr id="4" name="Slide Number Placeholder 3"/>
          <p:cNvSpPr>
            <a:spLocks noGrp="1"/>
          </p:cNvSpPr>
          <p:nvPr>
            <p:ph type="sldNum" sz="quarter" idx="12"/>
          </p:nvPr>
        </p:nvSpPr>
        <p:spPr/>
        <p:txBody>
          <a:bodyPr/>
          <a:lstStyle/>
          <a:p>
            <a:fld id="{3957698E-C657-43EE-8AAE-648C42A36E86}" type="slidenum">
              <a:rPr lang="en-US" smtClean="0"/>
              <a:t>41</a:t>
            </a:fld>
            <a:endParaRPr lang="en-US" dirty="0"/>
          </a:p>
        </p:txBody>
      </p:sp>
    </p:spTree>
    <p:extLst>
      <p:ext uri="{BB962C8B-B14F-4D97-AF65-F5344CB8AC3E}">
        <p14:creationId xmlns:p14="http://schemas.microsoft.com/office/powerpoint/2010/main" val="2285017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Report</a:t>
            </a:r>
          </a:p>
        </p:txBody>
      </p:sp>
      <p:sp>
        <p:nvSpPr>
          <p:cNvPr id="3" name="Content Placeholder 2"/>
          <p:cNvSpPr>
            <a:spLocks noGrp="1"/>
          </p:cNvSpPr>
          <p:nvPr>
            <p:ph idx="1"/>
          </p:nvPr>
        </p:nvSpPr>
        <p:spPr/>
        <p:txBody>
          <a:bodyPr>
            <a:normAutofit lnSpcReduction="10000"/>
          </a:bodyPr>
          <a:lstStyle/>
          <a:p>
            <a:r>
              <a:rPr lang="en-US" dirty="0"/>
              <a:t>At a minimum, the following should be documented for our agency files:</a:t>
            </a:r>
          </a:p>
          <a:p>
            <a:pPr lvl="1"/>
            <a:r>
              <a:rPr lang="en-US" dirty="0"/>
              <a:t>Report has been completed and filed</a:t>
            </a:r>
          </a:p>
          <a:p>
            <a:pPr lvl="1"/>
            <a:r>
              <a:rPr lang="en-US" dirty="0"/>
              <a:t>Date of visit and name of the informant</a:t>
            </a:r>
          </a:p>
          <a:p>
            <a:pPr lvl="1"/>
            <a:r>
              <a:rPr lang="en-US" dirty="0"/>
              <a:t>Date(s) of alleged abuse</a:t>
            </a:r>
          </a:p>
          <a:p>
            <a:pPr lvl="1"/>
            <a:r>
              <a:rPr lang="en-US" dirty="0"/>
              <a:t>Any injuries </a:t>
            </a:r>
          </a:p>
          <a:p>
            <a:pPr lvl="1"/>
            <a:r>
              <a:rPr lang="en-US" dirty="0"/>
              <a:t>Date and time the report was submitted </a:t>
            </a:r>
          </a:p>
          <a:p>
            <a:pPr lvl="1"/>
            <a:r>
              <a:rPr lang="en-US" dirty="0"/>
              <a:t>Name of the individual who took the report (if applicable) </a:t>
            </a:r>
          </a:p>
          <a:p>
            <a:endParaRPr lang="en-US" dirty="0"/>
          </a:p>
          <a:p>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pPr/>
              <a:t>42</a:t>
            </a:fld>
            <a:endParaRPr lang="en-US" dirty="0"/>
          </a:p>
        </p:txBody>
      </p:sp>
    </p:spTree>
    <p:extLst>
      <p:ext uri="{BB962C8B-B14F-4D97-AF65-F5344CB8AC3E}">
        <p14:creationId xmlns:p14="http://schemas.microsoft.com/office/powerpoint/2010/main" val="326780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519"/>
            <a:ext cx="6781800" cy="1401761"/>
          </a:xfrm>
        </p:spPr>
        <p:txBody>
          <a:bodyPr>
            <a:normAutofit fontScale="90000"/>
          </a:bodyPr>
          <a:lstStyle/>
          <a:p>
            <a:r>
              <a:rPr lang="en-US" dirty="0"/>
              <a:t>What Happens After a Report is Made</a:t>
            </a:r>
          </a:p>
        </p:txBody>
      </p:sp>
      <p:sp>
        <p:nvSpPr>
          <p:cNvPr id="3" name="Content Placeholder 2"/>
          <p:cNvSpPr>
            <a:spLocks noGrp="1"/>
          </p:cNvSpPr>
          <p:nvPr>
            <p:ph idx="1"/>
          </p:nvPr>
        </p:nvSpPr>
        <p:spPr/>
        <p:txBody>
          <a:bodyPr>
            <a:normAutofit fontScale="85000" lnSpcReduction="10000"/>
          </a:bodyPr>
          <a:lstStyle/>
          <a:p>
            <a:pPr fontAlgn="base"/>
            <a:r>
              <a:rPr lang="en-US" dirty="0"/>
              <a:t>The local CPS is required to begin an investigation of each report within 24 hours</a:t>
            </a:r>
          </a:p>
          <a:p>
            <a:pPr fontAlgn="base"/>
            <a:r>
              <a:rPr lang="en-US" dirty="0"/>
              <a:t>CPS may take a child into protective custody</a:t>
            </a:r>
          </a:p>
          <a:p>
            <a:pPr fontAlgn="base"/>
            <a:r>
              <a:rPr lang="en-US" dirty="0"/>
              <a:t>The CPS caseworker has the obligation and authority to petition the Family Court to mandate services</a:t>
            </a:r>
          </a:p>
          <a:p>
            <a:pPr fontAlgn="base"/>
            <a:r>
              <a:rPr lang="en-US" dirty="0"/>
              <a:t>CPS has 60 days after receiving the report to determine whether the report is "indicated" or "unfounded"</a:t>
            </a:r>
          </a:p>
          <a:p>
            <a:pPr fontAlgn="base"/>
            <a:r>
              <a:rPr lang="en-US" dirty="0"/>
              <a:t>CPS must provide written notice to the parents or other subjects of the report concerning the rights accorded to them</a:t>
            </a:r>
          </a:p>
        </p:txBody>
      </p:sp>
      <p:sp>
        <p:nvSpPr>
          <p:cNvPr id="4" name="Slide Number Placeholder 3"/>
          <p:cNvSpPr>
            <a:spLocks noGrp="1"/>
          </p:cNvSpPr>
          <p:nvPr>
            <p:ph type="sldNum" sz="quarter" idx="12"/>
          </p:nvPr>
        </p:nvSpPr>
        <p:spPr/>
        <p:txBody>
          <a:bodyPr/>
          <a:lstStyle/>
          <a:p>
            <a:fld id="{3957698E-C657-43EE-8AAE-648C42A36E86}" type="slidenum">
              <a:rPr lang="en-US" smtClean="0"/>
              <a:t>43</a:t>
            </a:fld>
            <a:endParaRPr lang="en-US" dirty="0"/>
          </a:p>
        </p:txBody>
      </p:sp>
    </p:spTree>
    <p:extLst>
      <p:ext uri="{BB962C8B-B14F-4D97-AF65-F5344CB8AC3E}">
        <p14:creationId xmlns:p14="http://schemas.microsoft.com/office/powerpoint/2010/main" val="17268924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3"/>
          <p:cNvSpPr>
            <a:spLocks noGrp="1"/>
          </p:cNvSpPr>
          <p:nvPr>
            <p:ph type="title"/>
          </p:nvPr>
        </p:nvSpPr>
        <p:spPr>
          <a:xfrm>
            <a:off x="1008856" y="3086100"/>
            <a:ext cx="7126288" cy="685800"/>
          </a:xfrm>
        </p:spPr>
        <p:txBody>
          <a:bodyPr/>
          <a:lstStyle/>
          <a:p>
            <a:r>
              <a:rPr altLang="en-US" dirty="0"/>
              <a:t>Trauma-Informed Reporting</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44</a:t>
            </a:fld>
            <a:endParaRPr lang="en-US" altLang="en-US" dirty="0"/>
          </a:p>
        </p:txBody>
      </p:sp>
    </p:spTree>
    <p:extLst>
      <p:ext uri="{BB962C8B-B14F-4D97-AF65-F5344CB8AC3E}">
        <p14:creationId xmlns:p14="http://schemas.microsoft.com/office/powerpoint/2010/main" val="34218039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172200" cy="1401761"/>
          </a:xfrm>
        </p:spPr>
        <p:txBody>
          <a:bodyPr>
            <a:normAutofit/>
          </a:bodyPr>
          <a:lstStyle/>
          <a:p>
            <a:r>
              <a:rPr lang="en-US" dirty="0"/>
              <a:t>Trauma-Informed Reporting</a:t>
            </a:r>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a:t>“A program, organization, or system that is trauma-informed:</a:t>
            </a:r>
          </a:p>
          <a:p>
            <a:r>
              <a:rPr lang="en-US" sz="2800" dirty="0"/>
              <a:t>Realizes the widespread impact of trauma and understands potential paths for recovery;</a:t>
            </a:r>
          </a:p>
          <a:p>
            <a:r>
              <a:rPr lang="en-US" sz="2800" dirty="0"/>
              <a:t>Recognizes the signs and symptoms of trauma in clients, families, staff, and others involved with the system;</a:t>
            </a:r>
          </a:p>
          <a:p>
            <a:r>
              <a:rPr lang="en-US" sz="2800" dirty="0"/>
              <a:t>Responds by fully integrating knowledge about trauma into policies, procedures, and practices; and</a:t>
            </a:r>
          </a:p>
          <a:p>
            <a:r>
              <a:rPr lang="en-US" sz="2800" dirty="0"/>
              <a:t>Seeks to actively resist re-traumatization."</a:t>
            </a:r>
          </a:p>
          <a:p>
            <a:endParaRPr lang="en-US" sz="2800" dirty="0"/>
          </a:p>
          <a:p>
            <a:endParaRPr lang="en-US" sz="2800" dirty="0">
              <a:hlinkClick r:id="rId3"/>
            </a:endParaRPr>
          </a:p>
        </p:txBody>
      </p:sp>
      <p:sp>
        <p:nvSpPr>
          <p:cNvPr id="5" name="Slide Number Placeholder 4"/>
          <p:cNvSpPr>
            <a:spLocks noGrp="1"/>
          </p:cNvSpPr>
          <p:nvPr>
            <p:ph type="sldNum" sz="quarter" idx="12"/>
          </p:nvPr>
        </p:nvSpPr>
        <p:spPr/>
        <p:txBody>
          <a:bodyPr/>
          <a:lstStyle/>
          <a:p>
            <a:fld id="{3957698E-C657-43EE-8AAE-648C42A36E86}" type="slidenum">
              <a:rPr lang="en-US" smtClean="0"/>
              <a:t>45</a:t>
            </a:fld>
            <a:endParaRPr lang="en-US" dirty="0"/>
          </a:p>
        </p:txBody>
      </p:sp>
    </p:spTree>
    <p:extLst>
      <p:ext uri="{BB962C8B-B14F-4D97-AF65-F5344CB8AC3E}">
        <p14:creationId xmlns:p14="http://schemas.microsoft.com/office/powerpoint/2010/main" val="22404473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7"/>
            <a:ext cx="6553200" cy="1401761"/>
          </a:xfrm>
        </p:spPr>
        <p:txBody>
          <a:bodyPr>
            <a:normAutofit fontScale="90000"/>
          </a:bodyPr>
          <a:lstStyle/>
          <a:p>
            <a:pPr>
              <a:defRPr/>
            </a:pPr>
            <a:r>
              <a:rPr lang="en-US" dirty="0"/>
              <a:t>Trauma-Informed Reporting </a:t>
            </a:r>
            <a:br>
              <a:rPr lang="en-US" dirty="0"/>
            </a:br>
            <a:r>
              <a:rPr lang="en-US" dirty="0"/>
              <a:t>Best Practice 1</a:t>
            </a:r>
          </a:p>
        </p:txBody>
      </p:sp>
      <p:sp>
        <p:nvSpPr>
          <p:cNvPr id="106498" name="Content Placeholder 2"/>
          <p:cNvSpPr>
            <a:spLocks noGrp="1"/>
          </p:cNvSpPr>
          <p:nvPr>
            <p:ph idx="1"/>
          </p:nvPr>
        </p:nvSpPr>
        <p:spPr>
          <a:xfrm>
            <a:off x="488950" y="2271711"/>
            <a:ext cx="8229600" cy="4267201"/>
          </a:xfrm>
        </p:spPr>
        <p:txBody>
          <a:bodyPr/>
          <a:lstStyle/>
          <a:p>
            <a:pPr marL="0" indent="0">
              <a:buFont typeface="Arial" panose="020B0604020202020204" pitchFamily="34" charset="0"/>
              <a:buNone/>
              <a:defRPr/>
            </a:pPr>
            <a:r>
              <a:rPr lang="en-US" altLang="en-US" b="1" dirty="0"/>
              <a:t>1. </a:t>
            </a:r>
            <a:r>
              <a:rPr lang="en-US" altLang="en-US" dirty="0"/>
              <a:t>Always address the reason the youth was seeking care first.</a:t>
            </a:r>
          </a:p>
          <a:p>
            <a:pPr>
              <a:defRPr/>
            </a:pPr>
            <a:endParaRPr lang="en-US" altLang="en-US" dirty="0"/>
          </a:p>
        </p:txBody>
      </p:sp>
      <p:sp>
        <p:nvSpPr>
          <p:cNvPr id="107524" name="Content Placeholder 2"/>
          <p:cNvSpPr txBox="1">
            <a:spLocks/>
          </p:cNvSpPr>
          <p:nvPr/>
        </p:nvSpPr>
        <p:spPr bwMode="auto">
          <a:xfrm>
            <a:off x="457200" y="3462576"/>
            <a:ext cx="788670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Light" panose="020F0302020204030204" pitchFamily="34" charset="0"/>
              </a:defRPr>
            </a:lvl1pPr>
            <a:lvl2pPr marL="685800" indent="-228600">
              <a:spcBef>
                <a:spcPct val="20000"/>
              </a:spcBef>
              <a:buFont typeface="Arial" panose="020B0604020202020204" pitchFamily="34" charset="0"/>
              <a:buChar char="–"/>
              <a:defRPr sz="2800">
                <a:solidFill>
                  <a:srgbClr val="1B75BC"/>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rgbClr val="662D9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9pPr>
          </a:lstStyle>
          <a:p>
            <a:pPr eaLnBrk="1" hangingPunct="1">
              <a:lnSpc>
                <a:spcPct val="90000"/>
              </a:lnSpc>
              <a:spcBef>
                <a:spcPts val="1000"/>
              </a:spcBef>
              <a:buFont typeface="Arial" panose="020B0604020202020204" pitchFamily="34" charset="0"/>
              <a:buNone/>
            </a:pPr>
            <a:r>
              <a:rPr lang="en-US" altLang="en-US" sz="2800" dirty="0">
                <a:latin typeface="Segoe UI Light" panose="020B0502040204020203" pitchFamily="34" charset="0"/>
                <a:cs typeface="Segoe UI Light" panose="020B0502040204020203" pitchFamily="34" charset="0"/>
              </a:rPr>
              <a:t>Example:</a:t>
            </a:r>
          </a:p>
          <a:p>
            <a:pPr eaLnBrk="1" hangingPunct="1">
              <a:lnSpc>
                <a:spcPct val="90000"/>
              </a:lnSpc>
              <a:spcBef>
                <a:spcPts val="1000"/>
              </a:spcBef>
              <a:buFont typeface="Arial" panose="020B0604020202020204" pitchFamily="34" charset="0"/>
              <a:buNone/>
            </a:pPr>
            <a:r>
              <a:rPr lang="en-US" altLang="en-US" sz="2800" i="1" dirty="0">
                <a:latin typeface="Segoe UI Light" panose="020B0502040204020203" pitchFamily="34" charset="0"/>
                <a:cs typeface="Segoe UI Light" panose="020B0502040204020203" pitchFamily="34" charset="0"/>
              </a:rPr>
              <a:t>“Let’s start with why you came in today…</a:t>
            </a:r>
            <a:r>
              <a:rPr lang="en-US" altLang="en-US" sz="2800" dirty="0">
                <a:latin typeface="Segoe UI Light" panose="020B0502040204020203" pitchFamily="34" charset="0"/>
                <a:cs typeface="Segoe UI Light" panose="020B0502040204020203" pitchFamily="34" charset="0"/>
              </a:rPr>
              <a:t> </a:t>
            </a:r>
            <a:r>
              <a:rPr lang="en-US" altLang="en-US" sz="2800" i="1" dirty="0">
                <a:latin typeface="Segoe UI Light" panose="020B0502040204020203" pitchFamily="34" charset="0"/>
                <a:cs typeface="Segoe UI Light" panose="020B0502040204020203" pitchFamily="34" charset="0"/>
              </a:rPr>
              <a:t>It sounds like there are a lot of things going on for you, and I am worried about your health and your safety.”</a:t>
            </a:r>
            <a:endParaRPr lang="en-US" altLang="en-US" dirty="0">
              <a:latin typeface="Segoe UI Light" panose="020B0502040204020203" pitchFamily="34" charset="0"/>
              <a:cs typeface="Segoe UI Light" panose="020B0502040204020203" pitchFamily="34" charset="0"/>
            </a:endParaRPr>
          </a:p>
        </p:txBody>
      </p:sp>
      <p:sp>
        <p:nvSpPr>
          <p:cNvPr id="2" name="Slide Number Placeholder 1"/>
          <p:cNvSpPr>
            <a:spLocks noGrp="1"/>
          </p:cNvSpPr>
          <p:nvPr>
            <p:ph type="sldNum" sz="quarter" idx="12"/>
          </p:nvPr>
        </p:nvSpPr>
        <p:spPr/>
        <p:txBody>
          <a:bodyPr/>
          <a:lstStyle/>
          <a:p>
            <a:fld id="{3957698E-C657-43EE-8AAE-648C42A36E86}" type="slidenum">
              <a:rPr lang="en-US" smtClean="0"/>
              <a:t>46</a:t>
            </a:fld>
            <a:endParaRPr lang="en-US" dirty="0"/>
          </a:p>
        </p:txBody>
      </p:sp>
    </p:spTree>
    <p:extLst>
      <p:ext uri="{BB962C8B-B14F-4D97-AF65-F5344CB8AC3E}">
        <p14:creationId xmlns:p14="http://schemas.microsoft.com/office/powerpoint/2010/main" val="31599953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7"/>
            <a:ext cx="6553200" cy="1401761"/>
          </a:xfrm>
        </p:spPr>
        <p:txBody>
          <a:bodyPr>
            <a:normAutofit fontScale="90000"/>
          </a:bodyPr>
          <a:lstStyle/>
          <a:p>
            <a:pPr>
              <a:defRPr/>
            </a:pPr>
            <a:r>
              <a:rPr lang="en-US" dirty="0"/>
              <a:t>Trauma-Informed Reporting </a:t>
            </a:r>
            <a:br>
              <a:rPr lang="en-US" dirty="0"/>
            </a:br>
            <a:r>
              <a:rPr lang="en-US" dirty="0"/>
              <a:t>Best Practice 2</a:t>
            </a:r>
          </a:p>
        </p:txBody>
      </p:sp>
      <p:sp>
        <p:nvSpPr>
          <p:cNvPr id="3" name="Content Placeholder 2"/>
          <p:cNvSpPr>
            <a:spLocks noGrp="1"/>
          </p:cNvSpPr>
          <p:nvPr>
            <p:ph idx="1"/>
          </p:nvPr>
        </p:nvSpPr>
        <p:spPr>
          <a:xfrm>
            <a:off x="458972" y="2316162"/>
            <a:ext cx="8229600" cy="4267201"/>
          </a:xfrm>
        </p:spPr>
        <p:txBody>
          <a:bodyPr/>
          <a:lstStyle/>
          <a:p>
            <a:pPr marL="0" indent="0">
              <a:buFont typeface="Arial" panose="020B0604020202020204" pitchFamily="34" charset="0"/>
              <a:buNone/>
              <a:defRPr/>
            </a:pPr>
            <a:r>
              <a:rPr lang="en-US" b="1" dirty="0"/>
              <a:t>2. </a:t>
            </a:r>
            <a:r>
              <a:rPr lang="en-US" dirty="0"/>
              <a:t>Respect what the youth wants to disclose and how (while considering your legal obligations). </a:t>
            </a:r>
          </a:p>
          <a:p>
            <a:pPr lvl="1">
              <a:defRPr/>
            </a:pPr>
            <a:r>
              <a:rPr lang="en-US" dirty="0"/>
              <a:t>Provide options for follow-up, such as requesting that CPS or law enforcement interview the client at the clinic, school, or another location of the youth’s choice.</a:t>
            </a:r>
          </a:p>
        </p:txBody>
      </p:sp>
      <p:sp>
        <p:nvSpPr>
          <p:cNvPr id="2" name="Slide Number Placeholder 1"/>
          <p:cNvSpPr>
            <a:spLocks noGrp="1"/>
          </p:cNvSpPr>
          <p:nvPr>
            <p:ph type="sldNum" sz="quarter" idx="12"/>
          </p:nvPr>
        </p:nvSpPr>
        <p:spPr/>
        <p:txBody>
          <a:bodyPr/>
          <a:lstStyle/>
          <a:p>
            <a:fld id="{3957698E-C657-43EE-8AAE-648C42A36E86}" type="slidenum">
              <a:rPr lang="en-US" smtClean="0"/>
              <a:t>47</a:t>
            </a:fld>
            <a:endParaRPr lang="en-US" dirty="0"/>
          </a:p>
        </p:txBody>
      </p:sp>
    </p:spTree>
    <p:extLst>
      <p:ext uri="{BB962C8B-B14F-4D97-AF65-F5344CB8AC3E}">
        <p14:creationId xmlns:p14="http://schemas.microsoft.com/office/powerpoint/2010/main" val="21266650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7"/>
            <a:ext cx="6248400" cy="1401761"/>
          </a:xfrm>
        </p:spPr>
        <p:txBody>
          <a:bodyPr>
            <a:normAutofit fontScale="90000"/>
          </a:bodyPr>
          <a:lstStyle/>
          <a:p>
            <a:pPr>
              <a:defRPr/>
            </a:pPr>
            <a:r>
              <a:rPr lang="en-US" dirty="0"/>
              <a:t>Trauma-Informed Reporting </a:t>
            </a:r>
            <a:br>
              <a:rPr lang="en-US" dirty="0"/>
            </a:br>
            <a:r>
              <a:rPr lang="en-US" dirty="0"/>
              <a:t>Best Practice 3</a:t>
            </a:r>
          </a:p>
        </p:txBody>
      </p:sp>
      <p:sp>
        <p:nvSpPr>
          <p:cNvPr id="111619" name="Content Placeholder 2"/>
          <p:cNvSpPr>
            <a:spLocks noGrp="1"/>
          </p:cNvSpPr>
          <p:nvPr>
            <p:ph idx="1"/>
          </p:nvPr>
        </p:nvSpPr>
        <p:spPr/>
        <p:txBody>
          <a:bodyPr/>
          <a:lstStyle/>
          <a:p>
            <a:pPr marL="0" indent="0">
              <a:buFont typeface="Arial" panose="020B0604020202020204" pitchFamily="34" charset="0"/>
              <a:buNone/>
            </a:pPr>
            <a:r>
              <a:rPr lang="en-US" altLang="en-US" b="1" dirty="0"/>
              <a:t>3. </a:t>
            </a:r>
            <a:r>
              <a:rPr lang="en-US" altLang="en-US" dirty="0"/>
              <a:t>Acknowledge the strength and courage it takes to disclose information about abuse.</a:t>
            </a:r>
          </a:p>
        </p:txBody>
      </p:sp>
      <p:sp>
        <p:nvSpPr>
          <p:cNvPr id="111620" name="Rectangle 5"/>
          <p:cNvSpPr>
            <a:spLocks noChangeArrowheads="1"/>
          </p:cNvSpPr>
          <p:nvPr/>
        </p:nvSpPr>
        <p:spPr bwMode="auto">
          <a:xfrm>
            <a:off x="488950" y="3342144"/>
            <a:ext cx="85026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2"/>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rgbClr val="1B75BC"/>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rgbClr val="662D9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9pPr>
          </a:lstStyle>
          <a:p>
            <a:pPr eaLnBrk="1" hangingPunct="1">
              <a:spcBef>
                <a:spcPct val="0"/>
              </a:spcBef>
              <a:buFontTx/>
              <a:buNone/>
            </a:pPr>
            <a:r>
              <a:rPr lang="en-US" altLang="en-US" sz="2800" dirty="0">
                <a:latin typeface="Segoe UI Light" panose="020B0502040204020203" pitchFamily="34" charset="0"/>
                <a:cs typeface="Segoe UI Light" panose="020B0502040204020203" pitchFamily="34" charset="0"/>
              </a:rPr>
              <a:t>Example:</a:t>
            </a:r>
          </a:p>
          <a:p>
            <a:pPr eaLnBrk="1" hangingPunct="1">
              <a:spcBef>
                <a:spcPct val="0"/>
              </a:spcBef>
              <a:buFontTx/>
              <a:buNone/>
            </a:pPr>
            <a:r>
              <a:rPr lang="en-US" altLang="en-US" sz="2800" i="1" dirty="0">
                <a:latin typeface="Segoe UI Light" panose="020B0502040204020203" pitchFamily="34" charset="0"/>
                <a:cs typeface="Segoe UI Light" panose="020B0502040204020203" pitchFamily="34" charset="0"/>
              </a:rPr>
              <a:t>“It took courage for you to talk with me today about what has been happening. Sharing this, and getting help, shows what a very brave, strong young person you are. Even though you may feel frightened right now, you have taken the first step by sharing your story.”</a:t>
            </a:r>
            <a:endParaRPr lang="en-US" altLang="en-US" sz="2800" dirty="0">
              <a:latin typeface="Segoe UI Light" panose="020B0502040204020203" pitchFamily="34" charset="0"/>
              <a:cs typeface="Segoe UI Light" panose="020B0502040204020203" pitchFamily="34" charset="0"/>
            </a:endParaRPr>
          </a:p>
        </p:txBody>
      </p:sp>
      <p:sp>
        <p:nvSpPr>
          <p:cNvPr id="2" name="Slide Number Placeholder 1"/>
          <p:cNvSpPr>
            <a:spLocks noGrp="1"/>
          </p:cNvSpPr>
          <p:nvPr>
            <p:ph type="sldNum" sz="quarter" idx="12"/>
          </p:nvPr>
        </p:nvSpPr>
        <p:spPr/>
        <p:txBody>
          <a:bodyPr/>
          <a:lstStyle/>
          <a:p>
            <a:fld id="{3957698E-C657-43EE-8AAE-648C42A36E86}" type="slidenum">
              <a:rPr lang="en-US" smtClean="0"/>
              <a:t>48</a:t>
            </a:fld>
            <a:endParaRPr lang="en-US" dirty="0"/>
          </a:p>
        </p:txBody>
      </p:sp>
    </p:spTree>
    <p:extLst>
      <p:ext uri="{BB962C8B-B14F-4D97-AF65-F5344CB8AC3E}">
        <p14:creationId xmlns:p14="http://schemas.microsoft.com/office/powerpoint/2010/main" val="42355449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7"/>
            <a:ext cx="6248400" cy="1401761"/>
          </a:xfrm>
        </p:spPr>
        <p:txBody>
          <a:bodyPr>
            <a:normAutofit fontScale="90000"/>
          </a:bodyPr>
          <a:lstStyle/>
          <a:p>
            <a:pPr>
              <a:defRPr/>
            </a:pPr>
            <a:r>
              <a:rPr lang="en-US" dirty="0"/>
              <a:t>Trauma-Informed Reporting </a:t>
            </a:r>
            <a:br>
              <a:rPr lang="en-US" dirty="0"/>
            </a:br>
            <a:r>
              <a:rPr lang="en-US" dirty="0"/>
              <a:t>Best Practice 4</a:t>
            </a:r>
          </a:p>
        </p:txBody>
      </p:sp>
      <p:sp>
        <p:nvSpPr>
          <p:cNvPr id="113667" name="Content Placeholder 2"/>
          <p:cNvSpPr>
            <a:spLocks noGrp="1"/>
          </p:cNvSpPr>
          <p:nvPr>
            <p:ph idx="1"/>
          </p:nvPr>
        </p:nvSpPr>
        <p:spPr>
          <a:xfrm>
            <a:off x="457200" y="2089149"/>
            <a:ext cx="8229600" cy="4267201"/>
          </a:xfrm>
        </p:spPr>
        <p:txBody>
          <a:bodyPr/>
          <a:lstStyle/>
          <a:p>
            <a:pPr marL="0" indent="0">
              <a:buFont typeface="Arial" panose="020B0604020202020204" pitchFamily="34" charset="0"/>
              <a:buNone/>
            </a:pPr>
            <a:r>
              <a:rPr lang="en-US" altLang="en-US" b="1" dirty="0"/>
              <a:t>4. </a:t>
            </a:r>
            <a:r>
              <a:rPr lang="en-US" altLang="en-US" dirty="0"/>
              <a:t>Inform the youth of the need to report in order to get them the help they may need. </a:t>
            </a:r>
          </a:p>
        </p:txBody>
      </p:sp>
      <p:sp>
        <p:nvSpPr>
          <p:cNvPr id="6" name="Content Placeholder 2"/>
          <p:cNvSpPr txBox="1">
            <a:spLocks/>
          </p:cNvSpPr>
          <p:nvPr/>
        </p:nvSpPr>
        <p:spPr>
          <a:xfrm>
            <a:off x="488950" y="3144838"/>
            <a:ext cx="7886700" cy="303212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2400" dirty="0">
                <a:solidFill>
                  <a:schemeClr val="tx2"/>
                </a:solidFill>
                <a:latin typeface="Segoe UI Light" panose="020B0502040204020203" pitchFamily="34" charset="0"/>
                <a:cs typeface="Segoe UI Light" panose="020B0502040204020203" pitchFamily="34" charset="0"/>
              </a:rPr>
              <a:t>Example:</a:t>
            </a:r>
          </a:p>
          <a:p>
            <a:pPr marL="0" indent="0">
              <a:buFont typeface="Arial" panose="020B0604020202020204" pitchFamily="34" charset="0"/>
              <a:buNone/>
              <a:defRPr/>
            </a:pPr>
            <a:r>
              <a:rPr lang="en-US" sz="2400" i="1" dirty="0">
                <a:solidFill>
                  <a:schemeClr val="tx2"/>
                </a:solidFill>
                <a:latin typeface="Segoe UI Light" panose="020B0502040204020203" pitchFamily="34" charset="0"/>
                <a:cs typeface="Segoe UI Light" panose="020B0502040204020203" pitchFamily="34" charset="0"/>
              </a:rPr>
              <a:t>“Remember at the beginning of your visit, when we talked about situations in which I might have to share information with other people in order to get the help you may need? This is one of those situations. </a:t>
            </a:r>
          </a:p>
          <a:p>
            <a:pPr marL="0" indent="0">
              <a:buFont typeface="Arial" panose="020B0604020202020204" pitchFamily="34" charset="0"/>
              <a:buNone/>
              <a:defRPr/>
            </a:pPr>
            <a:r>
              <a:rPr lang="en-US" sz="2400" i="1" dirty="0">
                <a:solidFill>
                  <a:schemeClr val="tx2"/>
                </a:solidFill>
                <a:latin typeface="Segoe UI Light" panose="020B0502040204020203" pitchFamily="34" charset="0"/>
                <a:cs typeface="Segoe UI Light" panose="020B0502040204020203" pitchFamily="34" charset="0"/>
              </a:rPr>
              <a:t>What has happened to you is dangerous, I am very worried about your safety, and I need to share what you have told me with Child Protective Services.”</a:t>
            </a:r>
            <a:endParaRPr lang="en-US" sz="2400" dirty="0">
              <a:solidFill>
                <a:schemeClr val="tx2"/>
              </a:solidFill>
              <a:latin typeface="Segoe UI Light" panose="020B0502040204020203" pitchFamily="34" charset="0"/>
              <a:cs typeface="Segoe UI Light" panose="020B0502040204020203" pitchFamily="34" charset="0"/>
            </a:endParaRPr>
          </a:p>
        </p:txBody>
      </p:sp>
      <p:sp>
        <p:nvSpPr>
          <p:cNvPr id="2" name="Slide Number Placeholder 1"/>
          <p:cNvSpPr>
            <a:spLocks noGrp="1"/>
          </p:cNvSpPr>
          <p:nvPr>
            <p:ph type="sldNum" sz="quarter" idx="12"/>
          </p:nvPr>
        </p:nvSpPr>
        <p:spPr/>
        <p:txBody>
          <a:bodyPr/>
          <a:lstStyle/>
          <a:p>
            <a:fld id="{3957698E-C657-43EE-8AAE-648C42A36E86}" type="slidenum">
              <a:rPr lang="en-US" smtClean="0"/>
              <a:t>49</a:t>
            </a:fld>
            <a:endParaRPr lang="en-US" dirty="0"/>
          </a:p>
        </p:txBody>
      </p:sp>
    </p:spTree>
    <p:extLst>
      <p:ext uri="{BB962C8B-B14F-4D97-AF65-F5344CB8AC3E}">
        <p14:creationId xmlns:p14="http://schemas.microsoft.com/office/powerpoint/2010/main" val="4001358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324600" cy="1401761"/>
          </a:xfrm>
        </p:spPr>
        <p:txBody>
          <a:bodyPr>
            <a:normAutofit fontScale="90000"/>
          </a:bodyPr>
          <a:lstStyle/>
          <a:p>
            <a:pPr>
              <a:defRPr/>
            </a:pPr>
            <a:r>
              <a:rPr lang="en-US" dirty="0"/>
              <a:t>Our Agency’s Mandatory Child Abuse Reporting Policy</a:t>
            </a:r>
          </a:p>
        </p:txBody>
      </p:sp>
      <p:sp>
        <p:nvSpPr>
          <p:cNvPr id="39939" name="Content Placeholder 2"/>
          <p:cNvSpPr>
            <a:spLocks noGrp="1"/>
          </p:cNvSpPr>
          <p:nvPr>
            <p:ph idx="1"/>
          </p:nvPr>
        </p:nvSpPr>
        <p:spPr>
          <a:xfrm>
            <a:off x="419100" y="2271711"/>
            <a:ext cx="8229600" cy="4267201"/>
          </a:xfrm>
        </p:spPr>
        <p:txBody>
          <a:bodyPr/>
          <a:lstStyle/>
          <a:p>
            <a:pPr marL="0" indent="0">
              <a:buFont typeface="Arial" panose="020B0604020202020204" pitchFamily="34" charset="0"/>
              <a:buNone/>
            </a:pPr>
            <a:endParaRPr lang="en-US" altLang="en-US" dirty="0"/>
          </a:p>
          <a:p>
            <a:pPr marL="0" indent="0">
              <a:buFont typeface="Arial" panose="020B0604020202020204" pitchFamily="34" charset="0"/>
              <a:buNone/>
            </a:pPr>
            <a:r>
              <a:rPr lang="en-US" altLang="en-US" b="1" dirty="0"/>
              <a:t>[INSERT AGENCY-SPECIFIC INFORMATION HERE </a:t>
            </a:r>
            <a:r>
              <a:rPr lang="en-US" altLang="en-US" dirty="0"/>
              <a:t>(clarify how staff can access the policy; where forms and phone numbers are located; who in the agency supervises and/or assists with mandated reports; where documentation should be kept, etc.)</a:t>
            </a:r>
            <a:r>
              <a:rPr lang="en-US" altLang="en-US" b="1" dirty="0"/>
              <a:t>]</a:t>
            </a:r>
          </a:p>
        </p:txBody>
      </p:sp>
      <p:sp>
        <p:nvSpPr>
          <p:cNvPr id="3" name="Slide Number Placeholder 2"/>
          <p:cNvSpPr>
            <a:spLocks noGrp="1"/>
          </p:cNvSpPr>
          <p:nvPr>
            <p:ph type="sldNum" sz="quarter" idx="12"/>
          </p:nvPr>
        </p:nvSpPr>
        <p:spPr/>
        <p:txBody>
          <a:bodyPr/>
          <a:lstStyle/>
          <a:p>
            <a:fld id="{3957698E-C657-43EE-8AAE-648C42A36E86}" type="slidenum">
              <a:rPr lang="en-US" smtClean="0"/>
              <a:t>5</a:t>
            </a:fld>
            <a:endParaRPr lang="en-US" dirty="0"/>
          </a:p>
        </p:txBody>
      </p:sp>
    </p:spTree>
    <p:extLst>
      <p:ext uri="{BB962C8B-B14F-4D97-AF65-F5344CB8AC3E}">
        <p14:creationId xmlns:p14="http://schemas.microsoft.com/office/powerpoint/2010/main" val="8368481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4463"/>
            <a:ext cx="7886700" cy="1325562"/>
          </a:xfrm>
        </p:spPr>
        <p:txBody>
          <a:bodyPr/>
          <a:lstStyle/>
          <a:p>
            <a:pPr>
              <a:defRPr/>
            </a:pPr>
            <a:r>
              <a:rPr lang="en-US" dirty="0"/>
              <a:t>Video</a:t>
            </a:r>
          </a:p>
        </p:txBody>
      </p:sp>
      <p:sp>
        <p:nvSpPr>
          <p:cNvPr id="115715" name="Content Placeholder 2"/>
          <p:cNvSpPr>
            <a:spLocks noGrp="1"/>
          </p:cNvSpPr>
          <p:nvPr>
            <p:ph idx="1"/>
          </p:nvPr>
        </p:nvSpPr>
        <p:spPr>
          <a:xfrm>
            <a:off x="628650" y="806450"/>
            <a:ext cx="7886700" cy="1708150"/>
          </a:xfrm>
        </p:spPr>
        <p:txBody>
          <a:bodyPr/>
          <a:lstStyle/>
          <a:p>
            <a:pPr marL="0" indent="0">
              <a:buFont typeface="Arial" panose="020B0604020202020204" pitchFamily="34" charset="0"/>
              <a:buNone/>
            </a:pPr>
            <a:endParaRPr lang="en-US" altLang="en-US" dirty="0">
              <a:hlinkClick r:id="rId3"/>
            </a:endParaRPr>
          </a:p>
          <a:p>
            <a:pPr marL="0" indent="0" algn="ctr">
              <a:buFont typeface="Arial" panose="020B0604020202020204" pitchFamily="34" charset="0"/>
              <a:buNone/>
            </a:pPr>
            <a:r>
              <a:rPr lang="en-US" altLang="en-US" dirty="0">
                <a:hlinkClick r:id="rId4"/>
              </a:rPr>
              <a:t>Trauma-Informed Child Abuse Reporting in a Family Planning Setting</a:t>
            </a:r>
            <a:endParaRPr lang="en-US" altLang="en-US" dirty="0"/>
          </a:p>
          <a:p>
            <a:pPr marL="0" indent="0">
              <a:buFont typeface="Arial" panose="020B0604020202020204" pitchFamily="34" charset="0"/>
              <a:buNone/>
            </a:pPr>
            <a:endParaRPr lang="en-US" altLang="en-US" dirty="0"/>
          </a:p>
          <a:p>
            <a:pPr marL="0" indent="0">
              <a:buFont typeface="Arial" panose="020B0604020202020204" pitchFamily="34" charset="0"/>
              <a:buNone/>
            </a:pPr>
            <a:endParaRPr lang="en-US" altLang="en-US" dirty="0"/>
          </a:p>
        </p:txBody>
      </p:sp>
      <p:pic>
        <p:nvPicPr>
          <p:cNvPr id="115716" name="Picture 3" descr="Video thumbnail of provider and client sitting and talking" title="Video Thumbnail">
            <a:hlinkClick r:id="rId4"/>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514600"/>
            <a:ext cx="6022975" cy="3486150"/>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3957698E-C657-43EE-8AAE-648C42A36E86}" type="slidenum">
              <a:rPr lang="en-US" smtClean="0"/>
              <a:t>50</a:t>
            </a:fld>
            <a:endParaRPr lang="en-US" dirty="0"/>
          </a:p>
        </p:txBody>
      </p:sp>
    </p:spTree>
    <p:extLst>
      <p:ext uri="{BB962C8B-B14F-4D97-AF65-F5344CB8AC3E}">
        <p14:creationId xmlns:p14="http://schemas.microsoft.com/office/powerpoint/2010/main" val="27478750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Activity	</a:t>
            </a:r>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marL="0" indent="0">
              <a:lnSpc>
                <a:spcPct val="120000"/>
              </a:lnSpc>
              <a:buFont typeface="Arial" panose="020B0604020202020204" pitchFamily="34" charset="0"/>
              <a:buNone/>
              <a:defRPr/>
            </a:pPr>
            <a:r>
              <a:rPr lang="en-US" sz="3000" dirty="0"/>
              <a:t>Tanya, age 15, comes to your clinic wanting to change her method of birth control. She has been using oral contraceptives. You notice that she has a mark on her face that could be a slap mark. When you ask about it, she initially says that “it’s nothing,” but eventually discloses that her mother hit her when she discovered her birth control pills and learned that Tanya was sexually active. Tanya wants to switch to a more private method. You learn that her mother often hits her when she’s angry with her.</a:t>
            </a:r>
          </a:p>
          <a:p>
            <a:pPr marL="0" indent="0">
              <a:buFont typeface="Arial" panose="020B0604020202020204" pitchFamily="34" charset="0"/>
              <a:buNone/>
              <a:defRPr/>
            </a:pPr>
            <a:endParaRPr lang="en-US" dirty="0"/>
          </a:p>
          <a:p>
            <a:pPr marL="0" indent="0">
              <a:buFont typeface="Arial" panose="020B0604020202020204" pitchFamily="34" charset="0"/>
              <a:buNone/>
              <a:defRPr/>
            </a:pPr>
            <a:r>
              <a:rPr lang="en-US" sz="3000" b="1" dirty="0"/>
              <a:t>How would you handle Tanya’s care?</a:t>
            </a:r>
          </a:p>
          <a:p>
            <a:pPr marL="0" indent="0">
              <a:buFont typeface="Arial" panose="020B0604020202020204" pitchFamily="34" charset="0"/>
              <a:buNone/>
              <a:defRPr/>
            </a:pPr>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t>51</a:t>
            </a:fld>
            <a:endParaRPr lang="en-US" dirty="0"/>
          </a:p>
        </p:txBody>
      </p:sp>
    </p:spTree>
    <p:extLst>
      <p:ext uri="{BB962C8B-B14F-4D97-AF65-F5344CB8AC3E}">
        <p14:creationId xmlns:p14="http://schemas.microsoft.com/office/powerpoint/2010/main" val="17917559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7"/>
            <a:ext cx="5867400" cy="1401761"/>
          </a:xfrm>
        </p:spPr>
        <p:txBody>
          <a:bodyPr>
            <a:normAutofit fontScale="90000"/>
          </a:bodyPr>
          <a:lstStyle/>
          <a:p>
            <a:pPr>
              <a:defRPr/>
            </a:pPr>
            <a:r>
              <a:rPr lang="en-US" dirty="0"/>
              <a:t>Trauma-Informed Reporting </a:t>
            </a:r>
            <a:br>
              <a:rPr lang="en-US" dirty="0"/>
            </a:br>
            <a:r>
              <a:rPr lang="en-US" dirty="0"/>
              <a:t>Best Practice 5</a:t>
            </a:r>
          </a:p>
        </p:txBody>
      </p:sp>
      <p:sp>
        <p:nvSpPr>
          <p:cNvPr id="119811" name="Content Placeholder 2"/>
          <p:cNvSpPr>
            <a:spLocks noGrp="1"/>
          </p:cNvSpPr>
          <p:nvPr>
            <p:ph idx="1"/>
          </p:nvPr>
        </p:nvSpPr>
        <p:spPr>
          <a:xfrm>
            <a:off x="508443" y="2089149"/>
            <a:ext cx="8229600" cy="4267201"/>
          </a:xfrm>
        </p:spPr>
        <p:txBody>
          <a:bodyPr/>
          <a:lstStyle/>
          <a:p>
            <a:pPr marL="0" indent="0">
              <a:buFont typeface="Arial" panose="020B0604020202020204" pitchFamily="34" charset="0"/>
              <a:buNone/>
            </a:pPr>
            <a:r>
              <a:rPr lang="en-US" altLang="en-US" b="1" dirty="0"/>
              <a:t>5. </a:t>
            </a:r>
            <a:r>
              <a:rPr lang="en-US" altLang="en-US" dirty="0"/>
              <a:t>Acknowledge that disclosing information and making a report may be a frightening process and provide messages of support.</a:t>
            </a:r>
          </a:p>
        </p:txBody>
      </p:sp>
      <p:sp>
        <p:nvSpPr>
          <p:cNvPr id="119812" name="Content Placeholder 2"/>
          <p:cNvSpPr txBox="1">
            <a:spLocks/>
          </p:cNvSpPr>
          <p:nvPr/>
        </p:nvSpPr>
        <p:spPr bwMode="auto">
          <a:xfrm>
            <a:off x="488950" y="3432175"/>
            <a:ext cx="842645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Light" panose="020F0302020204030204" pitchFamily="34" charset="0"/>
              </a:defRPr>
            </a:lvl1pPr>
            <a:lvl2pPr marL="685800" indent="-228600">
              <a:spcBef>
                <a:spcPct val="20000"/>
              </a:spcBef>
              <a:buFont typeface="Arial" panose="020B0604020202020204" pitchFamily="34" charset="0"/>
              <a:buChar char="–"/>
              <a:defRPr sz="2800">
                <a:solidFill>
                  <a:srgbClr val="1B75BC"/>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rgbClr val="662D9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9pPr>
          </a:lstStyle>
          <a:p>
            <a:pPr eaLnBrk="1" hangingPunct="1">
              <a:lnSpc>
                <a:spcPct val="90000"/>
              </a:lnSpc>
              <a:spcBef>
                <a:spcPts val="1000"/>
              </a:spcBef>
              <a:buFont typeface="Arial" panose="020B0604020202020204" pitchFamily="34" charset="0"/>
              <a:buNone/>
            </a:pPr>
            <a:r>
              <a:rPr lang="en-US" altLang="en-US" sz="2400" dirty="0">
                <a:latin typeface="Segoe UI Light" panose="020B0502040204020203" pitchFamily="34" charset="0"/>
                <a:cs typeface="Segoe UI Light" panose="020B0502040204020203" pitchFamily="34" charset="0"/>
              </a:rPr>
              <a:t>Example:</a:t>
            </a:r>
          </a:p>
          <a:p>
            <a:pPr eaLnBrk="1" hangingPunct="1">
              <a:lnSpc>
                <a:spcPct val="90000"/>
              </a:lnSpc>
              <a:spcBef>
                <a:spcPts val="1000"/>
              </a:spcBef>
              <a:buFont typeface="Arial" panose="020B0604020202020204" pitchFamily="34" charset="0"/>
              <a:buNone/>
            </a:pPr>
            <a:r>
              <a:rPr lang="en-US" altLang="en-US" sz="2400" i="1" dirty="0">
                <a:latin typeface="Segoe UI Light" panose="020B0502040204020203" pitchFamily="34" charset="0"/>
                <a:cs typeface="Segoe UI Light" panose="020B0502040204020203" pitchFamily="34" charset="0"/>
              </a:rPr>
              <a:t>“I understand that this may be scary and that you are worried about what might happen. You may even feel really angry with me about this, but we still need to do it. You can be part of each step in the process, and I will show you what I write down in the report. I’ll let you know what usually happens with these reports, but, remember, every situation is different.”</a:t>
            </a:r>
            <a:endParaRPr lang="en-US" altLang="en-US" sz="2400" dirty="0">
              <a:latin typeface="Segoe UI Light" panose="020B0502040204020203" pitchFamily="34" charset="0"/>
              <a:cs typeface="Segoe UI Light" panose="020B0502040204020203" pitchFamily="34" charset="0"/>
            </a:endParaRPr>
          </a:p>
        </p:txBody>
      </p:sp>
      <p:sp>
        <p:nvSpPr>
          <p:cNvPr id="2" name="Slide Number Placeholder 1"/>
          <p:cNvSpPr>
            <a:spLocks noGrp="1"/>
          </p:cNvSpPr>
          <p:nvPr>
            <p:ph type="sldNum" sz="quarter" idx="12"/>
          </p:nvPr>
        </p:nvSpPr>
        <p:spPr/>
        <p:txBody>
          <a:bodyPr/>
          <a:lstStyle/>
          <a:p>
            <a:fld id="{3957698E-C657-43EE-8AAE-648C42A36E86}" type="slidenum">
              <a:rPr lang="en-US" smtClean="0"/>
              <a:t>52</a:t>
            </a:fld>
            <a:endParaRPr lang="en-US" dirty="0"/>
          </a:p>
        </p:txBody>
      </p:sp>
    </p:spTree>
    <p:extLst>
      <p:ext uri="{BB962C8B-B14F-4D97-AF65-F5344CB8AC3E}">
        <p14:creationId xmlns:p14="http://schemas.microsoft.com/office/powerpoint/2010/main" val="17255400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7"/>
            <a:ext cx="5867400" cy="1401761"/>
          </a:xfrm>
        </p:spPr>
        <p:txBody>
          <a:bodyPr>
            <a:normAutofit fontScale="90000"/>
          </a:bodyPr>
          <a:lstStyle/>
          <a:p>
            <a:r>
              <a:rPr lang="en-US" dirty="0"/>
              <a:t>Trauma-Informed Reporting </a:t>
            </a:r>
            <a:br>
              <a:rPr lang="en-US" dirty="0"/>
            </a:br>
            <a:r>
              <a:rPr lang="en-US" dirty="0"/>
              <a:t>Best Practice 6</a:t>
            </a:r>
          </a:p>
        </p:txBody>
      </p:sp>
      <p:sp>
        <p:nvSpPr>
          <p:cNvPr id="3" name="Content Placeholder 2"/>
          <p:cNvSpPr>
            <a:spLocks noGrp="1"/>
          </p:cNvSpPr>
          <p:nvPr>
            <p:ph idx="1"/>
          </p:nvPr>
        </p:nvSpPr>
        <p:spPr>
          <a:xfrm>
            <a:off x="457200" y="2089149"/>
            <a:ext cx="8229600" cy="4267201"/>
          </a:xfrm>
        </p:spPr>
        <p:txBody>
          <a:bodyPr/>
          <a:lstStyle/>
          <a:p>
            <a:pPr marL="0" indent="0">
              <a:buNone/>
            </a:pPr>
            <a:r>
              <a:rPr lang="en-US" b="1" dirty="0"/>
              <a:t>6.</a:t>
            </a:r>
            <a:r>
              <a:rPr lang="en-US" dirty="0"/>
              <a:t> Engage the youth in the reporting process:</a:t>
            </a:r>
          </a:p>
          <a:p>
            <a:pPr lvl="1"/>
            <a:r>
              <a:rPr lang="en-US" dirty="0"/>
              <a:t>Show the paperwork  </a:t>
            </a:r>
          </a:p>
          <a:p>
            <a:pPr lvl="1"/>
            <a:r>
              <a:rPr lang="en-US" dirty="0"/>
              <a:t>Allow them to be present when you call the report in, if this is feasible</a:t>
            </a:r>
          </a:p>
          <a:p>
            <a:endParaRPr lang="en-US" dirty="0"/>
          </a:p>
        </p:txBody>
      </p:sp>
      <p:sp>
        <p:nvSpPr>
          <p:cNvPr id="121860" name="Content Placeholder 2"/>
          <p:cNvSpPr txBox="1">
            <a:spLocks/>
          </p:cNvSpPr>
          <p:nvPr/>
        </p:nvSpPr>
        <p:spPr bwMode="auto">
          <a:xfrm>
            <a:off x="488950" y="4006850"/>
            <a:ext cx="819785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Light" panose="020F0302020204030204" pitchFamily="34" charset="0"/>
              </a:defRPr>
            </a:lvl1pPr>
            <a:lvl2pPr marL="685800" indent="-228600">
              <a:spcBef>
                <a:spcPct val="20000"/>
              </a:spcBef>
              <a:buFont typeface="Arial" panose="020B0604020202020204" pitchFamily="34" charset="0"/>
              <a:buChar char="–"/>
              <a:defRPr sz="2800">
                <a:solidFill>
                  <a:srgbClr val="1B75BC"/>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rgbClr val="662D9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Light" panose="020F0302020204030204" pitchFamily="34" charset="0"/>
              </a:defRPr>
            </a:lvl9pPr>
          </a:lstStyle>
          <a:p>
            <a:pPr eaLnBrk="1" hangingPunct="1">
              <a:lnSpc>
                <a:spcPct val="90000"/>
              </a:lnSpc>
              <a:spcBef>
                <a:spcPts val="1000"/>
              </a:spcBef>
              <a:buFont typeface="Arial" panose="020B0604020202020204" pitchFamily="34" charset="0"/>
              <a:buNone/>
            </a:pPr>
            <a:r>
              <a:rPr lang="en-US" altLang="en-US" sz="2400" dirty="0">
                <a:latin typeface="Segoe UI Light" panose="020B0502040204020203" pitchFamily="34" charset="0"/>
                <a:cs typeface="Segoe UI Light" panose="020B0502040204020203" pitchFamily="34" charset="0"/>
              </a:rPr>
              <a:t>Example:</a:t>
            </a:r>
          </a:p>
          <a:p>
            <a:pPr eaLnBrk="1" hangingPunct="1">
              <a:lnSpc>
                <a:spcPct val="90000"/>
              </a:lnSpc>
              <a:spcBef>
                <a:spcPts val="1000"/>
              </a:spcBef>
              <a:buFont typeface="Arial" panose="020B0604020202020204" pitchFamily="34" charset="0"/>
              <a:buNone/>
            </a:pPr>
            <a:r>
              <a:rPr lang="en-US" altLang="en-US" sz="2400" i="1" dirty="0">
                <a:latin typeface="Segoe UI Light" panose="020B0502040204020203" pitchFamily="34" charset="0"/>
                <a:cs typeface="Segoe UI Light" panose="020B0502040204020203" pitchFamily="34" charset="0"/>
              </a:rPr>
              <a:t>“While I am required fill out this report, you can decide how much information you want to share with me; we can complete the paperwork together. We can ask the social worker/police officer to meet with you in a place where you feel safe, at a time that works for you.”</a:t>
            </a:r>
            <a:endParaRPr lang="en-US" altLang="en-US" sz="2400" dirty="0">
              <a:latin typeface="Segoe UI Light" panose="020B0502040204020203" pitchFamily="34" charset="0"/>
              <a:cs typeface="Segoe UI Light" panose="020B0502040204020203" pitchFamily="34" charset="0"/>
            </a:endParaRPr>
          </a:p>
        </p:txBody>
      </p:sp>
      <p:sp>
        <p:nvSpPr>
          <p:cNvPr id="2" name="Slide Number Placeholder 1"/>
          <p:cNvSpPr>
            <a:spLocks noGrp="1"/>
          </p:cNvSpPr>
          <p:nvPr>
            <p:ph type="sldNum" sz="quarter" idx="12"/>
          </p:nvPr>
        </p:nvSpPr>
        <p:spPr/>
        <p:txBody>
          <a:bodyPr/>
          <a:lstStyle/>
          <a:p>
            <a:fld id="{3957698E-C657-43EE-8AAE-648C42A36E86}" type="slidenum">
              <a:rPr lang="en-US" smtClean="0"/>
              <a:t>53</a:t>
            </a:fld>
            <a:endParaRPr lang="en-US" dirty="0"/>
          </a:p>
        </p:txBody>
      </p:sp>
    </p:spTree>
    <p:extLst>
      <p:ext uri="{BB962C8B-B14F-4D97-AF65-F5344CB8AC3E}">
        <p14:creationId xmlns:p14="http://schemas.microsoft.com/office/powerpoint/2010/main" val="40976900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791200" cy="1401761"/>
          </a:xfrm>
        </p:spPr>
        <p:txBody>
          <a:bodyPr>
            <a:normAutofit fontScale="90000"/>
          </a:bodyPr>
          <a:lstStyle/>
          <a:p>
            <a:pPr>
              <a:defRPr/>
            </a:pPr>
            <a:r>
              <a:rPr lang="en-US" dirty="0"/>
              <a:t>Trauma-Informed Reporting </a:t>
            </a:r>
            <a:br>
              <a:rPr lang="en-US" dirty="0"/>
            </a:br>
            <a:r>
              <a:rPr lang="en-US" dirty="0"/>
              <a:t>Best Practice 7</a:t>
            </a:r>
          </a:p>
        </p:txBody>
      </p:sp>
      <p:sp>
        <p:nvSpPr>
          <p:cNvPr id="3" name="Content Placeholder 2"/>
          <p:cNvSpPr>
            <a:spLocks noGrp="1"/>
          </p:cNvSpPr>
          <p:nvPr>
            <p:ph idx="1"/>
          </p:nvPr>
        </p:nvSpPr>
        <p:spPr>
          <a:xfrm>
            <a:off x="457200" y="2170663"/>
            <a:ext cx="8229600" cy="4267201"/>
          </a:xfrm>
        </p:spPr>
        <p:txBody>
          <a:bodyPr/>
          <a:lstStyle/>
          <a:p>
            <a:pPr marL="0" indent="0">
              <a:buFont typeface="Arial" panose="020B0604020202020204" pitchFamily="34" charset="0"/>
              <a:buNone/>
              <a:defRPr/>
            </a:pPr>
            <a:r>
              <a:rPr lang="en-US" b="1" dirty="0"/>
              <a:t>7. </a:t>
            </a:r>
            <a:r>
              <a:rPr lang="en-US" dirty="0"/>
              <a:t>Educate the youth about his/her rights, safety, and unhealthy relationship patterns.</a:t>
            </a:r>
          </a:p>
          <a:p>
            <a:pPr>
              <a:defRPr/>
            </a:pPr>
            <a:endParaRPr lang="en-US" dirty="0"/>
          </a:p>
        </p:txBody>
      </p:sp>
      <p:sp>
        <p:nvSpPr>
          <p:cNvPr id="4" name="Slide Number Placeholder 3"/>
          <p:cNvSpPr>
            <a:spLocks noGrp="1"/>
          </p:cNvSpPr>
          <p:nvPr>
            <p:ph type="sldNum" sz="quarter" idx="12"/>
          </p:nvPr>
        </p:nvSpPr>
        <p:spPr/>
        <p:txBody>
          <a:bodyPr/>
          <a:lstStyle/>
          <a:p>
            <a:fld id="{3957698E-C657-43EE-8AAE-648C42A36E86}" type="slidenum">
              <a:rPr lang="en-US" smtClean="0"/>
              <a:t>54</a:t>
            </a:fld>
            <a:endParaRPr lang="en-US" dirty="0"/>
          </a:p>
        </p:txBody>
      </p:sp>
    </p:spTree>
    <p:extLst>
      <p:ext uri="{BB962C8B-B14F-4D97-AF65-F5344CB8AC3E}">
        <p14:creationId xmlns:p14="http://schemas.microsoft.com/office/powerpoint/2010/main" val="31837811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txBox="1">
            <a:spLocks noGrp="1"/>
          </p:cNvSpPr>
          <p:nvPr>
            <p:ph type="title"/>
          </p:nvPr>
        </p:nvSpPr>
        <p:spPr>
          <a:xfrm>
            <a:off x="457200" y="276751"/>
            <a:ext cx="8229600" cy="1138773"/>
          </a:xfrm>
        </p:spPr>
        <p:txBody>
          <a:bodyPr rtlCol="0">
            <a:spAutoFit/>
          </a:bodyPr>
          <a:lstStyle/>
          <a:p>
            <a:pPr>
              <a:defRPr/>
            </a:pPr>
            <a:r>
              <a:rPr lang="en-US" dirty="0"/>
              <a:t>Trauma-Informed Reporting</a:t>
            </a:r>
            <a:br>
              <a:rPr lang="en-US" dirty="0"/>
            </a:br>
            <a:r>
              <a:rPr lang="en-US" sz="2800" dirty="0"/>
              <a:t>Healthy Relationship Wheel and Questions</a:t>
            </a:r>
          </a:p>
        </p:txBody>
      </p:sp>
      <p:pic>
        <p:nvPicPr>
          <p:cNvPr id="8" name="Picture 1" descr="Healthy relationship wheel with respect in the middle surrounded by the following sections: Accountability, safety, honesty, support, cooperation, and trust. " title="Healthy Relationship Wheel"/>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2904" y="1600201"/>
            <a:ext cx="7566696" cy="438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3957698E-C657-43EE-8AAE-648C42A36E86}" type="slidenum">
              <a:rPr lang="en-US" smtClean="0"/>
              <a:t>55</a:t>
            </a:fld>
            <a:endParaRPr lang="en-US" dirty="0"/>
          </a:p>
        </p:txBody>
      </p:sp>
      <p:sp>
        <p:nvSpPr>
          <p:cNvPr id="5" name="Rectangle 4"/>
          <p:cNvSpPr/>
          <p:nvPr/>
        </p:nvSpPr>
        <p:spPr>
          <a:xfrm>
            <a:off x="457200" y="5879068"/>
            <a:ext cx="8686800" cy="338554"/>
          </a:xfrm>
          <a:prstGeom prst="rect">
            <a:avLst/>
          </a:prstGeom>
        </p:spPr>
        <p:txBody>
          <a:bodyPr wrap="square">
            <a:spAutoFit/>
          </a:bodyPr>
          <a:lstStyle/>
          <a:p>
            <a:r>
              <a:rPr lang="en-US" sz="1600" dirty="0">
                <a:latin typeface="Segoe Condensed" panose="020B0606040200020203" pitchFamily="34" charset="0"/>
              </a:rPr>
              <a:t>Download </a:t>
            </a:r>
            <a:r>
              <a:rPr lang="en-US" sz="1600" dirty="0">
                <a:latin typeface="Segoe Condensed" panose="020B0606040200020203" pitchFamily="34" charset="0"/>
                <a:hlinkClick r:id="rId4"/>
              </a:rPr>
              <a:t>The Healthy Relationship Wheel and Relationship Spectrum</a:t>
            </a:r>
            <a:r>
              <a:rPr lang="en-US" sz="1600" dirty="0">
                <a:latin typeface="Segoe Condensed" panose="020B0606040200020203" pitchFamily="34" charset="0"/>
              </a:rPr>
              <a:t>.</a:t>
            </a:r>
          </a:p>
        </p:txBody>
      </p:sp>
    </p:spTree>
    <p:extLst>
      <p:ext uri="{BB962C8B-B14F-4D97-AF65-F5344CB8AC3E}">
        <p14:creationId xmlns:p14="http://schemas.microsoft.com/office/powerpoint/2010/main" val="40920196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553200" cy="1401761"/>
          </a:xfrm>
        </p:spPr>
        <p:txBody>
          <a:bodyPr>
            <a:normAutofit/>
          </a:bodyPr>
          <a:lstStyle/>
          <a:p>
            <a:r>
              <a:rPr lang="en-US" dirty="0"/>
              <a:t>Trauma-Informed Reporting </a:t>
            </a:r>
            <a:br>
              <a:rPr lang="en-US" dirty="0"/>
            </a:br>
            <a:r>
              <a:rPr lang="en-US" sz="2800" dirty="0"/>
              <a:t>Relationship Spectrum</a:t>
            </a:r>
          </a:p>
        </p:txBody>
      </p:sp>
      <p:pic>
        <p:nvPicPr>
          <p:cNvPr id="8" name="Picture 3" descr="The relationship spectrum goes from healthy, to unhealthy, to abusive. In a healthy relationship both partners are: respectful, communicative, trusting, honest, happy to spend time together or apart, equal, making mutual sexual choices. In an unhealthy relationship, one of you is: disrespectful, non-communicative, not trusting, dishonest, not spending time with others, struggling for control, pressuring the other into sexual activity. In an abusive relationship, one of you: mistreats the other, communicates in a way that is harmful/insulting, makes accusations, denies that the abusive actions are abuse, isolates the other partner, controls the other, forces sexual activity. " title="Relationship spectrum"/>
          <p:cNvPicPr>
            <a:picLocks noGrp="1" noChangeAspect="1"/>
          </p:cNvPicPr>
          <p:nvPr>
            <p:ph idx="1"/>
          </p:nvPr>
        </p:nvPicPr>
        <p:blipFill>
          <a:blip r:embed="rId3" cstate="print">
            <a:extLst>
              <a:ext uri="{28A0092B-C50C-407E-A947-70E740481C1C}">
                <a14:useLocalDpi xmlns:a14="http://schemas.microsoft.com/office/drawing/2010/main" val="0"/>
              </a:ext>
            </a:extLst>
          </a:blip>
          <a:srcRect t="11427" b="2731"/>
          <a:stretch>
            <a:fillRect/>
          </a:stretch>
        </p:blipFill>
        <p:spPr bwMode="auto">
          <a:xfrm>
            <a:off x="1295400" y="1524000"/>
            <a:ext cx="6591300" cy="4372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3957698E-C657-43EE-8AAE-648C42A36E86}" type="slidenum">
              <a:rPr lang="en-US" smtClean="0"/>
              <a:t>56</a:t>
            </a:fld>
            <a:endParaRPr lang="en-US" dirty="0"/>
          </a:p>
        </p:txBody>
      </p:sp>
      <p:sp>
        <p:nvSpPr>
          <p:cNvPr id="4" name="Rectangle 3"/>
          <p:cNvSpPr/>
          <p:nvPr/>
        </p:nvSpPr>
        <p:spPr>
          <a:xfrm>
            <a:off x="457200" y="5879068"/>
            <a:ext cx="8686800" cy="338554"/>
          </a:xfrm>
          <a:prstGeom prst="rect">
            <a:avLst/>
          </a:prstGeom>
        </p:spPr>
        <p:txBody>
          <a:bodyPr wrap="square">
            <a:spAutoFit/>
          </a:bodyPr>
          <a:lstStyle/>
          <a:p>
            <a:r>
              <a:rPr lang="en-US" sz="1600" dirty="0">
                <a:latin typeface="Segoe Condensed" panose="020B0606040200020203" pitchFamily="34" charset="0"/>
              </a:rPr>
              <a:t>Download </a:t>
            </a:r>
            <a:r>
              <a:rPr lang="en-US" sz="1600" dirty="0">
                <a:latin typeface="Segoe Condensed" panose="020B0606040200020203" pitchFamily="34" charset="0"/>
                <a:hlinkClick r:id="rId4"/>
              </a:rPr>
              <a:t>The Healthy Relationship Wheel and Relationship Spectrum</a:t>
            </a:r>
            <a:r>
              <a:rPr lang="en-US" sz="1600" dirty="0">
                <a:latin typeface="Segoe Condensed" panose="020B0606040200020203" pitchFamily="34" charset="0"/>
              </a:rPr>
              <a:t>.</a:t>
            </a:r>
          </a:p>
        </p:txBody>
      </p:sp>
    </p:spTree>
    <p:extLst>
      <p:ext uri="{BB962C8B-B14F-4D97-AF65-F5344CB8AC3E}">
        <p14:creationId xmlns:p14="http://schemas.microsoft.com/office/powerpoint/2010/main" val="19343969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7"/>
            <a:ext cx="5791200" cy="1401761"/>
          </a:xfrm>
        </p:spPr>
        <p:txBody>
          <a:bodyPr>
            <a:normAutofit fontScale="90000"/>
          </a:bodyPr>
          <a:lstStyle/>
          <a:p>
            <a:pPr>
              <a:defRPr/>
            </a:pPr>
            <a:r>
              <a:rPr lang="en-US" dirty="0"/>
              <a:t>Trauma-Informed Reporting</a:t>
            </a:r>
            <a:br>
              <a:rPr lang="en-US" dirty="0"/>
            </a:br>
            <a:r>
              <a:rPr lang="en-US" dirty="0"/>
              <a:t>Best Practice 8</a:t>
            </a:r>
          </a:p>
        </p:txBody>
      </p:sp>
      <p:sp>
        <p:nvSpPr>
          <p:cNvPr id="129026" name="Content Placeholder 2"/>
          <p:cNvSpPr>
            <a:spLocks noGrp="1"/>
          </p:cNvSpPr>
          <p:nvPr>
            <p:ph idx="1"/>
          </p:nvPr>
        </p:nvSpPr>
        <p:spPr/>
        <p:txBody>
          <a:bodyPr>
            <a:normAutofit fontScale="92500"/>
          </a:bodyPr>
          <a:lstStyle/>
          <a:p>
            <a:pPr marL="0" indent="0">
              <a:buNone/>
              <a:defRPr/>
            </a:pPr>
            <a:r>
              <a:rPr lang="en-US" altLang="en-US" b="1" dirty="0"/>
              <a:t>8.</a:t>
            </a:r>
            <a:r>
              <a:rPr lang="en-US" altLang="en-US" dirty="0"/>
              <a:t> Always assess for safety before the end of the visit. </a:t>
            </a:r>
          </a:p>
          <a:p>
            <a:pPr lvl="1">
              <a:defRPr/>
            </a:pPr>
            <a:r>
              <a:rPr lang="en-US" altLang="en-US" sz="2400" i="1" dirty="0"/>
              <a:t>“Are you currently safe where you are now?”</a:t>
            </a:r>
          </a:p>
          <a:p>
            <a:pPr lvl="1">
              <a:defRPr/>
            </a:pPr>
            <a:r>
              <a:rPr lang="en-US" altLang="en-US" sz="2400" i="1" dirty="0"/>
              <a:t>“What has been the worst fight? Were weapons used?”</a:t>
            </a:r>
          </a:p>
          <a:p>
            <a:pPr lvl="1">
              <a:defRPr/>
            </a:pPr>
            <a:r>
              <a:rPr lang="en-US" altLang="en-US" sz="2400" i="1" dirty="0"/>
              <a:t>“Do you ever think about hurting or killing yourself?” </a:t>
            </a:r>
          </a:p>
          <a:p>
            <a:pPr lvl="1">
              <a:defRPr/>
            </a:pPr>
            <a:r>
              <a:rPr lang="en-US" altLang="en-US" sz="2400" i="1" dirty="0"/>
              <a:t>“Are you afraid that you could be hurt or killed?”</a:t>
            </a:r>
          </a:p>
          <a:p>
            <a:pPr lvl="1">
              <a:defRPr/>
            </a:pPr>
            <a:r>
              <a:rPr lang="en-US" altLang="en-US" sz="2400" i="1" dirty="0"/>
              <a:t>“Do you have an adult you can confide in?”</a:t>
            </a:r>
          </a:p>
          <a:p>
            <a:pPr lvl="1">
              <a:defRPr/>
            </a:pPr>
            <a:r>
              <a:rPr lang="en-US" altLang="en-US" sz="2400" i="1" dirty="0"/>
              <a:t>“Have you tried to leave your relationship before? If so, what happened?”</a:t>
            </a:r>
          </a:p>
          <a:p>
            <a:pPr lvl="1">
              <a:defRPr/>
            </a:pPr>
            <a:r>
              <a:rPr lang="en-US" altLang="en-US" sz="2400" i="1" dirty="0"/>
              <a:t>“In a crisis, where would you go/who could you turn to for help?”</a:t>
            </a:r>
          </a:p>
        </p:txBody>
      </p:sp>
      <p:sp>
        <p:nvSpPr>
          <p:cNvPr id="2" name="Slide Number Placeholder 1"/>
          <p:cNvSpPr>
            <a:spLocks noGrp="1"/>
          </p:cNvSpPr>
          <p:nvPr>
            <p:ph type="sldNum" sz="quarter" idx="12"/>
          </p:nvPr>
        </p:nvSpPr>
        <p:spPr/>
        <p:txBody>
          <a:bodyPr/>
          <a:lstStyle/>
          <a:p>
            <a:fld id="{3957698E-C657-43EE-8AAE-648C42A36E86}" type="slidenum">
              <a:rPr lang="en-US" smtClean="0"/>
              <a:t>57</a:t>
            </a:fld>
            <a:endParaRPr lang="en-US" dirty="0"/>
          </a:p>
        </p:txBody>
      </p:sp>
    </p:spTree>
    <p:extLst>
      <p:ext uri="{BB962C8B-B14F-4D97-AF65-F5344CB8AC3E}">
        <p14:creationId xmlns:p14="http://schemas.microsoft.com/office/powerpoint/2010/main" val="422399235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324600" cy="1401761"/>
          </a:xfrm>
        </p:spPr>
        <p:txBody>
          <a:bodyPr>
            <a:normAutofit fontScale="90000"/>
          </a:bodyPr>
          <a:lstStyle/>
          <a:p>
            <a:r>
              <a:rPr lang="en-US" dirty="0"/>
              <a:t>Trauma-Informed Reporting </a:t>
            </a:r>
            <a:br>
              <a:rPr lang="en-US" dirty="0"/>
            </a:br>
            <a:r>
              <a:rPr lang="en-US" dirty="0"/>
              <a:t>Best Practices Summary</a:t>
            </a:r>
          </a:p>
        </p:txBody>
      </p:sp>
      <p:sp>
        <p:nvSpPr>
          <p:cNvPr id="3" name="Subtitle 2"/>
          <p:cNvSpPr>
            <a:spLocks noGrp="1"/>
          </p:cNvSpPr>
          <p:nvPr>
            <p:ph idx="1"/>
          </p:nvPr>
        </p:nvSpPr>
        <p:spPr/>
        <p:txBody>
          <a:bodyPr>
            <a:normAutofit fontScale="92500" lnSpcReduction="10000"/>
          </a:bodyPr>
          <a:lstStyle/>
          <a:p>
            <a:pPr marL="0" indent="0">
              <a:buNone/>
            </a:pPr>
            <a:r>
              <a:rPr lang="en-US" sz="2800" dirty="0"/>
              <a:t>If the youth does not feel safe returning to home or school: </a:t>
            </a:r>
          </a:p>
          <a:p>
            <a:pPr marL="514350" indent="-457200"/>
            <a:r>
              <a:rPr lang="en-US" sz="2800" dirty="0"/>
              <a:t>Contact reporting authority and request immediate response</a:t>
            </a:r>
          </a:p>
          <a:p>
            <a:pPr marL="514350" indent="-457200"/>
            <a:r>
              <a:rPr lang="en-US" sz="2800" dirty="0"/>
              <a:t>Emphasize importance of support from a trusted adult</a:t>
            </a:r>
          </a:p>
          <a:p>
            <a:pPr marL="514350" indent="-457200"/>
            <a:r>
              <a:rPr lang="en-US" sz="2800" dirty="0"/>
              <a:t>Offer to facilitate discussion with youth and adult to ensure clear communication, provide resources, and develop a safety plan</a:t>
            </a:r>
          </a:p>
          <a:p>
            <a:pPr marL="514350" indent="-457200"/>
            <a:r>
              <a:rPr lang="en-US" sz="2800" dirty="0"/>
              <a:t>Partner with domestic violence or sexual assault program advocates</a:t>
            </a:r>
          </a:p>
        </p:txBody>
      </p:sp>
      <p:sp>
        <p:nvSpPr>
          <p:cNvPr id="4" name="Slide Number Placeholder 3"/>
          <p:cNvSpPr>
            <a:spLocks noGrp="1"/>
          </p:cNvSpPr>
          <p:nvPr>
            <p:ph type="sldNum" sz="quarter" idx="12"/>
          </p:nvPr>
        </p:nvSpPr>
        <p:spPr/>
        <p:txBody>
          <a:bodyPr/>
          <a:lstStyle/>
          <a:p>
            <a:fld id="{3957698E-C657-43EE-8AAE-648C42A36E86}" type="slidenum">
              <a:rPr lang="en-US" smtClean="0"/>
              <a:t>58</a:t>
            </a:fld>
            <a:endParaRPr lang="en-US" dirty="0"/>
          </a:p>
        </p:txBody>
      </p:sp>
    </p:spTree>
    <p:extLst>
      <p:ext uri="{BB962C8B-B14F-4D97-AF65-F5344CB8AC3E}">
        <p14:creationId xmlns:p14="http://schemas.microsoft.com/office/powerpoint/2010/main" val="29617031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Messages that Convey Support</a:t>
            </a:r>
          </a:p>
        </p:txBody>
      </p:sp>
      <p:sp>
        <p:nvSpPr>
          <p:cNvPr id="4" name="Oval Callout 3"/>
          <p:cNvSpPr/>
          <p:nvPr/>
        </p:nvSpPr>
        <p:spPr>
          <a:xfrm>
            <a:off x="4572000" y="1417639"/>
            <a:ext cx="3810000" cy="2112962"/>
          </a:xfrm>
          <a:prstGeom prst="wedgeEllipseCallou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anchor="ctr"/>
          <a:lstStyle/>
          <a:p>
            <a:pPr algn="ctr" eaLnBrk="1" hangingPunct="1">
              <a:defRPr/>
            </a:pPr>
            <a:r>
              <a:rPr lang="en-US" sz="2400" b="1" i="1" dirty="0">
                <a:solidFill>
                  <a:schemeClr val="bg1"/>
                </a:solidFill>
                <a:latin typeface="Segoe UI Light" panose="020B0502040204020203" pitchFamily="34" charset="0"/>
                <a:cs typeface="Segoe UI Light" panose="020B0502040204020203" pitchFamily="34" charset="0"/>
              </a:rPr>
              <a:t>“I'm so sorry this is happening, you don’t deserve it, no one deserves this.”</a:t>
            </a:r>
          </a:p>
        </p:txBody>
      </p:sp>
      <p:sp>
        <p:nvSpPr>
          <p:cNvPr id="6" name="Oval Callout 5"/>
          <p:cNvSpPr/>
          <p:nvPr/>
        </p:nvSpPr>
        <p:spPr>
          <a:xfrm flipH="1">
            <a:off x="914399" y="3848099"/>
            <a:ext cx="3027363" cy="1978025"/>
          </a:xfrm>
          <a:prstGeom prst="wedgeEllipseCallout">
            <a:avLst/>
          </a:prstGeom>
          <a:solidFill>
            <a:schemeClr val="accent4"/>
          </a:solidFill>
          <a:ln>
            <a:no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en-US" sz="2400" b="1" i="1" dirty="0">
                <a:latin typeface="Segoe UI Light" panose="020B0502040204020203" pitchFamily="34" charset="0"/>
                <a:cs typeface="Segoe UI Light" panose="020B0502040204020203" pitchFamily="34" charset="0"/>
              </a:rPr>
              <a:t>“You’re not alone, there is help available.”</a:t>
            </a:r>
          </a:p>
        </p:txBody>
      </p:sp>
      <p:sp>
        <p:nvSpPr>
          <p:cNvPr id="8" name="Oval Callout 7"/>
          <p:cNvSpPr/>
          <p:nvPr/>
        </p:nvSpPr>
        <p:spPr>
          <a:xfrm flipH="1">
            <a:off x="1244819" y="1703389"/>
            <a:ext cx="2539562" cy="1541462"/>
          </a:xfrm>
          <a:prstGeom prst="wedgeEllipse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b="1" i="1" dirty="0">
                <a:solidFill>
                  <a:schemeClr val="bg1"/>
                </a:solidFill>
                <a:latin typeface="Segoe UI Light" panose="020B0502040204020203" pitchFamily="34" charset="0"/>
                <a:cs typeface="Segoe UI Light" panose="020B0502040204020203" pitchFamily="34" charset="0"/>
              </a:rPr>
              <a:t>“I’m worried about your safety.”</a:t>
            </a:r>
          </a:p>
        </p:txBody>
      </p:sp>
      <p:sp>
        <p:nvSpPr>
          <p:cNvPr id="9" name="Oval Callout 8"/>
          <p:cNvSpPr/>
          <p:nvPr/>
        </p:nvSpPr>
        <p:spPr>
          <a:xfrm flipH="1">
            <a:off x="5105400" y="4284662"/>
            <a:ext cx="2836863" cy="1541462"/>
          </a:xfrm>
          <a:prstGeom prst="wedgeEllipseCallout">
            <a:avLst>
              <a:gd name="adj1" fmla="val 35183"/>
              <a:gd name="adj2" fmla="val 62500"/>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eaLnBrk="1" hangingPunct="1">
              <a:defRPr/>
            </a:pPr>
            <a:r>
              <a:rPr lang="en-US" sz="2400" b="1" i="1" dirty="0">
                <a:solidFill>
                  <a:schemeClr val="bg1"/>
                </a:solidFill>
                <a:latin typeface="Segoe UI Light" panose="020B0502040204020203" pitchFamily="34" charset="0"/>
                <a:cs typeface="Segoe UI Light" panose="020B0502040204020203" pitchFamily="34" charset="0"/>
              </a:rPr>
              <a:t>“It’s not your fault.”</a:t>
            </a:r>
          </a:p>
        </p:txBody>
      </p:sp>
      <p:sp>
        <p:nvSpPr>
          <p:cNvPr id="3" name="Slide Number Placeholder 2"/>
          <p:cNvSpPr>
            <a:spLocks noGrp="1"/>
          </p:cNvSpPr>
          <p:nvPr>
            <p:ph type="sldNum" sz="quarter" idx="12"/>
          </p:nvPr>
        </p:nvSpPr>
        <p:spPr/>
        <p:txBody>
          <a:bodyPr/>
          <a:lstStyle/>
          <a:p>
            <a:fld id="{3957698E-C657-43EE-8AAE-648C42A36E86}" type="slidenum">
              <a:rPr lang="en-US" smtClean="0"/>
              <a:t>59</a:t>
            </a:fld>
            <a:endParaRPr lang="en-US" dirty="0"/>
          </a:p>
        </p:txBody>
      </p:sp>
    </p:spTree>
    <p:extLst>
      <p:ext uri="{BB962C8B-B14F-4D97-AF65-F5344CB8AC3E}">
        <p14:creationId xmlns:p14="http://schemas.microsoft.com/office/powerpoint/2010/main" val="328868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51656" y="2628900"/>
            <a:ext cx="8040688" cy="1600200"/>
          </a:xfrm>
        </p:spPr>
        <p:txBody>
          <a:bodyPr/>
          <a:lstStyle/>
          <a:p>
            <a:r>
              <a:rPr altLang="en-US" sz="4900" dirty="0"/>
              <a:t>Setting the Stage with Clients: Consent and Confidentiality</a:t>
            </a:r>
            <a:endParaRPr altLang="en-US" dirty="0"/>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6</a:t>
            </a:fld>
            <a:endParaRPr lang="en-US" altLang="en-US" dirty="0"/>
          </a:p>
        </p:txBody>
      </p:sp>
    </p:spTree>
    <p:extLst>
      <p:ext uri="{BB962C8B-B14F-4D97-AF65-F5344CB8AC3E}">
        <p14:creationId xmlns:p14="http://schemas.microsoft.com/office/powerpoint/2010/main" val="35503950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Activity</a:t>
            </a:r>
          </a:p>
        </p:txBody>
      </p:sp>
      <p:sp>
        <p:nvSpPr>
          <p:cNvPr id="134147" name="Content Placeholder 2"/>
          <p:cNvSpPr>
            <a:spLocks noGrp="1"/>
          </p:cNvSpPr>
          <p:nvPr>
            <p:ph idx="1"/>
          </p:nvPr>
        </p:nvSpPr>
        <p:spPr/>
        <p:txBody>
          <a:bodyPr/>
          <a:lstStyle/>
          <a:p>
            <a:pPr marL="0" indent="0">
              <a:buFont typeface="Arial" panose="020B0604020202020204" pitchFamily="34" charset="0"/>
              <a:buNone/>
            </a:pPr>
            <a:r>
              <a:rPr lang="en-US" altLang="en-US" dirty="0"/>
              <a:t>Tanya is very nervous and afraid she won’t be safe if her mother learns that her abuse has been reported.</a:t>
            </a:r>
          </a:p>
          <a:p>
            <a:pPr marL="0" indent="0">
              <a:buFont typeface="Arial" panose="020B0604020202020204" pitchFamily="34" charset="0"/>
              <a:buNone/>
            </a:pPr>
            <a:endParaRPr lang="en-US" altLang="en-US" dirty="0"/>
          </a:p>
          <a:p>
            <a:pPr marL="0" indent="0">
              <a:buFont typeface="Arial" panose="020B0604020202020204" pitchFamily="34" charset="0"/>
              <a:buNone/>
            </a:pPr>
            <a:r>
              <a:rPr lang="en-US" altLang="en-US" b="1" dirty="0"/>
              <a:t>What can you do to make sure Tanya feels safe and cared for?</a:t>
            </a:r>
          </a:p>
        </p:txBody>
      </p:sp>
      <p:sp>
        <p:nvSpPr>
          <p:cNvPr id="3" name="Slide Number Placeholder 2"/>
          <p:cNvSpPr>
            <a:spLocks noGrp="1"/>
          </p:cNvSpPr>
          <p:nvPr>
            <p:ph type="sldNum" sz="quarter" idx="12"/>
          </p:nvPr>
        </p:nvSpPr>
        <p:spPr/>
        <p:txBody>
          <a:bodyPr/>
          <a:lstStyle/>
          <a:p>
            <a:fld id="{3957698E-C657-43EE-8AAE-648C42A36E86}" type="slidenum">
              <a:rPr lang="en-US" smtClean="0"/>
              <a:t>60</a:t>
            </a:fld>
            <a:endParaRPr lang="en-US" dirty="0"/>
          </a:p>
        </p:txBody>
      </p:sp>
    </p:spTree>
    <p:extLst>
      <p:ext uri="{BB962C8B-B14F-4D97-AF65-F5344CB8AC3E}">
        <p14:creationId xmlns:p14="http://schemas.microsoft.com/office/powerpoint/2010/main" val="8114217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3"/>
          <p:cNvSpPr>
            <a:spLocks noGrp="1"/>
          </p:cNvSpPr>
          <p:nvPr>
            <p:ph type="title"/>
          </p:nvPr>
        </p:nvSpPr>
        <p:spPr>
          <a:xfrm>
            <a:off x="1008856" y="3086100"/>
            <a:ext cx="7126288" cy="685800"/>
          </a:xfrm>
        </p:spPr>
        <p:txBody>
          <a:bodyPr/>
          <a:lstStyle/>
          <a:p>
            <a:r>
              <a:rPr altLang="en-US" dirty="0"/>
              <a:t>Other Reporting Considerations</a:t>
            </a:r>
          </a:p>
        </p:txBody>
      </p:sp>
      <p:sp>
        <p:nvSpPr>
          <p:cNvPr id="2" name="Slide Number Placeholder 1"/>
          <p:cNvSpPr>
            <a:spLocks noGrp="1"/>
          </p:cNvSpPr>
          <p:nvPr>
            <p:ph type="sldNum" sz="quarter" idx="10"/>
          </p:nvPr>
        </p:nvSpPr>
        <p:spPr/>
        <p:txBody>
          <a:bodyPr/>
          <a:lstStyle/>
          <a:p>
            <a:pPr>
              <a:defRPr/>
            </a:pPr>
            <a:fld id="{0295FDF7-E5CC-4BCD-9F66-623D0A4DE61D}" type="slidenum">
              <a:rPr lang="en-US" altLang="en-US" smtClean="0"/>
              <a:pPr>
                <a:defRPr/>
              </a:pPr>
              <a:t>61</a:t>
            </a:fld>
            <a:endParaRPr lang="en-US" altLang="en-US" dirty="0"/>
          </a:p>
        </p:txBody>
      </p:sp>
    </p:spTree>
    <p:extLst>
      <p:ext uri="{BB962C8B-B14F-4D97-AF65-F5344CB8AC3E}">
        <p14:creationId xmlns:p14="http://schemas.microsoft.com/office/powerpoint/2010/main" val="31516401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Parent/Guardian Notification</a:t>
            </a:r>
          </a:p>
        </p:txBody>
      </p:sp>
      <p:sp>
        <p:nvSpPr>
          <p:cNvPr id="3" name="Content Placeholder 2"/>
          <p:cNvSpPr>
            <a:spLocks noGrp="1"/>
          </p:cNvSpPr>
          <p:nvPr>
            <p:ph idx="1"/>
          </p:nvPr>
        </p:nvSpPr>
        <p:spPr/>
        <p:txBody>
          <a:bodyPr>
            <a:normAutofit/>
          </a:bodyPr>
          <a:lstStyle/>
          <a:p>
            <a:pPr marL="0" indent="0">
              <a:buFont typeface="Arial" panose="020B0604020202020204" pitchFamily="34" charset="0"/>
              <a:buNone/>
              <a:defRPr/>
            </a:pPr>
            <a:r>
              <a:rPr lang="en-US" dirty="0"/>
              <a:t>It is important to communicate to the youth:</a:t>
            </a:r>
          </a:p>
          <a:p>
            <a:pPr>
              <a:defRPr/>
            </a:pPr>
            <a:r>
              <a:rPr lang="en-US" dirty="0"/>
              <a:t>New York State minor consent law prevents the provider from disclosing to parents without permission from the youth</a:t>
            </a:r>
          </a:p>
          <a:p>
            <a:pPr>
              <a:defRPr/>
            </a:pPr>
            <a:r>
              <a:rPr lang="en-US" dirty="0"/>
              <a:t>CPS and law enforcement MAY inform parents/guardians that an abuse report has been filed</a:t>
            </a:r>
          </a:p>
        </p:txBody>
      </p:sp>
      <p:sp>
        <p:nvSpPr>
          <p:cNvPr id="4" name="Slide Number Placeholder 3"/>
          <p:cNvSpPr>
            <a:spLocks noGrp="1"/>
          </p:cNvSpPr>
          <p:nvPr>
            <p:ph type="sldNum" sz="quarter" idx="12"/>
          </p:nvPr>
        </p:nvSpPr>
        <p:spPr/>
        <p:txBody>
          <a:bodyPr/>
          <a:lstStyle/>
          <a:p>
            <a:fld id="{3957698E-C657-43EE-8AAE-648C42A36E86}" type="slidenum">
              <a:rPr lang="en-US" smtClean="0"/>
              <a:t>62</a:t>
            </a:fld>
            <a:endParaRPr lang="en-US" dirty="0"/>
          </a:p>
        </p:txBody>
      </p:sp>
    </p:spTree>
    <p:extLst>
      <p:ext uri="{BB962C8B-B14F-4D97-AF65-F5344CB8AC3E}">
        <p14:creationId xmlns:p14="http://schemas.microsoft.com/office/powerpoint/2010/main" val="20045306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 About the Reporting System</a:t>
            </a:r>
          </a:p>
        </p:txBody>
      </p:sp>
      <p:sp>
        <p:nvSpPr>
          <p:cNvPr id="139267" name="Content Placeholder 2"/>
          <p:cNvSpPr>
            <a:spLocks noGrp="1"/>
          </p:cNvSpPr>
          <p:nvPr>
            <p:ph idx="1"/>
          </p:nvPr>
        </p:nvSpPr>
        <p:spPr/>
        <p:txBody>
          <a:bodyPr/>
          <a:lstStyle/>
          <a:p>
            <a:r>
              <a:rPr lang="en-US" altLang="en-US" dirty="0"/>
              <a:t>Develop relationships with county reporting authorities to gain an understanding of how cases are prioritized</a:t>
            </a:r>
          </a:p>
          <a:p>
            <a:r>
              <a:rPr lang="en-US" altLang="en-US" dirty="0"/>
              <a:t>Prepare clients for what is likely to happen when a report is filed</a:t>
            </a:r>
          </a:p>
          <a:p>
            <a:r>
              <a:rPr lang="en-US" altLang="en-US" dirty="0"/>
              <a:t>Frame the information as “what usually happens in our county”</a:t>
            </a:r>
          </a:p>
        </p:txBody>
      </p:sp>
      <p:sp>
        <p:nvSpPr>
          <p:cNvPr id="3" name="Slide Number Placeholder 2"/>
          <p:cNvSpPr>
            <a:spLocks noGrp="1"/>
          </p:cNvSpPr>
          <p:nvPr>
            <p:ph type="sldNum" sz="quarter" idx="12"/>
          </p:nvPr>
        </p:nvSpPr>
        <p:spPr/>
        <p:txBody>
          <a:bodyPr/>
          <a:lstStyle/>
          <a:p>
            <a:fld id="{3957698E-C657-43EE-8AAE-648C42A36E86}" type="slidenum">
              <a:rPr lang="en-US" smtClean="0"/>
              <a:t>63</a:t>
            </a:fld>
            <a:endParaRPr lang="en-US" dirty="0"/>
          </a:p>
        </p:txBody>
      </p:sp>
    </p:spTree>
    <p:extLst>
      <p:ext uri="{BB962C8B-B14F-4D97-AF65-F5344CB8AC3E}">
        <p14:creationId xmlns:p14="http://schemas.microsoft.com/office/powerpoint/2010/main" val="26120672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181600" cy="1401761"/>
          </a:xfrm>
        </p:spPr>
        <p:txBody>
          <a:bodyPr>
            <a:normAutofit fontScale="90000"/>
          </a:bodyPr>
          <a:lstStyle/>
          <a:p>
            <a:r>
              <a:rPr lang="en-US" dirty="0"/>
              <a:t>When the State’s Definition of Abuse and Neglect Differs From Ours</a:t>
            </a:r>
          </a:p>
        </p:txBody>
      </p:sp>
      <p:sp>
        <p:nvSpPr>
          <p:cNvPr id="140291" name="Content Placeholder 2"/>
          <p:cNvSpPr>
            <a:spLocks noGrp="1"/>
          </p:cNvSpPr>
          <p:nvPr>
            <p:ph idx="1"/>
          </p:nvPr>
        </p:nvSpPr>
        <p:spPr/>
        <p:txBody>
          <a:bodyPr/>
          <a:lstStyle/>
          <a:p>
            <a:endParaRPr lang="en-US" altLang="en-US" dirty="0"/>
          </a:p>
          <a:p>
            <a:endParaRPr lang="en-US" altLang="en-US" dirty="0"/>
          </a:p>
          <a:p>
            <a:pPr marL="0" indent="0">
              <a:buNone/>
            </a:pPr>
            <a:r>
              <a:rPr lang="en-US" altLang="en-US" dirty="0"/>
              <a:t>What situations do you consider “abusive” but are not included in our state law definition of abuse</a:t>
            </a:r>
            <a:r>
              <a:rPr lang="en-US" altLang="en-US" dirty="0" smtClean="0"/>
              <a:t>?</a:t>
            </a:r>
          </a:p>
          <a:p>
            <a:pPr marL="0" indent="0">
              <a:buNone/>
            </a:pPr>
            <a:endParaRPr lang="en-US" altLang="en-US" dirty="0"/>
          </a:p>
          <a:p>
            <a:pPr marL="0" indent="0">
              <a:buNone/>
            </a:pPr>
            <a:r>
              <a:rPr lang="en-US" altLang="en-US" dirty="0" smtClean="0"/>
              <a:t>What do you do when you encounter a situation you consider “abuse” but the situation does not meet the state law’s definition of abuse?</a:t>
            </a:r>
            <a:endParaRPr lang="en-US" altLang="en-US" dirty="0"/>
          </a:p>
          <a:p>
            <a:endParaRPr lang="en-US" altLang="en-US" dirty="0"/>
          </a:p>
        </p:txBody>
      </p:sp>
      <p:sp>
        <p:nvSpPr>
          <p:cNvPr id="3" name="Slide Number Placeholder 2"/>
          <p:cNvSpPr>
            <a:spLocks noGrp="1"/>
          </p:cNvSpPr>
          <p:nvPr>
            <p:ph type="sldNum" sz="quarter" idx="12"/>
          </p:nvPr>
        </p:nvSpPr>
        <p:spPr/>
        <p:txBody>
          <a:bodyPr/>
          <a:lstStyle/>
          <a:p>
            <a:fld id="{3957698E-C657-43EE-8AAE-648C42A36E86}" type="slidenum">
              <a:rPr lang="en-US" smtClean="0"/>
              <a:t>64</a:t>
            </a:fld>
            <a:endParaRPr lang="en-US" dirty="0"/>
          </a:p>
        </p:txBody>
      </p:sp>
    </p:spTree>
    <p:extLst>
      <p:ext uri="{BB962C8B-B14F-4D97-AF65-F5344CB8AC3E}">
        <p14:creationId xmlns:p14="http://schemas.microsoft.com/office/powerpoint/2010/main" val="20937294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Additional Resources</a:t>
            </a:r>
          </a:p>
        </p:txBody>
      </p:sp>
      <p:sp>
        <p:nvSpPr>
          <p:cNvPr id="3" name="Content Placeholder 2"/>
          <p:cNvSpPr>
            <a:spLocks noGrp="1"/>
          </p:cNvSpPr>
          <p:nvPr>
            <p:ph idx="1"/>
          </p:nvPr>
        </p:nvSpPr>
        <p:spPr>
          <a:xfrm>
            <a:off x="457200" y="1371601"/>
            <a:ext cx="8229600" cy="4724400"/>
          </a:xfrm>
        </p:spPr>
        <p:txBody>
          <a:bodyPr>
            <a:normAutofit fontScale="85000" lnSpcReduction="20000"/>
          </a:bodyPr>
          <a:lstStyle/>
          <a:p>
            <a:r>
              <a:rPr lang="en-US" dirty="0"/>
              <a:t>New York State Mandatory Reporting Training: </a:t>
            </a:r>
            <a:r>
              <a:rPr lang="en-US" dirty="0">
                <a:hlinkClick r:id="rId3"/>
              </a:rPr>
              <a:t>https://www.nysmandatedreporter.org/</a:t>
            </a:r>
            <a:endParaRPr lang="en-US" dirty="0"/>
          </a:p>
          <a:p>
            <a:r>
              <a:rPr lang="en-US" dirty="0"/>
              <a:t>Adolescent Health Working Group (AHWG) </a:t>
            </a:r>
            <a:r>
              <a:rPr lang="en-US" dirty="0">
                <a:hlinkClick r:id="rId4"/>
              </a:rPr>
              <a:t>http://www.ahwg.net/index.html</a:t>
            </a:r>
            <a:endParaRPr lang="en-US" dirty="0"/>
          </a:p>
          <a:p>
            <a:r>
              <a:rPr lang="en-US" dirty="0"/>
              <a:t>National Network to End Domestic Violence </a:t>
            </a:r>
            <a:r>
              <a:rPr lang="en-US" dirty="0">
                <a:hlinkClick r:id="rId5"/>
              </a:rPr>
              <a:t>http://nnedv.org/</a:t>
            </a:r>
            <a:endParaRPr lang="en-US" dirty="0"/>
          </a:p>
          <a:p>
            <a:r>
              <a:rPr lang="en-US" dirty="0"/>
              <a:t>Rape, Abuse and Incest National Network </a:t>
            </a:r>
            <a:r>
              <a:rPr lang="en-US" dirty="0">
                <a:hlinkClick r:id="rId6"/>
              </a:rPr>
              <a:t>http://www.rainn.org/</a:t>
            </a:r>
            <a:r>
              <a:rPr lang="en-US" dirty="0"/>
              <a:t> </a:t>
            </a:r>
          </a:p>
          <a:p>
            <a:r>
              <a:rPr lang="en-US" dirty="0"/>
              <a:t>Love is Respect </a:t>
            </a:r>
            <a:r>
              <a:rPr lang="en-US" dirty="0">
                <a:hlinkClick r:id="rId7"/>
              </a:rPr>
              <a:t>http://www.loveisrespect.org/</a:t>
            </a:r>
            <a:endParaRPr lang="en-US" dirty="0"/>
          </a:p>
          <a:p>
            <a:r>
              <a:rPr lang="en-US" dirty="0"/>
              <a:t>Futures without Violence </a:t>
            </a:r>
            <a:r>
              <a:rPr lang="en-US" dirty="0">
                <a:hlinkClick r:id="rId8"/>
              </a:rPr>
              <a:t>http://www.futureswithoutviolence.org/</a:t>
            </a:r>
            <a:endParaRPr lang="en-US" dirty="0"/>
          </a:p>
          <a:p>
            <a:r>
              <a:rPr lang="en-US" dirty="0"/>
              <a:t>The National Human Trafficking Hotline </a:t>
            </a:r>
            <a:r>
              <a:rPr lang="en-US" dirty="0">
                <a:hlinkClick r:id="rId9"/>
              </a:rPr>
              <a:t>https://humantraffickinghotline.org</a:t>
            </a:r>
            <a:endParaRPr lang="en-US" dirty="0"/>
          </a:p>
        </p:txBody>
      </p:sp>
      <p:sp>
        <p:nvSpPr>
          <p:cNvPr id="6" name="Slide Number Placeholder 5"/>
          <p:cNvSpPr>
            <a:spLocks noGrp="1"/>
          </p:cNvSpPr>
          <p:nvPr>
            <p:ph type="sldNum" sz="quarter" idx="12"/>
          </p:nvPr>
        </p:nvSpPr>
        <p:spPr/>
        <p:txBody>
          <a:bodyPr/>
          <a:lstStyle/>
          <a:p>
            <a:fld id="{3957698E-C657-43EE-8AAE-648C42A36E86}" type="slidenum">
              <a:rPr lang="en-US" smtClean="0"/>
              <a:t>65</a:t>
            </a:fld>
            <a:endParaRPr lang="en-US" dirty="0"/>
          </a:p>
        </p:txBody>
      </p:sp>
    </p:spTree>
    <p:extLst>
      <p:ext uri="{BB962C8B-B14F-4D97-AF65-F5344CB8AC3E}">
        <p14:creationId xmlns:p14="http://schemas.microsoft.com/office/powerpoint/2010/main" val="37094701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4"/>
          <p:cNvSpPr>
            <a:spLocks noGrp="1"/>
          </p:cNvSpPr>
          <p:nvPr>
            <p:ph type="ctrTitle"/>
          </p:nvPr>
        </p:nvSpPr>
        <p:spPr/>
        <p:txBody>
          <a:bodyPr>
            <a:normAutofit fontScale="90000"/>
          </a:bodyPr>
          <a:lstStyle/>
          <a:p>
            <a:r>
              <a:rPr lang="en-US" altLang="en-US" dirty="0"/>
              <a:t>Thank you!</a:t>
            </a:r>
            <a:br>
              <a:rPr lang="en-US" altLang="en-US" dirty="0"/>
            </a:br>
            <a:endParaRPr lang="en-US" altLang="en-US" dirty="0"/>
          </a:p>
        </p:txBody>
      </p:sp>
      <p:sp>
        <p:nvSpPr>
          <p:cNvPr id="45059" name="Content Placeholder 2"/>
          <p:cNvSpPr>
            <a:spLocks noGrp="1"/>
          </p:cNvSpPr>
          <p:nvPr>
            <p:ph type="subTitle" idx="1"/>
          </p:nvPr>
        </p:nvSpPr>
        <p:spPr/>
        <p:txBody>
          <a:bodyPr/>
          <a:lstStyle/>
          <a:p>
            <a:r>
              <a:rPr lang="en-US" altLang="en-US" dirty="0"/>
              <a:t>Contact:</a:t>
            </a:r>
          </a:p>
          <a:p>
            <a:r>
              <a:rPr lang="en-US" altLang="en-US" dirty="0">
                <a:hlinkClick r:id="rId3"/>
              </a:rPr>
              <a:t>nysfptraining@jsi.com</a:t>
            </a:r>
            <a:r>
              <a:rPr lang="en-US" altLang="en-US" dirty="0"/>
              <a:t> </a:t>
            </a:r>
          </a:p>
        </p:txBody>
      </p:sp>
      <p:sp>
        <p:nvSpPr>
          <p:cNvPr id="2" name="Slide Number Placeholder 1"/>
          <p:cNvSpPr>
            <a:spLocks noGrp="1"/>
          </p:cNvSpPr>
          <p:nvPr>
            <p:ph type="sldNum" sz="quarter" idx="12"/>
          </p:nvPr>
        </p:nvSpPr>
        <p:spPr/>
        <p:txBody>
          <a:bodyPr/>
          <a:lstStyle/>
          <a:p>
            <a:fld id="{3957698E-C657-43EE-8AAE-648C42A36E86}" type="slidenum">
              <a:rPr lang="en-US" smtClean="0"/>
              <a:t>66</a:t>
            </a:fld>
            <a:endParaRPr lang="en-US" dirty="0"/>
          </a:p>
        </p:txBody>
      </p:sp>
    </p:spTree>
    <p:extLst>
      <p:ext uri="{BB962C8B-B14F-4D97-AF65-F5344CB8AC3E}">
        <p14:creationId xmlns:p14="http://schemas.microsoft.com/office/powerpoint/2010/main" val="1113476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638800" cy="1401761"/>
          </a:xfrm>
        </p:spPr>
        <p:txBody>
          <a:bodyPr>
            <a:normAutofit fontScale="90000"/>
          </a:bodyPr>
          <a:lstStyle/>
          <a:p>
            <a:r>
              <a:rPr lang="en-US" dirty="0"/>
              <a:t>New York State Minor Consent Rule</a:t>
            </a:r>
          </a:p>
        </p:txBody>
      </p:sp>
      <p:sp>
        <p:nvSpPr>
          <p:cNvPr id="3" name="Content Placeholder 2"/>
          <p:cNvSpPr>
            <a:spLocks noGrp="1"/>
          </p:cNvSpPr>
          <p:nvPr>
            <p:ph idx="1"/>
          </p:nvPr>
        </p:nvSpPr>
        <p:spPr>
          <a:xfrm>
            <a:off x="457200" y="1729736"/>
            <a:ext cx="8229600" cy="4366264"/>
          </a:xfrm>
        </p:spPr>
        <p:txBody>
          <a:bodyPr>
            <a:noAutofit/>
          </a:bodyPr>
          <a:lstStyle/>
          <a:p>
            <a:pPr marL="0" indent="0">
              <a:buNone/>
            </a:pPr>
            <a:r>
              <a:rPr lang="en-US" sz="2200" dirty="0"/>
              <a:t>In New York State, minors can </a:t>
            </a:r>
            <a:r>
              <a:rPr lang="en-US" sz="2200" dirty="0" smtClean="0"/>
              <a:t>generally consent </a:t>
            </a:r>
            <a:r>
              <a:rPr lang="en-US" sz="2200" dirty="0"/>
              <a:t>to and obtain the following services without parental notification or consent:</a:t>
            </a:r>
          </a:p>
          <a:p>
            <a:r>
              <a:rPr lang="en-US" sz="2200" dirty="0"/>
              <a:t>Contraceptive care and counseling</a:t>
            </a:r>
          </a:p>
          <a:p>
            <a:r>
              <a:rPr lang="en-US" sz="2200" dirty="0"/>
              <a:t>Emergency contraception</a:t>
            </a:r>
          </a:p>
          <a:p>
            <a:r>
              <a:rPr lang="en-US" sz="2200" dirty="0"/>
              <a:t>Pregnancy testing and options counseling</a:t>
            </a:r>
          </a:p>
          <a:p>
            <a:r>
              <a:rPr lang="en-US" sz="2200" dirty="0"/>
              <a:t>Abortion services</a:t>
            </a:r>
          </a:p>
          <a:p>
            <a:r>
              <a:rPr lang="en-US" sz="2200" dirty="0"/>
              <a:t>Prenatal care and labor/delivery services </a:t>
            </a:r>
          </a:p>
          <a:p>
            <a:r>
              <a:rPr lang="en-US" sz="2200" dirty="0"/>
              <a:t>Testing and treatment for STIs including </a:t>
            </a:r>
            <a:r>
              <a:rPr lang="en-US" sz="2200" dirty="0" smtClean="0"/>
              <a:t>HIV</a:t>
            </a:r>
          </a:p>
          <a:p>
            <a:pPr marL="0" indent="0">
              <a:buNone/>
            </a:pPr>
            <a:endParaRPr lang="en-US" sz="2200" dirty="0" smtClean="0"/>
          </a:p>
          <a:p>
            <a:pPr marL="0" indent="0">
              <a:buNone/>
            </a:pPr>
            <a:r>
              <a:rPr lang="en-US" sz="2200" dirty="0"/>
              <a:t>Providers are advised to consult with legal counsel for case-specific questions </a:t>
            </a:r>
            <a:r>
              <a:rPr lang="en-US" sz="2200" dirty="0" smtClean="0"/>
              <a:t>about minor </a:t>
            </a:r>
            <a:r>
              <a:rPr lang="en-US" sz="2200" dirty="0"/>
              <a:t>consent</a:t>
            </a:r>
            <a:r>
              <a:rPr lang="en-US" sz="2200" dirty="0" smtClean="0"/>
              <a:t>.</a:t>
            </a:r>
            <a:endParaRPr lang="en-US" sz="2200" dirty="0"/>
          </a:p>
        </p:txBody>
      </p:sp>
      <p:sp>
        <p:nvSpPr>
          <p:cNvPr id="7" name="Slide Number Placeholder 6"/>
          <p:cNvSpPr>
            <a:spLocks noGrp="1"/>
          </p:cNvSpPr>
          <p:nvPr>
            <p:ph type="sldNum" sz="quarter" idx="12"/>
          </p:nvPr>
        </p:nvSpPr>
        <p:spPr/>
        <p:txBody>
          <a:bodyPr/>
          <a:lstStyle/>
          <a:p>
            <a:fld id="{3957698E-C657-43EE-8AAE-648C42A36E86}" type="slidenum">
              <a:rPr lang="en-US" smtClean="0"/>
              <a:t>7</a:t>
            </a:fld>
            <a:endParaRPr lang="en-US" dirty="0"/>
          </a:p>
        </p:txBody>
      </p:sp>
    </p:spTree>
    <p:extLst>
      <p:ext uri="{BB962C8B-B14F-4D97-AF65-F5344CB8AC3E}">
        <p14:creationId xmlns:p14="http://schemas.microsoft.com/office/powerpoint/2010/main" val="414177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07254-53D0-4525-96BB-4B058BCB90EE}"/>
              </a:ext>
            </a:extLst>
          </p:cNvPr>
          <p:cNvSpPr>
            <a:spLocks noGrp="1"/>
          </p:cNvSpPr>
          <p:nvPr>
            <p:ph type="title"/>
          </p:nvPr>
        </p:nvSpPr>
        <p:spPr/>
        <p:txBody>
          <a:bodyPr>
            <a:normAutofit/>
          </a:bodyPr>
          <a:lstStyle/>
          <a:p>
            <a:r>
              <a:rPr lang="en-US" dirty="0"/>
              <a:t>Confidentiality</a:t>
            </a:r>
          </a:p>
        </p:txBody>
      </p:sp>
      <p:sp>
        <p:nvSpPr>
          <p:cNvPr id="3" name="Content Placeholder 2">
            <a:extLst>
              <a:ext uri="{FF2B5EF4-FFF2-40B4-BE49-F238E27FC236}">
                <a16:creationId xmlns:a16="http://schemas.microsoft.com/office/drawing/2014/main" id="{2D99CF46-69EF-474F-BF8E-5480B3A13231}"/>
              </a:ext>
            </a:extLst>
          </p:cNvPr>
          <p:cNvSpPr>
            <a:spLocks noGrp="1"/>
          </p:cNvSpPr>
          <p:nvPr>
            <p:ph idx="1"/>
          </p:nvPr>
        </p:nvSpPr>
        <p:spPr/>
        <p:txBody>
          <a:bodyPr>
            <a:normAutofit fontScale="92500" lnSpcReduction="10000"/>
          </a:bodyPr>
          <a:lstStyle/>
          <a:p>
            <a:r>
              <a:rPr lang="en-US" dirty="0">
                <a:sym typeface="Wingdings" panose="05000000000000000000" pitchFamily="2" charset="2"/>
              </a:rPr>
              <a:t>Information about clients may not be disclosed without the client's written consent— unless it is required by </a:t>
            </a:r>
            <a:r>
              <a:rPr lang="en-US" dirty="0" smtClean="0">
                <a:sym typeface="Wingdings" panose="05000000000000000000" pitchFamily="2" charset="2"/>
              </a:rPr>
              <a:t>law (e.g., communicable diseases, vaccine registry) </a:t>
            </a:r>
            <a:r>
              <a:rPr lang="en-US" dirty="0">
                <a:sym typeface="Wingdings" panose="05000000000000000000" pitchFamily="2" charset="2"/>
              </a:rPr>
              <a:t>or if it is needed to be able to provide services to the client. </a:t>
            </a:r>
          </a:p>
          <a:p>
            <a:pPr lvl="1"/>
            <a:r>
              <a:rPr lang="en-US" dirty="0" smtClean="0"/>
              <a:t>Information </a:t>
            </a:r>
            <a:r>
              <a:rPr lang="en-US" dirty="0"/>
              <a:t>can be disclosed only in summary, through statistics, or in other formats that won't identify the client, either directly or indirectly. </a:t>
            </a:r>
            <a:endParaRPr lang="en-US" dirty="0" smtClean="0">
              <a:sym typeface="Wingdings" panose="05000000000000000000" pitchFamily="2" charset="2"/>
            </a:endParaRPr>
          </a:p>
          <a:p>
            <a:r>
              <a:rPr lang="en-US" dirty="0" smtClean="0">
                <a:sym typeface="Wingdings" panose="05000000000000000000" pitchFamily="2" charset="2"/>
              </a:rPr>
              <a:t>Family Planning Program staff should inquire about all clients’ confidentiality needs. </a:t>
            </a:r>
            <a:endParaRPr lang="en-US" dirty="0">
              <a:sym typeface="Wingdings" panose="05000000000000000000" pitchFamily="2" charset="2"/>
            </a:endParaRPr>
          </a:p>
        </p:txBody>
      </p:sp>
      <p:sp>
        <p:nvSpPr>
          <p:cNvPr id="6" name="Slide Number Placeholder 5"/>
          <p:cNvSpPr>
            <a:spLocks noGrp="1"/>
          </p:cNvSpPr>
          <p:nvPr>
            <p:ph type="sldNum" sz="quarter" idx="12"/>
          </p:nvPr>
        </p:nvSpPr>
        <p:spPr/>
        <p:txBody>
          <a:bodyPr/>
          <a:lstStyle/>
          <a:p>
            <a:fld id="{3957698E-C657-43EE-8AAE-648C42A36E86}" type="slidenum">
              <a:rPr lang="en-US" smtClean="0"/>
              <a:pPr/>
              <a:t>8</a:t>
            </a:fld>
            <a:endParaRPr lang="en-US" dirty="0"/>
          </a:p>
        </p:txBody>
      </p:sp>
    </p:spTree>
    <p:extLst>
      <p:ext uri="{BB962C8B-B14F-4D97-AF65-F5344CB8AC3E}">
        <p14:creationId xmlns:p14="http://schemas.microsoft.com/office/powerpoint/2010/main" val="2506990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781800" cy="1401761"/>
          </a:xfrm>
        </p:spPr>
        <p:txBody>
          <a:bodyPr>
            <a:normAutofit fontScale="90000"/>
          </a:bodyPr>
          <a:lstStyle/>
          <a:p>
            <a:r>
              <a:rPr lang="en-US" dirty="0"/>
              <a:t>Communicating Consent, Confidentiality, and Its Limitations</a:t>
            </a:r>
          </a:p>
        </p:txBody>
      </p:sp>
      <p:sp>
        <p:nvSpPr>
          <p:cNvPr id="3" name="Content Placeholder 2"/>
          <p:cNvSpPr>
            <a:spLocks noGrp="1"/>
          </p:cNvSpPr>
          <p:nvPr>
            <p:ph idx="1"/>
          </p:nvPr>
        </p:nvSpPr>
        <p:spPr>
          <a:xfrm>
            <a:off x="457200" y="2454274"/>
            <a:ext cx="8229600" cy="4267201"/>
          </a:xfrm>
        </p:spPr>
        <p:txBody>
          <a:bodyPr/>
          <a:lstStyle/>
          <a:p>
            <a:r>
              <a:rPr lang="en-US" altLang="en-US" dirty="0"/>
              <a:t>Start all adolescent visits with an explanation of:</a:t>
            </a:r>
          </a:p>
          <a:p>
            <a:pPr lvl="1"/>
            <a:r>
              <a:rPr lang="en-US" altLang="en-US" dirty="0"/>
              <a:t>New York State minor consent and the services it includes</a:t>
            </a:r>
          </a:p>
          <a:p>
            <a:pPr lvl="1"/>
            <a:r>
              <a:rPr lang="en-US" altLang="en-US" dirty="0"/>
              <a:t>Confidentiality and its limitations</a:t>
            </a:r>
          </a:p>
          <a:p>
            <a:endParaRPr lang="en-US" dirty="0"/>
          </a:p>
        </p:txBody>
      </p:sp>
      <p:sp>
        <p:nvSpPr>
          <p:cNvPr id="6" name="Slide Number Placeholder 5"/>
          <p:cNvSpPr>
            <a:spLocks noGrp="1"/>
          </p:cNvSpPr>
          <p:nvPr>
            <p:ph type="sldNum" sz="quarter" idx="12"/>
          </p:nvPr>
        </p:nvSpPr>
        <p:spPr/>
        <p:txBody>
          <a:bodyPr/>
          <a:lstStyle/>
          <a:p>
            <a:fld id="{3957698E-C657-43EE-8AAE-648C42A36E86}" type="slidenum">
              <a:rPr lang="en-US" smtClean="0"/>
              <a:t>9</a:t>
            </a:fld>
            <a:endParaRPr lang="en-US" dirty="0"/>
          </a:p>
        </p:txBody>
      </p:sp>
    </p:spTree>
    <p:extLst>
      <p:ext uri="{BB962C8B-B14F-4D97-AF65-F5344CB8AC3E}">
        <p14:creationId xmlns:p14="http://schemas.microsoft.com/office/powerpoint/2010/main" val="1338346205"/>
      </p:ext>
    </p:extLst>
  </p:cSld>
  <p:clrMapOvr>
    <a:masterClrMapping/>
  </p:clrMapOvr>
</p:sld>
</file>

<file path=ppt/theme/theme1.xml><?xml version="1.0" encoding="utf-8"?>
<a:theme xmlns:a="http://schemas.openxmlformats.org/drawingml/2006/main" name="Office Theme">
  <a:themeElements>
    <a:clrScheme name="NYSFPTC Final">
      <a:dk1>
        <a:sysClr val="windowText" lastClr="000000"/>
      </a:dk1>
      <a:lt1>
        <a:sysClr val="window" lastClr="FFFFFF"/>
      </a:lt1>
      <a:dk2>
        <a:srgbClr val="523178"/>
      </a:dk2>
      <a:lt2>
        <a:srgbClr val="F3EFF6"/>
      </a:lt2>
      <a:accent1>
        <a:srgbClr val="C3D9FF"/>
      </a:accent1>
      <a:accent2>
        <a:srgbClr val="E4C5FF"/>
      </a:accent2>
      <a:accent3>
        <a:srgbClr val="1E5BAA"/>
      </a:accent3>
      <a:accent4>
        <a:srgbClr val="17213C"/>
      </a:accent4>
      <a:accent5>
        <a:srgbClr val="523178"/>
      </a:accent5>
      <a:accent6>
        <a:srgbClr val="F3EFF6"/>
      </a:accent6>
      <a:hlink>
        <a:srgbClr val="1E5BAA"/>
      </a:hlink>
      <a:folHlink>
        <a:srgbClr val="52317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1510</TotalTime>
  <Words>13353</Words>
  <Application>Microsoft Office PowerPoint</Application>
  <PresentationFormat>On-screen Show (4:3)</PresentationFormat>
  <Paragraphs>958</Paragraphs>
  <Slides>66</Slides>
  <Notes>66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66</vt:i4>
      </vt:variant>
    </vt:vector>
  </HeadingPairs>
  <TitlesOfParts>
    <vt:vector size="76" baseType="lpstr">
      <vt:lpstr>ＭＳ Ｐゴシック</vt:lpstr>
      <vt:lpstr>Arial</vt:lpstr>
      <vt:lpstr>Calibri</vt:lpstr>
      <vt:lpstr>Levenim MT</vt:lpstr>
      <vt:lpstr>Segoe Condensed</vt:lpstr>
      <vt:lpstr>Segoe UI</vt:lpstr>
      <vt:lpstr>Segoe UI Light</vt:lpstr>
      <vt:lpstr>Verdana</vt:lpstr>
      <vt:lpstr>Wingdings</vt:lpstr>
      <vt:lpstr>Office Theme</vt:lpstr>
      <vt:lpstr>Mandatory Child Abuse Reporting at  New York State Family Planning Program-Funded Settings</vt:lpstr>
      <vt:lpstr>Objectives</vt:lpstr>
      <vt:lpstr>Who Should Take This Course</vt:lpstr>
      <vt:lpstr>Content of this Training</vt:lpstr>
      <vt:lpstr>Our Agency’s Mandatory Child Abuse Reporting Policy</vt:lpstr>
      <vt:lpstr>Setting the Stage with Clients: Consent and Confidentiality</vt:lpstr>
      <vt:lpstr>New York State Minor Consent Rule</vt:lpstr>
      <vt:lpstr>Confidentiality</vt:lpstr>
      <vt:lpstr>Communicating Consent, Confidentiality, and Its Limitations</vt:lpstr>
      <vt:lpstr>Sample Confidentiality Statement</vt:lpstr>
      <vt:lpstr>Sample Consent Statement</vt:lpstr>
      <vt:lpstr>Recognizing Risk Factors and Indicators of Child Abuse and Neglect/ Maltreatment</vt:lpstr>
      <vt:lpstr>Indicators of  Physical Abuse</vt:lpstr>
      <vt:lpstr>Indicators of Neglect/ Maltreatment</vt:lpstr>
      <vt:lpstr>Indicators of  Sexual Abuse</vt:lpstr>
      <vt:lpstr>Risk Factors Associated with Sexual Abuse and Coercion </vt:lpstr>
      <vt:lpstr>Family Planning Indicators of History of Violence</vt:lpstr>
      <vt:lpstr>Responding to Risk Factors/Indicators</vt:lpstr>
      <vt:lpstr>New York State Child Abuse Reporting  Laws and Process</vt:lpstr>
      <vt:lpstr>Who Must Report</vt:lpstr>
      <vt:lpstr>Who Must Report</vt:lpstr>
      <vt:lpstr>Who Must Report  </vt:lpstr>
      <vt:lpstr>Institutional Responsibility to Report</vt:lpstr>
      <vt:lpstr>What Must Be Reported</vt:lpstr>
      <vt:lpstr>What Must Be Reported</vt:lpstr>
      <vt:lpstr>Definition of Abuse</vt:lpstr>
      <vt:lpstr>Definition of Maltreatment</vt:lpstr>
      <vt:lpstr>Definition of Neglect</vt:lpstr>
      <vt:lpstr>Definition of Neglect (cont.)</vt:lpstr>
      <vt:lpstr>Subject of Report</vt:lpstr>
      <vt:lpstr>Age of Consent and Mandatory Reporting</vt:lpstr>
      <vt:lpstr>Age of Consent and Mandatory Reporting (cont.)</vt:lpstr>
      <vt:lpstr>Reporting of Intimate Partner Violence</vt:lpstr>
      <vt:lpstr>Reporting of Human Trafficking</vt:lpstr>
      <vt:lpstr>When to Report</vt:lpstr>
      <vt:lpstr>When to Report</vt:lpstr>
      <vt:lpstr>Reasonable Cause</vt:lpstr>
      <vt:lpstr>Protections and Liabilities for Mandated Reporters</vt:lpstr>
      <vt:lpstr>How to Report </vt:lpstr>
      <vt:lpstr>How to Report</vt:lpstr>
      <vt:lpstr>How to Report</vt:lpstr>
      <vt:lpstr>How to Report</vt:lpstr>
      <vt:lpstr>What Happens After a Report is Made</vt:lpstr>
      <vt:lpstr>Trauma-Informed Reporting</vt:lpstr>
      <vt:lpstr>Trauma-Informed Reporting</vt:lpstr>
      <vt:lpstr>Trauma-Informed Reporting  Best Practice 1</vt:lpstr>
      <vt:lpstr>Trauma-Informed Reporting  Best Practice 2</vt:lpstr>
      <vt:lpstr>Trauma-Informed Reporting  Best Practice 3</vt:lpstr>
      <vt:lpstr>Trauma-Informed Reporting  Best Practice 4</vt:lpstr>
      <vt:lpstr>Video</vt:lpstr>
      <vt:lpstr>Activity </vt:lpstr>
      <vt:lpstr>Trauma-Informed Reporting  Best Practice 5</vt:lpstr>
      <vt:lpstr>Trauma-Informed Reporting  Best Practice 6</vt:lpstr>
      <vt:lpstr>Trauma-Informed Reporting  Best Practice 7</vt:lpstr>
      <vt:lpstr>Trauma-Informed Reporting Healthy Relationship Wheel and Questions</vt:lpstr>
      <vt:lpstr>Trauma-Informed Reporting  Relationship Spectrum</vt:lpstr>
      <vt:lpstr>Trauma-Informed Reporting Best Practice 8</vt:lpstr>
      <vt:lpstr>Trauma-Informed Reporting  Best Practices Summary</vt:lpstr>
      <vt:lpstr>Messages that Convey Support</vt:lpstr>
      <vt:lpstr>Activity</vt:lpstr>
      <vt:lpstr>Other Reporting Considerations</vt:lpstr>
      <vt:lpstr>Parent/Guardian Notification</vt:lpstr>
      <vt:lpstr>Learn About the Reporting System</vt:lpstr>
      <vt:lpstr>When the State’s Definition of Abuse and Neglect Differs From Ours</vt:lpstr>
      <vt:lpstr>Additional Resources</vt:lpstr>
      <vt:lpstr>Thank you! </vt:lpstr>
    </vt:vector>
  </TitlesOfParts>
  <Company>John Snow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JSI</dc:creator>
  <cp:lastModifiedBy>Katie Quimby</cp:lastModifiedBy>
  <cp:revision>124</cp:revision>
  <dcterms:created xsi:type="dcterms:W3CDTF">2018-01-08T21:59:32Z</dcterms:created>
  <dcterms:modified xsi:type="dcterms:W3CDTF">2021-01-26T17:46:41Z</dcterms:modified>
</cp:coreProperties>
</file>