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handoutMasterIdLst>
    <p:handoutMasterId r:id="rId59"/>
  </p:handoutMasterIdLst>
  <p:sldIdLst>
    <p:sldId id="277" r:id="rId3"/>
    <p:sldId id="278" r:id="rId4"/>
    <p:sldId id="311" r:id="rId5"/>
    <p:sldId id="312" r:id="rId6"/>
    <p:sldId id="319" r:id="rId7"/>
    <p:sldId id="317" r:id="rId8"/>
    <p:sldId id="320" r:id="rId9"/>
    <p:sldId id="313" r:id="rId10"/>
    <p:sldId id="321" r:id="rId11"/>
    <p:sldId id="330" r:id="rId12"/>
    <p:sldId id="333" r:id="rId13"/>
    <p:sldId id="332" r:id="rId14"/>
    <p:sldId id="314" r:id="rId15"/>
    <p:sldId id="315" r:id="rId16"/>
    <p:sldId id="322" r:id="rId17"/>
    <p:sldId id="316" r:id="rId18"/>
    <p:sldId id="323" r:id="rId19"/>
    <p:sldId id="288" r:id="rId20"/>
    <p:sldId id="338" r:id="rId21"/>
    <p:sldId id="346" r:id="rId22"/>
    <p:sldId id="347" r:id="rId23"/>
    <p:sldId id="348" r:id="rId24"/>
    <p:sldId id="349" r:id="rId25"/>
    <p:sldId id="350" r:id="rId26"/>
    <p:sldId id="351" r:id="rId27"/>
    <p:sldId id="352" r:id="rId28"/>
    <p:sldId id="353" r:id="rId29"/>
    <p:sldId id="354" r:id="rId30"/>
    <p:sldId id="355" r:id="rId31"/>
    <p:sldId id="365" r:id="rId32"/>
    <p:sldId id="356" r:id="rId33"/>
    <p:sldId id="357" r:id="rId34"/>
    <p:sldId id="358" r:id="rId35"/>
    <p:sldId id="359" r:id="rId36"/>
    <p:sldId id="360" r:id="rId37"/>
    <p:sldId id="361" r:id="rId38"/>
    <p:sldId id="362" r:id="rId39"/>
    <p:sldId id="363" r:id="rId40"/>
    <p:sldId id="364" r:id="rId41"/>
    <p:sldId id="341" r:id="rId42"/>
    <p:sldId id="340" r:id="rId43"/>
    <p:sldId id="289" r:id="rId44"/>
    <p:sldId id="291" r:id="rId45"/>
    <p:sldId id="293" r:id="rId46"/>
    <p:sldId id="326" r:id="rId47"/>
    <p:sldId id="295" r:id="rId48"/>
    <p:sldId id="342" r:id="rId49"/>
    <p:sldId id="344" r:id="rId50"/>
    <p:sldId id="307" r:id="rId51"/>
    <p:sldId id="336" r:id="rId52"/>
    <p:sldId id="327" r:id="rId53"/>
    <p:sldId id="328" r:id="rId54"/>
    <p:sldId id="345" r:id="rId55"/>
    <p:sldId id="329" r:id="rId56"/>
    <p:sldId id="31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518" autoAdjust="0"/>
  </p:normalViewPr>
  <p:slideViewPr>
    <p:cSldViewPr>
      <p:cViewPr varScale="1">
        <p:scale>
          <a:sx n="31" d="100"/>
          <a:sy n="31" d="100"/>
        </p:scale>
        <p:origin x="522" y="48"/>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Rate per 100,000 Population</c:v>
                </c:pt>
              </c:strCache>
            </c:strRef>
          </c:tx>
          <c:spPr>
            <a:solidFill>
              <a:schemeClr val="bg1">
                <a:lumMod val="75000"/>
              </a:schemeClr>
            </a:solidFill>
            <a:ln>
              <a:noFill/>
            </a:ln>
            <a:effectLst/>
          </c:spPr>
          <c:invertIfNegative val="0"/>
          <c:dPt>
            <c:idx val="3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7AB8-4370-9CDE-3E188EB530C7}"/>
              </c:ext>
            </c:extLst>
          </c:dPt>
          <c:dPt>
            <c:idx val="38"/>
            <c:invertIfNegative val="0"/>
            <c:bubble3D val="0"/>
            <c:spPr>
              <a:solidFill>
                <a:schemeClr val="bg1">
                  <a:lumMod val="75000"/>
                </a:schemeClr>
              </a:solidFill>
              <a:ln>
                <a:noFill/>
              </a:ln>
              <a:effectLst/>
            </c:spPr>
            <c:extLst>
              <c:ext xmlns:c16="http://schemas.microsoft.com/office/drawing/2014/chart" uri="{C3380CC4-5D6E-409C-BE32-E72D297353CC}">
                <c16:uniqueId val="{00000003-A359-4084-A057-10F6FE7E19C8}"/>
              </c:ext>
            </c:extLst>
          </c:dPt>
          <c:dPt>
            <c:idx val="42"/>
            <c:invertIfNegative val="0"/>
            <c:bubble3D val="0"/>
            <c:spPr>
              <a:solidFill>
                <a:schemeClr val="accent3"/>
              </a:solidFill>
              <a:ln>
                <a:noFill/>
              </a:ln>
              <a:effectLst/>
            </c:spPr>
            <c:extLst>
              <c:ext xmlns:c16="http://schemas.microsoft.com/office/drawing/2014/chart" uri="{C3380CC4-5D6E-409C-BE32-E72D297353CC}">
                <c16:uniqueId val="{00000003-7AB8-4370-9CDE-3E188EB530C7}"/>
              </c:ext>
            </c:extLst>
          </c:dPt>
          <c:cat>
            <c:strRef>
              <c:f>Sheet1!$A$2:$A$52</c:f>
              <c:strCache>
                <c:ptCount val="51"/>
                <c:pt idx="0">
                  <c:v>West Virginia</c:v>
                </c:pt>
                <c:pt idx="1">
                  <c:v>Vermont</c:v>
                </c:pt>
                <c:pt idx="2">
                  <c:v>New Hampshire</c:v>
                </c:pt>
                <c:pt idx="3">
                  <c:v>Utah</c:v>
                </c:pt>
                <c:pt idx="4">
                  <c:v>Maine</c:v>
                </c:pt>
                <c:pt idx="5">
                  <c:v>Wyoming</c:v>
                </c:pt>
                <c:pt idx="6">
                  <c:v>Idaho</c:v>
                </c:pt>
                <c:pt idx="7">
                  <c:v>New Jersey</c:v>
                </c:pt>
                <c:pt idx="8">
                  <c:v>Minnesota</c:v>
                </c:pt>
                <c:pt idx="9">
                  <c:v>Massachusetts</c:v>
                </c:pt>
                <c:pt idx="10">
                  <c:v>North Dakota</c:v>
                </c:pt>
                <c:pt idx="11">
                  <c:v>Kentucky</c:v>
                </c:pt>
                <c:pt idx="12">
                  <c:v>Montana</c:v>
                </c:pt>
                <c:pt idx="13">
                  <c:v>Pennsylvania</c:v>
                </c:pt>
                <c:pt idx="14">
                  <c:v>Washington</c:v>
                </c:pt>
                <c:pt idx="15">
                  <c:v>Iowa</c:v>
                </c:pt>
                <c:pt idx="16">
                  <c:v>Nebraska</c:v>
                </c:pt>
                <c:pt idx="17">
                  <c:v>Oregon</c:v>
                </c:pt>
                <c:pt idx="18">
                  <c:v>Kansas</c:v>
                </c:pt>
                <c:pt idx="19">
                  <c:v>Hawaii</c:v>
                </c:pt>
                <c:pt idx="20">
                  <c:v>Wisconsin</c:v>
                </c:pt>
                <c:pt idx="21">
                  <c:v>Florida</c:v>
                </c:pt>
                <c:pt idx="22">
                  <c:v>Colorado</c:v>
                </c:pt>
                <c:pt idx="23">
                  <c:v>Connecticut</c:v>
                </c:pt>
                <c:pt idx="24">
                  <c:v>Rhode Island</c:v>
                </c:pt>
                <c:pt idx="25">
                  <c:v>Virginia</c:v>
                </c:pt>
                <c:pt idx="26">
                  <c:v>Michigan</c:v>
                </c:pt>
                <c:pt idx="27">
                  <c:v>South Dakota</c:v>
                </c:pt>
                <c:pt idx="28">
                  <c:v>Indiana</c:v>
                </c:pt>
                <c:pt idx="29">
                  <c:v>Tennessee</c:v>
                </c:pt>
                <c:pt idx="30">
                  <c:v>Ohio</c:v>
                </c:pt>
                <c:pt idx="31">
                  <c:v>U.S. TOTAL†</c:v>
                </c:pt>
                <c:pt idx="32">
                  <c:v>Missouri</c:v>
                </c:pt>
                <c:pt idx="33">
                  <c:v>Texas</c:v>
                </c:pt>
                <c:pt idx="34">
                  <c:v>Nevada</c:v>
                </c:pt>
                <c:pt idx="35">
                  <c:v>Oklahoma</c:v>
                </c:pt>
                <c:pt idx="36">
                  <c:v>Maryland</c:v>
                </c:pt>
                <c:pt idx="37">
                  <c:v>California</c:v>
                </c:pt>
                <c:pt idx="38">
                  <c:v>Delaware</c:v>
                </c:pt>
                <c:pt idx="39">
                  <c:v>Arizona</c:v>
                </c:pt>
                <c:pt idx="40">
                  <c:v>Arkansas</c:v>
                </c:pt>
                <c:pt idx="41">
                  <c:v>Illinois</c:v>
                </c:pt>
                <c:pt idx="42">
                  <c:v>New York</c:v>
                </c:pt>
                <c:pt idx="43">
                  <c:v>Alabama</c:v>
                </c:pt>
                <c:pt idx="44">
                  <c:v>North Carolina</c:v>
                </c:pt>
                <c:pt idx="45">
                  <c:v>Georgia</c:v>
                </c:pt>
                <c:pt idx="46">
                  <c:v>South Carolina</c:v>
                </c:pt>
                <c:pt idx="47">
                  <c:v>New Mexico</c:v>
                </c:pt>
                <c:pt idx="48">
                  <c:v>Mississippi</c:v>
                </c:pt>
                <c:pt idx="49">
                  <c:v>Louisiana</c:v>
                </c:pt>
                <c:pt idx="50">
                  <c:v>Alaska</c:v>
                </c:pt>
              </c:strCache>
            </c:strRef>
          </c:cat>
          <c:val>
            <c:numRef>
              <c:f>Sheet1!$B$2:$B$52</c:f>
              <c:numCache>
                <c:formatCode>General</c:formatCode>
                <c:ptCount val="51"/>
                <c:pt idx="0">
                  <c:v>226.1</c:v>
                </c:pt>
                <c:pt idx="1">
                  <c:v>297.5</c:v>
                </c:pt>
                <c:pt idx="2">
                  <c:v>330.5</c:v>
                </c:pt>
                <c:pt idx="3">
                  <c:v>332.2</c:v>
                </c:pt>
                <c:pt idx="4">
                  <c:v>342.1</c:v>
                </c:pt>
                <c:pt idx="5">
                  <c:v>365.8</c:v>
                </c:pt>
                <c:pt idx="6">
                  <c:v>368.4</c:v>
                </c:pt>
                <c:pt idx="7">
                  <c:v>394</c:v>
                </c:pt>
                <c:pt idx="8">
                  <c:v>426.4</c:v>
                </c:pt>
                <c:pt idx="9">
                  <c:v>430.4</c:v>
                </c:pt>
                <c:pt idx="10">
                  <c:v>432.5</c:v>
                </c:pt>
                <c:pt idx="11">
                  <c:v>435.4</c:v>
                </c:pt>
                <c:pt idx="12">
                  <c:v>437.4</c:v>
                </c:pt>
                <c:pt idx="13">
                  <c:v>441.5</c:v>
                </c:pt>
                <c:pt idx="14">
                  <c:v>442.2</c:v>
                </c:pt>
                <c:pt idx="15">
                  <c:v>443.2</c:v>
                </c:pt>
                <c:pt idx="16">
                  <c:v>450.7</c:v>
                </c:pt>
                <c:pt idx="17">
                  <c:v>455.2</c:v>
                </c:pt>
                <c:pt idx="18">
                  <c:v>466.2</c:v>
                </c:pt>
                <c:pt idx="19">
                  <c:v>479.5</c:v>
                </c:pt>
                <c:pt idx="20">
                  <c:v>480</c:v>
                </c:pt>
                <c:pt idx="21">
                  <c:v>485.2</c:v>
                </c:pt>
                <c:pt idx="22">
                  <c:v>487.2</c:v>
                </c:pt>
                <c:pt idx="23">
                  <c:v>496.3</c:v>
                </c:pt>
                <c:pt idx="24">
                  <c:v>500</c:v>
                </c:pt>
                <c:pt idx="25">
                  <c:v>503.7</c:v>
                </c:pt>
                <c:pt idx="26">
                  <c:v>509.6</c:v>
                </c:pt>
                <c:pt idx="27">
                  <c:v>512.70000000000005</c:v>
                </c:pt>
                <c:pt idx="28">
                  <c:v>516.79999999999995</c:v>
                </c:pt>
                <c:pt idx="29">
                  <c:v>527.5</c:v>
                </c:pt>
                <c:pt idx="30">
                  <c:v>528.6</c:v>
                </c:pt>
                <c:pt idx="31">
                  <c:v>528.79999999999995</c:v>
                </c:pt>
                <c:pt idx="32">
                  <c:v>536.4</c:v>
                </c:pt>
                <c:pt idx="33">
                  <c:v>543.9</c:v>
                </c:pt>
                <c:pt idx="34">
                  <c:v>553.1</c:v>
                </c:pt>
                <c:pt idx="35">
                  <c:v>554.4</c:v>
                </c:pt>
                <c:pt idx="36">
                  <c:v>555.4</c:v>
                </c:pt>
                <c:pt idx="37">
                  <c:v>557.4</c:v>
                </c:pt>
                <c:pt idx="38">
                  <c:v>566.29999999999995</c:v>
                </c:pt>
                <c:pt idx="39">
                  <c:v>571.29999999999995</c:v>
                </c:pt>
                <c:pt idx="40">
                  <c:v>579.6</c:v>
                </c:pt>
                <c:pt idx="41">
                  <c:v>589.9</c:v>
                </c:pt>
                <c:pt idx="42">
                  <c:v>591.6</c:v>
                </c:pt>
                <c:pt idx="43">
                  <c:v>615.5</c:v>
                </c:pt>
                <c:pt idx="44">
                  <c:v>619.70000000000005</c:v>
                </c:pt>
                <c:pt idx="45">
                  <c:v>631.4</c:v>
                </c:pt>
                <c:pt idx="46">
                  <c:v>649.79999999999995</c:v>
                </c:pt>
                <c:pt idx="47">
                  <c:v>651.6</c:v>
                </c:pt>
                <c:pt idx="48">
                  <c:v>707.6</c:v>
                </c:pt>
                <c:pt idx="49">
                  <c:v>742.4</c:v>
                </c:pt>
                <c:pt idx="50">
                  <c:v>799.8</c:v>
                </c:pt>
              </c:numCache>
            </c:numRef>
          </c:val>
          <c:extLst>
            <c:ext xmlns:c16="http://schemas.microsoft.com/office/drawing/2014/chart" uri="{C3380CC4-5D6E-409C-BE32-E72D297353CC}">
              <c16:uniqueId val="{00000000-A359-4084-A057-10F6FE7E19C8}"/>
            </c:ext>
          </c:extLst>
        </c:ser>
        <c:dLbls>
          <c:showLegendKey val="0"/>
          <c:showVal val="0"/>
          <c:showCatName val="0"/>
          <c:showSerName val="0"/>
          <c:showPercent val="0"/>
          <c:showBubbleSize val="0"/>
        </c:dLbls>
        <c:gapWidth val="50"/>
        <c:axId val="565874616"/>
        <c:axId val="506920456"/>
      </c:barChart>
      <c:catAx>
        <c:axId val="5658746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506920456"/>
        <c:crosses val="autoZero"/>
        <c:auto val="1"/>
        <c:lblAlgn val="ctr"/>
        <c:lblOffset val="100"/>
        <c:noMultiLvlLbl val="0"/>
      </c:catAx>
      <c:valAx>
        <c:axId val="506920456"/>
        <c:scaling>
          <c:orientation val="minMax"/>
        </c:scaling>
        <c:delete val="1"/>
        <c:axPos val="b"/>
        <c:numFmt formatCode="General" sourceLinked="1"/>
        <c:majorTickMark val="none"/>
        <c:minorTickMark val="none"/>
        <c:tickLblPos val="nextTo"/>
        <c:crossAx val="56587461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000">
          <a:latin typeface="Segoe Condensed" panose="020B0606040200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tested current month</c:v>
                </c:pt>
              </c:strCache>
            </c:strRef>
          </c:tx>
          <c:spPr>
            <a:ln w="76200" cap="rnd">
              <a:solidFill>
                <a:schemeClr val="accent3"/>
              </a:solidFill>
              <a:round/>
            </a:ln>
            <a:effectLst/>
          </c:spPr>
          <c:marker>
            <c:symbol val="none"/>
          </c:marker>
          <c:dLbls>
            <c:dLbl>
              <c:idx val="0"/>
              <c:layout>
                <c:manualLayout>
                  <c:x val="-8.4876543209876545E-2"/>
                  <c:y val="5.1724137931034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DB9-4E22-AD45-0753CB6FCA2F}"/>
                </c:ext>
              </c:extLst>
            </c:dLbl>
            <c:dLbl>
              <c:idx val="1"/>
              <c:delete val="1"/>
              <c:extLst>
                <c:ext xmlns:c15="http://schemas.microsoft.com/office/drawing/2012/chart" uri="{CE6537A1-D6FC-4f65-9D91-7224C49458BB}"/>
                <c:ext xmlns:c16="http://schemas.microsoft.com/office/drawing/2014/chart" uri="{C3380CC4-5D6E-409C-BE32-E72D297353CC}">
                  <c16:uniqueId val="{00000005-4DB9-4E22-AD45-0753CB6FCA2F}"/>
                </c:ext>
              </c:extLst>
            </c:dLbl>
            <c:dLbl>
              <c:idx val="2"/>
              <c:delete val="1"/>
              <c:extLst>
                <c:ext xmlns:c15="http://schemas.microsoft.com/office/drawing/2012/chart" uri="{CE6537A1-D6FC-4f65-9D91-7224C49458BB}"/>
                <c:ext xmlns:c16="http://schemas.microsoft.com/office/drawing/2014/chart" uri="{C3380CC4-5D6E-409C-BE32-E72D297353CC}">
                  <c16:uniqueId val="{00000004-4DB9-4E22-AD45-0753CB6FCA2F}"/>
                </c:ext>
              </c:extLst>
            </c:dLbl>
            <c:dLbl>
              <c:idx val="3"/>
              <c:delete val="1"/>
              <c:extLst>
                <c:ext xmlns:c15="http://schemas.microsoft.com/office/drawing/2012/chart" uri="{CE6537A1-D6FC-4f65-9D91-7224C49458BB}"/>
                <c:ext xmlns:c16="http://schemas.microsoft.com/office/drawing/2014/chart" uri="{C3380CC4-5D6E-409C-BE32-E72D297353CC}">
                  <c16:uniqueId val="{00000003-4DB9-4E22-AD45-0753CB6FCA2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Segoe Condensed" panose="020B0606040200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c:v>
                </c:pt>
                <c:pt idx="1">
                  <c:v>September</c:v>
                </c:pt>
                <c:pt idx="2">
                  <c:v>October</c:v>
                </c:pt>
                <c:pt idx="3">
                  <c:v>November</c:v>
                </c:pt>
                <c:pt idx="4">
                  <c:v>December</c:v>
                </c:pt>
              </c:strCache>
            </c:strRef>
          </c:cat>
          <c:val>
            <c:numRef>
              <c:f>Sheet1!$B$2:$B$6</c:f>
              <c:numCache>
                <c:formatCode>0%</c:formatCode>
                <c:ptCount val="5"/>
                <c:pt idx="0">
                  <c:v>0.43</c:v>
                </c:pt>
                <c:pt idx="1">
                  <c:v>0.53800000000000003</c:v>
                </c:pt>
                <c:pt idx="2">
                  <c:v>0.46200000000000002</c:v>
                </c:pt>
                <c:pt idx="3">
                  <c:v>0.66700000000000004</c:v>
                </c:pt>
                <c:pt idx="4">
                  <c:v>0.58299999999999996</c:v>
                </c:pt>
              </c:numCache>
            </c:numRef>
          </c:val>
          <c:smooth val="0"/>
          <c:extLst>
            <c:ext xmlns:c16="http://schemas.microsoft.com/office/drawing/2014/chart" uri="{C3380CC4-5D6E-409C-BE32-E72D297353CC}">
              <c16:uniqueId val="{00000000-4DB9-4E22-AD45-0753CB6FCA2F}"/>
            </c:ext>
          </c:extLst>
        </c:ser>
        <c:dLbls>
          <c:showLegendKey val="0"/>
          <c:showVal val="0"/>
          <c:showCatName val="0"/>
          <c:showSerName val="0"/>
          <c:showPercent val="0"/>
          <c:showBubbleSize val="0"/>
        </c:dLbls>
        <c:smooth val="0"/>
        <c:axId val="435809152"/>
        <c:axId val="435808760"/>
      </c:lineChart>
      <c:catAx>
        <c:axId val="4358091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435808760"/>
        <c:crosses val="autoZero"/>
        <c:auto val="1"/>
        <c:lblAlgn val="ctr"/>
        <c:lblOffset val="100"/>
        <c:noMultiLvlLbl val="0"/>
      </c:catAx>
      <c:valAx>
        <c:axId val="435808760"/>
        <c:scaling>
          <c:orientation val="minMax"/>
          <c:min val="0.30000000000000004"/>
        </c:scaling>
        <c:delete val="1"/>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crossAx val="435809152"/>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Segoe Condensed" panose="020B0606040200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Rate per 100,000 Population</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2-9624-49EA-B1B8-D0FE7A60410B}"/>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9624-49EA-B1B8-D0FE7A60410B}"/>
              </c:ext>
            </c:extLst>
          </c:dPt>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Segoe Condensed" panose="020B0606040200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York</c:v>
                </c:pt>
                <c:pt idx="1">
                  <c:v>U.S. TOTAL†</c:v>
                </c:pt>
              </c:strCache>
            </c:strRef>
          </c:cat>
          <c:val>
            <c:numRef>
              <c:f>Sheet1!$B$2:$B$3</c:f>
              <c:numCache>
                <c:formatCode>General</c:formatCode>
                <c:ptCount val="2"/>
                <c:pt idx="0">
                  <c:v>591.6</c:v>
                </c:pt>
                <c:pt idx="1">
                  <c:v>528.79999999999995</c:v>
                </c:pt>
              </c:numCache>
            </c:numRef>
          </c:val>
          <c:extLst>
            <c:ext xmlns:c16="http://schemas.microsoft.com/office/drawing/2014/chart" uri="{C3380CC4-5D6E-409C-BE32-E72D297353CC}">
              <c16:uniqueId val="{00000000-9624-49EA-B1B8-D0FE7A60410B}"/>
            </c:ext>
          </c:extLst>
        </c:ser>
        <c:dLbls>
          <c:showLegendKey val="0"/>
          <c:showVal val="0"/>
          <c:showCatName val="0"/>
          <c:showSerName val="0"/>
          <c:showPercent val="0"/>
          <c:showBubbleSize val="0"/>
        </c:dLbls>
        <c:gapWidth val="50"/>
        <c:axId val="565874616"/>
        <c:axId val="506920456"/>
      </c:barChart>
      <c:catAx>
        <c:axId val="5658746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506920456"/>
        <c:crosses val="autoZero"/>
        <c:auto val="1"/>
        <c:lblAlgn val="ctr"/>
        <c:lblOffset val="100"/>
        <c:noMultiLvlLbl val="0"/>
      </c:catAx>
      <c:valAx>
        <c:axId val="506920456"/>
        <c:scaling>
          <c:orientation val="minMax"/>
          <c:min val="0"/>
        </c:scaling>
        <c:delete val="1"/>
        <c:axPos val="l"/>
        <c:numFmt formatCode="General" sourceLinked="1"/>
        <c:majorTickMark val="none"/>
        <c:minorTickMark val="none"/>
        <c:tickLblPos val="nextTo"/>
        <c:crossAx val="565874616"/>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Segoe Condensed" panose="020B0606040200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E5A2-468F-A010-D800A0E12554}"/>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8B8B-47D7-B148-406C81C2A7D0}"/>
              </c:ext>
            </c:extLst>
          </c:dPt>
          <c:cat>
            <c:strRef>
              <c:f>Sheet1!$A$2:$A$3</c:f>
              <c:strCache>
                <c:ptCount val="2"/>
                <c:pt idx="0">
                  <c:v>yes</c:v>
                </c:pt>
                <c:pt idx="1">
                  <c:v>no</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0-8B8B-47D7-B148-406C81C2A7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Tested Current Month</c:v>
                </c:pt>
              </c:strCache>
            </c:strRef>
          </c:tx>
          <c:spPr>
            <a:ln w="146050" cap="rnd">
              <a:solidFill>
                <a:schemeClr val="tx2"/>
              </a:solidFill>
              <a:round/>
            </a:ln>
            <a:effectLst/>
          </c:spPr>
          <c:marker>
            <c:symbol val="none"/>
          </c:marker>
          <c:dLbls>
            <c:dLbl>
              <c:idx val="0"/>
              <c:layout>
                <c:manualLayout>
                  <c:x val="-0.12067319287791729"/>
                  <c:y val="1.5801831237677047E-2"/>
                </c:manualLayout>
              </c:layout>
              <c:spPr>
                <a:noFill/>
                <a:ln>
                  <a:noFill/>
                </a:ln>
                <a:effectLst/>
              </c:spPr>
              <c:txPr>
                <a:bodyPr rot="0" spcFirstLastPara="1" vertOverflow="ellipsis" vert="horz" wrap="square" lIns="38100" tIns="19050" rIns="38100" bIns="19050" anchor="ctr" anchorCtr="1">
                  <a:noAutofit/>
                </a:bodyPr>
                <a:lstStyle/>
                <a:p>
                  <a:pPr>
                    <a:defRPr sz="3200" b="0" i="0" u="none" strike="noStrike" kern="1200" baseline="0">
                      <a:solidFill>
                        <a:schemeClr val="tx2"/>
                      </a:solidFill>
                      <a:latin typeface="Segoe Condensed" panose="020B060604020002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138882977465654"/>
                      <c:h val="0.15836008730952775"/>
                    </c:manualLayout>
                  </c15:layout>
                </c:ext>
                <c:ext xmlns:c16="http://schemas.microsoft.com/office/drawing/2014/chart" uri="{C3380CC4-5D6E-409C-BE32-E72D297353CC}">
                  <c16:uniqueId val="{00000003-E1C9-41C8-8980-D5EB24046984}"/>
                </c:ext>
              </c:extLst>
            </c:dLbl>
            <c:dLbl>
              <c:idx val="4"/>
              <c:layout>
                <c:manualLayout>
                  <c:x val="4.5045045045045045E-3"/>
                  <c:y val="-6.569941946544468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D36-4724-8232-BE71A6798AA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F5-435F-AE59-F8EDF991543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70-442D-AE43-5C8117B40250}"/>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2"/>
                    </a:solidFill>
                    <a:latin typeface="Segoe Condensed" panose="020B060604020002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 
(May-Aug)</c:v>
                </c:pt>
                <c:pt idx="1">
                  <c:v>Sep</c:v>
                </c:pt>
                <c:pt idx="2">
                  <c:v>Oct</c:v>
                </c:pt>
                <c:pt idx="3">
                  <c:v>Nov</c:v>
                </c:pt>
                <c:pt idx="4">
                  <c:v>Dec</c:v>
                </c:pt>
              </c:strCache>
            </c:strRef>
          </c:cat>
          <c:val>
            <c:numRef>
              <c:f>Sheet1!$B$2:$B$6</c:f>
              <c:numCache>
                <c:formatCode>0%</c:formatCode>
                <c:ptCount val="5"/>
                <c:pt idx="0">
                  <c:v>0.39</c:v>
                </c:pt>
                <c:pt idx="1">
                  <c:v>0.5</c:v>
                </c:pt>
                <c:pt idx="2">
                  <c:v>0.55000000000000004</c:v>
                </c:pt>
                <c:pt idx="3">
                  <c:v>0.55000000000000004</c:v>
                </c:pt>
                <c:pt idx="4">
                  <c:v>0.61</c:v>
                </c:pt>
              </c:numCache>
            </c:numRef>
          </c:val>
          <c:smooth val="0"/>
          <c:extLst>
            <c:ext xmlns:c16="http://schemas.microsoft.com/office/drawing/2014/chart" uri="{C3380CC4-5D6E-409C-BE32-E72D297353CC}">
              <c16:uniqueId val="{00000000-E1C9-41C8-8980-D5EB24046984}"/>
            </c:ext>
          </c:extLst>
        </c:ser>
        <c:dLbls>
          <c:showLegendKey val="0"/>
          <c:showVal val="0"/>
          <c:showCatName val="0"/>
          <c:showSerName val="0"/>
          <c:showPercent val="0"/>
          <c:showBubbleSize val="0"/>
        </c:dLbls>
        <c:smooth val="0"/>
        <c:axId val="4553728"/>
        <c:axId val="4555520"/>
      </c:lineChart>
      <c:catAx>
        <c:axId val="45537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4555520"/>
        <c:crosses val="autoZero"/>
        <c:auto val="1"/>
        <c:lblAlgn val="ctr"/>
        <c:lblOffset val="100"/>
        <c:noMultiLvlLbl val="0"/>
      </c:catAx>
      <c:valAx>
        <c:axId val="4555520"/>
        <c:scaling>
          <c:orientation val="minMax"/>
          <c:max val="0.70000000000000007"/>
          <c:min val="0.30000000000000004"/>
        </c:scaling>
        <c:delete val="1"/>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crossAx val="455372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600">
          <a:latin typeface="Segoe Condensed" panose="020B0606040200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tested current month</c:v>
                </c:pt>
              </c:strCache>
            </c:strRef>
          </c:tx>
          <c:spPr>
            <a:ln w="76200" cap="rnd">
              <a:solidFill>
                <a:schemeClr val="accent3"/>
              </a:solidFill>
              <a:round/>
            </a:ln>
            <a:effectLst/>
          </c:spPr>
          <c:marker>
            <c:symbol val="none"/>
          </c:marker>
          <c:dLbls>
            <c:dLbl>
              <c:idx val="0"/>
              <c:layout>
                <c:manualLayout>
                  <c:x val="-8.4876543209876545E-2"/>
                  <c:y val="5.1724137931034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DB9-4E22-AD45-0753CB6FCA2F}"/>
                </c:ext>
              </c:extLst>
            </c:dLbl>
            <c:dLbl>
              <c:idx val="1"/>
              <c:delete val="1"/>
              <c:extLst>
                <c:ext xmlns:c15="http://schemas.microsoft.com/office/drawing/2012/chart" uri="{CE6537A1-D6FC-4f65-9D91-7224C49458BB}"/>
                <c:ext xmlns:c16="http://schemas.microsoft.com/office/drawing/2014/chart" uri="{C3380CC4-5D6E-409C-BE32-E72D297353CC}">
                  <c16:uniqueId val="{00000005-4DB9-4E22-AD45-0753CB6FCA2F}"/>
                </c:ext>
              </c:extLst>
            </c:dLbl>
            <c:dLbl>
              <c:idx val="2"/>
              <c:delete val="1"/>
              <c:extLst>
                <c:ext xmlns:c15="http://schemas.microsoft.com/office/drawing/2012/chart" uri="{CE6537A1-D6FC-4f65-9D91-7224C49458BB}"/>
                <c:ext xmlns:c16="http://schemas.microsoft.com/office/drawing/2014/chart" uri="{C3380CC4-5D6E-409C-BE32-E72D297353CC}">
                  <c16:uniqueId val="{00000004-4DB9-4E22-AD45-0753CB6FCA2F}"/>
                </c:ext>
              </c:extLst>
            </c:dLbl>
            <c:dLbl>
              <c:idx val="3"/>
              <c:delete val="1"/>
              <c:extLst>
                <c:ext xmlns:c15="http://schemas.microsoft.com/office/drawing/2012/chart" uri="{CE6537A1-D6FC-4f65-9D91-7224C49458BB}"/>
                <c:ext xmlns:c16="http://schemas.microsoft.com/office/drawing/2014/chart" uri="{C3380CC4-5D6E-409C-BE32-E72D297353CC}">
                  <c16:uniqueId val="{00000003-4DB9-4E22-AD45-0753CB6FCA2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Segoe Condensed" panose="020B0606040200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c:v>
                </c:pt>
                <c:pt idx="1">
                  <c:v>September</c:v>
                </c:pt>
                <c:pt idx="2">
                  <c:v>October</c:v>
                </c:pt>
                <c:pt idx="3">
                  <c:v>November</c:v>
                </c:pt>
                <c:pt idx="4">
                  <c:v>December</c:v>
                </c:pt>
              </c:strCache>
            </c:strRef>
          </c:cat>
          <c:val>
            <c:numRef>
              <c:f>Sheet1!$B$2:$B$6</c:f>
              <c:numCache>
                <c:formatCode>0%</c:formatCode>
                <c:ptCount val="5"/>
                <c:pt idx="0">
                  <c:v>0.51</c:v>
                </c:pt>
                <c:pt idx="1">
                  <c:v>0.625</c:v>
                </c:pt>
                <c:pt idx="2">
                  <c:v>0.65200000000000002</c:v>
                </c:pt>
                <c:pt idx="3">
                  <c:v>0.7</c:v>
                </c:pt>
                <c:pt idx="4">
                  <c:v>0.70299999999999996</c:v>
                </c:pt>
              </c:numCache>
            </c:numRef>
          </c:val>
          <c:smooth val="0"/>
          <c:extLst>
            <c:ext xmlns:c16="http://schemas.microsoft.com/office/drawing/2014/chart" uri="{C3380CC4-5D6E-409C-BE32-E72D297353CC}">
              <c16:uniqueId val="{00000000-4DB9-4E22-AD45-0753CB6FCA2F}"/>
            </c:ext>
          </c:extLst>
        </c:ser>
        <c:dLbls>
          <c:showLegendKey val="0"/>
          <c:showVal val="0"/>
          <c:showCatName val="0"/>
          <c:showSerName val="0"/>
          <c:showPercent val="0"/>
          <c:showBubbleSize val="0"/>
        </c:dLbls>
        <c:smooth val="0"/>
        <c:axId val="606936472"/>
        <c:axId val="606930568"/>
      </c:lineChart>
      <c:catAx>
        <c:axId val="606936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606930568"/>
        <c:crosses val="autoZero"/>
        <c:auto val="1"/>
        <c:lblAlgn val="ctr"/>
        <c:lblOffset val="100"/>
        <c:noMultiLvlLbl val="0"/>
      </c:catAx>
      <c:valAx>
        <c:axId val="606930568"/>
        <c:scaling>
          <c:orientation val="minMax"/>
          <c:min val="0.4"/>
        </c:scaling>
        <c:delete val="1"/>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crossAx val="606936472"/>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Segoe Condensed" panose="020B0606040200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Segoe Condensed" panose="020B0606040200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 Average</c:v>
                </c:pt>
                <c:pt idx="1">
                  <c:v>Learning Collaborative Average</c:v>
                </c:pt>
              </c:strCache>
            </c:strRef>
          </c:cat>
          <c:val>
            <c:numRef>
              <c:f>Sheet1!$B$2:$B$3</c:f>
              <c:numCache>
                <c:formatCode>0%</c:formatCode>
                <c:ptCount val="2"/>
                <c:pt idx="0">
                  <c:v>0.50900000000000001</c:v>
                </c:pt>
                <c:pt idx="1">
                  <c:v>0.67</c:v>
                </c:pt>
              </c:numCache>
            </c:numRef>
          </c:val>
          <c:extLst>
            <c:ext xmlns:c16="http://schemas.microsoft.com/office/drawing/2014/chart" uri="{C3380CC4-5D6E-409C-BE32-E72D297353CC}">
              <c16:uniqueId val="{00000000-4B0D-4443-A0B3-5ECA2530F9C3}"/>
            </c:ext>
          </c:extLst>
        </c:ser>
        <c:dLbls>
          <c:showLegendKey val="0"/>
          <c:showVal val="0"/>
          <c:showCatName val="0"/>
          <c:showSerName val="0"/>
          <c:showPercent val="0"/>
          <c:showBubbleSize val="0"/>
        </c:dLbls>
        <c:gapWidth val="75"/>
        <c:overlap val="-27"/>
        <c:axId val="601486392"/>
        <c:axId val="601491640"/>
      </c:barChart>
      <c:catAx>
        <c:axId val="6014863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601491640"/>
        <c:crosses val="autoZero"/>
        <c:auto val="1"/>
        <c:lblAlgn val="ctr"/>
        <c:lblOffset val="100"/>
        <c:noMultiLvlLbl val="0"/>
      </c:catAx>
      <c:valAx>
        <c:axId val="601491640"/>
        <c:scaling>
          <c:orientation val="minMax"/>
        </c:scaling>
        <c:delete val="1"/>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crossAx val="601486392"/>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Segoe Condensed" panose="020B0606040200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tested current month</c:v>
                </c:pt>
              </c:strCache>
            </c:strRef>
          </c:tx>
          <c:spPr>
            <a:ln w="76200" cap="rnd">
              <a:solidFill>
                <a:schemeClr val="accent3"/>
              </a:solidFill>
              <a:round/>
            </a:ln>
            <a:effectLst/>
          </c:spPr>
          <c:marker>
            <c:symbol val="none"/>
          </c:marker>
          <c:dLbls>
            <c:dLbl>
              <c:idx val="0"/>
              <c:layout>
                <c:manualLayout>
                  <c:x val="-8.4876543209876545E-2"/>
                  <c:y val="5.1724137931034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DB9-4E22-AD45-0753CB6FCA2F}"/>
                </c:ext>
              </c:extLst>
            </c:dLbl>
            <c:dLbl>
              <c:idx val="1"/>
              <c:delete val="1"/>
              <c:extLst>
                <c:ext xmlns:c15="http://schemas.microsoft.com/office/drawing/2012/chart" uri="{CE6537A1-D6FC-4f65-9D91-7224C49458BB}"/>
                <c:ext xmlns:c16="http://schemas.microsoft.com/office/drawing/2014/chart" uri="{C3380CC4-5D6E-409C-BE32-E72D297353CC}">
                  <c16:uniqueId val="{00000005-4DB9-4E22-AD45-0753CB6FCA2F}"/>
                </c:ext>
              </c:extLst>
            </c:dLbl>
            <c:dLbl>
              <c:idx val="2"/>
              <c:delete val="1"/>
              <c:extLst>
                <c:ext xmlns:c15="http://schemas.microsoft.com/office/drawing/2012/chart" uri="{CE6537A1-D6FC-4f65-9D91-7224C49458BB}"/>
                <c:ext xmlns:c16="http://schemas.microsoft.com/office/drawing/2014/chart" uri="{C3380CC4-5D6E-409C-BE32-E72D297353CC}">
                  <c16:uniqueId val="{00000004-4DB9-4E22-AD45-0753CB6FCA2F}"/>
                </c:ext>
              </c:extLst>
            </c:dLbl>
            <c:dLbl>
              <c:idx val="3"/>
              <c:delete val="1"/>
              <c:extLst>
                <c:ext xmlns:c15="http://schemas.microsoft.com/office/drawing/2012/chart" uri="{CE6537A1-D6FC-4f65-9D91-7224C49458BB}"/>
                <c:ext xmlns:c16="http://schemas.microsoft.com/office/drawing/2014/chart" uri="{C3380CC4-5D6E-409C-BE32-E72D297353CC}">
                  <c16:uniqueId val="{00000003-4DB9-4E22-AD45-0753CB6FCA2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Segoe Condensed" panose="020B0606040200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c:v>
                </c:pt>
                <c:pt idx="1">
                  <c:v>September</c:v>
                </c:pt>
                <c:pt idx="2">
                  <c:v>October</c:v>
                </c:pt>
                <c:pt idx="3">
                  <c:v>November</c:v>
                </c:pt>
                <c:pt idx="4">
                  <c:v>December</c:v>
                </c:pt>
              </c:strCache>
            </c:strRef>
          </c:cat>
          <c:val>
            <c:numRef>
              <c:f>Sheet1!$B$2:$B$6</c:f>
              <c:numCache>
                <c:formatCode>0%</c:formatCode>
                <c:ptCount val="5"/>
                <c:pt idx="0">
                  <c:v>0.51</c:v>
                </c:pt>
                <c:pt idx="1">
                  <c:v>0.625</c:v>
                </c:pt>
                <c:pt idx="2">
                  <c:v>0.65200000000000002</c:v>
                </c:pt>
                <c:pt idx="3">
                  <c:v>0.7</c:v>
                </c:pt>
                <c:pt idx="4">
                  <c:v>0.70299999999999996</c:v>
                </c:pt>
              </c:numCache>
            </c:numRef>
          </c:val>
          <c:smooth val="0"/>
          <c:extLst>
            <c:ext xmlns:c16="http://schemas.microsoft.com/office/drawing/2014/chart" uri="{C3380CC4-5D6E-409C-BE32-E72D297353CC}">
              <c16:uniqueId val="{00000000-4DB9-4E22-AD45-0753CB6FCA2F}"/>
            </c:ext>
          </c:extLst>
        </c:ser>
        <c:dLbls>
          <c:showLegendKey val="0"/>
          <c:showVal val="0"/>
          <c:showCatName val="0"/>
          <c:showSerName val="0"/>
          <c:showPercent val="0"/>
          <c:showBubbleSize val="0"/>
        </c:dLbls>
        <c:smooth val="0"/>
        <c:axId val="606936472"/>
        <c:axId val="606930568"/>
      </c:lineChart>
      <c:catAx>
        <c:axId val="606936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606930568"/>
        <c:crosses val="autoZero"/>
        <c:auto val="1"/>
        <c:lblAlgn val="ctr"/>
        <c:lblOffset val="100"/>
        <c:noMultiLvlLbl val="0"/>
      </c:catAx>
      <c:valAx>
        <c:axId val="606930568"/>
        <c:scaling>
          <c:orientation val="minMax"/>
          <c:min val="0.4"/>
        </c:scaling>
        <c:delete val="1"/>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crossAx val="606936472"/>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Segoe Condensed" panose="020B0606040200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tested current month</c:v>
                </c:pt>
              </c:strCache>
            </c:strRef>
          </c:tx>
          <c:spPr>
            <a:ln w="76200" cap="rnd">
              <a:solidFill>
                <a:schemeClr val="accent3"/>
              </a:solidFill>
              <a:round/>
            </a:ln>
            <a:effectLst/>
          </c:spPr>
          <c:marker>
            <c:symbol val="none"/>
          </c:marker>
          <c:dLbls>
            <c:dLbl>
              <c:idx val="0"/>
              <c:layout>
                <c:manualLayout>
                  <c:x val="-8.4876543209876545E-2"/>
                  <c:y val="5.1724137931034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DB9-4E22-AD45-0753CB6FCA2F}"/>
                </c:ext>
              </c:extLst>
            </c:dLbl>
            <c:dLbl>
              <c:idx val="1"/>
              <c:delete val="1"/>
              <c:extLst>
                <c:ext xmlns:c15="http://schemas.microsoft.com/office/drawing/2012/chart" uri="{CE6537A1-D6FC-4f65-9D91-7224C49458BB}"/>
                <c:ext xmlns:c16="http://schemas.microsoft.com/office/drawing/2014/chart" uri="{C3380CC4-5D6E-409C-BE32-E72D297353CC}">
                  <c16:uniqueId val="{00000005-4DB9-4E22-AD45-0753CB6FCA2F}"/>
                </c:ext>
              </c:extLst>
            </c:dLbl>
            <c:dLbl>
              <c:idx val="2"/>
              <c:delete val="1"/>
              <c:extLst>
                <c:ext xmlns:c15="http://schemas.microsoft.com/office/drawing/2012/chart" uri="{CE6537A1-D6FC-4f65-9D91-7224C49458BB}"/>
                <c:ext xmlns:c16="http://schemas.microsoft.com/office/drawing/2014/chart" uri="{C3380CC4-5D6E-409C-BE32-E72D297353CC}">
                  <c16:uniqueId val="{00000004-4DB9-4E22-AD45-0753CB6FCA2F}"/>
                </c:ext>
              </c:extLst>
            </c:dLbl>
            <c:dLbl>
              <c:idx val="3"/>
              <c:delete val="1"/>
              <c:extLst>
                <c:ext xmlns:c15="http://schemas.microsoft.com/office/drawing/2012/chart" uri="{CE6537A1-D6FC-4f65-9D91-7224C49458BB}"/>
                <c:ext xmlns:c16="http://schemas.microsoft.com/office/drawing/2014/chart" uri="{C3380CC4-5D6E-409C-BE32-E72D297353CC}">
                  <c16:uniqueId val="{00000003-4DB9-4E22-AD45-0753CB6FCA2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Segoe Condensed" panose="020B0606040200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Baseline</c:v>
                </c:pt>
                <c:pt idx="1">
                  <c:v>September</c:v>
                </c:pt>
                <c:pt idx="2">
                  <c:v>October</c:v>
                </c:pt>
                <c:pt idx="3">
                  <c:v>November</c:v>
                </c:pt>
                <c:pt idx="4">
                  <c:v>December</c:v>
                </c:pt>
              </c:strCache>
            </c:strRef>
          </c:cat>
          <c:val>
            <c:numRef>
              <c:f>Sheet1!$B$2:$B$6</c:f>
              <c:numCache>
                <c:formatCode>0%</c:formatCode>
                <c:ptCount val="5"/>
                <c:pt idx="0">
                  <c:v>0.43</c:v>
                </c:pt>
                <c:pt idx="1">
                  <c:v>0.53800000000000003</c:v>
                </c:pt>
                <c:pt idx="2">
                  <c:v>0.46200000000000002</c:v>
                </c:pt>
                <c:pt idx="3">
                  <c:v>0.66700000000000004</c:v>
                </c:pt>
                <c:pt idx="4">
                  <c:v>0.58299999999999996</c:v>
                </c:pt>
              </c:numCache>
            </c:numRef>
          </c:val>
          <c:smooth val="0"/>
          <c:extLst>
            <c:ext xmlns:c16="http://schemas.microsoft.com/office/drawing/2014/chart" uri="{C3380CC4-5D6E-409C-BE32-E72D297353CC}">
              <c16:uniqueId val="{00000000-4DB9-4E22-AD45-0753CB6FCA2F}"/>
            </c:ext>
          </c:extLst>
        </c:ser>
        <c:dLbls>
          <c:showLegendKey val="0"/>
          <c:showVal val="0"/>
          <c:showCatName val="0"/>
          <c:showSerName val="0"/>
          <c:showPercent val="0"/>
          <c:showBubbleSize val="0"/>
        </c:dLbls>
        <c:smooth val="0"/>
        <c:axId val="435809152"/>
        <c:axId val="435808760"/>
      </c:lineChart>
      <c:catAx>
        <c:axId val="4358091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435808760"/>
        <c:crosses val="autoZero"/>
        <c:auto val="1"/>
        <c:lblAlgn val="ctr"/>
        <c:lblOffset val="100"/>
        <c:noMultiLvlLbl val="0"/>
      </c:catAx>
      <c:valAx>
        <c:axId val="435808760"/>
        <c:scaling>
          <c:orientation val="minMax"/>
          <c:min val="0.30000000000000004"/>
        </c:scaling>
        <c:delete val="1"/>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crossAx val="435809152"/>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Segoe Condensed" panose="020B0606040200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Segoe Condensed" panose="020B0606040200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 Average</c:v>
                </c:pt>
                <c:pt idx="1">
                  <c:v>Learning Collaborative Average</c:v>
                </c:pt>
              </c:strCache>
            </c:strRef>
          </c:cat>
          <c:val>
            <c:numRef>
              <c:f>Sheet1!$B$2:$B$3</c:f>
              <c:numCache>
                <c:formatCode>0%</c:formatCode>
                <c:ptCount val="2"/>
                <c:pt idx="0">
                  <c:v>0.43</c:v>
                </c:pt>
                <c:pt idx="1">
                  <c:v>0.56299999999999994</c:v>
                </c:pt>
              </c:numCache>
            </c:numRef>
          </c:val>
          <c:extLst>
            <c:ext xmlns:c16="http://schemas.microsoft.com/office/drawing/2014/chart" uri="{C3380CC4-5D6E-409C-BE32-E72D297353CC}">
              <c16:uniqueId val="{00000000-4B0D-4443-A0B3-5ECA2530F9C3}"/>
            </c:ext>
          </c:extLst>
        </c:ser>
        <c:dLbls>
          <c:showLegendKey val="0"/>
          <c:showVal val="0"/>
          <c:showCatName val="0"/>
          <c:showSerName val="0"/>
          <c:showPercent val="0"/>
          <c:showBubbleSize val="0"/>
        </c:dLbls>
        <c:gapWidth val="75"/>
        <c:overlap val="-27"/>
        <c:axId val="435118456"/>
        <c:axId val="435120024"/>
      </c:barChart>
      <c:catAx>
        <c:axId val="4351184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Segoe Condensed" panose="020B0606040200020203" pitchFamily="34" charset="0"/>
                <a:ea typeface="+mn-ea"/>
                <a:cs typeface="+mn-cs"/>
              </a:defRPr>
            </a:pPr>
            <a:endParaRPr lang="en-US"/>
          </a:p>
        </c:txPr>
        <c:crossAx val="435120024"/>
        <c:crosses val="autoZero"/>
        <c:auto val="1"/>
        <c:lblAlgn val="ctr"/>
        <c:lblOffset val="100"/>
        <c:noMultiLvlLbl val="0"/>
      </c:catAx>
      <c:valAx>
        <c:axId val="435120024"/>
        <c:scaling>
          <c:orientation val="minMax"/>
          <c:min val="0"/>
        </c:scaling>
        <c:delete val="1"/>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crossAx val="435118456"/>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Segoe Condensed" panose="020B0606040200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FD0724-06FC-4EB5-8AFE-DDF91F6EC5CF}" type="datetimeFigureOut">
              <a:rPr lang="en-US" smtClean="0"/>
              <a:t>5/1/2019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F41A3-39F9-44B0-8D90-585E1DFDCA90}" type="slidenum">
              <a:rPr lang="en-US" smtClean="0"/>
              <a:t>‹#›</a:t>
            </a:fld>
            <a:endParaRPr lang="en-US"/>
          </a:p>
        </p:txBody>
      </p:sp>
    </p:spTree>
    <p:extLst>
      <p:ext uri="{BB962C8B-B14F-4D97-AF65-F5344CB8AC3E}">
        <p14:creationId xmlns:p14="http://schemas.microsoft.com/office/powerpoint/2010/main" val="294400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051BB-626B-40C3-81AC-8F04BA46ED16}" type="datetimeFigureOut">
              <a:rPr lang="en-US" smtClean="0"/>
              <a:t>5/1/2019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CAEED6-9AE5-401B-BE85-F4DEDDD28668}" type="slidenum">
              <a:rPr lang="en-US" smtClean="0"/>
              <a:t>‹#›</a:t>
            </a:fld>
            <a:endParaRPr lang="en-US"/>
          </a:p>
        </p:txBody>
      </p:sp>
    </p:spTree>
    <p:extLst>
      <p:ext uri="{BB962C8B-B14F-4D97-AF65-F5344CB8AC3E}">
        <p14:creationId xmlns:p14="http://schemas.microsoft.com/office/powerpoint/2010/main" val="394296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std/tg2015/screening-recommendations.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qa.org/hedis/measures/chlamydia-screening-in-wom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std/tg2015/screening-recommendations.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fpntc.org/resources/chlamydia-screening-change-packag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health.ny.gov/funding/rfa/inactive/0909151050/0909151050.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ny.gov/statistics/diseases/communicable/std/docs/sti_surveillance_report_2017.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8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28" tIns="92328" rIns="92328" bIns="92328" numCol="1" anchor="t" anchorCtr="0" compatLnSpc="1">
            <a:prstTxWarp prst="textNoShape">
              <a:avLst/>
            </a:prstTxWarp>
          </a:bodyPr>
          <a:lstStyle/>
          <a:p>
            <a:pPr marL="0" indent="0" eaLnBrk="1" hangingPunct="1">
              <a:spcBef>
                <a:spcPct val="0"/>
              </a:spcBef>
              <a:buFont typeface="Arial" panose="020B0604020202020204" pitchFamily="34" charset="0"/>
              <a:buNone/>
              <a:defRPr/>
            </a:pPr>
            <a:r>
              <a:rPr lang="en-US" altLang="en-US" sz="1100" b="1" dirty="0" smtClean="0"/>
              <a:t>Lisa</a:t>
            </a:r>
          </a:p>
          <a:p>
            <a:pPr marL="179087" indent="-179087" eaLnBrk="1" hangingPunct="1">
              <a:spcBef>
                <a:spcPct val="0"/>
              </a:spcBef>
              <a:buFont typeface="Arial" panose="020B0604020202020204" pitchFamily="34" charset="0"/>
              <a:buChar char="•"/>
              <a:defRPr/>
            </a:pPr>
            <a:r>
              <a:rPr lang="en-US" altLang="en-US" sz="1100" dirty="0" smtClean="0"/>
              <a:t>Welcome to today’s webinar. Today we’re going to discuss </a:t>
            </a:r>
            <a:r>
              <a:rPr lang="en-US" sz="1100" dirty="0" smtClean="0"/>
              <a:t>the chlamydia screening best practices and quality improvement strategies outlined in </a:t>
            </a:r>
            <a:r>
              <a:rPr lang="en-US" altLang="en-US" sz="1100" dirty="0" smtClean="0"/>
              <a:t>the </a:t>
            </a:r>
            <a:r>
              <a:rPr lang="en-US" altLang="en-US" sz="1100" i="1" dirty="0" smtClean="0"/>
              <a:t>Chlamydia Screening Change Package</a:t>
            </a:r>
            <a:r>
              <a:rPr lang="en-US" altLang="en-US" sz="1100" dirty="0" smtClean="0"/>
              <a:t> and hear about</a:t>
            </a:r>
            <a:r>
              <a:rPr lang="en-US" altLang="en-US" sz="1100" baseline="0" dirty="0" smtClean="0"/>
              <a:t> two quality</a:t>
            </a:r>
            <a:r>
              <a:rPr lang="en-US" altLang="en-US" sz="1100" dirty="0" smtClean="0"/>
              <a:t> improvement efforts undertaken by Family</a:t>
            </a:r>
            <a:r>
              <a:rPr lang="en-US" altLang="en-US" sz="1100" baseline="0" dirty="0" smtClean="0"/>
              <a:t> Planning Program providers </a:t>
            </a:r>
            <a:r>
              <a:rPr lang="en-US" sz="1100" dirty="0" smtClean="0"/>
              <a:t>that participated in the Chlamydia Screening Performance</a:t>
            </a:r>
            <a:r>
              <a:rPr lang="en-US" sz="1100" baseline="0" dirty="0" smtClean="0"/>
              <a:t> Improvement Collaborative between September 2018 and March 2019.</a:t>
            </a:r>
            <a:endParaRPr lang="en-US" altLang="en-US" sz="1100" dirty="0" smtClean="0"/>
          </a:p>
        </p:txBody>
      </p:sp>
      <p:sp>
        <p:nvSpPr>
          <p:cNvPr id="64515"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28100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So,</a:t>
            </a:r>
            <a:r>
              <a:rPr lang="en-US" baseline="0" dirty="0" smtClean="0"/>
              <a:t> t</a:t>
            </a:r>
            <a:r>
              <a:rPr lang="en-US" dirty="0" smtClean="0"/>
              <a:t>he</a:t>
            </a:r>
            <a:r>
              <a:rPr lang="en-US" baseline="0" dirty="0" smtClean="0"/>
              <a:t> data shows that chlamydia infections are common, particularly among young women</a:t>
            </a:r>
          </a:p>
          <a:p>
            <a:pPr marL="171450" indent="-171450">
              <a:buFont typeface="Arial" panose="020B0604020202020204" pitchFamily="34" charset="0"/>
              <a:buChar char="•"/>
            </a:pPr>
            <a:r>
              <a:rPr lang="en-US" baseline="0" dirty="0" smtClean="0"/>
              <a:t>It is for this reason that CDC recommends annual chlamydia screening for ALL sexually active women under 25, regardless of risk factors.</a:t>
            </a:r>
          </a:p>
          <a:p>
            <a:pPr marL="171450" indent="-171450">
              <a:buFont typeface="Arial" panose="020B0604020202020204" pitchFamily="34" charset="0"/>
              <a:buChar char="•"/>
            </a:pPr>
            <a:r>
              <a:rPr lang="en-US" baseline="0" dirty="0" smtClean="0"/>
              <a:t>CDC also recommends screening sexually activity women 25 and older if at increased risk. (Similarly, pregnant under 25 years of age should be screened, and pregnant women 25+ if at increased risk.)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Source link:</a:t>
            </a:r>
            <a:endParaRPr lang="en-US" baseline="0" dirty="0" smtClean="0">
              <a:latin typeface="+mn-lt"/>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Segoe Condensed" panose="020B0606040200020203" pitchFamily="34" charset="0"/>
                <a:hlinkClick r:id="rId3"/>
              </a:rPr>
              <a:t>https://www.cdc.gov/std/tg2015/screening-recommendations.htm</a:t>
            </a:r>
            <a:r>
              <a:rPr lang="en-US" dirty="0" smtClean="0">
                <a:latin typeface="Segoe Condensed" panose="020B0606040200020203" pitchFamily="34" charset="0"/>
              </a:rPr>
              <a:t>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DCAEED6-9AE5-401B-BE85-F4DEDDD28668}" type="slidenum">
              <a:rPr lang="en-US" smtClean="0"/>
              <a:t>10</a:t>
            </a:fld>
            <a:endParaRPr lang="en-US"/>
          </a:p>
        </p:txBody>
      </p:sp>
    </p:spTree>
    <p:extLst>
      <p:ext uri="{BB962C8B-B14F-4D97-AF65-F5344CB8AC3E}">
        <p14:creationId xmlns:p14="http://schemas.microsoft.com/office/powerpoint/2010/main" val="5759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Because of the data that</a:t>
            </a:r>
            <a:r>
              <a:rPr lang="en-US" baseline="0" dirty="0" smtClean="0"/>
              <a:t> shows that young women bear the disproportionate burden, a standard performance measure, used by HEDIS and quality improvement initiatives nationwide is:</a:t>
            </a:r>
          </a:p>
          <a:p>
            <a:pPr marL="171450" indent="-171450">
              <a:buFont typeface="Arial" panose="020B0604020202020204" pitchFamily="34" charset="0"/>
              <a:buChar char="•"/>
            </a:pPr>
            <a:r>
              <a:rPr lang="en-US" dirty="0" smtClean="0"/>
              <a:t>The percentage of women 16–24 years of age who were identified as sexually active and who had at least one test for chlamydia during the measurement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For those of you who may be</a:t>
            </a:r>
            <a:r>
              <a:rPr lang="en-US" sz="1200" baseline="0" dirty="0" smtClean="0"/>
              <a:t> unfamiliar with </a:t>
            </a:r>
            <a:r>
              <a:rPr lang="en-US" sz="1200" dirty="0" smtClean="0"/>
              <a:t>HEDIS - The Healthcare Effectiveness Data and Information Set (HEDIS) is a tool used by more than 90 percent of America's health plans to measure performance on important dimensions of care and service.</a:t>
            </a:r>
          </a:p>
          <a:p>
            <a:pPr marL="171450" indent="-171450">
              <a:buFont typeface="Arial" panose="020B0604020202020204" pitchFamily="34"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 link: </a:t>
            </a:r>
            <a:r>
              <a:rPr lang="en-US" dirty="0" smtClean="0">
                <a:latin typeface="Segoe Condensed" panose="020B0606040200020203" pitchFamily="34" charset="0"/>
                <a:hlinkClick r:id="rId3"/>
              </a:rPr>
              <a:t>https://www.ncqa.org/hedis/measures/chlamydia-screening-in-women/</a:t>
            </a:r>
            <a:endParaRPr lang="en-US" dirty="0" smtClean="0">
              <a:latin typeface="Segoe Condensed" panose="020B0606040200020203"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11</a:t>
            </a:fld>
            <a:endParaRPr lang="en-US"/>
          </a:p>
        </p:txBody>
      </p:sp>
    </p:spTree>
    <p:extLst>
      <p:ext uri="{BB962C8B-B14F-4D97-AF65-F5344CB8AC3E}">
        <p14:creationId xmlns:p14="http://schemas.microsoft.com/office/powerpoint/2010/main" val="256708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A</a:t>
            </a:r>
            <a:r>
              <a:rPr lang="en-US" baseline="0" dirty="0" smtClean="0"/>
              <a:t> question that we often get is what are the screening recommendations for men</a:t>
            </a:r>
          </a:p>
          <a:p>
            <a:pPr marL="171450" indent="-171450">
              <a:buFont typeface="Arial" panose="020B0604020202020204" pitchFamily="34" charset="0"/>
              <a:buChar char="•"/>
            </a:pPr>
            <a:r>
              <a:rPr lang="en-US" baseline="0" dirty="0" smtClean="0"/>
              <a:t>The CDC recommends that providers consider screening young men in high prevalence clinical settings or in populations with high burden of infection. Sexually active MCM should be screened at sites of contact, and persons with HIV should also be tested annually.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Source link:</a:t>
            </a:r>
            <a:endParaRPr lang="en-US" baseline="0" dirty="0" smtClean="0">
              <a:latin typeface="+mn-lt"/>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Segoe Condensed" panose="020B0606040200020203" pitchFamily="34" charset="0"/>
                <a:hlinkClick r:id="rId3"/>
              </a:rPr>
              <a:t>https://www.cdc.gov/std/tg2015/screening-recommendations.htm</a:t>
            </a:r>
            <a:r>
              <a:rPr lang="en-US" dirty="0" smtClean="0">
                <a:latin typeface="Segoe Condensed" panose="020B0606040200020203" pitchFamily="34" charset="0"/>
              </a:rPr>
              <a:t>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DCAEED6-9AE5-401B-BE85-F4DEDDD28668}" type="slidenum">
              <a:rPr lang="en-US" smtClean="0"/>
              <a:t>12</a:t>
            </a:fld>
            <a:endParaRPr lang="en-US"/>
          </a:p>
        </p:txBody>
      </p:sp>
    </p:spTree>
    <p:extLst>
      <p:ext uri="{BB962C8B-B14F-4D97-AF65-F5344CB8AC3E}">
        <p14:creationId xmlns:p14="http://schemas.microsoft.com/office/powerpoint/2010/main" val="204438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01750" y="733425"/>
            <a:ext cx="4887913"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6" name="Shape 256"/>
          <p:cNvSpPr txBox="1">
            <a:spLocks noGrp="1"/>
          </p:cNvSpPr>
          <p:nvPr>
            <p:ph type="body" idx="1"/>
          </p:nvPr>
        </p:nvSpPr>
        <p:spPr>
          <a:xfrm>
            <a:off x="748453" y="4642247"/>
            <a:ext cx="5994400" cy="4398882"/>
          </a:xfrm>
          <a:prstGeom prst="rect">
            <a:avLst/>
          </a:prstGeom>
          <a:noFill/>
          <a:ln>
            <a:noFill/>
          </a:ln>
        </p:spPr>
        <p:txBody>
          <a:bodyPr lIns="97694" tIns="48847" rIns="97694" bIns="48847" anchor="t" anchorCtr="0">
            <a:noAutofit/>
          </a:bodyPr>
          <a:lstStyle/>
          <a:p>
            <a:pPr>
              <a:buSzPct val="25000"/>
            </a:pPr>
            <a:r>
              <a:rPr lang="en-US" sz="1300" b="1" dirty="0">
                <a:solidFill>
                  <a:schemeClr val="dk2"/>
                </a:solidFill>
                <a:latin typeface="+mj-lt"/>
                <a:sym typeface="Calibri"/>
              </a:rPr>
              <a:t>Lisa</a:t>
            </a:r>
          </a:p>
          <a:p>
            <a:pPr marL="179525" indent="-179525">
              <a:buSzPct val="25000"/>
              <a:buFont typeface="Arial" panose="020B0604020202020204" pitchFamily="34" charset="0"/>
              <a:buChar char="•"/>
            </a:pPr>
            <a:r>
              <a:rPr lang="en-US" sz="1300" dirty="0" smtClean="0">
                <a:solidFill>
                  <a:schemeClr val="dk2"/>
                </a:solidFill>
                <a:latin typeface="+mj-lt"/>
                <a:ea typeface="Calibri"/>
                <a:cs typeface="Calibri"/>
                <a:sym typeface="Calibri"/>
              </a:rPr>
              <a:t>So, we’ve now covered who CDC recommends screening.</a:t>
            </a:r>
            <a:r>
              <a:rPr lang="en-US" sz="1300" baseline="0" dirty="0" smtClean="0">
                <a:solidFill>
                  <a:schemeClr val="dk2"/>
                </a:solidFill>
                <a:latin typeface="+mj-lt"/>
                <a:ea typeface="Calibri"/>
                <a:cs typeface="Calibri"/>
                <a:sym typeface="Calibri"/>
              </a:rPr>
              <a:t> </a:t>
            </a:r>
          </a:p>
          <a:p>
            <a:pPr marL="179525" indent="-179525">
              <a:buSzPct val="25000"/>
              <a:buFont typeface="Arial" panose="020B0604020202020204" pitchFamily="34" charset="0"/>
              <a:buChar char="•"/>
            </a:pPr>
            <a:r>
              <a:rPr lang="en-US" sz="1300" baseline="0" dirty="0" smtClean="0">
                <a:solidFill>
                  <a:schemeClr val="dk2"/>
                </a:solidFill>
                <a:latin typeface="+mj-lt"/>
                <a:ea typeface="Calibri"/>
                <a:cs typeface="Calibri"/>
                <a:sym typeface="Calibri"/>
              </a:rPr>
              <a:t>What  does screening look like in NYS?</a:t>
            </a:r>
          </a:p>
          <a:p>
            <a:pPr marL="179525" indent="-179525">
              <a:buSzPct val="25000"/>
              <a:buFont typeface="Arial" panose="020B0604020202020204" pitchFamily="34" charset="0"/>
              <a:buChar char="•"/>
            </a:pPr>
            <a:r>
              <a:rPr lang="en-US" sz="1300" baseline="0" dirty="0" smtClean="0">
                <a:solidFill>
                  <a:schemeClr val="dk2"/>
                </a:solidFill>
                <a:latin typeface="+mj-lt"/>
                <a:ea typeface="Calibri"/>
                <a:cs typeface="Calibri"/>
                <a:sym typeface="Calibri"/>
              </a:rPr>
              <a:t>In 2017, 71,647 chlamydia tests were done in New York State, according to the 2017 FPAR Report. </a:t>
            </a:r>
            <a:endParaRPr lang="en-US" sz="1300" dirty="0" smtClean="0">
              <a:solidFill>
                <a:schemeClr val="dk2"/>
              </a:solidFill>
              <a:latin typeface="+mj-lt"/>
              <a:ea typeface="Calibri"/>
              <a:cs typeface="Calibri"/>
              <a:sym typeface="Calibri"/>
            </a:endParaRPr>
          </a:p>
          <a:p>
            <a:pPr marL="179525" indent="-179525">
              <a:buSzPct val="25000"/>
              <a:buFont typeface="Arial" panose="020B0604020202020204" pitchFamily="34" charset="0"/>
              <a:buChar char="•"/>
            </a:pPr>
            <a:r>
              <a:rPr lang="en-US" sz="1300" dirty="0" smtClean="0">
                <a:solidFill>
                  <a:schemeClr val="dk2"/>
                </a:solidFill>
                <a:latin typeface="+mj-lt"/>
                <a:ea typeface="Calibri"/>
                <a:cs typeface="Calibri"/>
                <a:sym typeface="Calibri"/>
              </a:rPr>
              <a:t>As </a:t>
            </a:r>
            <a:r>
              <a:rPr lang="en-US" sz="1300" dirty="0">
                <a:solidFill>
                  <a:schemeClr val="dk2"/>
                </a:solidFill>
                <a:latin typeface="+mj-lt"/>
                <a:ea typeface="Calibri"/>
                <a:cs typeface="Calibri"/>
                <a:sym typeface="Calibri"/>
              </a:rPr>
              <a:t>a </a:t>
            </a:r>
            <a:r>
              <a:rPr lang="en-US" sz="1300" dirty="0" smtClean="0">
                <a:solidFill>
                  <a:schemeClr val="dk2"/>
                </a:solidFill>
                <a:latin typeface="+mj-lt"/>
                <a:ea typeface="Calibri"/>
                <a:cs typeface="Calibri"/>
                <a:sym typeface="Calibri"/>
              </a:rPr>
              <a:t>result of chlamydia tests</a:t>
            </a:r>
            <a:r>
              <a:rPr lang="en-US" sz="1300" baseline="0" dirty="0" smtClean="0">
                <a:solidFill>
                  <a:schemeClr val="dk2"/>
                </a:solidFill>
                <a:latin typeface="+mj-lt"/>
                <a:ea typeface="Calibri"/>
                <a:cs typeface="Calibri"/>
                <a:sym typeface="Calibri"/>
              </a:rPr>
              <a:t> done across the state</a:t>
            </a:r>
          </a:p>
          <a:p>
            <a:pPr marL="636725" lvl="1" indent="-179525">
              <a:buSzPct val="25000"/>
              <a:buFont typeface="Arial" panose="020B0604020202020204" pitchFamily="34" charset="0"/>
              <a:buChar char="•"/>
            </a:pPr>
            <a:r>
              <a:rPr lang="en-US" sz="1300" baseline="0" dirty="0" smtClean="0">
                <a:solidFill>
                  <a:schemeClr val="dk2"/>
                </a:solidFill>
                <a:latin typeface="+mj-lt"/>
                <a:ea typeface="Calibri"/>
                <a:cs typeface="Calibri"/>
                <a:sym typeface="Calibri"/>
              </a:rPr>
              <a:t>1040 chlamydia infections were prevented, along with 210 gonorrhea infections (assuming tests done were generally a combo test)</a:t>
            </a:r>
          </a:p>
          <a:p>
            <a:pPr marL="636725" lvl="1" indent="-179525">
              <a:buSzPct val="25000"/>
              <a:buFont typeface="Arial" panose="020B0604020202020204" pitchFamily="34" charset="0"/>
              <a:buChar char="•"/>
            </a:pPr>
            <a:r>
              <a:rPr lang="en-US" sz="1300" baseline="0" dirty="0" smtClean="0">
                <a:solidFill>
                  <a:schemeClr val="dk2"/>
                </a:solidFill>
                <a:latin typeface="+mj-lt"/>
                <a:ea typeface="Calibri"/>
                <a:cs typeface="Calibri"/>
                <a:sym typeface="Calibri"/>
              </a:rPr>
              <a:t>130 cases of PID were prevented</a:t>
            </a:r>
          </a:p>
          <a:p>
            <a:pPr marL="636725" lvl="1" indent="-179525">
              <a:buSzPct val="25000"/>
              <a:buFont typeface="Arial" panose="020B0604020202020204" pitchFamily="34" charset="0"/>
              <a:buChar char="•"/>
            </a:pPr>
            <a:r>
              <a:rPr lang="en-US" sz="1300" baseline="0" dirty="0" smtClean="0">
                <a:solidFill>
                  <a:schemeClr val="dk2"/>
                </a:solidFill>
                <a:latin typeface="+mj-lt"/>
                <a:ea typeface="Calibri"/>
                <a:cs typeface="Calibri"/>
                <a:sym typeface="Calibri"/>
              </a:rPr>
              <a:t>10 ectopic pregnancies were prevented</a:t>
            </a:r>
          </a:p>
          <a:p>
            <a:pPr marL="636725" lvl="1" indent="-179525">
              <a:buSzPct val="25000"/>
              <a:buFont typeface="Arial" panose="020B0604020202020204" pitchFamily="34" charset="0"/>
              <a:buChar char="•"/>
            </a:pPr>
            <a:r>
              <a:rPr lang="en-US" sz="1300" baseline="0" dirty="0" smtClean="0">
                <a:solidFill>
                  <a:schemeClr val="dk2"/>
                </a:solidFill>
                <a:latin typeface="+mj-lt"/>
                <a:ea typeface="Calibri"/>
                <a:cs typeface="Calibri"/>
                <a:sym typeface="Calibri"/>
              </a:rPr>
              <a:t>And 20 women are still fertile because of this</a:t>
            </a:r>
          </a:p>
          <a:p>
            <a:pPr marL="636725" lvl="1" indent="-179525">
              <a:buSzPct val="25000"/>
              <a:buFont typeface="Arial" panose="020B0604020202020204" pitchFamily="34" charset="0"/>
              <a:buChar char="•"/>
            </a:pPr>
            <a:r>
              <a:rPr lang="en-US" sz="1300" baseline="0" dirty="0" smtClean="0">
                <a:solidFill>
                  <a:schemeClr val="dk2"/>
                </a:solidFill>
                <a:latin typeface="+mj-lt"/>
                <a:sym typeface="Calibri"/>
              </a:rPr>
              <a:t>All told, </a:t>
            </a:r>
            <a:r>
              <a:rPr lang="en-US" sz="1300" dirty="0" smtClean="0">
                <a:latin typeface="+mj-lt"/>
              </a:rPr>
              <a:t>$429,250 was </a:t>
            </a:r>
            <a:r>
              <a:rPr lang="en-US" sz="1300" dirty="0">
                <a:latin typeface="+mj-lt"/>
              </a:rPr>
              <a:t>saved from CT testing.  (This is conservative because some things are excluded</a:t>
            </a:r>
            <a:r>
              <a:rPr lang="en-US" sz="1300" dirty="0" smtClean="0">
                <a:latin typeface="+mj-lt"/>
              </a:rPr>
              <a:t>)</a:t>
            </a:r>
          </a:p>
          <a:p>
            <a:pPr marL="179525" lvl="0" indent="-179525">
              <a:buSzPct val="25000"/>
              <a:buFont typeface="Arial" panose="020B0604020202020204" pitchFamily="34" charset="0"/>
              <a:buChar char="•"/>
            </a:pPr>
            <a:r>
              <a:rPr lang="en-US" sz="1300" dirty="0" smtClean="0">
                <a:solidFill>
                  <a:schemeClr val="dk2"/>
                </a:solidFill>
                <a:latin typeface="+mj-lt"/>
                <a:ea typeface="Calibri"/>
                <a:cs typeface="Calibri"/>
              </a:rPr>
              <a:t>You are making a difference!</a:t>
            </a:r>
          </a:p>
          <a:p>
            <a:pPr marL="636725" lvl="1" indent="-179525">
              <a:buSzPct val="25000"/>
              <a:buFont typeface="Arial" panose="020B0604020202020204" pitchFamily="34" charset="0"/>
              <a:buChar char="•"/>
            </a:pPr>
            <a:endParaRPr lang="en-US" sz="1300" dirty="0">
              <a:solidFill>
                <a:schemeClr val="dk2"/>
              </a:solidFill>
              <a:latin typeface="+mj-lt"/>
              <a:ea typeface="Calibri"/>
              <a:cs typeface="Calibri"/>
            </a:endParaRPr>
          </a:p>
          <a:p>
            <a:pPr indent="-59842">
              <a:buClr>
                <a:schemeClr val="dk2"/>
              </a:buClr>
              <a:buFont typeface="Arial"/>
              <a:buChar char="•"/>
            </a:pPr>
            <a:endParaRPr lang="en-US" sz="1300" dirty="0">
              <a:solidFill>
                <a:schemeClr val="dk2"/>
              </a:solidFill>
              <a:latin typeface="+mj-lt"/>
              <a:ea typeface="Calibri"/>
              <a:cs typeface="Calibri"/>
            </a:endParaRPr>
          </a:p>
          <a:p>
            <a:pPr>
              <a:buSzPct val="25000"/>
            </a:pPr>
            <a:endParaRPr lang="en-US" sz="1300" dirty="0">
              <a:latin typeface="+mj-lt"/>
            </a:endParaRPr>
          </a:p>
        </p:txBody>
      </p:sp>
      <p:sp>
        <p:nvSpPr>
          <p:cNvPr id="257" name="Shape 257"/>
          <p:cNvSpPr txBox="1"/>
          <p:nvPr/>
        </p:nvSpPr>
        <p:spPr>
          <a:xfrm>
            <a:off x="4243494" y="9284495"/>
            <a:ext cx="3246118" cy="488394"/>
          </a:xfrm>
          <a:prstGeom prst="rect">
            <a:avLst/>
          </a:prstGeom>
          <a:noFill/>
          <a:ln>
            <a:noFill/>
          </a:ln>
        </p:spPr>
        <p:txBody>
          <a:bodyPr lIns="97694" tIns="48847" rIns="97694" bIns="48847" anchor="b" anchorCtr="0">
            <a:noAutofit/>
          </a:bodyPr>
          <a:lstStyle/>
          <a:p>
            <a:pPr algn="r">
              <a:buClr>
                <a:srgbClr val="000000"/>
              </a:buClr>
              <a:buSzPct val="25000"/>
            </a:pPr>
            <a:fld id="{00000000-1234-1234-1234-123412341234}" type="slidenum">
              <a:rPr lang="en-US" sz="1300">
                <a:solidFill>
                  <a:srgbClr val="000000"/>
                </a:solidFill>
                <a:latin typeface="Calibri"/>
                <a:ea typeface="Calibri"/>
                <a:cs typeface="Calibri"/>
                <a:sym typeface="Calibri"/>
              </a:rPr>
              <a:pPr algn="r">
                <a:buClr>
                  <a:srgbClr val="000000"/>
                </a:buClr>
                <a:buSzPct val="25000"/>
              </a:pPr>
              <a:t>13</a:t>
            </a:fld>
            <a:endParaRPr lang="en-US"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3947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This</a:t>
            </a:r>
            <a:r>
              <a:rPr lang="en-US" baseline="0" dirty="0" smtClean="0"/>
              <a:t> is great news – but (!) we can be doing better! Screening rates are low</a:t>
            </a:r>
          </a:p>
          <a:p>
            <a:pPr marL="171450" indent="-171450">
              <a:buFont typeface="Arial" panose="020B0604020202020204" pitchFamily="34" charset="0"/>
              <a:buChar char="•"/>
            </a:pPr>
            <a:r>
              <a:rPr lang="en-US" baseline="0" dirty="0" smtClean="0"/>
              <a:t>Six in 10 of New York State Family Planning Program female clients age 15-24 were tested for chlamydia in 2017</a:t>
            </a:r>
          </a:p>
          <a:p>
            <a:pPr marL="171450" indent="-171450">
              <a:buFont typeface="Arial" panose="020B0604020202020204" pitchFamily="34" charset="0"/>
              <a:buChar char="•"/>
            </a:pPr>
            <a:r>
              <a:rPr lang="en-US" baseline="0" dirty="0" smtClean="0"/>
              <a:t>(Note that the HEDIS performance measure often used does stipulate “sexually active” however we use 15-24 as the proxy measure because this is challenging to figure out in the data. We start with age 15 for this calculation in NYS because that is the FPAR age break down and therefore how </a:t>
            </a:r>
            <a:r>
              <a:rPr lang="en-US" baseline="0" dirty="0" err="1" smtClean="0"/>
              <a:t>Ahlers</a:t>
            </a:r>
            <a:r>
              <a:rPr lang="en-US" baseline="0" dirty="0" smtClean="0"/>
              <a:t> collects the data.)</a:t>
            </a:r>
          </a:p>
          <a:p>
            <a:pPr marL="171450" indent="-171450">
              <a:buFont typeface="Arial" panose="020B0604020202020204" pitchFamily="34" charset="0"/>
              <a:buChar char="•"/>
            </a:pPr>
            <a:r>
              <a:rPr lang="en-US" baseline="0" dirty="0" smtClean="0"/>
              <a:t>This is similar to the 2017 FPAR average of 61%.</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14</a:t>
            </a:fld>
            <a:endParaRPr lang="en-US"/>
          </a:p>
        </p:txBody>
      </p:sp>
    </p:spTree>
    <p:extLst>
      <p:ext uri="{BB962C8B-B14F-4D97-AF65-F5344CB8AC3E}">
        <p14:creationId xmlns:p14="http://schemas.microsoft.com/office/powerpoint/2010/main" val="19228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That</a:t>
            </a:r>
            <a:r>
              <a:rPr lang="en-US" baseline="0" dirty="0" smtClean="0"/>
              <a:t> said, there is a wide range in screening rates</a:t>
            </a:r>
          </a:p>
          <a:p>
            <a:pPr marL="171450" indent="-171450">
              <a:buFont typeface="Arial" panose="020B0604020202020204" pitchFamily="34" charset="0"/>
              <a:buChar char="•"/>
            </a:pPr>
            <a:r>
              <a:rPr lang="en-US" baseline="0" dirty="0" smtClean="0"/>
              <a:t>The </a:t>
            </a:r>
            <a:r>
              <a:rPr lang="en-US" dirty="0" smtClean="0"/>
              <a:t>Max screening rate among</a:t>
            </a:r>
            <a:r>
              <a:rPr lang="en-US" baseline="0" dirty="0" smtClean="0"/>
              <a:t> the New York State Family Planning Program</a:t>
            </a:r>
            <a:r>
              <a:rPr lang="en-US" dirty="0" smtClean="0"/>
              <a:t> in 2017 was 88%</a:t>
            </a:r>
          </a:p>
          <a:p>
            <a:pPr marL="171450" indent="-171450">
              <a:buFont typeface="Arial" panose="020B0604020202020204" pitchFamily="34" charset="0"/>
              <a:buChar char="•"/>
            </a:pPr>
            <a:r>
              <a:rPr lang="en-US" dirty="0" smtClean="0"/>
              <a:t>The Min screening rate</a:t>
            </a:r>
            <a:r>
              <a:rPr lang="en-US" baseline="0" dirty="0" smtClean="0"/>
              <a:t> among the New York State Family Planning Program in 2017 was</a:t>
            </a:r>
            <a:r>
              <a:rPr lang="en-US" dirty="0" smtClean="0"/>
              <a:t> 8%</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15</a:t>
            </a:fld>
            <a:endParaRPr lang="en-US"/>
          </a:p>
        </p:txBody>
      </p:sp>
    </p:spTree>
    <p:extLst>
      <p:ext uri="{BB962C8B-B14F-4D97-AF65-F5344CB8AC3E}">
        <p14:creationId xmlns:p14="http://schemas.microsoft.com/office/powerpoint/2010/main" val="379054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altLang="en-US" sz="1200" b="1" dirty="0" smtClean="0"/>
              <a:t>Lisa</a:t>
            </a:r>
          </a:p>
          <a:p>
            <a:pPr marL="171450" indent="-171450" eaLnBrk="1" hangingPunct="1">
              <a:spcBef>
                <a:spcPct val="0"/>
              </a:spcBef>
              <a:buFont typeface="Arial" panose="020B0604020202020204" pitchFamily="34" charset="0"/>
              <a:buChar char="•"/>
            </a:pPr>
            <a:r>
              <a:rPr lang="en-US" altLang="en-US" sz="1200" dirty="0" smtClean="0"/>
              <a:t>To drive improvement in</a:t>
            </a:r>
            <a:r>
              <a:rPr lang="en-US" altLang="en-US" sz="1200" baseline="0" dirty="0" smtClean="0"/>
              <a:t> screening rates, i</a:t>
            </a:r>
            <a:r>
              <a:rPr lang="en-US" altLang="en-US" sz="1200" dirty="0" smtClean="0"/>
              <a:t>n</a:t>
            </a:r>
            <a:r>
              <a:rPr lang="en-US" altLang="en-US" sz="1200" baseline="0" dirty="0" smtClean="0"/>
              <a:t> September 2018, the New York State Family Planning Training Center and New York State Department of Health launched a Chlamydia Screening Performance Improvement Collaborative</a:t>
            </a:r>
          </a:p>
          <a:p>
            <a:pPr marL="171450" indent="-171450" eaLnBrk="1" hangingPunct="1">
              <a:spcBef>
                <a:spcPct val="0"/>
              </a:spcBef>
              <a:buFont typeface="Arial" panose="020B0604020202020204" pitchFamily="34" charset="0"/>
              <a:buChar char="•"/>
            </a:pPr>
            <a:r>
              <a:rPr lang="en-US" altLang="en-US" sz="1200" baseline="0" dirty="0" smtClean="0"/>
              <a:t>The invitation to participate was open to all, and 9 providers representing 10 clinics signed up </a:t>
            </a:r>
          </a:p>
          <a:p>
            <a:pPr marL="171450" indent="-171450" eaLnBrk="1" hangingPunct="1">
              <a:spcBef>
                <a:spcPct val="0"/>
              </a:spcBef>
              <a:buFont typeface="Arial" panose="020B0604020202020204" pitchFamily="34" charset="0"/>
              <a:buChar char="•"/>
            </a:pPr>
            <a:r>
              <a:rPr lang="en-US" altLang="en-US" sz="1200" baseline="0" dirty="0" smtClean="0"/>
              <a:t>The goal was to improve chlamydia screening rates at participating clinics – and a secondary goal was to identify lessons learned and best practices for how to increase screening in all clinics across the state.</a:t>
            </a:r>
            <a:endParaRPr lang="en-US" altLang="en-US" sz="1200"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4CA0AA-89E9-4E48-92BB-0C740155D75A}" type="slidenum">
              <a:rPr lang="en-US" altLang="en-US" smtClean="0"/>
              <a:pPr fontAlgn="base">
                <a:spcBef>
                  <a:spcPct val="0"/>
                </a:spcBef>
                <a:spcAft>
                  <a:spcPct val="0"/>
                </a:spcAft>
              </a:pPr>
              <a:t>16</a:t>
            </a:fld>
            <a:endParaRPr lang="en-US" altLang="en-US" smtClean="0"/>
          </a:p>
        </p:txBody>
      </p:sp>
    </p:spTree>
    <p:extLst>
      <p:ext uri="{BB962C8B-B14F-4D97-AF65-F5344CB8AC3E}">
        <p14:creationId xmlns:p14="http://schemas.microsoft.com/office/powerpoint/2010/main" val="393431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Lisa</a:t>
            </a:r>
          </a:p>
          <a:p>
            <a:pPr marL="171450" indent="-171450">
              <a:buFont typeface="Arial" panose="020B0604020202020204" pitchFamily="34" charset="0"/>
              <a:buChar char="•"/>
            </a:pPr>
            <a:r>
              <a:rPr lang="en-US" b="0" dirty="0" smtClean="0"/>
              <a:t>The collaborative consisted of monthly</a:t>
            </a:r>
            <a:r>
              <a:rPr lang="en-US" b="0" baseline="0" dirty="0" smtClean="0"/>
              <a:t> virtual meetings</a:t>
            </a:r>
          </a:p>
          <a:p>
            <a:pPr marL="171450" indent="-171450">
              <a:buFont typeface="Arial" panose="020B0604020202020204" pitchFamily="34" charset="0"/>
              <a:buChar char="•"/>
            </a:pPr>
            <a:r>
              <a:rPr lang="en-US" b="0" dirty="0" smtClean="0"/>
              <a:t>Teams developed</a:t>
            </a:r>
            <a:r>
              <a:rPr lang="en-US" b="0" baseline="0" dirty="0" smtClean="0"/>
              <a:t> an improvement plan, and collected data monthly</a:t>
            </a:r>
            <a:endParaRPr lang="en-US" b="0" dirty="0" smtClean="0"/>
          </a:p>
          <a:p>
            <a:pPr marL="173336" indent="-173336">
              <a:buFont typeface="Arial" panose="020B0604020202020204" pitchFamily="34" charset="0"/>
              <a:buChar char="•"/>
            </a:pPr>
            <a:r>
              <a:rPr lang="en-US" b="0" dirty="0" smtClean="0"/>
              <a:t>650 chlamydia</a:t>
            </a:r>
            <a:r>
              <a:rPr lang="en-US" b="0" baseline="0" dirty="0" smtClean="0"/>
              <a:t> </a:t>
            </a:r>
            <a:r>
              <a:rPr lang="en-US" b="0" dirty="0" smtClean="0"/>
              <a:t>tests were completed September through January</a:t>
            </a:r>
            <a:r>
              <a:rPr lang="en-US" b="0" baseline="0" dirty="0" smtClean="0"/>
              <a:t> at the ten clinics</a:t>
            </a:r>
            <a:endParaRPr lang="en-US" b="0" dirty="0" smtClean="0"/>
          </a:p>
          <a:p>
            <a:pPr marL="173336" indent="-173336">
              <a:buFont typeface="Arial" panose="020B0604020202020204" pitchFamily="34" charset="0"/>
              <a:buChar char="•"/>
            </a:pPr>
            <a:r>
              <a:rPr lang="en-US" b="0" baseline="0" dirty="0" smtClean="0"/>
              <a:t>At baseline, the median screening rate among the 10 sites was 39%</a:t>
            </a:r>
          </a:p>
          <a:p>
            <a:pPr marL="173336" indent="-173336">
              <a:buFont typeface="Arial" panose="020B0604020202020204" pitchFamily="34" charset="0"/>
              <a:buChar char="•"/>
            </a:pPr>
            <a:r>
              <a:rPr lang="en-US" b="0" baseline="0" dirty="0" smtClean="0"/>
              <a:t>In December, it was 61%, this represented a 56% increase!</a:t>
            </a:r>
          </a:p>
        </p:txBody>
      </p:sp>
      <p:sp>
        <p:nvSpPr>
          <p:cNvPr id="4" name="Slide Number Placeholder 3"/>
          <p:cNvSpPr>
            <a:spLocks noGrp="1"/>
          </p:cNvSpPr>
          <p:nvPr>
            <p:ph type="sldNum" sz="quarter" idx="10"/>
          </p:nvPr>
        </p:nvSpPr>
        <p:spPr/>
        <p:txBody>
          <a:bodyPr/>
          <a:lstStyle/>
          <a:p>
            <a:pPr>
              <a:defRPr/>
            </a:pPr>
            <a:fld id="{C6CDB759-55E4-4050-9ACB-91CE5217AA0C}" type="slidenum">
              <a:rPr lang="en-US" smtClean="0"/>
              <a:pPr>
                <a:defRPr/>
              </a:pPr>
              <a:t>17</a:t>
            </a:fld>
            <a:endParaRPr lang="en-US"/>
          </a:p>
        </p:txBody>
      </p:sp>
    </p:spTree>
    <p:extLst>
      <p:ext uri="{BB962C8B-B14F-4D97-AF65-F5344CB8AC3E}">
        <p14:creationId xmlns:p14="http://schemas.microsoft.com/office/powerpoint/2010/main" val="151967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defRPr/>
            </a:pPr>
            <a:r>
              <a:rPr lang="en-US" altLang="en-US" sz="1100" b="1" dirty="0" smtClean="0"/>
              <a:t>Lisa</a:t>
            </a:r>
          </a:p>
          <a:p>
            <a:pPr marL="171450" indent="-171450" eaLnBrk="1" hangingPunct="1">
              <a:spcBef>
                <a:spcPct val="0"/>
              </a:spcBef>
              <a:buFont typeface="Arial" panose="020B0604020202020204" pitchFamily="34" charset="0"/>
              <a:buChar char="•"/>
              <a:defRPr/>
            </a:pPr>
            <a:r>
              <a:rPr lang="en-US" altLang="en-US" sz="1100" dirty="0" smtClean="0"/>
              <a:t>The</a:t>
            </a:r>
            <a:r>
              <a:rPr lang="en-US" altLang="en-US" sz="1100" baseline="0" dirty="0" smtClean="0"/>
              <a:t> foundation of the collaborative was the Chlamydia Screening Change Package, which was developed by the Family Planning National Training Center, or FPNTC</a:t>
            </a:r>
            <a:endParaRPr lang="en-US" altLang="en-US" sz="1100" dirty="0" smtClean="0"/>
          </a:p>
          <a:p>
            <a:pPr marL="179087" indent="-179087" eaLnBrk="1" hangingPunct="1">
              <a:spcBef>
                <a:spcPct val="0"/>
              </a:spcBef>
              <a:buFont typeface="Arial" panose="020B0604020202020204" pitchFamily="34" charset="0"/>
              <a:buChar char="•"/>
              <a:defRPr/>
            </a:pPr>
            <a:r>
              <a:rPr lang="en-US" altLang="en-US" sz="1100" dirty="0" smtClean="0"/>
              <a:t>Outlined in the Change Package are four best practice recommendations for increasing chlamydia screening, drawn from the literature.</a:t>
            </a:r>
            <a:r>
              <a:rPr lang="en-US" altLang="en-US" sz="1100" baseline="0" dirty="0" smtClean="0"/>
              <a:t> </a:t>
            </a:r>
          </a:p>
          <a:p>
            <a:pPr marL="179087" indent="-179087" eaLnBrk="1" hangingPunct="1">
              <a:spcBef>
                <a:spcPct val="0"/>
              </a:spcBef>
              <a:buFont typeface="Arial" panose="020B0604020202020204" pitchFamily="34" charset="0"/>
              <a:buChar char="•"/>
              <a:defRPr/>
            </a:pPr>
            <a:r>
              <a:rPr lang="en-US" altLang="en-US" sz="1100" dirty="0" smtClean="0"/>
              <a:t>The four recommendations are to:</a:t>
            </a:r>
          </a:p>
          <a:p>
            <a:pPr marL="806743" lvl="1" indent="-345280" eaLnBrk="1" hangingPunct="1">
              <a:spcBef>
                <a:spcPct val="0"/>
              </a:spcBef>
              <a:buFont typeface="Calibri" pitchFamily="34" charset="0"/>
              <a:buAutoNum type="arabicPeriod"/>
              <a:defRPr/>
            </a:pPr>
            <a:r>
              <a:rPr lang="en-US" altLang="en-US" sz="1100" dirty="0"/>
              <a:t>Include chlamydia screening as a part of routine clinical preventive care for women </a:t>
            </a:r>
            <a:r>
              <a:rPr lang="en-US" altLang="en-US" sz="1100" dirty="0" smtClean="0"/>
              <a:t>under</a:t>
            </a:r>
            <a:r>
              <a:rPr lang="en-US" altLang="en-US" sz="1100" baseline="0" dirty="0" smtClean="0"/>
              <a:t> 25, </a:t>
            </a:r>
            <a:r>
              <a:rPr lang="en-US" altLang="en-US" sz="1100" dirty="0" smtClean="0"/>
              <a:t>women 25</a:t>
            </a:r>
            <a:r>
              <a:rPr lang="en-US" altLang="en-US" sz="1100" baseline="0" dirty="0" smtClean="0"/>
              <a:t> and older</a:t>
            </a:r>
            <a:r>
              <a:rPr lang="en-US" altLang="en-US" sz="1100" dirty="0" smtClean="0"/>
              <a:t> </a:t>
            </a:r>
            <a:r>
              <a:rPr lang="en-US" altLang="en-US" sz="1100" dirty="0"/>
              <a:t>who are at increased risk, and men at increased risk.</a:t>
            </a:r>
          </a:p>
          <a:p>
            <a:pPr marL="806743" lvl="1" indent="-345280" eaLnBrk="1" hangingPunct="1">
              <a:spcBef>
                <a:spcPct val="0"/>
              </a:spcBef>
              <a:buFont typeface="Calibri" pitchFamily="34" charset="0"/>
              <a:buAutoNum type="arabicPeriod"/>
              <a:defRPr/>
            </a:pPr>
            <a:r>
              <a:rPr lang="en-US" altLang="en-US" sz="1100" dirty="0">
                <a:sym typeface="Calibri" pitchFamily="34" charset="0"/>
              </a:rPr>
              <a:t>Use normalizing and opt-out language to explain chlamydia </a:t>
            </a:r>
            <a:r>
              <a:rPr lang="en-US" altLang="en-US" sz="1100" dirty="0" smtClean="0">
                <a:sym typeface="Calibri" pitchFamily="34" charset="0"/>
              </a:rPr>
              <a:t>screening</a:t>
            </a:r>
          </a:p>
          <a:p>
            <a:pPr marL="806743" lvl="1" indent="-345280" eaLnBrk="1" hangingPunct="1">
              <a:spcBef>
                <a:spcPct val="0"/>
              </a:spcBef>
              <a:buFont typeface="Calibri" pitchFamily="34" charset="0"/>
              <a:buAutoNum type="arabicPeriod"/>
              <a:defRPr/>
            </a:pPr>
            <a:r>
              <a:rPr lang="en-US" altLang="en-US" sz="1100" dirty="0" smtClean="0">
                <a:sym typeface="Calibri" pitchFamily="34" charset="0"/>
              </a:rPr>
              <a:t>Use </a:t>
            </a:r>
            <a:r>
              <a:rPr lang="en-US" altLang="en-US" sz="1100" dirty="0">
                <a:sym typeface="Calibri" pitchFamily="34" charset="0"/>
              </a:rPr>
              <a:t>the least invasive, </a:t>
            </a:r>
            <a:r>
              <a:rPr lang="en-US" altLang="en-US" sz="1100" dirty="0" smtClean="0">
                <a:sym typeface="Calibri" pitchFamily="34" charset="0"/>
              </a:rPr>
              <a:t>high-quality</a:t>
            </a:r>
            <a:r>
              <a:rPr lang="en-US" altLang="en-US" sz="1100" dirty="0">
                <a:sym typeface="Calibri" pitchFamily="34" charset="0"/>
              </a:rPr>
              <a:t>, recommended laboratory technologies available for chlamydia </a:t>
            </a:r>
            <a:r>
              <a:rPr lang="en-US" altLang="en-US" sz="1100" dirty="0" smtClean="0">
                <a:sym typeface="Calibri" pitchFamily="34" charset="0"/>
              </a:rPr>
              <a:t>screening.</a:t>
            </a:r>
            <a:endParaRPr lang="en-US" altLang="en-US" sz="1100" dirty="0">
              <a:sym typeface="Calibri" pitchFamily="34" charset="0"/>
            </a:endParaRPr>
          </a:p>
          <a:p>
            <a:pPr marL="806743" lvl="1" indent="-345280" eaLnBrk="1" hangingPunct="1">
              <a:spcBef>
                <a:spcPct val="0"/>
              </a:spcBef>
              <a:buFont typeface="Calibri" pitchFamily="34" charset="0"/>
              <a:buAutoNum type="arabicPeriod"/>
              <a:defRPr/>
            </a:pPr>
            <a:r>
              <a:rPr lang="en-US" altLang="en-US" sz="1100" dirty="0">
                <a:sym typeface="Calibri" pitchFamily="34" charset="0"/>
              </a:rPr>
              <a:t>Utilize diverse payment options to reduce cost as a barrier for the </a:t>
            </a:r>
            <a:r>
              <a:rPr lang="en-US" altLang="en-US" sz="1100" dirty="0" smtClean="0">
                <a:sym typeface="Calibri" pitchFamily="34" charset="0"/>
              </a:rPr>
              <a:t>client </a:t>
            </a:r>
            <a:r>
              <a:rPr lang="en-US" altLang="en-US" sz="1100" dirty="0">
                <a:sym typeface="Calibri" pitchFamily="34" charset="0"/>
              </a:rPr>
              <a:t>and the facility.</a:t>
            </a:r>
          </a:p>
          <a:p>
            <a:pPr marL="179087" indent="-179087" eaLnBrk="1" hangingPunct="1">
              <a:spcBef>
                <a:spcPct val="0"/>
              </a:spcBef>
              <a:buFont typeface="Arial" panose="020B0604020202020204" pitchFamily="34" charset="0"/>
              <a:buChar char="•"/>
              <a:defRPr/>
            </a:pPr>
            <a:r>
              <a:rPr lang="en-US" altLang="en-US" sz="1100" dirty="0" smtClean="0"/>
              <a:t>The Change Package includes rationale for these recommendations, as well as specific strategies related to each recommendation. </a:t>
            </a:r>
          </a:p>
          <a:p>
            <a:pPr marL="179087" indent="-179087" eaLnBrk="1" hangingPunct="1">
              <a:spcBef>
                <a:spcPct val="0"/>
              </a:spcBef>
              <a:buFont typeface="Arial" panose="020B0604020202020204" pitchFamily="34" charset="0"/>
              <a:buChar char="•"/>
              <a:defRPr/>
            </a:pPr>
            <a:r>
              <a:rPr lang="en-US" altLang="en-US" sz="1100" dirty="0" smtClean="0"/>
              <a:t>We’ll talk a little bit more about these strategies in a few</a:t>
            </a:r>
            <a:r>
              <a:rPr lang="en-US" altLang="en-US" sz="1100" baseline="0" dirty="0" smtClean="0"/>
              <a:t> minutes, but first – let’s hear from Family Planning Program Providers about how they implemented these recommendations at their practice site</a:t>
            </a:r>
            <a:endParaRPr lang="en-US" altLang="en-US" sz="1100"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9413"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
                <a:srgbClr val="000000"/>
              </a:buClr>
              <a:buSzPct val="25000"/>
            </a:pPr>
            <a:fld id="{A808475A-1850-41EE-953F-742D03A1AC08}" type="slidenum">
              <a:rPr lang="en-US" altLang="en-US">
                <a:solidFill>
                  <a:srgbClr val="000000"/>
                </a:solidFill>
                <a:sym typeface="Calibri" panose="020F0502020204030204" pitchFamily="34" charset="0"/>
              </a:rPr>
              <a:pPr>
                <a:spcBef>
                  <a:spcPct val="0"/>
                </a:spcBef>
                <a:buClr>
                  <a:srgbClr val="000000"/>
                </a:buClr>
                <a:buSzPct val="25000"/>
              </a:pPr>
              <a:t>18</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534440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altLang="en-US" sz="1100" b="1" dirty="0" smtClean="0"/>
              <a:t>Lisa</a:t>
            </a:r>
          </a:p>
          <a:p>
            <a:pPr marL="171450" indent="-171450" eaLnBrk="1" hangingPunct="1">
              <a:spcBef>
                <a:spcPct val="0"/>
              </a:spcBef>
              <a:buFont typeface="Arial" panose="020B0604020202020204" pitchFamily="34" charset="0"/>
              <a:buChar char="•"/>
            </a:pPr>
            <a:r>
              <a:rPr lang="en-US" altLang="en-US" sz="1100" dirty="0" smtClean="0"/>
              <a:t>I’m going to first turn it over</a:t>
            </a:r>
            <a:r>
              <a:rPr lang="en-US" altLang="en-US" sz="1100" baseline="0" dirty="0" smtClean="0"/>
              <a:t> to the team at Planned Parenthood Mohawk Hudson</a:t>
            </a:r>
          </a:p>
          <a:p>
            <a:pPr marL="171450" indent="-171450" eaLnBrk="1" hangingPunct="1">
              <a:spcBef>
                <a:spcPct val="0"/>
              </a:spcBef>
              <a:buFont typeface="Arial" panose="020B0604020202020204" pitchFamily="34" charset="0"/>
              <a:buChar char="•"/>
            </a:pPr>
            <a:r>
              <a:rPr lang="en-US" altLang="en-US" sz="1100" baseline="0" dirty="0" smtClean="0"/>
              <a:t>Our second team is Tioga Opportunities</a:t>
            </a:r>
          </a:p>
          <a:p>
            <a:pPr marL="171450" indent="-171450" eaLnBrk="1" hangingPunct="1">
              <a:spcBef>
                <a:spcPct val="0"/>
              </a:spcBef>
              <a:buFont typeface="Arial" panose="020B0604020202020204" pitchFamily="34" charset="0"/>
              <a:buChar char="•"/>
            </a:pPr>
            <a:r>
              <a:rPr lang="en-US" altLang="en-US" sz="1100" baseline="0" dirty="0" smtClean="0"/>
              <a:t>We’ll have time to answer questions after each presentation</a:t>
            </a:r>
            <a:endParaRPr lang="en-US" altLang="en-US" sz="1100"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68DC73-378A-4198-BC93-367C5A190A78}" type="slidenum">
              <a:rPr lang="en-US" altLang="en-US">
                <a:solidFill>
                  <a:srgbClr val="000000"/>
                </a:solidFill>
              </a:rPr>
              <a:pPr>
                <a:spcBef>
                  <a:spcPct val="0"/>
                </a:spcBef>
              </a:pPr>
              <a:t>19</a:t>
            </a:fld>
            <a:endParaRPr lang="en-US" altLang="en-US">
              <a:solidFill>
                <a:srgbClr val="000000"/>
              </a:solidFill>
            </a:endParaRPr>
          </a:p>
        </p:txBody>
      </p:sp>
    </p:spTree>
    <p:extLst>
      <p:ext uri="{BB962C8B-B14F-4D97-AF65-F5344CB8AC3E}">
        <p14:creationId xmlns:p14="http://schemas.microsoft.com/office/powerpoint/2010/main" val="168230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b="1" dirty="0" smtClean="0"/>
              <a:t>Lisa</a:t>
            </a:r>
          </a:p>
          <a:p>
            <a:pPr marL="0" indent="0">
              <a:buNone/>
            </a:pPr>
            <a:r>
              <a:rPr lang="en-US" sz="1100" dirty="0" smtClean="0"/>
              <a:t>By the end of today, you should be able to:</a:t>
            </a:r>
          </a:p>
          <a:p>
            <a:pPr marL="171450" indent="-171450">
              <a:buFont typeface="Arial" panose="020B0604020202020204" pitchFamily="34" charset="0"/>
              <a:buChar char="•"/>
            </a:pPr>
            <a:r>
              <a:rPr lang="en-US" sz="1100" dirty="0" smtClean="0"/>
              <a:t>Describe trends in the prevalence of chlamydia infections and screening rates in NYS</a:t>
            </a:r>
          </a:p>
          <a:p>
            <a:pPr marL="171450" indent="-171450">
              <a:buFont typeface="Arial" panose="020B0604020202020204" pitchFamily="34" charset="0"/>
              <a:buChar char="•"/>
            </a:pPr>
            <a:r>
              <a:rPr lang="en-US" sz="1100" dirty="0" smtClean="0"/>
              <a:t>Identify three best practices from the </a:t>
            </a:r>
            <a:r>
              <a:rPr lang="en-US" sz="1100" i="1" dirty="0" smtClean="0"/>
              <a:t>Chlamydia Screening Change Package</a:t>
            </a:r>
          </a:p>
          <a:p>
            <a:pPr marL="171450" indent="-171450">
              <a:buFont typeface="Arial" panose="020B0604020202020204" pitchFamily="34" charset="0"/>
              <a:buChar char="•"/>
            </a:pPr>
            <a:r>
              <a:rPr lang="en-US" sz="1100" dirty="0" smtClean="0"/>
              <a:t>Describe two strategies FPP providers have used to improve chlamydia screening</a:t>
            </a:r>
          </a:p>
          <a:p>
            <a:pPr marL="171450" indent="-171450">
              <a:buFont typeface="Arial" panose="020B0604020202020204" pitchFamily="34" charset="0"/>
              <a:buChar char="•"/>
            </a:pPr>
            <a:r>
              <a:rPr lang="en-US" sz="1100" dirty="0" smtClean="0"/>
              <a:t>List two tools to conduct quality improvement efforts to improve chlamydia screening at your site</a:t>
            </a:r>
            <a:endParaRPr lang="en-US" sz="1100"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9413"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
                <a:srgbClr val="000000"/>
              </a:buClr>
              <a:buSzPct val="25000"/>
            </a:pPr>
            <a:fld id="{84DC911A-383F-4FDE-91F1-7642E83AC30B}" type="slidenum">
              <a:rPr lang="en-US" altLang="en-US">
                <a:solidFill>
                  <a:srgbClr val="000000"/>
                </a:solidFill>
                <a:sym typeface="Calibri" panose="020F0502020204030204" pitchFamily="34" charset="0"/>
              </a:rPr>
              <a:pPr>
                <a:spcBef>
                  <a:spcPct val="0"/>
                </a:spcBef>
                <a:buClr>
                  <a:srgbClr val="000000"/>
                </a:buClr>
                <a:buSzPct val="25000"/>
              </a:pPr>
              <a:t>2</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4208999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16A0DBC-89B0-49E9-B468-D6A4F7DD482C}"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3021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337" indent="-171337" eaLnBrk="1" fontAlgn="auto" hangingPunct="1">
              <a:spcBef>
                <a:spcPts val="0"/>
              </a:spcBef>
              <a:spcAft>
                <a:spcPts val="0"/>
              </a:spcAft>
              <a:buFontTx/>
              <a:buChar char="•"/>
              <a:defRPr/>
            </a:pPr>
            <a:r>
              <a:rPr lang="en-US" altLang="en-US" dirty="0"/>
              <a:t>Qualitatively describe the data. What trends do you see?</a:t>
            </a:r>
          </a:p>
          <a:p>
            <a:pPr marL="171337" indent="-171337" eaLnBrk="1" fontAlgn="auto" hangingPunct="1">
              <a:spcBef>
                <a:spcPts val="0"/>
              </a:spcBef>
              <a:spcAft>
                <a:spcPts val="0"/>
              </a:spcAft>
              <a:buFontTx/>
              <a:buChar char="•"/>
              <a:defRPr/>
            </a:pPr>
            <a:r>
              <a:rPr lang="en-US" altLang="en-US" dirty="0"/>
              <a:t>To what extent can the trend be explained? What do you think drove the observed ups and downs throughout the learning collaborative?</a:t>
            </a:r>
          </a:p>
          <a:p>
            <a:pPr marL="171337" indent="-171337" eaLnBrk="1" fontAlgn="auto" hangingPunct="1">
              <a:spcBef>
                <a:spcPts val="0"/>
              </a:spcBef>
              <a:spcAft>
                <a:spcPts val="0"/>
              </a:spcAft>
              <a:buFontTx/>
              <a:buChar char="•"/>
              <a:defRPr/>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DFE7C1E-E7AB-4F68-92FD-4AB2D951AB3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4858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Baseline</a:t>
            </a:r>
            <a:r>
              <a:rPr lang="en-US" altLang="en-US" baseline="0" dirty="0"/>
              <a:t> average = average monthly screening rate from May to August</a:t>
            </a:r>
          </a:p>
          <a:p>
            <a:pPr eaLnBrk="1" hangingPunct="1"/>
            <a:r>
              <a:rPr lang="en-US" altLang="en-US" baseline="0" dirty="0"/>
              <a:t>Learning collaborative average = average monthly screening rate from September to December</a:t>
            </a: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2E73CD6-A5E2-4FDF-A2A9-CA5F41CBD3E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9330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spcBef>
                <a:spcPct val="0"/>
              </a:spcBef>
            </a:pPr>
            <a:r>
              <a:rPr lang="en-US" altLang="en-US" dirty="0"/>
              <a:t>Recommended as a best practice by the learning collaborative and it seemed like on of the easiest, cost free changes to make.</a:t>
            </a:r>
          </a:p>
          <a:p>
            <a:pPr marL="169863" indent="-169863" eaLnBrk="1" hangingPunct="1">
              <a:spcBef>
                <a:spcPct val="0"/>
              </a:spcBef>
            </a:pPr>
            <a:endParaRPr lang="en-US" altLang="en-US" dirty="0"/>
          </a:p>
          <a:p>
            <a:pPr marL="169863" indent="-169863" eaLnBrk="1" hangingPunct="1">
              <a:spcBef>
                <a:spcPct val="0"/>
              </a:spcBef>
            </a:pPr>
            <a:r>
              <a:rPr lang="en-US" altLang="en-US" dirty="0"/>
              <a:t>Realized that we had some work we could do around opt-out language. It was a little hard for us because we are so focused on empowering our patients to make their decisions that we really wanted to make sure we were still putting the decisions in their hands. </a:t>
            </a:r>
          </a:p>
          <a:p>
            <a:pPr marL="169863" indent="-169863" eaLnBrk="1" hangingPunct="1">
              <a:spcBef>
                <a:spcPct val="0"/>
              </a:spcBef>
            </a:pPr>
            <a:endParaRPr lang="en-US" altLang="en-US" dirty="0"/>
          </a:p>
          <a:p>
            <a:pPr marL="169863" indent="-169863" eaLnBrk="1" hangingPunct="1">
              <a:spcBef>
                <a:spcPct val="0"/>
              </a:spcBef>
            </a:pPr>
            <a:r>
              <a:rPr lang="en-US" altLang="en-US" dirty="0"/>
              <a:t>We got buy in from the medical director, </a:t>
            </a:r>
            <a:r>
              <a:rPr lang="en-US" dirty="0"/>
              <a:t>she felt very strongly that the patient had to have the ability to consent and that it was clear that they knew what they were consenting to. </a:t>
            </a:r>
          </a:p>
          <a:p>
            <a:endParaRPr lang="en-US" dirty="0"/>
          </a:p>
          <a:p>
            <a:r>
              <a:rPr lang="en-US" dirty="0"/>
              <a:t>Developed language as a team based on what has been successful with patients in the past. Decided on “Is that OK with you?” because we could use it regardless of how we were collecting the sample or what appointment type they were there for and it was language we could use for other screening outside of this collaborative ( other screenings) </a:t>
            </a:r>
          </a:p>
          <a:p>
            <a:endParaRPr lang="en-US" dirty="0"/>
          </a:p>
          <a:p>
            <a:r>
              <a:rPr lang="en-US" dirty="0"/>
              <a:t>Shared the wording with our director of specialty training who specializes in Health literacy and got the OK with her.</a:t>
            </a:r>
          </a:p>
          <a:p>
            <a:endParaRPr lang="en-US" altLang="en-US" dirty="0"/>
          </a:p>
          <a:p>
            <a:r>
              <a:rPr lang="en-US" altLang="en-US" dirty="0"/>
              <a:t>Set a date with the team to start using the language so we could measure data</a:t>
            </a:r>
          </a:p>
          <a:p>
            <a:endParaRPr lang="en-US" altLang="en-US" dirty="0"/>
          </a:p>
          <a:p>
            <a:r>
              <a:rPr lang="en-US" altLang="en-US" dirty="0"/>
              <a:t>Laminated copies on the language and hung around the clinic to remind staff.</a:t>
            </a:r>
          </a:p>
          <a:p>
            <a:pPr marL="169863" indent="-169863" eaLnBrk="1" hangingPunct="1">
              <a:spcBef>
                <a:spcPct val="0"/>
              </a:spcBef>
            </a:pPr>
            <a:endParaRPr lang="en-US" altLang="en-US" dirty="0"/>
          </a:p>
          <a:p>
            <a:pPr marL="169863" indent="-169863"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20782C1-944D-43FC-BD13-E5C798B4FA3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899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91D4C-C251-6043-8F36-60A8F012EA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92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Staff feel comfortable using the language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F91D4C-C251-6043-8F36-60A8F012EA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959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spcBef>
                <a:spcPct val="0"/>
              </a:spcBef>
              <a:buFontTx/>
              <a:buChar char="•"/>
            </a:pPr>
            <a:r>
              <a:rPr lang="en-US" altLang="en-US" dirty="0"/>
              <a:t>We were careful to implement just one best practice over time so we could clearly differentiate if the chance had a positive or negative impact on numbers. The data gets a little muddled when you make multiple changes at one time.</a:t>
            </a:r>
          </a:p>
          <a:p>
            <a:pPr marL="169863" indent="-169863" eaLnBrk="1" hangingPunct="1">
              <a:spcBef>
                <a:spcPct val="0"/>
              </a:spcBef>
              <a:buFontTx/>
              <a:buChar char="•"/>
            </a:pPr>
            <a:endParaRPr lang="en-US" altLang="en-US" dirty="0"/>
          </a:p>
          <a:p>
            <a:pPr marL="169863" indent="-169863" eaLnBrk="1" hangingPunct="1">
              <a:spcBef>
                <a:spcPct val="0"/>
              </a:spcBef>
              <a:buFontTx/>
              <a:buChar char="•"/>
            </a:pPr>
            <a:r>
              <a:rPr lang="en-US" altLang="en-US" dirty="0"/>
              <a:t>We implemented this change on 11/1/18 and we saw the largest increase in testing rates from 65.2% in October to 70% in November. </a:t>
            </a:r>
          </a:p>
          <a:p>
            <a:pPr marL="169863" indent="-169863" eaLnBrk="1" hangingPunct="1">
              <a:spcBef>
                <a:spcPct val="0"/>
              </a:spcBef>
              <a:buFontTx/>
              <a:buChar char="•"/>
            </a:pPr>
            <a:endParaRPr lang="en-US" altLang="en-US" dirty="0"/>
          </a:p>
          <a:p>
            <a:pPr marL="169863" indent="-169863" eaLnBrk="1" hangingPunct="1">
              <a:spcBef>
                <a:spcPct val="0"/>
              </a:spcBef>
              <a:buFontTx/>
              <a:buChar char="•"/>
            </a:pPr>
            <a:r>
              <a:rPr lang="en-US" altLang="en-US" dirty="0"/>
              <a:t>The data remained at around 70% for the month of December, after we implemented self-swabbing. </a:t>
            </a:r>
          </a:p>
          <a:p>
            <a:pPr marL="169863" indent="-169863" eaLnBrk="1" hangingPunct="1">
              <a:spcBef>
                <a:spcPct val="0"/>
              </a:spcBef>
              <a:buFontTx/>
              <a:buChar char="•"/>
            </a:pPr>
            <a:endParaRPr lang="en-US" altLang="en-US" dirty="0"/>
          </a:p>
          <a:p>
            <a:pPr marL="169863" indent="-169863" eaLnBrk="1" hangingPunct="1">
              <a:spcBef>
                <a:spcPct val="0"/>
              </a:spcBef>
              <a:buFontTx/>
              <a:buChar char="•"/>
            </a:pPr>
            <a:r>
              <a:rPr lang="en-US" altLang="en-US" dirty="0"/>
              <a:t>Anecdotally staff reported that they thought this change in language has the greatest impact.</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55CBAFC-D87A-4CD6-AC02-AB0759AB1D6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83128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337" indent="-171337" eaLnBrk="1" fontAlgn="auto" hangingPunct="1">
              <a:spcBef>
                <a:spcPts val="0"/>
              </a:spcBef>
              <a:spcAft>
                <a:spcPts val="0"/>
              </a:spcAft>
              <a:buFontTx/>
              <a:buChar char="•"/>
              <a:defRPr/>
            </a:pPr>
            <a:r>
              <a:rPr lang="en-US" altLang="en-US" dirty="0"/>
              <a:t>Qualitatively describe the data. What trends do you see?</a:t>
            </a:r>
          </a:p>
          <a:p>
            <a:pPr marL="171337" indent="-171337" eaLnBrk="1" fontAlgn="auto" hangingPunct="1">
              <a:spcBef>
                <a:spcPts val="0"/>
              </a:spcBef>
              <a:spcAft>
                <a:spcPts val="0"/>
              </a:spcAft>
              <a:buFontTx/>
              <a:buChar char="•"/>
              <a:defRPr/>
            </a:pPr>
            <a:r>
              <a:rPr lang="en-US" altLang="en-US" dirty="0"/>
              <a:t>To what extent can the trend be explained? What do you think drove the observed ups and downs throughout the learning collaborative?</a:t>
            </a:r>
          </a:p>
          <a:p>
            <a:pPr marL="171337" indent="-171337" eaLnBrk="1" fontAlgn="auto" hangingPunct="1">
              <a:spcBef>
                <a:spcPts val="0"/>
              </a:spcBef>
              <a:spcAft>
                <a:spcPts val="0"/>
              </a:spcAft>
              <a:buFontTx/>
              <a:buChar char="•"/>
              <a:defRPr/>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DFE7C1E-E7AB-4F68-92FD-4AB2D951AB3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43701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spcBef>
                <a:spcPct val="0"/>
              </a:spcBef>
            </a:pPr>
            <a:r>
              <a:rPr lang="en-US" altLang="en-US" dirty="0"/>
              <a:t>1- examples such as patients who have been in long term relationships.</a:t>
            </a:r>
          </a:p>
          <a:p>
            <a:pPr marL="169863" indent="-169863" eaLnBrk="1" hangingPunct="1">
              <a:spcBef>
                <a:spcPct val="0"/>
              </a:spcBef>
            </a:pPr>
            <a:endParaRPr lang="en-US" altLang="en-US" dirty="0"/>
          </a:p>
          <a:p>
            <a:pPr marL="169863" indent="-169863" eaLnBrk="1" hangingPunct="1">
              <a:spcBef>
                <a:spcPct val="0"/>
              </a:spcBef>
            </a:pPr>
            <a:r>
              <a:rPr lang="en-US" altLang="en-US" dirty="0"/>
              <a:t>2-Colleen is on the agenda to present information on billing and dx codes related to </a:t>
            </a:r>
            <a:r>
              <a:rPr lang="en-US" altLang="en-US" dirty="0" err="1"/>
              <a:t>chlm</a:t>
            </a:r>
            <a:r>
              <a:rPr lang="en-US" altLang="en-US" dirty="0"/>
              <a:t>/</a:t>
            </a:r>
            <a:r>
              <a:rPr lang="en-US" altLang="en-US" dirty="0" err="1"/>
              <a:t>gc</a:t>
            </a:r>
            <a:r>
              <a:rPr lang="en-US" altLang="en-US" dirty="0"/>
              <a:t> screening at the next affiliate wide APC meeting. </a:t>
            </a:r>
          </a:p>
          <a:p>
            <a:pPr marL="169863" indent="-169863"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20782C1-944D-43FC-BD13-E5C798B4FA3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9437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marR="0" lvl="0" indent="-169863" algn="l" defTabSz="914400" rtl="0" eaLnBrk="1" fontAlgn="base" latinLnBrk="0" hangingPunct="1">
              <a:lnSpc>
                <a:spcPct val="100000"/>
              </a:lnSpc>
              <a:spcBef>
                <a:spcPct val="0"/>
              </a:spcBef>
              <a:spcAft>
                <a:spcPct val="0"/>
              </a:spcAft>
              <a:buClrTx/>
              <a:buSzTx/>
              <a:buFontTx/>
              <a:buChar char="•"/>
              <a:tabLst/>
              <a:defRPr/>
            </a:pPr>
            <a:r>
              <a:rPr lang="en-US" altLang="en-US" dirty="0"/>
              <a:t>We are continuing to work with Fulton County Public Health to agree on a contract to become the county STI clinic.</a:t>
            </a:r>
          </a:p>
          <a:p>
            <a:pPr marL="169863" marR="0" lvl="0" indent="-169863" algn="l" defTabSz="914400" rtl="0" eaLnBrk="1" fontAlgn="base" latinLnBrk="0" hangingPunct="1">
              <a:lnSpc>
                <a:spcPct val="100000"/>
              </a:lnSpc>
              <a:spcBef>
                <a:spcPct val="0"/>
              </a:spcBef>
              <a:spcAft>
                <a:spcPct val="0"/>
              </a:spcAft>
              <a:buClrTx/>
              <a:buSzTx/>
              <a:buFontTx/>
              <a:buChar char="•"/>
              <a:tabLst/>
              <a:defRPr/>
            </a:pPr>
            <a:endParaRPr lang="en-US" altLang="en-US" dirty="0"/>
          </a:p>
          <a:p>
            <a:pPr marL="169863" marR="0" lvl="0" indent="-169863" algn="l" defTabSz="914400" rtl="0" eaLnBrk="1" fontAlgn="base" latinLnBrk="0" hangingPunct="1">
              <a:lnSpc>
                <a:spcPct val="100000"/>
              </a:lnSpc>
              <a:spcBef>
                <a:spcPct val="0"/>
              </a:spcBef>
              <a:spcAft>
                <a:spcPct val="0"/>
              </a:spcAft>
              <a:buClrTx/>
              <a:buSzTx/>
              <a:buFontTx/>
              <a:buChar char="•"/>
              <a:tabLst/>
              <a:defRPr/>
            </a:pPr>
            <a:r>
              <a:rPr lang="en-US" altLang="en-US" dirty="0"/>
              <a:t>Ashley and I have added Chlamydia screening rates to the 2019 affiliate PIQM plan to roll out these best practices to the remaining 9 sites.</a:t>
            </a:r>
          </a:p>
          <a:p>
            <a:pPr marL="169863" marR="0" lvl="0" indent="-169863" algn="l" defTabSz="914400" rtl="0" eaLnBrk="1" fontAlgn="base" latinLnBrk="0" hangingPunct="1">
              <a:lnSpc>
                <a:spcPct val="100000"/>
              </a:lnSpc>
              <a:spcBef>
                <a:spcPct val="0"/>
              </a:spcBef>
              <a:spcAft>
                <a:spcPct val="0"/>
              </a:spcAft>
              <a:buClrTx/>
              <a:buSzTx/>
              <a:buFontTx/>
              <a:buChar char="•"/>
              <a:tabLst/>
              <a:defRPr/>
            </a:pPr>
            <a:endParaRPr lang="en-US" altLang="en-US" dirty="0"/>
          </a:p>
          <a:p>
            <a:pPr marL="169863" marR="0" lvl="0" indent="-169863" algn="l" defTabSz="914400" rtl="0" eaLnBrk="1" fontAlgn="base" latinLnBrk="0" hangingPunct="1">
              <a:lnSpc>
                <a:spcPct val="100000"/>
              </a:lnSpc>
              <a:spcBef>
                <a:spcPct val="0"/>
              </a:spcBef>
              <a:spcAft>
                <a:spcPct val="0"/>
              </a:spcAft>
              <a:buClrTx/>
              <a:buSzTx/>
              <a:buFontTx/>
              <a:buChar char="•"/>
              <a:tabLst/>
              <a:defRPr/>
            </a:pPr>
            <a:r>
              <a:rPr lang="en-US" altLang="en-US" dirty="0"/>
              <a:t>Will request that Chlamydia screening be officially added to the encounter plans for pregnancy tests, and birth control related visits. Testing is already a part of ACU visits, STI checks, and pre-op appointments.</a:t>
            </a:r>
          </a:p>
          <a:p>
            <a:pPr marL="169863" marR="0" lvl="0" indent="-169863" algn="l" defTabSz="914400" rtl="0" eaLnBrk="1" fontAlgn="base" latinLnBrk="0" hangingPunct="1">
              <a:lnSpc>
                <a:spcPct val="100000"/>
              </a:lnSpc>
              <a:spcBef>
                <a:spcPct val="0"/>
              </a:spcBef>
              <a:spcAft>
                <a:spcPct val="0"/>
              </a:spcAft>
              <a:buClrTx/>
              <a:buSzTx/>
              <a:buFontTx/>
              <a:buChar char="•"/>
              <a:tabLst/>
              <a:defRPr/>
            </a:pPr>
            <a:endParaRPr lang="en-US" altLang="en-US" dirty="0"/>
          </a:p>
          <a:p>
            <a:pPr marL="169863" marR="0" lvl="0" indent="-169863" algn="l" defTabSz="914400" rtl="0" eaLnBrk="1" fontAlgn="base" latinLnBrk="0" hangingPunct="1">
              <a:lnSpc>
                <a:spcPct val="100000"/>
              </a:lnSpc>
              <a:spcBef>
                <a:spcPct val="0"/>
              </a:spcBef>
              <a:spcAft>
                <a:spcPct val="0"/>
              </a:spcAft>
              <a:buClrTx/>
              <a:buSzTx/>
              <a:buFontTx/>
              <a:buChar char="•"/>
              <a:tabLst/>
              <a:defRPr/>
            </a:pPr>
            <a:r>
              <a:rPr lang="en-US" altLang="en-US" dirty="0"/>
              <a:t>Will train remaining clinics on self-swab collection options and normalizing/opt-out language.</a:t>
            </a:r>
          </a:p>
          <a:p>
            <a:pPr marL="169863" marR="0" lvl="0" indent="-169863" algn="l" defTabSz="914400" rtl="0" eaLnBrk="1" fontAlgn="base" latinLnBrk="0" hangingPunct="1">
              <a:lnSpc>
                <a:spcPct val="100000"/>
              </a:lnSpc>
              <a:spcBef>
                <a:spcPct val="0"/>
              </a:spcBef>
              <a:spcAft>
                <a:spcPct val="0"/>
              </a:spcAft>
              <a:buClrTx/>
              <a:buSzTx/>
              <a:buFontTx/>
              <a:buChar char="•"/>
              <a:tabLst/>
              <a:defRPr/>
            </a:pPr>
            <a:endParaRPr lang="en-US" altLang="en-US" dirty="0"/>
          </a:p>
          <a:p>
            <a:pPr marL="169863" marR="0" lvl="0" indent="-169863" algn="l" defTabSz="914400" rtl="0" eaLnBrk="1" fontAlgn="base" latinLnBrk="0" hangingPunct="1">
              <a:lnSpc>
                <a:spcPct val="100000"/>
              </a:lnSpc>
              <a:spcBef>
                <a:spcPct val="0"/>
              </a:spcBef>
              <a:spcAft>
                <a:spcPct val="0"/>
              </a:spcAft>
              <a:buClrTx/>
              <a:buSzTx/>
              <a:buFontTx/>
              <a:buChar char="•"/>
              <a:tabLst/>
              <a:defRPr/>
            </a:pPr>
            <a:r>
              <a:rPr lang="en-US" altLang="en-US" dirty="0"/>
              <a:t>PIQM Plans requires that we report out data monthly so we can monitor progress and note if numbers are slipping. </a:t>
            </a:r>
          </a:p>
          <a:p>
            <a:pPr marL="169863" indent="-169863" eaLnBrk="1" hangingPunct="1">
              <a:spcBef>
                <a:spcPct val="0"/>
              </a:spcBef>
              <a:buFontTx/>
              <a:buChar char="•"/>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AC8BE56-1411-4D5B-944E-50413600C9E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473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25000"/>
              <a:buFont typeface="Arial" panose="020B0604020202020204" pitchFamily="34" charset="0"/>
              <a:buNone/>
            </a:pPr>
            <a:r>
              <a:rPr lang="en-US" sz="1300" b="1" dirty="0" smtClean="0"/>
              <a:t>Lisa</a:t>
            </a:r>
          </a:p>
          <a:p>
            <a:pPr marL="179525" indent="-179525">
              <a:buSzPct val="25000"/>
              <a:buFont typeface="Arial" panose="020B0604020202020204" pitchFamily="34" charset="0"/>
              <a:buChar char="•"/>
            </a:pPr>
            <a:r>
              <a:rPr lang="en-US" sz="1300" dirty="0" smtClean="0"/>
              <a:t>I </a:t>
            </a:r>
            <a:r>
              <a:rPr lang="en-US" sz="1300" dirty="0"/>
              <a:t>am guessing that we have all heard about the importance of chlamydia screening.  </a:t>
            </a:r>
          </a:p>
          <a:p>
            <a:pPr marL="179525" indent="-179525">
              <a:buSzPct val="25000"/>
              <a:buFont typeface="Arial" panose="020B0604020202020204" pitchFamily="34" charset="0"/>
              <a:buChar char="•"/>
            </a:pPr>
            <a:r>
              <a:rPr lang="en-US" sz="1300" dirty="0"/>
              <a:t>As you probably have heard, STD rates have been increasing across the US</a:t>
            </a:r>
          </a:p>
          <a:p>
            <a:pPr marL="179525" indent="-179525">
              <a:buSzPct val="25000"/>
              <a:buFont typeface="Arial" panose="020B0604020202020204" pitchFamily="34" charset="0"/>
              <a:buChar char="•"/>
            </a:pPr>
            <a:r>
              <a:rPr lang="en-US" sz="1300" dirty="0"/>
              <a:t>Chlamydia is the most commonly reported condition in the United States. </a:t>
            </a:r>
            <a:r>
              <a:rPr lang="en-US" sz="1300" dirty="0" smtClean="0"/>
              <a:t> In 2017 there </a:t>
            </a:r>
            <a:r>
              <a:rPr lang="en-US" sz="1300" dirty="0"/>
              <a:t>were more than 1.7 million cases of chlamydia reported to the </a:t>
            </a:r>
            <a:r>
              <a:rPr lang="en-US" sz="1300" dirty="0" smtClean="0"/>
              <a:t>CDC. </a:t>
            </a:r>
            <a:r>
              <a:rPr lang="en-US" sz="1300" dirty="0"/>
              <a:t>This represented the highest number of annual cases of any condition ever reported to the CDC, and a 31% increase from 2013. </a:t>
            </a:r>
            <a:endParaRPr lang="en-US" sz="1300" dirty="0" smtClean="0"/>
          </a:p>
          <a:p>
            <a:pPr marL="179525" indent="-179525">
              <a:buSzPct val="25000"/>
              <a:buFont typeface="Arial" panose="020B0604020202020204" pitchFamily="34" charset="0"/>
              <a:buChar char="•"/>
            </a:pPr>
            <a:endParaRPr lang="en-US" sz="1300" dirty="0" smtClean="0"/>
          </a:p>
          <a:p>
            <a:pPr marL="0" indent="0">
              <a:buSzPct val="25000"/>
              <a:buFont typeface="Arial" panose="020B0604020202020204" pitchFamily="34" charset="0"/>
              <a:buNone/>
            </a:pPr>
            <a:r>
              <a:rPr lang="en-US" sz="1300" b="1" dirty="0" smtClean="0"/>
              <a:t>Why is this problematic?</a:t>
            </a:r>
          </a:p>
          <a:p>
            <a:pPr marL="179525" indent="-179525">
              <a:buSzPct val="25000"/>
              <a:buFont typeface="Arial" panose="020B0604020202020204" pitchFamily="34" charset="0"/>
              <a:buChar char="•"/>
            </a:pPr>
            <a:r>
              <a:rPr lang="en-US" sz="1300" dirty="0" smtClean="0"/>
              <a:t>While a chlamydia infection is usually asymptomatic, if left untreated, chlamydia infection in women can lead to pelvic inflammatory disease (PID), a major cause of infertility, ectopic pregnancy, and chronic pelvic pain.</a:t>
            </a:r>
          </a:p>
          <a:p>
            <a:pPr marL="179525" indent="-179525">
              <a:buSzPct val="25000"/>
              <a:buFont typeface="Arial" panose="020B0604020202020204" pitchFamily="34" charset="0"/>
              <a:buChar char="•"/>
            </a:pPr>
            <a:r>
              <a:rPr lang="en-US" sz="1300" dirty="0" smtClean="0"/>
              <a:t>Chlamydial infection also increases susceptibility to the transmission of HIV. </a:t>
            </a:r>
          </a:p>
          <a:p>
            <a:pPr marL="179525" indent="-179525">
              <a:buSzPct val="25000"/>
              <a:buFont typeface="Arial" panose="020B0604020202020204" pitchFamily="34" charset="0"/>
              <a:buChar char="•"/>
            </a:pPr>
            <a:r>
              <a:rPr lang="en-US" sz="1300" dirty="0" smtClean="0"/>
              <a:t>Chlamydia is easily detected and, if identified, treatable with antibiotics.</a:t>
            </a:r>
          </a:p>
          <a:p>
            <a:pPr marL="179525" indent="-179525">
              <a:buSzPct val="25000"/>
              <a:buFont typeface="Arial" panose="020B0604020202020204" pitchFamily="34" charset="0"/>
              <a:buChar char="•"/>
            </a:pPr>
            <a:endParaRPr lang="en-US" sz="1300" dirty="0"/>
          </a:p>
          <a:p>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3</a:t>
            </a:fld>
            <a:endParaRPr lang="en-US"/>
          </a:p>
        </p:txBody>
      </p:sp>
    </p:spTree>
    <p:extLst>
      <p:ext uri="{BB962C8B-B14F-4D97-AF65-F5344CB8AC3E}">
        <p14:creationId xmlns:p14="http://schemas.microsoft.com/office/powerpoint/2010/main" val="432564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Katie</a:t>
            </a:r>
          </a:p>
          <a:p>
            <a:pPr marL="171450" indent="-171450">
              <a:buFont typeface="Arial" panose="020B0604020202020204" pitchFamily="34" charset="0"/>
              <a:buChar char="•"/>
            </a:pPr>
            <a:r>
              <a:rPr lang="en-US" b="0" dirty="0" smtClean="0"/>
              <a:t>Pause for Q&amp;A with the teams</a:t>
            </a:r>
          </a:p>
          <a:p>
            <a:pPr marL="171450" indent="-171450">
              <a:buFont typeface="Arial" panose="020B0604020202020204" pitchFamily="34" charset="0"/>
              <a:buChar char="•"/>
            </a:pPr>
            <a:r>
              <a:rPr lang="en-US" b="0" dirty="0" smtClean="0"/>
              <a:t>[Note that Planned Parenthood Mohawk</a:t>
            </a:r>
            <a:r>
              <a:rPr lang="en-US" b="0" baseline="0" dirty="0" smtClean="0"/>
              <a:t> Hudson has to leave now, thanks for joining us]</a:t>
            </a:r>
          </a:p>
          <a:p>
            <a:pPr marL="171450" indent="-171450">
              <a:buFont typeface="Arial" panose="020B0604020202020204" pitchFamily="34" charset="0"/>
              <a:buChar char="•"/>
            </a:pPr>
            <a:r>
              <a:rPr lang="en-US" b="0" baseline="0" dirty="0" smtClean="0"/>
              <a:t>Katie to moderate questions</a:t>
            </a:r>
            <a:endParaRPr lang="en-US" b="0" dirty="0"/>
          </a:p>
        </p:txBody>
      </p:sp>
      <p:sp>
        <p:nvSpPr>
          <p:cNvPr id="4" name="Slide Number Placeholder 3"/>
          <p:cNvSpPr>
            <a:spLocks noGrp="1"/>
          </p:cNvSpPr>
          <p:nvPr>
            <p:ph type="sldNum" sz="quarter" idx="10"/>
          </p:nvPr>
        </p:nvSpPr>
        <p:spPr/>
        <p:txBody>
          <a:bodyPr/>
          <a:lstStyle/>
          <a:p>
            <a:fld id="{7BB26222-F221-4382-B7EF-77C49785F944}" type="slidenum">
              <a:rPr lang="en-US" smtClean="0"/>
              <a:t>30</a:t>
            </a:fld>
            <a:endParaRPr lang="en-US"/>
          </a:p>
        </p:txBody>
      </p:sp>
    </p:spTree>
    <p:extLst>
      <p:ext uri="{BB962C8B-B14F-4D97-AF65-F5344CB8AC3E}">
        <p14:creationId xmlns:p14="http://schemas.microsoft.com/office/powerpoint/2010/main" val="404363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7497" indent="-278953">
              <a:spcBef>
                <a:spcPct val="30000"/>
              </a:spcBef>
              <a:defRPr sz="1200">
                <a:solidFill>
                  <a:schemeClr val="tx1"/>
                </a:solidFill>
                <a:latin typeface="Calibri" panose="020F0502020204030204" pitchFamily="34" charset="0"/>
              </a:defRPr>
            </a:lvl2pPr>
            <a:lvl3pPr marL="1118982" indent="-223480">
              <a:spcBef>
                <a:spcPct val="30000"/>
              </a:spcBef>
              <a:defRPr sz="1200">
                <a:solidFill>
                  <a:schemeClr val="tx1"/>
                </a:solidFill>
                <a:latin typeface="Calibri" panose="020F0502020204030204" pitchFamily="34" charset="0"/>
              </a:defRPr>
            </a:lvl3pPr>
            <a:lvl4pPr marL="1567526" indent="-223480">
              <a:spcBef>
                <a:spcPct val="30000"/>
              </a:spcBef>
              <a:defRPr sz="1200">
                <a:solidFill>
                  <a:schemeClr val="tx1"/>
                </a:solidFill>
                <a:latin typeface="Calibri" panose="020F0502020204030204" pitchFamily="34" charset="0"/>
              </a:defRPr>
            </a:lvl4pPr>
            <a:lvl5pPr marL="2014485" indent="-223480">
              <a:spcBef>
                <a:spcPct val="30000"/>
              </a:spcBef>
              <a:defRPr sz="1200">
                <a:solidFill>
                  <a:schemeClr val="tx1"/>
                </a:solidFill>
                <a:latin typeface="Calibri" panose="020F0502020204030204" pitchFamily="34" charset="0"/>
              </a:defRPr>
            </a:lvl5pPr>
            <a:lvl6pPr marL="2470953" indent="-223480" eaLnBrk="0" fontAlgn="base" hangingPunct="0">
              <a:spcBef>
                <a:spcPct val="30000"/>
              </a:spcBef>
              <a:spcAft>
                <a:spcPct val="0"/>
              </a:spcAft>
              <a:defRPr sz="1200">
                <a:solidFill>
                  <a:schemeClr val="tx1"/>
                </a:solidFill>
                <a:latin typeface="Calibri" panose="020F0502020204030204" pitchFamily="34" charset="0"/>
              </a:defRPr>
            </a:lvl6pPr>
            <a:lvl7pPr marL="2927422" indent="-223480" eaLnBrk="0" fontAlgn="base" hangingPunct="0">
              <a:spcBef>
                <a:spcPct val="30000"/>
              </a:spcBef>
              <a:spcAft>
                <a:spcPct val="0"/>
              </a:spcAft>
              <a:defRPr sz="1200">
                <a:solidFill>
                  <a:schemeClr val="tx1"/>
                </a:solidFill>
                <a:latin typeface="Calibri" panose="020F0502020204030204" pitchFamily="34" charset="0"/>
              </a:defRPr>
            </a:lvl7pPr>
            <a:lvl8pPr marL="3383890" indent="-223480" eaLnBrk="0" fontAlgn="base" hangingPunct="0">
              <a:spcBef>
                <a:spcPct val="30000"/>
              </a:spcBef>
              <a:spcAft>
                <a:spcPct val="0"/>
              </a:spcAft>
              <a:defRPr sz="1200">
                <a:solidFill>
                  <a:schemeClr val="tx1"/>
                </a:solidFill>
                <a:latin typeface="Calibri" panose="020F0502020204030204" pitchFamily="34" charset="0"/>
              </a:defRPr>
            </a:lvl8pPr>
            <a:lvl9pPr marL="3840359" indent="-22348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16A0DBC-89B0-49E9-B468-D6A4F7DD482C}"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045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063" indent="-171063" eaLnBrk="1" fontAlgn="auto" hangingPunct="1">
              <a:spcBef>
                <a:spcPts val="0"/>
              </a:spcBef>
              <a:spcAft>
                <a:spcPts val="0"/>
              </a:spcAft>
              <a:buFontTx/>
              <a:buChar char="•"/>
              <a:defRPr/>
            </a:pPr>
            <a:r>
              <a:rPr lang="en-US" altLang="en-US" dirty="0"/>
              <a:t>Qualitatively describe the data. What trends do you see?</a:t>
            </a:r>
          </a:p>
          <a:p>
            <a:pPr marL="171063" indent="-171063" eaLnBrk="1" fontAlgn="auto" hangingPunct="1">
              <a:spcBef>
                <a:spcPts val="0"/>
              </a:spcBef>
              <a:spcAft>
                <a:spcPts val="0"/>
              </a:spcAft>
              <a:buFontTx/>
              <a:buChar char="•"/>
              <a:defRPr/>
            </a:pPr>
            <a:r>
              <a:rPr lang="en-US" altLang="en-US" dirty="0"/>
              <a:t>To what extent can the trend be explained? What do you think drove the observed ups and downs throughout the learning collaborative?</a:t>
            </a:r>
          </a:p>
          <a:p>
            <a:pPr marL="171063" indent="-171063" eaLnBrk="1" fontAlgn="auto" hangingPunct="1">
              <a:spcBef>
                <a:spcPts val="0"/>
              </a:spcBef>
              <a:spcAft>
                <a:spcPts val="0"/>
              </a:spcAft>
              <a:buFontTx/>
              <a:buChar char="•"/>
              <a:defRPr/>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761" indent="-285293">
              <a:spcBef>
                <a:spcPct val="30000"/>
              </a:spcBef>
              <a:defRPr sz="1200">
                <a:solidFill>
                  <a:schemeClr val="tx1"/>
                </a:solidFill>
                <a:latin typeface="Calibri" panose="020F0502020204030204" pitchFamily="34" charset="0"/>
              </a:defRPr>
            </a:lvl2pPr>
            <a:lvl3pPr marL="1141171" indent="-228234">
              <a:spcBef>
                <a:spcPct val="30000"/>
              </a:spcBef>
              <a:defRPr sz="1200">
                <a:solidFill>
                  <a:schemeClr val="tx1"/>
                </a:solidFill>
                <a:latin typeface="Calibri" panose="020F0502020204030204" pitchFamily="34" charset="0"/>
              </a:defRPr>
            </a:lvl3pPr>
            <a:lvl4pPr marL="1597640" indent="-228234">
              <a:spcBef>
                <a:spcPct val="30000"/>
              </a:spcBef>
              <a:defRPr sz="1200">
                <a:solidFill>
                  <a:schemeClr val="tx1"/>
                </a:solidFill>
                <a:latin typeface="Calibri" panose="020F0502020204030204" pitchFamily="34" charset="0"/>
              </a:defRPr>
            </a:lvl4pPr>
            <a:lvl5pPr marL="2054108" indent="-228234">
              <a:spcBef>
                <a:spcPct val="30000"/>
              </a:spcBef>
              <a:defRPr sz="1200">
                <a:solidFill>
                  <a:schemeClr val="tx1"/>
                </a:solidFill>
                <a:latin typeface="Calibri" panose="020F0502020204030204" pitchFamily="34" charset="0"/>
              </a:defRPr>
            </a:lvl5pPr>
            <a:lvl6pPr marL="2510577" indent="-228234" eaLnBrk="0" fontAlgn="base" hangingPunct="0">
              <a:spcBef>
                <a:spcPct val="30000"/>
              </a:spcBef>
              <a:spcAft>
                <a:spcPct val="0"/>
              </a:spcAft>
              <a:defRPr sz="1200">
                <a:solidFill>
                  <a:schemeClr val="tx1"/>
                </a:solidFill>
                <a:latin typeface="Calibri" panose="020F0502020204030204" pitchFamily="34" charset="0"/>
              </a:defRPr>
            </a:lvl6pPr>
            <a:lvl7pPr marL="2967045" indent="-228234" eaLnBrk="0" fontAlgn="base" hangingPunct="0">
              <a:spcBef>
                <a:spcPct val="30000"/>
              </a:spcBef>
              <a:spcAft>
                <a:spcPct val="0"/>
              </a:spcAft>
              <a:defRPr sz="1200">
                <a:solidFill>
                  <a:schemeClr val="tx1"/>
                </a:solidFill>
                <a:latin typeface="Calibri" panose="020F0502020204030204" pitchFamily="34" charset="0"/>
              </a:defRPr>
            </a:lvl7pPr>
            <a:lvl8pPr marL="3423514" indent="-228234" eaLnBrk="0" fontAlgn="base" hangingPunct="0">
              <a:spcBef>
                <a:spcPct val="30000"/>
              </a:spcBef>
              <a:spcAft>
                <a:spcPct val="0"/>
              </a:spcAft>
              <a:defRPr sz="1200">
                <a:solidFill>
                  <a:schemeClr val="tx1"/>
                </a:solidFill>
                <a:latin typeface="Calibri" panose="020F0502020204030204" pitchFamily="34" charset="0"/>
              </a:defRPr>
            </a:lvl8pPr>
            <a:lvl9pPr marL="3879982" indent="-22823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DFE7C1E-E7AB-4F68-92FD-4AB2D951AB3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60641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Baseline</a:t>
            </a:r>
            <a:r>
              <a:rPr lang="en-US" altLang="en-US" baseline="0" dirty="0"/>
              <a:t> average = average monthly screening rate from May to August</a:t>
            </a:r>
          </a:p>
          <a:p>
            <a:pPr eaLnBrk="1" hangingPunct="1"/>
            <a:r>
              <a:rPr lang="en-US" altLang="en-US" baseline="0" dirty="0"/>
              <a:t>Learning collaborative average = average monthly screening rate from September to December</a:t>
            </a: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761" indent="-285293">
              <a:spcBef>
                <a:spcPct val="30000"/>
              </a:spcBef>
              <a:defRPr sz="1200">
                <a:solidFill>
                  <a:schemeClr val="tx1"/>
                </a:solidFill>
                <a:latin typeface="Calibri" panose="020F0502020204030204" pitchFamily="34" charset="0"/>
              </a:defRPr>
            </a:lvl2pPr>
            <a:lvl3pPr marL="1141171" indent="-228234">
              <a:spcBef>
                <a:spcPct val="30000"/>
              </a:spcBef>
              <a:defRPr sz="1200">
                <a:solidFill>
                  <a:schemeClr val="tx1"/>
                </a:solidFill>
                <a:latin typeface="Calibri" panose="020F0502020204030204" pitchFamily="34" charset="0"/>
              </a:defRPr>
            </a:lvl3pPr>
            <a:lvl4pPr marL="1597640" indent="-228234">
              <a:spcBef>
                <a:spcPct val="30000"/>
              </a:spcBef>
              <a:defRPr sz="1200">
                <a:solidFill>
                  <a:schemeClr val="tx1"/>
                </a:solidFill>
                <a:latin typeface="Calibri" panose="020F0502020204030204" pitchFamily="34" charset="0"/>
              </a:defRPr>
            </a:lvl4pPr>
            <a:lvl5pPr marL="2054108" indent="-228234">
              <a:spcBef>
                <a:spcPct val="30000"/>
              </a:spcBef>
              <a:defRPr sz="1200">
                <a:solidFill>
                  <a:schemeClr val="tx1"/>
                </a:solidFill>
                <a:latin typeface="Calibri" panose="020F0502020204030204" pitchFamily="34" charset="0"/>
              </a:defRPr>
            </a:lvl5pPr>
            <a:lvl6pPr marL="2510577" indent="-228234" eaLnBrk="0" fontAlgn="base" hangingPunct="0">
              <a:spcBef>
                <a:spcPct val="30000"/>
              </a:spcBef>
              <a:spcAft>
                <a:spcPct val="0"/>
              </a:spcAft>
              <a:defRPr sz="1200">
                <a:solidFill>
                  <a:schemeClr val="tx1"/>
                </a:solidFill>
                <a:latin typeface="Calibri" panose="020F0502020204030204" pitchFamily="34" charset="0"/>
              </a:defRPr>
            </a:lvl6pPr>
            <a:lvl7pPr marL="2967045" indent="-228234" eaLnBrk="0" fontAlgn="base" hangingPunct="0">
              <a:spcBef>
                <a:spcPct val="30000"/>
              </a:spcBef>
              <a:spcAft>
                <a:spcPct val="0"/>
              </a:spcAft>
              <a:defRPr sz="1200">
                <a:solidFill>
                  <a:schemeClr val="tx1"/>
                </a:solidFill>
                <a:latin typeface="Calibri" panose="020F0502020204030204" pitchFamily="34" charset="0"/>
              </a:defRPr>
            </a:lvl7pPr>
            <a:lvl8pPr marL="3423514" indent="-228234" eaLnBrk="0" fontAlgn="base" hangingPunct="0">
              <a:spcBef>
                <a:spcPct val="30000"/>
              </a:spcBef>
              <a:spcAft>
                <a:spcPct val="0"/>
              </a:spcAft>
              <a:defRPr sz="1200">
                <a:solidFill>
                  <a:schemeClr val="tx1"/>
                </a:solidFill>
                <a:latin typeface="Calibri" panose="020F0502020204030204" pitchFamily="34" charset="0"/>
              </a:defRPr>
            </a:lvl8pPr>
            <a:lvl9pPr marL="3879982" indent="-22823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2E73CD6-A5E2-4FDF-A2A9-CA5F41CBD3E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14539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591" marR="0" lvl="0" indent="-169591" algn="l" defTabSz="914400" rtl="0" eaLnBrk="1" fontAlgn="base" latinLnBrk="0" hangingPunct="1">
              <a:lnSpc>
                <a:spcPct val="100000"/>
              </a:lnSpc>
              <a:spcBef>
                <a:spcPct val="0"/>
              </a:spcBef>
              <a:spcAft>
                <a:spcPct val="0"/>
              </a:spcAft>
              <a:buClrTx/>
              <a:buSzTx/>
              <a:buFontTx/>
              <a:buNone/>
              <a:tabLst/>
              <a:defRPr/>
            </a:pPr>
            <a:r>
              <a:rPr lang="en-US" altLang="en-US" dirty="0"/>
              <a:t>Describe the change that had the most impact on your chlamydia screening rate, or the change of which you are proudest.</a:t>
            </a:r>
          </a:p>
          <a:p>
            <a:pPr marL="169591" indent="-169591"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7497" indent="-278953">
              <a:spcBef>
                <a:spcPct val="30000"/>
              </a:spcBef>
              <a:defRPr sz="1200">
                <a:solidFill>
                  <a:schemeClr val="tx1"/>
                </a:solidFill>
                <a:latin typeface="Calibri" panose="020F0502020204030204" pitchFamily="34" charset="0"/>
              </a:defRPr>
            </a:lvl2pPr>
            <a:lvl3pPr marL="1118982" indent="-223480">
              <a:spcBef>
                <a:spcPct val="30000"/>
              </a:spcBef>
              <a:defRPr sz="1200">
                <a:solidFill>
                  <a:schemeClr val="tx1"/>
                </a:solidFill>
                <a:latin typeface="Calibri" panose="020F0502020204030204" pitchFamily="34" charset="0"/>
              </a:defRPr>
            </a:lvl3pPr>
            <a:lvl4pPr marL="1567526" indent="-223480">
              <a:spcBef>
                <a:spcPct val="30000"/>
              </a:spcBef>
              <a:defRPr sz="1200">
                <a:solidFill>
                  <a:schemeClr val="tx1"/>
                </a:solidFill>
                <a:latin typeface="Calibri" panose="020F0502020204030204" pitchFamily="34" charset="0"/>
              </a:defRPr>
            </a:lvl4pPr>
            <a:lvl5pPr marL="2014485" indent="-223480">
              <a:spcBef>
                <a:spcPct val="30000"/>
              </a:spcBef>
              <a:defRPr sz="1200">
                <a:solidFill>
                  <a:schemeClr val="tx1"/>
                </a:solidFill>
                <a:latin typeface="Calibri" panose="020F0502020204030204" pitchFamily="34" charset="0"/>
              </a:defRPr>
            </a:lvl5pPr>
            <a:lvl6pPr marL="2470953" indent="-223480" eaLnBrk="0" fontAlgn="base" hangingPunct="0">
              <a:spcBef>
                <a:spcPct val="30000"/>
              </a:spcBef>
              <a:spcAft>
                <a:spcPct val="0"/>
              </a:spcAft>
              <a:defRPr sz="1200">
                <a:solidFill>
                  <a:schemeClr val="tx1"/>
                </a:solidFill>
                <a:latin typeface="Calibri" panose="020F0502020204030204" pitchFamily="34" charset="0"/>
              </a:defRPr>
            </a:lvl6pPr>
            <a:lvl7pPr marL="2927422" indent="-223480" eaLnBrk="0" fontAlgn="base" hangingPunct="0">
              <a:spcBef>
                <a:spcPct val="30000"/>
              </a:spcBef>
              <a:spcAft>
                <a:spcPct val="0"/>
              </a:spcAft>
              <a:defRPr sz="1200">
                <a:solidFill>
                  <a:schemeClr val="tx1"/>
                </a:solidFill>
                <a:latin typeface="Calibri" panose="020F0502020204030204" pitchFamily="34" charset="0"/>
              </a:defRPr>
            </a:lvl7pPr>
            <a:lvl8pPr marL="3383890" indent="-223480" eaLnBrk="0" fontAlgn="base" hangingPunct="0">
              <a:spcBef>
                <a:spcPct val="30000"/>
              </a:spcBef>
              <a:spcAft>
                <a:spcPct val="0"/>
              </a:spcAft>
              <a:defRPr sz="1200">
                <a:solidFill>
                  <a:schemeClr val="tx1"/>
                </a:solidFill>
                <a:latin typeface="Calibri" panose="020F0502020204030204" pitchFamily="34" charset="0"/>
              </a:defRPr>
            </a:lvl8pPr>
            <a:lvl9pPr marL="3840359" indent="-22348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20782C1-944D-43FC-BD13-E5C798B4FA3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2259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To implement this as a small clinic, the RN wrote the new policy and procedure for the standing orders for chlamydia screening and express STI visit. </a:t>
            </a:r>
          </a:p>
          <a:p>
            <a:r>
              <a:rPr lang="en-US" altLang="en-US" sz="1200" dirty="0" smtClean="0"/>
              <a:t>The Medical Director approved the new policy and procedures on 11/21/18. </a:t>
            </a:r>
          </a:p>
          <a:p>
            <a:r>
              <a:rPr lang="en-US" altLang="en-US" sz="1200" dirty="0" smtClean="0"/>
              <a:t>Then Practitioner and RN implemented the change during visits.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DB759-55E4-4050-9ACB-91CE5217AA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2470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591" marR="0" lvl="0" indent="-169591" algn="l" defTabSz="914400" rtl="0" eaLnBrk="1" fontAlgn="base" latinLnBrk="0" hangingPunct="1">
              <a:lnSpc>
                <a:spcPct val="100000"/>
              </a:lnSpc>
              <a:spcBef>
                <a:spcPct val="0"/>
              </a:spcBef>
              <a:spcAft>
                <a:spcPct val="0"/>
              </a:spcAft>
              <a:buClrTx/>
              <a:buSzTx/>
              <a:buFontTx/>
              <a:buNone/>
              <a:tabLst/>
              <a:defRPr/>
            </a:pPr>
            <a:r>
              <a:rPr lang="en-US" altLang="en-US" dirty="0"/>
              <a:t>Describe a brief overview of the process of implementing this change.</a:t>
            </a:r>
          </a:p>
          <a:p>
            <a:pPr marL="169591" indent="-169591"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7497" indent="-278953">
              <a:spcBef>
                <a:spcPct val="30000"/>
              </a:spcBef>
              <a:defRPr sz="1200">
                <a:solidFill>
                  <a:schemeClr val="tx1"/>
                </a:solidFill>
                <a:latin typeface="Calibri" panose="020F0502020204030204" pitchFamily="34" charset="0"/>
              </a:defRPr>
            </a:lvl2pPr>
            <a:lvl3pPr marL="1118982" indent="-223480">
              <a:spcBef>
                <a:spcPct val="30000"/>
              </a:spcBef>
              <a:defRPr sz="1200">
                <a:solidFill>
                  <a:schemeClr val="tx1"/>
                </a:solidFill>
                <a:latin typeface="Calibri" panose="020F0502020204030204" pitchFamily="34" charset="0"/>
              </a:defRPr>
            </a:lvl3pPr>
            <a:lvl4pPr marL="1567526" indent="-223480">
              <a:spcBef>
                <a:spcPct val="30000"/>
              </a:spcBef>
              <a:defRPr sz="1200">
                <a:solidFill>
                  <a:schemeClr val="tx1"/>
                </a:solidFill>
                <a:latin typeface="Calibri" panose="020F0502020204030204" pitchFamily="34" charset="0"/>
              </a:defRPr>
            </a:lvl4pPr>
            <a:lvl5pPr marL="2014485" indent="-223480">
              <a:spcBef>
                <a:spcPct val="30000"/>
              </a:spcBef>
              <a:defRPr sz="1200">
                <a:solidFill>
                  <a:schemeClr val="tx1"/>
                </a:solidFill>
                <a:latin typeface="Calibri" panose="020F0502020204030204" pitchFamily="34" charset="0"/>
              </a:defRPr>
            </a:lvl5pPr>
            <a:lvl6pPr marL="2470953" indent="-223480" eaLnBrk="0" fontAlgn="base" hangingPunct="0">
              <a:spcBef>
                <a:spcPct val="30000"/>
              </a:spcBef>
              <a:spcAft>
                <a:spcPct val="0"/>
              </a:spcAft>
              <a:defRPr sz="1200">
                <a:solidFill>
                  <a:schemeClr val="tx1"/>
                </a:solidFill>
                <a:latin typeface="Calibri" panose="020F0502020204030204" pitchFamily="34" charset="0"/>
              </a:defRPr>
            </a:lvl6pPr>
            <a:lvl7pPr marL="2927422" indent="-223480" eaLnBrk="0" fontAlgn="base" hangingPunct="0">
              <a:spcBef>
                <a:spcPct val="30000"/>
              </a:spcBef>
              <a:spcAft>
                <a:spcPct val="0"/>
              </a:spcAft>
              <a:defRPr sz="1200">
                <a:solidFill>
                  <a:schemeClr val="tx1"/>
                </a:solidFill>
                <a:latin typeface="Calibri" panose="020F0502020204030204" pitchFamily="34" charset="0"/>
              </a:defRPr>
            </a:lvl7pPr>
            <a:lvl8pPr marL="3383890" indent="-223480" eaLnBrk="0" fontAlgn="base" hangingPunct="0">
              <a:spcBef>
                <a:spcPct val="30000"/>
              </a:spcBef>
              <a:spcAft>
                <a:spcPct val="0"/>
              </a:spcAft>
              <a:defRPr sz="1200">
                <a:solidFill>
                  <a:schemeClr val="tx1"/>
                </a:solidFill>
                <a:latin typeface="Calibri" panose="020F0502020204030204" pitchFamily="34" charset="0"/>
              </a:defRPr>
            </a:lvl8pPr>
            <a:lvl9pPr marL="3840359" indent="-22348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20782C1-944D-43FC-BD13-E5C798B4FA3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7621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063" indent="-171063" eaLnBrk="1" fontAlgn="auto" hangingPunct="1">
              <a:spcBef>
                <a:spcPts val="0"/>
              </a:spcBef>
              <a:spcAft>
                <a:spcPts val="0"/>
              </a:spcAft>
              <a:buFontTx/>
              <a:buChar char="•"/>
              <a:defRPr/>
            </a:pPr>
            <a:r>
              <a:rPr lang="en-US" altLang="en-US" dirty="0"/>
              <a:t>Qualitatively describe the data. What trends do you see?</a:t>
            </a:r>
          </a:p>
          <a:p>
            <a:pPr marL="171063" indent="-171063" eaLnBrk="1" fontAlgn="auto" hangingPunct="1">
              <a:spcBef>
                <a:spcPts val="0"/>
              </a:spcBef>
              <a:spcAft>
                <a:spcPts val="0"/>
              </a:spcAft>
              <a:buFontTx/>
              <a:buChar char="•"/>
              <a:defRPr/>
            </a:pPr>
            <a:r>
              <a:rPr lang="en-US" altLang="en-US" dirty="0"/>
              <a:t>To what extent can the trend be explained? What do you think drove the observed ups and downs throughout the learning collaborative?</a:t>
            </a:r>
          </a:p>
          <a:p>
            <a:pPr marL="171063" indent="-171063" eaLnBrk="1" fontAlgn="auto" hangingPunct="1">
              <a:spcBef>
                <a:spcPts val="0"/>
              </a:spcBef>
              <a:spcAft>
                <a:spcPts val="0"/>
              </a:spcAft>
              <a:buFontTx/>
              <a:buChar char="•"/>
              <a:defRPr/>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761" indent="-285293">
              <a:spcBef>
                <a:spcPct val="30000"/>
              </a:spcBef>
              <a:defRPr sz="1200">
                <a:solidFill>
                  <a:schemeClr val="tx1"/>
                </a:solidFill>
                <a:latin typeface="Calibri" panose="020F0502020204030204" pitchFamily="34" charset="0"/>
              </a:defRPr>
            </a:lvl2pPr>
            <a:lvl3pPr marL="1141171" indent="-228234">
              <a:spcBef>
                <a:spcPct val="30000"/>
              </a:spcBef>
              <a:defRPr sz="1200">
                <a:solidFill>
                  <a:schemeClr val="tx1"/>
                </a:solidFill>
                <a:latin typeface="Calibri" panose="020F0502020204030204" pitchFamily="34" charset="0"/>
              </a:defRPr>
            </a:lvl3pPr>
            <a:lvl4pPr marL="1597640" indent="-228234">
              <a:spcBef>
                <a:spcPct val="30000"/>
              </a:spcBef>
              <a:defRPr sz="1200">
                <a:solidFill>
                  <a:schemeClr val="tx1"/>
                </a:solidFill>
                <a:latin typeface="Calibri" panose="020F0502020204030204" pitchFamily="34" charset="0"/>
              </a:defRPr>
            </a:lvl4pPr>
            <a:lvl5pPr marL="2054108" indent="-228234">
              <a:spcBef>
                <a:spcPct val="30000"/>
              </a:spcBef>
              <a:defRPr sz="1200">
                <a:solidFill>
                  <a:schemeClr val="tx1"/>
                </a:solidFill>
                <a:latin typeface="Calibri" panose="020F0502020204030204" pitchFamily="34" charset="0"/>
              </a:defRPr>
            </a:lvl5pPr>
            <a:lvl6pPr marL="2510577" indent="-228234" eaLnBrk="0" fontAlgn="base" hangingPunct="0">
              <a:spcBef>
                <a:spcPct val="30000"/>
              </a:spcBef>
              <a:spcAft>
                <a:spcPct val="0"/>
              </a:spcAft>
              <a:defRPr sz="1200">
                <a:solidFill>
                  <a:schemeClr val="tx1"/>
                </a:solidFill>
                <a:latin typeface="Calibri" panose="020F0502020204030204" pitchFamily="34" charset="0"/>
              </a:defRPr>
            </a:lvl6pPr>
            <a:lvl7pPr marL="2967045" indent="-228234" eaLnBrk="0" fontAlgn="base" hangingPunct="0">
              <a:spcBef>
                <a:spcPct val="30000"/>
              </a:spcBef>
              <a:spcAft>
                <a:spcPct val="0"/>
              </a:spcAft>
              <a:defRPr sz="1200">
                <a:solidFill>
                  <a:schemeClr val="tx1"/>
                </a:solidFill>
                <a:latin typeface="Calibri" panose="020F0502020204030204" pitchFamily="34" charset="0"/>
              </a:defRPr>
            </a:lvl7pPr>
            <a:lvl8pPr marL="3423514" indent="-228234" eaLnBrk="0" fontAlgn="base" hangingPunct="0">
              <a:spcBef>
                <a:spcPct val="30000"/>
              </a:spcBef>
              <a:spcAft>
                <a:spcPct val="0"/>
              </a:spcAft>
              <a:defRPr sz="1200">
                <a:solidFill>
                  <a:schemeClr val="tx1"/>
                </a:solidFill>
                <a:latin typeface="Calibri" panose="020F0502020204030204" pitchFamily="34" charset="0"/>
              </a:defRPr>
            </a:lvl8pPr>
            <a:lvl9pPr marL="3879982" indent="-22823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DFE7C1E-E7AB-4F68-92FD-4AB2D951AB3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9338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591" indent="-169591" eaLnBrk="1" hangingPunct="1">
              <a:spcBef>
                <a:spcPct val="0"/>
              </a:spcBef>
              <a:buFontTx/>
              <a:buChar char="•"/>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7497" indent="-278953">
              <a:spcBef>
                <a:spcPct val="30000"/>
              </a:spcBef>
              <a:defRPr sz="1200">
                <a:solidFill>
                  <a:schemeClr val="tx1"/>
                </a:solidFill>
                <a:latin typeface="Calibri" panose="020F0502020204030204" pitchFamily="34" charset="0"/>
              </a:defRPr>
            </a:lvl2pPr>
            <a:lvl3pPr marL="1118982" indent="-223480">
              <a:spcBef>
                <a:spcPct val="30000"/>
              </a:spcBef>
              <a:defRPr sz="1200">
                <a:solidFill>
                  <a:schemeClr val="tx1"/>
                </a:solidFill>
                <a:latin typeface="Calibri" panose="020F0502020204030204" pitchFamily="34" charset="0"/>
              </a:defRPr>
            </a:lvl3pPr>
            <a:lvl4pPr marL="1567526" indent="-223480">
              <a:spcBef>
                <a:spcPct val="30000"/>
              </a:spcBef>
              <a:defRPr sz="1200">
                <a:solidFill>
                  <a:schemeClr val="tx1"/>
                </a:solidFill>
                <a:latin typeface="Calibri" panose="020F0502020204030204" pitchFamily="34" charset="0"/>
              </a:defRPr>
            </a:lvl4pPr>
            <a:lvl5pPr marL="2014485" indent="-223480">
              <a:spcBef>
                <a:spcPct val="30000"/>
              </a:spcBef>
              <a:defRPr sz="1200">
                <a:solidFill>
                  <a:schemeClr val="tx1"/>
                </a:solidFill>
                <a:latin typeface="Calibri" panose="020F0502020204030204" pitchFamily="34" charset="0"/>
              </a:defRPr>
            </a:lvl5pPr>
            <a:lvl6pPr marL="2470953" indent="-223480" eaLnBrk="0" fontAlgn="base" hangingPunct="0">
              <a:spcBef>
                <a:spcPct val="30000"/>
              </a:spcBef>
              <a:spcAft>
                <a:spcPct val="0"/>
              </a:spcAft>
              <a:defRPr sz="1200">
                <a:solidFill>
                  <a:schemeClr val="tx1"/>
                </a:solidFill>
                <a:latin typeface="Calibri" panose="020F0502020204030204" pitchFamily="34" charset="0"/>
              </a:defRPr>
            </a:lvl6pPr>
            <a:lvl7pPr marL="2927422" indent="-223480" eaLnBrk="0" fontAlgn="base" hangingPunct="0">
              <a:spcBef>
                <a:spcPct val="30000"/>
              </a:spcBef>
              <a:spcAft>
                <a:spcPct val="0"/>
              </a:spcAft>
              <a:defRPr sz="1200">
                <a:solidFill>
                  <a:schemeClr val="tx1"/>
                </a:solidFill>
                <a:latin typeface="Calibri" panose="020F0502020204030204" pitchFamily="34" charset="0"/>
              </a:defRPr>
            </a:lvl7pPr>
            <a:lvl8pPr marL="3383890" indent="-223480" eaLnBrk="0" fontAlgn="base" hangingPunct="0">
              <a:spcBef>
                <a:spcPct val="30000"/>
              </a:spcBef>
              <a:spcAft>
                <a:spcPct val="0"/>
              </a:spcAft>
              <a:defRPr sz="1200">
                <a:solidFill>
                  <a:schemeClr val="tx1"/>
                </a:solidFill>
                <a:latin typeface="Calibri" panose="020F0502020204030204" pitchFamily="34" charset="0"/>
              </a:defRPr>
            </a:lvl8pPr>
            <a:lvl9pPr marL="3840359" indent="-22348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AC8BE56-1411-4D5B-944E-50413600C9E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5779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591" indent="-169591" eaLnBrk="1" hangingPunct="1">
              <a:spcBef>
                <a:spcPct val="0"/>
              </a:spcBef>
              <a:buFontTx/>
              <a:buChar char="•"/>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7497" indent="-278953">
              <a:spcBef>
                <a:spcPct val="30000"/>
              </a:spcBef>
              <a:defRPr sz="1200">
                <a:solidFill>
                  <a:schemeClr val="tx1"/>
                </a:solidFill>
                <a:latin typeface="Calibri" panose="020F0502020204030204" pitchFamily="34" charset="0"/>
              </a:defRPr>
            </a:lvl2pPr>
            <a:lvl3pPr marL="1118982" indent="-223480">
              <a:spcBef>
                <a:spcPct val="30000"/>
              </a:spcBef>
              <a:defRPr sz="1200">
                <a:solidFill>
                  <a:schemeClr val="tx1"/>
                </a:solidFill>
                <a:latin typeface="Calibri" panose="020F0502020204030204" pitchFamily="34" charset="0"/>
              </a:defRPr>
            </a:lvl3pPr>
            <a:lvl4pPr marL="1567526" indent="-223480">
              <a:spcBef>
                <a:spcPct val="30000"/>
              </a:spcBef>
              <a:defRPr sz="1200">
                <a:solidFill>
                  <a:schemeClr val="tx1"/>
                </a:solidFill>
                <a:latin typeface="Calibri" panose="020F0502020204030204" pitchFamily="34" charset="0"/>
              </a:defRPr>
            </a:lvl4pPr>
            <a:lvl5pPr marL="2014485" indent="-223480">
              <a:spcBef>
                <a:spcPct val="30000"/>
              </a:spcBef>
              <a:defRPr sz="1200">
                <a:solidFill>
                  <a:schemeClr val="tx1"/>
                </a:solidFill>
                <a:latin typeface="Calibri" panose="020F0502020204030204" pitchFamily="34" charset="0"/>
              </a:defRPr>
            </a:lvl5pPr>
            <a:lvl6pPr marL="2470953" indent="-223480" eaLnBrk="0" fontAlgn="base" hangingPunct="0">
              <a:spcBef>
                <a:spcPct val="30000"/>
              </a:spcBef>
              <a:spcAft>
                <a:spcPct val="0"/>
              </a:spcAft>
              <a:defRPr sz="1200">
                <a:solidFill>
                  <a:schemeClr val="tx1"/>
                </a:solidFill>
                <a:latin typeface="Calibri" panose="020F0502020204030204" pitchFamily="34" charset="0"/>
              </a:defRPr>
            </a:lvl6pPr>
            <a:lvl7pPr marL="2927422" indent="-223480" eaLnBrk="0" fontAlgn="base" hangingPunct="0">
              <a:spcBef>
                <a:spcPct val="30000"/>
              </a:spcBef>
              <a:spcAft>
                <a:spcPct val="0"/>
              </a:spcAft>
              <a:defRPr sz="1200">
                <a:solidFill>
                  <a:schemeClr val="tx1"/>
                </a:solidFill>
                <a:latin typeface="Calibri" panose="020F0502020204030204" pitchFamily="34" charset="0"/>
              </a:defRPr>
            </a:lvl7pPr>
            <a:lvl8pPr marL="3383890" indent="-223480" eaLnBrk="0" fontAlgn="base" hangingPunct="0">
              <a:spcBef>
                <a:spcPct val="30000"/>
              </a:spcBef>
              <a:spcAft>
                <a:spcPct val="0"/>
              </a:spcAft>
              <a:defRPr sz="1200">
                <a:solidFill>
                  <a:schemeClr val="tx1"/>
                </a:solidFill>
                <a:latin typeface="Calibri" panose="020F0502020204030204" pitchFamily="34" charset="0"/>
              </a:defRPr>
            </a:lvl8pPr>
            <a:lvl9pPr marL="3840359" indent="-22348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AC8BE56-1411-4D5B-944E-50413600C9E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1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Lisa</a:t>
            </a:r>
          </a:p>
          <a:p>
            <a:pPr marL="179525" indent="-179525">
              <a:buFont typeface="Arial" panose="020B0604020202020204" pitchFamily="34" charset="0"/>
              <a:buChar char="•"/>
            </a:pPr>
            <a:r>
              <a:rPr lang="en-US" dirty="0" smtClean="0"/>
              <a:t>In</a:t>
            </a:r>
            <a:r>
              <a:rPr lang="en-US" baseline="0" dirty="0" smtClean="0"/>
              <a:t> 2017, NYS had the 9</a:t>
            </a:r>
            <a:r>
              <a:rPr lang="en-US" baseline="30000" dirty="0" smtClean="0"/>
              <a:t>th</a:t>
            </a:r>
            <a:r>
              <a:rPr lang="en-US" baseline="0" dirty="0" smtClean="0"/>
              <a:t> highest rate of chlamydia among all states, with a rate of 591.6 per 100,000. </a:t>
            </a:r>
          </a:p>
          <a:p>
            <a:pPr marL="179525" indent="-179525">
              <a:buFont typeface="Arial" panose="020B0604020202020204" pitchFamily="34" charset="0"/>
              <a:buChar char="•"/>
            </a:pPr>
            <a:r>
              <a:rPr lang="en-US" baseline="0" dirty="0" smtClean="0"/>
              <a:t>This was higher than the US overall of 528.3 per 100,000</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DCAEED6-9AE5-401B-BE85-F4DEDDD28668}" type="slidenum">
              <a:rPr lang="en-US" smtClean="0"/>
              <a:t>4</a:t>
            </a:fld>
            <a:endParaRPr lang="en-US"/>
          </a:p>
        </p:txBody>
      </p:sp>
    </p:spTree>
    <p:extLst>
      <p:ext uri="{BB962C8B-B14F-4D97-AF65-F5344CB8AC3E}">
        <p14:creationId xmlns:p14="http://schemas.microsoft.com/office/powerpoint/2010/main" val="1503056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Katie</a:t>
            </a:r>
          </a:p>
          <a:p>
            <a:pPr marL="171450" indent="-171450">
              <a:buFont typeface="Arial" panose="020B0604020202020204" pitchFamily="34" charset="0"/>
              <a:buChar char="•"/>
            </a:pPr>
            <a:r>
              <a:rPr lang="en-US" b="0" dirty="0" smtClean="0"/>
              <a:t>Pause for Q&amp;A with the teams</a:t>
            </a:r>
          </a:p>
          <a:p>
            <a:pPr marL="171450" indent="-171450">
              <a:buFont typeface="Arial" panose="020B0604020202020204" pitchFamily="34" charset="0"/>
              <a:buChar char="•"/>
            </a:pPr>
            <a:r>
              <a:rPr lang="en-US" b="0" dirty="0" smtClean="0"/>
              <a:t>[Note that Planned Parenthood Mohawk</a:t>
            </a:r>
            <a:r>
              <a:rPr lang="en-US" b="0" baseline="0" dirty="0" smtClean="0"/>
              <a:t> Hudson has to leave now, thanks for joining us]</a:t>
            </a:r>
          </a:p>
          <a:p>
            <a:pPr marL="171450" indent="-171450">
              <a:buFont typeface="Arial" panose="020B0604020202020204" pitchFamily="34" charset="0"/>
              <a:buChar char="•"/>
            </a:pPr>
            <a:r>
              <a:rPr lang="en-US" b="0" baseline="0" dirty="0" smtClean="0"/>
              <a:t>Katie to moderate questions</a:t>
            </a:r>
            <a:endParaRPr lang="en-US" b="0" dirty="0"/>
          </a:p>
        </p:txBody>
      </p:sp>
      <p:sp>
        <p:nvSpPr>
          <p:cNvPr id="4" name="Slide Number Placeholder 3"/>
          <p:cNvSpPr>
            <a:spLocks noGrp="1"/>
          </p:cNvSpPr>
          <p:nvPr>
            <p:ph type="sldNum" sz="quarter" idx="10"/>
          </p:nvPr>
        </p:nvSpPr>
        <p:spPr/>
        <p:txBody>
          <a:bodyPr/>
          <a:lstStyle/>
          <a:p>
            <a:fld id="{7BB26222-F221-4382-B7EF-77C49785F944}" type="slidenum">
              <a:rPr lang="en-US" smtClean="0"/>
              <a:t>40</a:t>
            </a:fld>
            <a:endParaRPr lang="en-US"/>
          </a:p>
        </p:txBody>
      </p:sp>
    </p:spTree>
    <p:extLst>
      <p:ext uri="{BB962C8B-B14F-4D97-AF65-F5344CB8AC3E}">
        <p14:creationId xmlns:p14="http://schemas.microsoft.com/office/powerpoint/2010/main" val="1985220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26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6323" name="Shape 264"/>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21" tIns="47111" rIns="94221" bIns="47111" numCol="1" anchor="t" anchorCtr="0" compatLnSpc="1">
            <a:prstTxWarp prst="textNoShape">
              <a:avLst/>
            </a:prstTxWarp>
          </a:bodyPr>
          <a:lstStyle/>
          <a:p>
            <a:pPr marL="0" indent="0" eaLnBrk="1" hangingPunct="1">
              <a:spcBef>
                <a:spcPct val="0"/>
              </a:spcBef>
              <a:buFont typeface="Arial" panose="020B0604020202020204" pitchFamily="34" charset="0"/>
              <a:buNone/>
              <a:defRPr/>
            </a:pPr>
            <a:r>
              <a:rPr lang="en-US" altLang="en-US" sz="1100" b="1" dirty="0" smtClean="0"/>
              <a:t>Lisa</a:t>
            </a:r>
          </a:p>
          <a:p>
            <a:pPr marL="179087" indent="-179087" eaLnBrk="1" hangingPunct="1">
              <a:spcBef>
                <a:spcPct val="0"/>
              </a:spcBef>
              <a:buFont typeface="Arial" panose="020B0604020202020204" pitchFamily="34" charset="0"/>
              <a:buChar char="•"/>
              <a:defRPr/>
            </a:pPr>
            <a:r>
              <a:rPr lang="en-US" altLang="en-US" sz="1100" dirty="0" smtClean="0"/>
              <a:t>You’ve had a chance to hear how strategies</a:t>
            </a:r>
            <a:r>
              <a:rPr lang="en-US" altLang="en-US" sz="1100" baseline="0" dirty="0" smtClean="0"/>
              <a:t> worked for increasing screening at two sites</a:t>
            </a:r>
          </a:p>
          <a:p>
            <a:pPr marL="179087" indent="-179087" eaLnBrk="1" hangingPunct="1">
              <a:spcBef>
                <a:spcPct val="0"/>
              </a:spcBef>
              <a:buFont typeface="Arial" panose="020B0604020202020204" pitchFamily="34" charset="0"/>
              <a:buChar char="•"/>
              <a:defRPr/>
            </a:pPr>
            <a:r>
              <a:rPr lang="en-US" altLang="en-US" sz="1100" baseline="0" dirty="0" smtClean="0"/>
              <a:t>There are a few other strategies that are discussed in the Chlamydia Screening Change Package that we wanted to share. </a:t>
            </a:r>
            <a:endParaRPr lang="en-US" altLang="en-US" sz="1100" dirty="0" smtClean="0"/>
          </a:p>
          <a:p>
            <a:pPr marL="179087" indent="-179087" eaLnBrk="1" hangingPunct="1">
              <a:spcBef>
                <a:spcPct val="0"/>
              </a:spcBef>
              <a:buFont typeface="Arial" panose="020B0604020202020204" pitchFamily="34" charset="0"/>
              <a:buChar char="•"/>
              <a:defRPr/>
            </a:pPr>
            <a:r>
              <a:rPr lang="en-US" altLang="en-US" sz="1100" dirty="0" smtClean="0"/>
              <a:t>Again, the </a:t>
            </a:r>
            <a:r>
              <a:rPr lang="en-US" altLang="en-US" sz="1100" i="1" dirty="0" smtClean="0"/>
              <a:t>Chlamydia Screening Change Package </a:t>
            </a:r>
            <a:r>
              <a:rPr lang="en-US" altLang="en-US" sz="1100" dirty="0" smtClean="0"/>
              <a:t>was developed by the FPNTC. It is a compendium of recommendations for increasing chlamydia screening at Title X sites. It can be used to:</a:t>
            </a:r>
          </a:p>
          <a:p>
            <a:pPr marL="638194" lvl="1" indent="-176731" eaLnBrk="1" hangingPunct="1">
              <a:spcBef>
                <a:spcPct val="0"/>
              </a:spcBef>
              <a:buFont typeface="Arial" panose="020B0604020202020204" pitchFamily="34" charset="0"/>
              <a:buChar char="•"/>
              <a:defRPr/>
            </a:pPr>
            <a:r>
              <a:rPr lang="en-US" altLang="en-US" sz="1100" dirty="0" smtClean="0">
                <a:solidFill>
                  <a:srgbClr val="F79646"/>
                </a:solidFill>
              </a:rPr>
              <a:t>Increase awareness of best practice strategies </a:t>
            </a:r>
          </a:p>
          <a:p>
            <a:pPr marL="638194" lvl="1" indent="-176731" eaLnBrk="1" hangingPunct="1">
              <a:spcBef>
                <a:spcPct val="0"/>
              </a:spcBef>
              <a:buFont typeface="Arial" panose="020B0604020202020204" pitchFamily="34" charset="0"/>
              <a:buChar char="•"/>
              <a:defRPr/>
            </a:pPr>
            <a:r>
              <a:rPr lang="en-US" altLang="en-US" sz="1100" dirty="0" smtClean="0">
                <a:solidFill>
                  <a:srgbClr val="F79646"/>
                </a:solidFill>
              </a:rPr>
              <a:t>Compare best practices with existing practices in a service site</a:t>
            </a:r>
          </a:p>
          <a:p>
            <a:pPr marL="638194" lvl="1" indent="-176731" eaLnBrk="1" hangingPunct="1">
              <a:spcBef>
                <a:spcPct val="0"/>
              </a:spcBef>
              <a:buFont typeface="Arial" panose="020B0604020202020204" pitchFamily="34" charset="0"/>
              <a:buChar char="•"/>
              <a:defRPr/>
            </a:pPr>
            <a:r>
              <a:rPr lang="en-US" altLang="en-US" sz="1100" dirty="0" smtClean="0">
                <a:solidFill>
                  <a:srgbClr val="F79646"/>
                </a:solidFill>
              </a:rPr>
              <a:t>Select high-impact strategies to implement for quality improvement</a:t>
            </a:r>
            <a:endParaRPr lang="en-US" altLang="en-US" sz="1100" dirty="0" smtClean="0"/>
          </a:p>
          <a:p>
            <a:pPr marL="179087" indent="-179087" eaLnBrk="1" hangingPunct="1">
              <a:spcBef>
                <a:spcPct val="0"/>
              </a:spcBef>
              <a:buFont typeface="Arial" panose="020B0604020202020204" pitchFamily="34" charset="0"/>
              <a:buChar char="•"/>
              <a:defRPr/>
            </a:pPr>
            <a:r>
              <a:rPr lang="en-US" altLang="en-US" sz="1100" dirty="0" smtClean="0"/>
              <a:t>The Change Package guided the New</a:t>
            </a:r>
            <a:r>
              <a:rPr lang="en-US" altLang="en-US" sz="1100" baseline="0" dirty="0" smtClean="0"/>
              <a:t> York State Family Planning Training Center’s Chlamydia Screening Performance Improvement Collaborative </a:t>
            </a:r>
            <a:r>
              <a:rPr lang="en-US" altLang="en-US" sz="1100" dirty="0" smtClean="0"/>
              <a:t>and was designed so that others can use it as a guide for chlamydia screening quality improvement projects.</a:t>
            </a:r>
          </a:p>
          <a:p>
            <a:pPr marL="179087" indent="-179087" eaLnBrk="1" hangingPunct="1">
              <a:spcBef>
                <a:spcPct val="0"/>
              </a:spcBef>
              <a:buFont typeface="Arial" panose="020B0604020202020204" pitchFamily="34" charset="0"/>
              <a:buChar char="•"/>
              <a:defRPr/>
            </a:pPr>
            <a:endParaRPr lang="en-US" altLang="en-US" sz="1100" dirty="0" smtClean="0"/>
          </a:p>
          <a:p>
            <a:pPr eaLnBrk="1" hangingPunct="1">
              <a:buFont typeface="Arial" panose="020B0604020202020204" pitchFamily="34" charset="0"/>
              <a:buNone/>
              <a:defRPr/>
            </a:pPr>
            <a:endParaRPr lang="en-US" sz="1100" b="1" u="sng" dirty="0" smtClean="0"/>
          </a:p>
          <a:p>
            <a:pPr eaLnBrk="1" hangingPunct="1">
              <a:buFont typeface="Arial" panose="020B0604020202020204" pitchFamily="34" charset="0"/>
              <a:buNone/>
              <a:defRPr/>
            </a:pPr>
            <a:r>
              <a:rPr lang="en-US" sz="1100" u="sng" dirty="0" smtClean="0"/>
              <a:t>Source (for reference) </a:t>
            </a:r>
          </a:p>
          <a:p>
            <a:pPr eaLnBrk="1" hangingPunct="1">
              <a:buFont typeface="Arial" panose="020B0604020202020204" pitchFamily="34" charset="0"/>
              <a:buNone/>
              <a:defRPr/>
            </a:pPr>
            <a:r>
              <a:rPr lang="en-US" sz="1100" dirty="0" smtClean="0">
                <a:hlinkClick r:id="rId3"/>
              </a:rPr>
              <a:t>https://www.fpntc.org/resources/chlamydia-screening-change-package</a:t>
            </a:r>
            <a:endParaRPr lang="en-US" sz="1100" u="sng" dirty="0" smtClean="0"/>
          </a:p>
          <a:p>
            <a:pPr eaLnBrk="1" hangingPunct="1">
              <a:defRPr/>
            </a:pPr>
            <a:endParaRPr lang="en-US" sz="1100" dirty="0" smtClean="0"/>
          </a:p>
          <a:p>
            <a:pPr marL="179087" indent="-179087" eaLnBrk="1" hangingPunct="1">
              <a:spcBef>
                <a:spcPct val="0"/>
              </a:spcBef>
              <a:buFont typeface="Arial" panose="020B0604020202020204" pitchFamily="34" charset="0"/>
              <a:buChar char="•"/>
              <a:defRPr/>
            </a:pPr>
            <a:endParaRPr lang="en-US" altLang="en-US" sz="1100" dirty="0"/>
          </a:p>
        </p:txBody>
      </p:sp>
      <p:sp>
        <p:nvSpPr>
          <p:cNvPr id="67588" name="Shape 265"/>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3AB6381F-DFF3-4BD9-9199-EAE06BB0DF35}" type="slidenum">
              <a:rPr lang="en-US" altLang="en-US">
                <a:solidFill>
                  <a:srgbClr val="000000"/>
                </a:solidFill>
                <a:sym typeface="Calibri" panose="020F0502020204030204" pitchFamily="34" charset="0"/>
              </a:rPr>
              <a:pPr algn="r" eaLnBrk="1" hangingPunct="1">
                <a:spcBef>
                  <a:spcPct val="0"/>
                </a:spcBef>
                <a:buClr>
                  <a:srgbClr val="000000"/>
                </a:buClr>
                <a:buSzPct val="25000"/>
              </a:pPr>
              <a:t>41</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2280814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Shape 2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73" name="Shape 273"/>
          <p:cNvSpPr txBox="1">
            <a:spLocks noGrp="1"/>
          </p:cNvSpPr>
          <p:nvPr>
            <p:ph type="body" idx="1"/>
          </p:nvPr>
        </p:nvSpPr>
        <p:spPr>
          <a:ln/>
        </p:spPr>
        <p:txBody>
          <a:bodyPr lIns="94221" tIns="47111" rIns="94221" bIns="47111" anchor="t" anchorCtr="0">
            <a:noAutofit/>
          </a:bodyPr>
          <a:lstStyle/>
          <a:p>
            <a:pPr marL="0" indent="0" eaLnBrk="1" fontAlgn="auto" hangingPunct="1">
              <a:spcBef>
                <a:spcPts val="0"/>
              </a:spcBef>
              <a:spcAft>
                <a:spcPts val="0"/>
              </a:spcAft>
              <a:buSzPct val="25000"/>
              <a:buFont typeface="Arial" panose="020B0604020202020204" pitchFamily="34" charset="0"/>
              <a:buNone/>
              <a:defRPr/>
            </a:pPr>
            <a:r>
              <a:rPr lang="en-US" sz="1100" b="1" dirty="0" smtClean="0"/>
              <a:t>Lisa</a:t>
            </a:r>
          </a:p>
          <a:p>
            <a:pPr marL="294551" indent="-294551" eaLnBrk="1" fontAlgn="auto" hangingPunct="1">
              <a:spcBef>
                <a:spcPts val="0"/>
              </a:spcBef>
              <a:spcAft>
                <a:spcPts val="0"/>
              </a:spcAft>
              <a:buSzPct val="25000"/>
              <a:buFont typeface="Arial" panose="020B0604020202020204" pitchFamily="34" charset="0"/>
              <a:buChar char="•"/>
              <a:defRPr/>
            </a:pPr>
            <a:r>
              <a:rPr lang="en-US" sz="1100" dirty="0" smtClean="0"/>
              <a:t>Best </a:t>
            </a:r>
            <a:r>
              <a:rPr lang="en-US" sz="1100" dirty="0"/>
              <a:t>Practice 1 is to include chlamydia screening as part of routine clinical preventive care for women 24 years and younger, women </a:t>
            </a:r>
            <a:r>
              <a:rPr lang="en-US" sz="1100" dirty="0" smtClean="0"/>
              <a:t>25 and</a:t>
            </a:r>
            <a:r>
              <a:rPr lang="en-US" sz="1100" baseline="0" dirty="0" smtClean="0"/>
              <a:t> older </a:t>
            </a:r>
            <a:r>
              <a:rPr lang="en-US" sz="1100" dirty="0" smtClean="0"/>
              <a:t>who </a:t>
            </a:r>
            <a:r>
              <a:rPr lang="en-US" sz="1100" dirty="0"/>
              <a:t>are at increased risk, and men at increased risk. </a:t>
            </a:r>
            <a:r>
              <a:rPr lang="en-US" sz="1100" dirty="0" smtClean="0"/>
              <a:t> </a:t>
            </a:r>
            <a:r>
              <a:rPr lang="en-US" sz="1100" b="1" dirty="0" smtClean="0"/>
              <a:t>Tioga Opportunities</a:t>
            </a:r>
            <a:r>
              <a:rPr lang="en-US" sz="1100" b="1" baseline="0" dirty="0" smtClean="0"/>
              <a:t> described how they put this recommendation into practice</a:t>
            </a:r>
            <a:endParaRPr lang="en-US" sz="1100" dirty="0"/>
          </a:p>
          <a:p>
            <a:pPr marL="294551" lvl="0" indent="-294551" eaLnBrk="1" fontAlgn="auto" hangingPunct="1">
              <a:spcBef>
                <a:spcPts val="0"/>
              </a:spcBef>
              <a:spcAft>
                <a:spcPts val="0"/>
              </a:spcAft>
              <a:buSzPct val="25000"/>
              <a:buFont typeface="Arial" panose="020B0604020202020204" pitchFamily="34" charset="0"/>
              <a:buChar char="•"/>
              <a:defRPr/>
            </a:pPr>
            <a:r>
              <a:rPr lang="en-US" sz="1100" dirty="0"/>
              <a:t>Because chlamydia screening is recommended for sexually active women 24 years and younger, regardless of risk profile, staff can begin to prepare for chlamydia screening for women in this age range even before </a:t>
            </a:r>
            <a:r>
              <a:rPr lang="en-US" sz="1100" dirty="0" smtClean="0"/>
              <a:t>they arrive </a:t>
            </a:r>
            <a:r>
              <a:rPr lang="en-US" sz="1100" dirty="0"/>
              <a:t>at the </a:t>
            </a:r>
            <a:r>
              <a:rPr lang="en-US" sz="1100" dirty="0" smtClean="0"/>
              <a:t>clinic. </a:t>
            </a:r>
          </a:p>
          <a:p>
            <a:pPr marL="294551" lvl="0" indent="-294551" eaLnBrk="1" fontAlgn="auto" hangingPunct="1">
              <a:spcBef>
                <a:spcPts val="0"/>
              </a:spcBef>
              <a:spcAft>
                <a:spcPts val="0"/>
              </a:spcAft>
              <a:buSzPct val="25000"/>
              <a:buFont typeface="Arial" panose="020B0604020202020204" pitchFamily="34" charset="0"/>
              <a:buChar char="•"/>
              <a:defRPr/>
            </a:pPr>
            <a:r>
              <a:rPr lang="en-US" sz="1100" dirty="0" smtClean="0"/>
              <a:t>The important thing</a:t>
            </a:r>
            <a:r>
              <a:rPr lang="en-US" sz="1100" baseline="0" dirty="0" smtClean="0"/>
              <a:t> is to i</a:t>
            </a:r>
            <a:r>
              <a:rPr lang="en-US" sz="1100" dirty="0" smtClean="0"/>
              <a:t>nclude </a:t>
            </a:r>
            <a:r>
              <a:rPr lang="en-US" sz="1100" dirty="0"/>
              <a:t>chlamydia screening in all visits, not just preventive health visits. Include assessment of the need for chlamydia screening as a part of pregnancy test and emergency contraceptive counseling visits.  </a:t>
            </a:r>
            <a:endParaRPr lang="en-US" sz="1100" dirty="0" smtClean="0"/>
          </a:p>
          <a:p>
            <a:pPr marL="294551" lvl="0" indent="-294551" eaLnBrk="1" fontAlgn="auto" hangingPunct="1">
              <a:spcBef>
                <a:spcPts val="0"/>
              </a:spcBef>
              <a:spcAft>
                <a:spcPts val="0"/>
              </a:spcAft>
              <a:buSzPct val="25000"/>
              <a:buFont typeface="Arial" panose="020B0604020202020204" pitchFamily="34" charset="0"/>
              <a:buChar char="•"/>
              <a:defRPr/>
            </a:pPr>
            <a:r>
              <a:rPr lang="en-US" sz="1100" dirty="0" smtClean="0"/>
              <a:t>One important part of this strategy is to share screening data with staff – both at the clinic</a:t>
            </a:r>
            <a:r>
              <a:rPr lang="en-US" sz="1100" baseline="0" dirty="0" smtClean="0"/>
              <a:t> level, and provider level if possible. This helps set baseline and encourage discussion among staff about opportunities for improvement. </a:t>
            </a:r>
          </a:p>
          <a:p>
            <a:pPr marL="294551" lvl="0" indent="-294551" eaLnBrk="1" fontAlgn="auto" hangingPunct="1">
              <a:spcBef>
                <a:spcPts val="0"/>
              </a:spcBef>
              <a:spcAft>
                <a:spcPts val="0"/>
              </a:spcAft>
              <a:buSzPct val="25000"/>
              <a:buFont typeface="Arial" panose="020B0604020202020204" pitchFamily="34" charset="0"/>
              <a:buChar char="•"/>
              <a:defRPr/>
            </a:pPr>
            <a:r>
              <a:rPr lang="en-US" sz="1100" dirty="0" smtClean="0"/>
              <a:t>Utilize a team approach to increase chlamydia screening rates. Engage all staff in identifying clients who should be screened—not just the provider.</a:t>
            </a:r>
          </a:p>
        </p:txBody>
      </p:sp>
      <p:sp>
        <p:nvSpPr>
          <p:cNvPr id="76804" name="Shape 274"/>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E9C34BA1-4182-48C4-910D-D13D16767F20}" type="slidenum">
              <a:rPr lang="en-US" altLang="en-US">
                <a:solidFill>
                  <a:srgbClr val="000000"/>
                </a:solidFill>
                <a:sym typeface="Calibri" panose="020F0502020204030204" pitchFamily="34" charset="0"/>
              </a:rPr>
              <a:pPr algn="r" eaLnBrk="1" hangingPunct="1">
                <a:spcBef>
                  <a:spcPct val="0"/>
                </a:spcBef>
                <a:buClr>
                  <a:srgbClr val="000000"/>
                </a:buClr>
                <a:buSzPct val="25000"/>
              </a:pPr>
              <a:t>42</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2018510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Shape 2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9395" name="Shape 27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21" tIns="47111" rIns="94221" bIns="47111" numCol="1" anchor="t" anchorCtr="0" compatLnSpc="1">
            <a:prstTxWarp prst="textNoShape">
              <a:avLst/>
            </a:prstTxWarp>
          </a:bodyPr>
          <a:lstStyle/>
          <a:p>
            <a:pPr marL="0" indent="0" eaLnBrk="1" hangingPunct="1">
              <a:spcBef>
                <a:spcPct val="0"/>
              </a:spcBef>
              <a:buFont typeface="Arial" panose="020B0604020202020204" pitchFamily="34" charset="0"/>
              <a:buNone/>
              <a:defRPr/>
            </a:pPr>
            <a:r>
              <a:rPr lang="en-US" altLang="en-US" sz="1100" b="1" dirty="0" smtClean="0"/>
              <a:t>Lisa</a:t>
            </a:r>
          </a:p>
          <a:p>
            <a:pPr marL="294551" indent="-294551" eaLnBrk="1" hangingPunct="1">
              <a:spcBef>
                <a:spcPct val="0"/>
              </a:spcBef>
              <a:buFont typeface="Arial" panose="020B0604020202020204" pitchFamily="34" charset="0"/>
              <a:buChar char="•"/>
              <a:defRPr/>
            </a:pPr>
            <a:r>
              <a:rPr lang="en-US" altLang="en-US" sz="1100" dirty="0" smtClean="0"/>
              <a:t>Best </a:t>
            </a:r>
            <a:r>
              <a:rPr lang="en-US" altLang="en-US" sz="1100" dirty="0"/>
              <a:t>practice 2 is to use opt-out language to introduce chlamydia screening to sexually active women </a:t>
            </a:r>
            <a:r>
              <a:rPr lang="en-US" altLang="en-US" sz="1100" dirty="0" smtClean="0"/>
              <a:t>under 25, women 25</a:t>
            </a:r>
            <a:r>
              <a:rPr lang="en-US" altLang="en-US" sz="1100" baseline="0" dirty="0" smtClean="0"/>
              <a:t> years and older</a:t>
            </a:r>
            <a:r>
              <a:rPr lang="en-US" altLang="en-US" sz="1100" dirty="0" smtClean="0"/>
              <a:t> at increased risk, and men at increased risk. </a:t>
            </a:r>
          </a:p>
          <a:p>
            <a:pPr marL="294551" marR="0" lvl="0" indent="-294551"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100" dirty="0" smtClean="0"/>
              <a:t>In </a:t>
            </a:r>
            <a:r>
              <a:rPr lang="en-US" altLang="en-US" sz="1100" dirty="0"/>
              <a:t>addition, use normalizing </a:t>
            </a:r>
            <a:r>
              <a:rPr lang="en-US" altLang="en-US" sz="1100" dirty="0" smtClean="0"/>
              <a:t>language to decrease the </a:t>
            </a:r>
            <a:r>
              <a:rPr lang="en-US" altLang="en-US" sz="1100" dirty="0"/>
              <a:t>chance </a:t>
            </a:r>
            <a:r>
              <a:rPr lang="en-US" altLang="en-US" sz="1100" dirty="0" smtClean="0"/>
              <a:t>that clients </a:t>
            </a:r>
            <a:r>
              <a:rPr lang="en-US" altLang="en-US" sz="1100" dirty="0"/>
              <a:t>will feel judged,  and include consideration for chlamydia screening for all </a:t>
            </a:r>
            <a:r>
              <a:rPr lang="en-US" altLang="en-US" sz="1100" dirty="0" smtClean="0"/>
              <a:t>women 24 </a:t>
            </a:r>
            <a:r>
              <a:rPr lang="en-US" altLang="en-US" sz="1100" dirty="0"/>
              <a:t>years and older who are at increased risk and </a:t>
            </a:r>
            <a:r>
              <a:rPr lang="en-US" altLang="en-US" sz="1100" dirty="0" smtClean="0"/>
              <a:t>for men </a:t>
            </a:r>
            <a:r>
              <a:rPr lang="en-US" altLang="en-US" sz="1100" dirty="0"/>
              <a:t>at increased risk. </a:t>
            </a:r>
            <a:r>
              <a:rPr lang="en-US" altLang="en-US" sz="1100" b="1" dirty="0" smtClean="0"/>
              <a:t>Planned Parenthood Mohawk</a:t>
            </a:r>
            <a:r>
              <a:rPr lang="en-US" altLang="en-US" sz="1100" b="1" baseline="0" dirty="0" smtClean="0"/>
              <a:t> Hudson demonstrated what this approach can do for increasing screening rates.</a:t>
            </a:r>
            <a:endParaRPr lang="en-US" altLang="en-US" sz="1100" dirty="0"/>
          </a:p>
          <a:p>
            <a:pPr marL="294551" indent="-294551" eaLnBrk="1" hangingPunct="1">
              <a:spcBef>
                <a:spcPct val="0"/>
              </a:spcBef>
              <a:buFont typeface="Arial" panose="020B0604020202020204" pitchFamily="34" charset="0"/>
              <a:buChar char="•"/>
              <a:defRPr/>
            </a:pPr>
            <a:r>
              <a:rPr lang="en-US" altLang="en-US" sz="1100" dirty="0"/>
              <a:t>The primary strategies that drive this best practice recommendation are to: </a:t>
            </a:r>
            <a:r>
              <a:rPr lang="en-US" altLang="en-US" sz="1100" dirty="0" smtClean="0"/>
              <a:t>Avoid </a:t>
            </a:r>
            <a:r>
              <a:rPr lang="en-US" altLang="en-US" sz="1100" dirty="0"/>
              <a:t>asking “closed questions” like, “Do you want to be tested for chlamydia </a:t>
            </a:r>
            <a:r>
              <a:rPr lang="en-US" altLang="en-US" sz="1100" dirty="0" smtClean="0"/>
              <a:t>today?”</a:t>
            </a:r>
            <a:endParaRPr lang="en-US" altLang="en-US" sz="1100" dirty="0"/>
          </a:p>
          <a:p>
            <a:pPr marL="298814" marR="0" lvl="0" indent="-294551"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100" dirty="0" smtClean="0"/>
              <a:t>Instead,</a:t>
            </a:r>
            <a:r>
              <a:rPr lang="en-US" altLang="en-US" sz="1100" baseline="0" dirty="0" smtClean="0"/>
              <a:t> use </a:t>
            </a:r>
            <a:r>
              <a:rPr lang="en-US" altLang="en-US" sz="1100" dirty="0" smtClean="0"/>
              <a:t>opt-out language such as, “I recommend a test for chlamydia and gonorrhea to all my clients under 25.</a:t>
            </a:r>
            <a:r>
              <a:rPr lang="en-US" altLang="en-US" sz="1100" baseline="0" dirty="0" smtClean="0"/>
              <a:t> Do you have any questions or concerns about that”</a:t>
            </a:r>
          </a:p>
          <a:p>
            <a:pPr marL="298814" marR="0" lvl="0" indent="-294551"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100" dirty="0" smtClean="0"/>
              <a:t>Share sample scripts and have staff practice role-playing with opt-out language.</a:t>
            </a:r>
            <a:endParaRPr lang="en-US" altLang="en-US" sz="1100" dirty="0"/>
          </a:p>
        </p:txBody>
      </p:sp>
      <p:sp>
        <p:nvSpPr>
          <p:cNvPr id="78852" name="Shape 274"/>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2DA1EFA1-45B3-44AA-9D78-6E5CBD27566B}" type="slidenum">
              <a:rPr lang="en-US" altLang="en-US">
                <a:solidFill>
                  <a:srgbClr val="000000"/>
                </a:solidFill>
                <a:sym typeface="Calibri" panose="020F0502020204030204" pitchFamily="34" charset="0"/>
              </a:rPr>
              <a:pPr algn="r" eaLnBrk="1" hangingPunct="1">
                <a:spcBef>
                  <a:spcPct val="0"/>
                </a:spcBef>
                <a:buClr>
                  <a:srgbClr val="000000"/>
                </a:buClr>
                <a:buSzPct val="25000"/>
              </a:pPr>
              <a:t>43</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1661365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2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0419" name="Shape 27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21" tIns="47111" rIns="94221" bIns="47111" numCol="1" anchor="t" anchorCtr="0" compatLnSpc="1">
            <a:prstTxWarp prst="textNoShape">
              <a:avLst/>
            </a:prstTxWarp>
          </a:bodyPr>
          <a:lstStyle/>
          <a:p>
            <a:pPr marL="0" indent="0" eaLnBrk="1" hangingPunct="1">
              <a:spcBef>
                <a:spcPct val="0"/>
              </a:spcBef>
              <a:buFont typeface="Arial" panose="020B0604020202020204" pitchFamily="34" charset="0"/>
              <a:buNone/>
              <a:defRPr/>
            </a:pPr>
            <a:r>
              <a:rPr lang="en-US" altLang="en-US" sz="1100" b="1" dirty="0" smtClean="0"/>
              <a:t>Lisa</a:t>
            </a:r>
            <a:endParaRPr lang="en-US" altLang="en-US" sz="1100" dirty="0" smtClean="0"/>
          </a:p>
          <a:p>
            <a:pPr marL="294551" indent="-294551" eaLnBrk="1" hangingPunct="1">
              <a:spcBef>
                <a:spcPct val="0"/>
              </a:spcBef>
              <a:buFont typeface="Arial" panose="020B0604020202020204" pitchFamily="34" charset="0"/>
              <a:buChar char="•"/>
              <a:defRPr/>
            </a:pPr>
            <a:r>
              <a:rPr lang="en-US" altLang="en-US" sz="1100" dirty="0" smtClean="0"/>
              <a:t>Best </a:t>
            </a:r>
            <a:r>
              <a:rPr lang="en-US" altLang="en-US" sz="1100" dirty="0"/>
              <a:t>practice 3 is to use the least invasive, </a:t>
            </a:r>
            <a:r>
              <a:rPr lang="en-US" altLang="en-US" sz="1100" dirty="0" smtClean="0"/>
              <a:t>high-quality </a:t>
            </a:r>
            <a:r>
              <a:rPr lang="en-US" altLang="en-US" sz="1100" dirty="0"/>
              <a:t>recommended laboratory technologies available for chlamydia </a:t>
            </a:r>
            <a:r>
              <a:rPr lang="en-US" altLang="en-US" sz="1100" dirty="0" smtClean="0"/>
              <a:t>screening, </a:t>
            </a:r>
            <a:r>
              <a:rPr lang="en-US" altLang="en-US" sz="1100" dirty="0"/>
              <a:t>with timely turnaround. Make all optimal urogenital specimen types available, including self-collected vaginal swabs for women. </a:t>
            </a:r>
          </a:p>
          <a:p>
            <a:pPr marL="298814" lvl="0" indent="-294551" eaLnBrk="1" hangingPunct="1">
              <a:spcBef>
                <a:spcPct val="0"/>
              </a:spcBef>
              <a:buFont typeface="Arial" panose="020B0604020202020204" pitchFamily="34" charset="0"/>
              <a:buChar char="•"/>
              <a:defRPr/>
            </a:pPr>
            <a:r>
              <a:rPr lang="en-US" altLang="en-US" sz="1100" dirty="0" smtClean="0"/>
              <a:t>2015 </a:t>
            </a:r>
            <a:r>
              <a:rPr lang="en-US" altLang="en-US" sz="1100" dirty="0"/>
              <a:t>CDC STD Treatment Guidelines cite that chlamydia and gonorrhea urogenital infections can be diagnosed in women by testing first-catch urine or collecting swab specimens from </a:t>
            </a:r>
            <a:r>
              <a:rPr lang="en-US" altLang="en-US" sz="1100" dirty="0" smtClean="0"/>
              <a:t>the endocervix </a:t>
            </a:r>
            <a:r>
              <a:rPr lang="en-US" altLang="en-US" sz="1100" dirty="0"/>
              <a:t>or vagina.</a:t>
            </a:r>
          </a:p>
          <a:p>
            <a:pPr marL="298814" lvl="0" indent="-294551" eaLnBrk="1" hangingPunct="1">
              <a:spcBef>
                <a:spcPct val="0"/>
              </a:spcBef>
              <a:buFont typeface="Arial" panose="020B0604020202020204" pitchFamily="34" charset="0"/>
              <a:buChar char="•"/>
              <a:defRPr/>
            </a:pPr>
            <a:r>
              <a:rPr lang="en-US" altLang="en-US" sz="1100" dirty="0"/>
              <a:t>CDC </a:t>
            </a:r>
            <a:r>
              <a:rPr lang="en-US" altLang="en-US" sz="1100" dirty="0" smtClean="0"/>
              <a:t>recommends a self-collected </a:t>
            </a:r>
            <a:r>
              <a:rPr lang="en-US" altLang="en-US" sz="1100" dirty="0"/>
              <a:t>vaginal swab as the recommended sample type.</a:t>
            </a:r>
          </a:p>
          <a:p>
            <a:pPr marL="304714" lvl="0" indent="-294551" eaLnBrk="1" hangingPunct="1">
              <a:spcBef>
                <a:spcPct val="0"/>
              </a:spcBef>
              <a:buFont typeface="Arial" panose="020B0604020202020204" pitchFamily="34" charset="0"/>
              <a:buChar char="•"/>
              <a:defRPr/>
            </a:pPr>
            <a:r>
              <a:rPr lang="en-US" altLang="en-US" sz="1100" dirty="0" smtClean="0"/>
              <a:t>Presenting self-collected swabs as the default e.g., “Here is your swab</a:t>
            </a:r>
            <a:r>
              <a:rPr lang="en-US" altLang="en-US" sz="1100" baseline="0" dirty="0" smtClean="0"/>
              <a:t> to collect your specimen, you can go into the bathroom and there are instructions for how to do it on the wall” helps normalize this option. We hear from providers that self-collected swabs are highly acceptable to patients when presented this way.</a:t>
            </a:r>
            <a:endParaRPr lang="en-US" altLang="en-US" sz="1100" dirty="0" smtClean="0"/>
          </a:p>
          <a:p>
            <a:pPr marL="1219114" lvl="2" indent="-294551" eaLnBrk="1" hangingPunct="1">
              <a:spcBef>
                <a:spcPct val="0"/>
              </a:spcBef>
              <a:buFont typeface="Arial" panose="020B0604020202020204" pitchFamily="34" charset="0"/>
              <a:buChar char="•"/>
              <a:defRPr/>
            </a:pPr>
            <a:endParaRPr lang="en-US" altLang="en-US" sz="1100" dirty="0"/>
          </a:p>
          <a:p>
            <a:pPr marL="1096385" lvl="2" indent="-171822" eaLnBrk="1" hangingPunct="1">
              <a:spcBef>
                <a:spcPct val="0"/>
              </a:spcBef>
              <a:defRPr/>
            </a:pPr>
            <a:endParaRPr lang="en-US" altLang="en-US" sz="1100" dirty="0"/>
          </a:p>
          <a:p>
            <a:pPr marL="633285" lvl="1" indent="-171822" eaLnBrk="1" hangingPunct="1">
              <a:spcBef>
                <a:spcPct val="0"/>
              </a:spcBef>
              <a:defRPr/>
            </a:pPr>
            <a:endParaRPr lang="en-US" altLang="en-US" sz="1100" dirty="0"/>
          </a:p>
          <a:p>
            <a:pPr marL="633285" lvl="1" indent="-171822" eaLnBrk="1" hangingPunct="1">
              <a:spcBef>
                <a:spcPct val="0"/>
              </a:spcBef>
              <a:buFontTx/>
              <a:buChar char="•"/>
              <a:defRPr/>
            </a:pPr>
            <a:endParaRPr lang="en-US" altLang="en-US" sz="1100" dirty="0"/>
          </a:p>
          <a:p>
            <a:pPr eaLnBrk="1" hangingPunct="1">
              <a:spcBef>
                <a:spcPct val="0"/>
              </a:spcBef>
              <a:buFontTx/>
              <a:buChar char="•"/>
              <a:defRPr/>
            </a:pPr>
            <a:endParaRPr lang="en-US" altLang="en-US" sz="1100" dirty="0"/>
          </a:p>
          <a:p>
            <a:pPr eaLnBrk="1" hangingPunct="1">
              <a:spcBef>
                <a:spcPct val="0"/>
              </a:spcBef>
              <a:buFontTx/>
              <a:buChar char="•"/>
              <a:defRPr/>
            </a:pPr>
            <a:endParaRPr lang="en-US" altLang="en-US" sz="1100" dirty="0"/>
          </a:p>
        </p:txBody>
      </p:sp>
      <p:sp>
        <p:nvSpPr>
          <p:cNvPr id="80900" name="Shape 274"/>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1A4D9012-37DD-4FAC-86F1-7B612763DFE5}" type="slidenum">
              <a:rPr lang="en-US" altLang="en-US">
                <a:solidFill>
                  <a:srgbClr val="000000"/>
                </a:solidFill>
                <a:sym typeface="Calibri" panose="020F0502020204030204" pitchFamily="34" charset="0"/>
              </a:rPr>
              <a:pPr algn="r" eaLnBrk="1" hangingPunct="1">
                <a:spcBef>
                  <a:spcPct val="0"/>
                </a:spcBef>
                <a:buClr>
                  <a:srgbClr val="000000"/>
                </a:buClr>
                <a:buSzPct val="25000"/>
              </a:pPr>
              <a:t>44</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3447134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t>Lisa</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One</a:t>
            </a:r>
            <a:r>
              <a:rPr lang="en-US" sz="1200" b="0" i="0" kern="1200" baseline="0" dirty="0" smtClean="0">
                <a:solidFill>
                  <a:schemeClr val="tx1"/>
                </a:solidFill>
                <a:effectLst/>
                <a:latin typeface="+mn-lt"/>
                <a:ea typeface="+mn-ea"/>
                <a:cs typeface="+mn-cs"/>
              </a:rPr>
              <a:t> question we often get is if there are examples of good patient instructions for self-collected swabs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University</a:t>
            </a:r>
            <a:r>
              <a:rPr lang="en-US" sz="1200" b="0" i="0" kern="1200" baseline="0" dirty="0" smtClean="0">
                <a:solidFill>
                  <a:schemeClr val="tx1"/>
                </a:solidFill>
                <a:effectLst/>
                <a:latin typeface="+mn-lt"/>
                <a:ea typeface="+mn-ea"/>
                <a:cs typeface="+mn-cs"/>
              </a:rPr>
              <a:t> of Washington Prevention Training Center, funded by the CDC,</a:t>
            </a:r>
            <a:r>
              <a:rPr lang="en-US" sz="1200" b="0" i="0" kern="1200" dirty="0" smtClean="0">
                <a:solidFill>
                  <a:schemeClr val="tx1"/>
                </a:solidFill>
                <a:effectLst/>
                <a:latin typeface="+mn-lt"/>
                <a:ea typeface="+mn-ea"/>
                <a:cs typeface="+mn-cs"/>
              </a:rPr>
              <a:t> provides free, high-quality prints of these visual aids</a:t>
            </a:r>
          </a:p>
        </p:txBody>
      </p:sp>
      <p:sp>
        <p:nvSpPr>
          <p:cNvPr id="4" name="Slide Number Placeholder 3"/>
          <p:cNvSpPr>
            <a:spLocks noGrp="1"/>
          </p:cNvSpPr>
          <p:nvPr>
            <p:ph type="sldNum" sz="quarter" idx="10"/>
          </p:nvPr>
        </p:nvSpPr>
        <p:spPr/>
        <p:txBody>
          <a:bodyPr/>
          <a:lstStyle/>
          <a:p>
            <a:fld id="{20EBB9C9-F34F-4F27-BC7D-6C2128CF457C}" type="slidenum">
              <a:rPr lang="en-US" smtClean="0"/>
              <a:t>45</a:t>
            </a:fld>
            <a:endParaRPr lang="en-US"/>
          </a:p>
        </p:txBody>
      </p:sp>
    </p:spTree>
    <p:extLst>
      <p:ext uri="{BB962C8B-B14F-4D97-AF65-F5344CB8AC3E}">
        <p14:creationId xmlns:p14="http://schemas.microsoft.com/office/powerpoint/2010/main" val="806819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27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1443" name="Shape 27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21" tIns="47111" rIns="94221" bIns="47111" numCol="1" anchor="t" anchorCtr="0" compatLnSpc="1">
            <a:prstTxWarp prst="textNoShape">
              <a:avLst/>
            </a:prstTxWarp>
          </a:bodyPr>
          <a:lstStyle/>
          <a:p>
            <a:pPr marL="0" indent="0" eaLnBrk="1" hangingPunct="1">
              <a:spcBef>
                <a:spcPct val="0"/>
              </a:spcBef>
              <a:buFont typeface="Arial" panose="020B0604020202020204" pitchFamily="34" charset="0"/>
              <a:buNone/>
              <a:defRPr/>
            </a:pPr>
            <a:r>
              <a:rPr lang="en-US" altLang="en-US" sz="1100" b="1" dirty="0" smtClean="0"/>
              <a:t>Lisa</a:t>
            </a:r>
          </a:p>
          <a:p>
            <a:pPr marL="294551" indent="-294551" eaLnBrk="1" hangingPunct="1">
              <a:spcBef>
                <a:spcPct val="0"/>
              </a:spcBef>
              <a:buFont typeface="Arial" panose="020B0604020202020204" pitchFamily="34" charset="0"/>
              <a:buChar char="•"/>
              <a:defRPr/>
            </a:pPr>
            <a:r>
              <a:rPr lang="en-US" altLang="en-US" sz="1100" dirty="0" smtClean="0"/>
              <a:t>Finally, Best </a:t>
            </a:r>
            <a:r>
              <a:rPr lang="en-US" altLang="en-US" sz="1100" dirty="0"/>
              <a:t>practice 4 is to utilize diverse options to reduce cost as a barrier for the </a:t>
            </a:r>
            <a:r>
              <a:rPr lang="en-US" altLang="en-US" sz="1100" dirty="0" smtClean="0"/>
              <a:t>client </a:t>
            </a:r>
            <a:r>
              <a:rPr lang="en-US" altLang="en-US" sz="1100" dirty="0"/>
              <a:t>and facility. </a:t>
            </a:r>
          </a:p>
          <a:p>
            <a:pPr marL="294551" indent="-294551" eaLnBrk="1" hangingPunct="1">
              <a:spcBef>
                <a:spcPct val="0"/>
              </a:spcBef>
              <a:buFont typeface="Arial" panose="020B0604020202020204" pitchFamily="34" charset="0"/>
              <a:buChar char="•"/>
              <a:defRPr/>
            </a:pPr>
            <a:r>
              <a:rPr lang="en-US" altLang="en-US" sz="1100" dirty="0"/>
              <a:t>This best practice highlights the importance of </a:t>
            </a:r>
            <a:r>
              <a:rPr lang="en-US" altLang="en-US" sz="1100" dirty="0" smtClean="0"/>
              <a:t>clients </a:t>
            </a:r>
            <a:r>
              <a:rPr lang="en-US" altLang="en-US" sz="1100" dirty="0"/>
              <a:t>being informed about self-pay, sliding fee schedules, and insurance enrollment options.</a:t>
            </a:r>
          </a:p>
          <a:p>
            <a:pPr marL="298814" lvl="0" indent="-294551" eaLnBrk="1" hangingPunct="1">
              <a:spcBef>
                <a:spcPct val="0"/>
              </a:spcBef>
              <a:buFont typeface="Arial" panose="020B0604020202020204" pitchFamily="34" charset="0"/>
              <a:buChar char="•"/>
              <a:defRPr/>
            </a:pPr>
            <a:r>
              <a:rPr lang="en-US" altLang="en-US" sz="1100" dirty="0" smtClean="0"/>
              <a:t>This strategy</a:t>
            </a:r>
            <a:r>
              <a:rPr lang="en-US" altLang="en-US" sz="1100" baseline="0" dirty="0" smtClean="0"/>
              <a:t> is about e</a:t>
            </a:r>
            <a:r>
              <a:rPr lang="en-US" altLang="en-US" sz="1100" dirty="0" smtClean="0"/>
              <a:t>nsuring </a:t>
            </a:r>
            <a:r>
              <a:rPr lang="en-US" altLang="en-US" sz="1100" dirty="0"/>
              <a:t>organizational policy is in line with Title </a:t>
            </a:r>
            <a:r>
              <a:rPr lang="en-US" altLang="en-US" sz="1100" dirty="0" smtClean="0"/>
              <a:t>X and NYS</a:t>
            </a:r>
            <a:r>
              <a:rPr lang="en-US" altLang="en-US" sz="1100" baseline="0" dirty="0" smtClean="0"/>
              <a:t> Family Planning Program </a:t>
            </a:r>
            <a:r>
              <a:rPr lang="en-US" altLang="en-US" sz="1100" dirty="0" smtClean="0"/>
              <a:t>requirements, billing</a:t>
            </a:r>
            <a:r>
              <a:rPr lang="en-US" altLang="en-US" sz="1100" baseline="0" dirty="0" smtClean="0"/>
              <a:t> third party payers when possible, and enrolling patients in insurance to cover screening</a:t>
            </a:r>
            <a:endParaRPr lang="en-US" altLang="en-US" sz="1100" dirty="0" smtClean="0"/>
          </a:p>
          <a:p>
            <a:pPr marL="1096385" lvl="2" indent="-171822" eaLnBrk="1" hangingPunct="1">
              <a:spcBef>
                <a:spcPct val="0"/>
              </a:spcBef>
              <a:defRPr/>
            </a:pPr>
            <a:endParaRPr lang="en-US" altLang="en-US" sz="1100" dirty="0"/>
          </a:p>
        </p:txBody>
      </p:sp>
      <p:sp>
        <p:nvSpPr>
          <p:cNvPr id="82948" name="Shape 274"/>
          <p:cNvSpPr txBox="1">
            <a:spLocks noChangeArrowheads="1"/>
          </p:cNvSpPr>
          <p:nvPr/>
        </p:nvSpPr>
        <p:spPr bwMode="auto">
          <a:xfrm>
            <a:off x="4008438" y="8945563"/>
            <a:ext cx="30670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1" tIns="47111" rIns="94221" bIns="47111"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
                <a:srgbClr val="000000"/>
              </a:buClr>
              <a:buSzPct val="25000"/>
            </a:pPr>
            <a:fld id="{17E8523A-C9FC-4576-B431-68C0AB2B34C3}" type="slidenum">
              <a:rPr lang="en-US" altLang="en-US">
                <a:solidFill>
                  <a:srgbClr val="000000"/>
                </a:solidFill>
                <a:sym typeface="Calibri" panose="020F0502020204030204" pitchFamily="34" charset="0"/>
              </a:rPr>
              <a:pPr algn="r" eaLnBrk="1" hangingPunct="1">
                <a:spcBef>
                  <a:spcPct val="0"/>
                </a:spcBef>
                <a:buClr>
                  <a:srgbClr val="000000"/>
                </a:buClr>
                <a:buSzPct val="25000"/>
              </a:pPr>
              <a:t>46</a:t>
            </a:fld>
            <a:endParaRPr lang="en-US" altLang="en-US">
              <a:solidFill>
                <a:srgbClr val="000000"/>
              </a:solidFill>
              <a:sym typeface="Calibri" panose="020F0502020204030204" pitchFamily="34" charset="0"/>
            </a:endParaRPr>
          </a:p>
        </p:txBody>
      </p:sp>
    </p:spTree>
    <p:extLst>
      <p:ext uri="{BB962C8B-B14F-4D97-AF65-F5344CB8AC3E}">
        <p14:creationId xmlns:p14="http://schemas.microsoft.com/office/powerpoint/2010/main" val="1398873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3336" indent="-173336">
              <a:buFont typeface="Arial" panose="020B0604020202020204" pitchFamily="34" charset="0"/>
              <a:buChar char="•"/>
            </a:pPr>
            <a:r>
              <a:rPr lang="en-US" baseline="0" dirty="0" smtClean="0"/>
              <a:t>As you know, New York State Family Planning Program Providers</a:t>
            </a:r>
            <a:r>
              <a:rPr lang="en-US" dirty="0" smtClean="0"/>
              <a:t> are required to screen clients for sexually transmitted infections in accordance with CDC STD Treatment Guidelines. NYSDOH says that:</a:t>
            </a:r>
          </a:p>
          <a:p>
            <a:pPr marL="178365" lvl="0" indent="-173336">
              <a:buFont typeface="Arial" panose="020B0604020202020204" pitchFamily="34" charset="0"/>
              <a:buChar char="•"/>
            </a:pPr>
            <a:r>
              <a:rPr lang="en-US" dirty="0" smtClean="0"/>
              <a:t>Programs must provide Chlamydia testing at no charge for uninsured clients up to 200% of the federal poverty level. (p65)  Clients</a:t>
            </a:r>
            <a:r>
              <a:rPr lang="en-US" baseline="0" dirty="0" smtClean="0"/>
              <a:t> at 200% or above should be charged according to your schedule of discounts </a:t>
            </a:r>
            <a:endParaRPr lang="en-US" dirty="0" smtClean="0"/>
          </a:p>
          <a:p>
            <a:pPr marL="173336" indent="-173336">
              <a:buFont typeface="Arial" panose="020B0604020202020204" pitchFamily="34"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 link: </a:t>
            </a:r>
            <a:r>
              <a:rPr lang="en-US" sz="1200" dirty="0" smtClean="0">
                <a:latin typeface="Segoe Condensed" panose="020B0606040200020203" pitchFamily="34" charset="0"/>
                <a:hlinkClick r:id="rId3"/>
              </a:rPr>
              <a:t>https://www.health.ny.gov/funding/rfa/inactive/0909151050/0909151050.pdf</a:t>
            </a:r>
            <a:r>
              <a:rPr lang="en-US" sz="1200" dirty="0" smtClean="0">
                <a:latin typeface="Segoe Condensed" panose="020B0606040200020203" pitchFamily="34" charset="0"/>
              </a:rPr>
              <a:t> </a:t>
            </a:r>
          </a:p>
          <a:p>
            <a:pPr marL="0" indent="0">
              <a:buFont typeface="Arial" panose="020B0604020202020204" pitchFamily="34" charset="0"/>
              <a:buNone/>
            </a:pPr>
            <a:endParaRPr lang="en-US" dirty="0" smtClean="0"/>
          </a:p>
          <a:p>
            <a:pPr marL="173336" indent="-173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6CDB759-55E4-4050-9ACB-91CE5217AA0C}" type="slidenum">
              <a:rPr lang="en-US" smtClean="0"/>
              <a:pPr>
                <a:defRPr/>
              </a:pPr>
              <a:t>47</a:t>
            </a:fld>
            <a:endParaRPr lang="en-US"/>
          </a:p>
        </p:txBody>
      </p:sp>
    </p:spTree>
    <p:extLst>
      <p:ext uri="{BB962C8B-B14F-4D97-AF65-F5344CB8AC3E}">
        <p14:creationId xmlns:p14="http://schemas.microsoft.com/office/powerpoint/2010/main" val="3018551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b="0" dirty="0" smtClean="0"/>
              <a:t>S</a:t>
            </a:r>
            <a:r>
              <a:rPr lang="en-US" b="0" baseline="0" dirty="0" smtClean="0"/>
              <a:t>o we’ve presented some best practice recommendations and you’ve heard from teams about what drives improvement successes</a:t>
            </a:r>
            <a:endParaRPr lang="en-US" b="0" baseline="0" dirty="0"/>
          </a:p>
        </p:txBody>
      </p:sp>
      <p:sp>
        <p:nvSpPr>
          <p:cNvPr id="4" name="Slide Number Placeholder 3"/>
          <p:cNvSpPr>
            <a:spLocks noGrp="1"/>
          </p:cNvSpPr>
          <p:nvPr>
            <p:ph type="sldNum" sz="quarter" idx="10"/>
          </p:nvPr>
        </p:nvSpPr>
        <p:spPr/>
        <p:txBody>
          <a:bodyPr/>
          <a:lstStyle/>
          <a:p>
            <a:fld id="{7BB26222-F221-4382-B7EF-77C49785F944}" type="slidenum">
              <a:rPr lang="en-US" smtClean="0"/>
              <a:t>48</a:t>
            </a:fld>
            <a:endParaRPr lang="en-US"/>
          </a:p>
        </p:txBody>
      </p:sp>
    </p:spTree>
    <p:extLst>
      <p:ext uri="{BB962C8B-B14F-4D97-AF65-F5344CB8AC3E}">
        <p14:creationId xmlns:p14="http://schemas.microsoft.com/office/powerpoint/2010/main" val="3355148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Lisa</a:t>
            </a:r>
          </a:p>
          <a:p>
            <a:pPr marL="171450" indent="-171450" eaLnBrk="1" fontAlgn="auto" hangingPunct="1">
              <a:spcBef>
                <a:spcPts val="0"/>
              </a:spcBef>
              <a:spcAft>
                <a:spcPts val="0"/>
              </a:spcAft>
              <a:buFont typeface="Arial" panose="020B0604020202020204" pitchFamily="34" charset="0"/>
              <a:buChar char="•"/>
              <a:defRPr/>
            </a:pPr>
            <a:r>
              <a:rPr lang="en-US" dirty="0" smtClean="0"/>
              <a:t>If you are feeling inspired, here</a:t>
            </a:r>
            <a:r>
              <a:rPr lang="en-US" baseline="0" dirty="0" smtClean="0"/>
              <a:t> are some action steps that you can take now to improve chlamydia screening at your site</a:t>
            </a:r>
          </a:p>
          <a:p>
            <a:pPr marL="171450" indent="-171450">
              <a:buFont typeface="Arial" panose="020B0604020202020204" pitchFamily="34" charset="0"/>
              <a:buChar char="•"/>
            </a:pPr>
            <a:r>
              <a:rPr lang="en-US" altLang="en-US" dirty="0" smtClean="0"/>
              <a:t>Assemble QI team (with representative staff from: clinical, administration/clinic management, billing and coding, front desk, clinical assistants, and finance)</a:t>
            </a:r>
          </a:p>
          <a:p>
            <a:pPr marL="171450" indent="-171450">
              <a:buFont typeface="Arial" panose="020B0604020202020204" pitchFamily="34" charset="0"/>
              <a:buChar char="•"/>
            </a:pPr>
            <a:r>
              <a:rPr lang="en-US" altLang="en-US" dirty="0" smtClean="0"/>
              <a:t>Develop a performance goal and improvement plan</a:t>
            </a:r>
          </a:p>
          <a:p>
            <a:pPr marL="171450" indent="-171450">
              <a:buFont typeface="Arial" panose="020B0604020202020204" pitchFamily="34" charset="0"/>
              <a:buChar char="•"/>
            </a:pPr>
            <a:r>
              <a:rPr lang="en-US" altLang="en-US" dirty="0" smtClean="0"/>
              <a:t>Implement improvement strategies</a:t>
            </a:r>
          </a:p>
          <a:p>
            <a:pPr marL="171450" indent="-171450">
              <a:buFont typeface="Arial" panose="020B0604020202020204" pitchFamily="34" charset="0"/>
              <a:buChar char="•"/>
            </a:pPr>
            <a:r>
              <a:rPr lang="en-US" altLang="en-US" dirty="0" smtClean="0"/>
              <a:t>Review regularly what is working and what needs to be done differently</a:t>
            </a:r>
          </a:p>
          <a:p>
            <a:pPr marL="171450" indent="-171450">
              <a:buFont typeface="Arial" panose="020B0604020202020204" pitchFamily="34" charset="0"/>
              <a:buChar char="•"/>
            </a:pPr>
            <a:r>
              <a:rPr lang="en-US" altLang="en-US" dirty="0" smtClean="0"/>
              <a:t>The resources on the next few slides will help you implement these steps</a:t>
            </a:r>
          </a:p>
          <a:p>
            <a:pPr marL="171450" indent="-171450" eaLnBrk="1" fontAlgn="auto" hangingPunct="1">
              <a:spcBef>
                <a:spcPts val="0"/>
              </a:spcBef>
              <a:spcAft>
                <a:spcPts val="0"/>
              </a:spcAft>
              <a:buFont typeface="Arial" panose="020B0604020202020204" pitchFamily="34" charset="0"/>
              <a:buChar char="•"/>
              <a:defRPr/>
            </a:pPr>
            <a:endParaRPr 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9413"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38F822-BEE8-447E-AD94-545176BBA46D}" type="slidenum">
              <a:rPr lang="en-US" altLang="en-US">
                <a:solidFill>
                  <a:srgbClr val="000000"/>
                </a:solidFill>
              </a:rPr>
              <a:pPr>
                <a:spcBef>
                  <a:spcPct val="0"/>
                </a:spcBef>
              </a:pPr>
              <a:t>49</a:t>
            </a:fld>
            <a:endParaRPr lang="en-US" altLang="en-US">
              <a:solidFill>
                <a:srgbClr val="000000"/>
              </a:solidFill>
            </a:endParaRPr>
          </a:p>
        </p:txBody>
      </p:sp>
    </p:spTree>
    <p:extLst>
      <p:ext uri="{BB962C8B-B14F-4D97-AF65-F5344CB8AC3E}">
        <p14:creationId xmlns:p14="http://schemas.microsoft.com/office/powerpoint/2010/main" val="193112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Lisa</a:t>
            </a:r>
          </a:p>
          <a:p>
            <a:pPr marL="171450" indent="-171450">
              <a:buFont typeface="Arial" panose="020B0604020202020204" pitchFamily="34" charset="0"/>
              <a:buChar char="•"/>
            </a:pPr>
            <a:r>
              <a:rPr lang="en-US" sz="1100" b="0" dirty="0" smtClean="0"/>
              <a:t>In</a:t>
            </a:r>
            <a:r>
              <a:rPr lang="en-US" sz="1100" b="0" baseline="0" dirty="0" smtClean="0"/>
              <a:t> 2017, there were over 116,000 cases of Chlamydia in New York State including New York City </a:t>
            </a:r>
          </a:p>
          <a:p>
            <a:pPr marL="171450" indent="-171450">
              <a:buFont typeface="Arial" panose="020B0604020202020204" pitchFamily="34" charset="0"/>
              <a:buChar char="•"/>
            </a:pPr>
            <a:r>
              <a:rPr lang="en-US" sz="1100" b="0" baseline="0" dirty="0" smtClean="0"/>
              <a:t>About 45,000 of the cases were outside of NYC, and 71,000 were in NYC</a:t>
            </a:r>
          </a:p>
          <a:p>
            <a:pPr marL="171450" indent="-171450">
              <a:buFont typeface="Arial" panose="020B0604020202020204" pitchFamily="34" charset="0"/>
              <a:buChar char="•"/>
            </a:pPr>
            <a:r>
              <a:rPr lang="en-US" sz="1100" b="0" baseline="0" dirty="0" smtClean="0"/>
              <a:t>This represents the fourth consecutive year of increase in the number of chlamydia cases in New York State</a:t>
            </a:r>
            <a:endParaRPr lang="en-US" sz="1100" b="0" dirty="0" smtClean="0"/>
          </a:p>
        </p:txBody>
      </p:sp>
      <p:sp>
        <p:nvSpPr>
          <p:cNvPr id="4" name="Slide Number Placeholder 3"/>
          <p:cNvSpPr>
            <a:spLocks noGrp="1"/>
          </p:cNvSpPr>
          <p:nvPr>
            <p:ph type="sldNum" sz="quarter" idx="10"/>
          </p:nvPr>
        </p:nvSpPr>
        <p:spPr/>
        <p:txBody>
          <a:bodyPr/>
          <a:lstStyle/>
          <a:p>
            <a:fld id="{2DCAEED6-9AE5-401B-BE85-F4DEDDD28668}" type="slidenum">
              <a:rPr lang="en-US" smtClean="0"/>
              <a:t>5</a:t>
            </a:fld>
            <a:endParaRPr lang="en-US"/>
          </a:p>
        </p:txBody>
      </p:sp>
    </p:spTree>
    <p:extLst>
      <p:ext uri="{BB962C8B-B14F-4D97-AF65-F5344CB8AC3E}">
        <p14:creationId xmlns:p14="http://schemas.microsoft.com/office/powerpoint/2010/main" val="3342803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Shape 471"/>
          <p:cNvSpPr>
            <a:spLocks noGrp="1" noRot="1" noChangeAspect="1" noTextEdit="1"/>
          </p:cNvSpPr>
          <p:nvPr>
            <p:ph type="sldImg" idx="2"/>
          </p:nvPr>
        </p:nvSpPr>
        <p:spPr bwMode="auto">
          <a:xfrm>
            <a:off x="1184275" y="698500"/>
            <a:ext cx="4654550" cy="3490913"/>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2707" name="Shape 472"/>
          <p:cNvSpPr>
            <a:spLocks noGrp="1"/>
          </p:cNvSpPr>
          <p:nvPr>
            <p:ph type="body" idx="1"/>
          </p:nvPr>
        </p:nvSpPr>
        <p:spPr bwMode="auto">
          <a:xfrm>
            <a:off x="701675" y="4421188"/>
            <a:ext cx="561975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300" tIns="46650" rIns="93300" bIns="46650" numCol="1" anchor="t" anchorCtr="0" compatLnSpc="1">
            <a:prstTxWarp prst="textNoShape">
              <a:avLst/>
            </a:prstTxWarp>
          </a:bodyPr>
          <a:lstStyle/>
          <a:p>
            <a:pPr marL="0" indent="0" eaLnBrk="1" hangingPunct="1">
              <a:spcBef>
                <a:spcPct val="0"/>
              </a:spcBef>
              <a:buFontTx/>
              <a:buNone/>
            </a:pPr>
            <a:r>
              <a:rPr lang="en-US" altLang="en-US" sz="1100" b="1" dirty="0" smtClean="0"/>
              <a:t>Lisa</a:t>
            </a:r>
          </a:p>
          <a:p>
            <a:pPr marL="285750" indent="-285750" eaLnBrk="1" hangingPunct="1">
              <a:spcBef>
                <a:spcPct val="0"/>
              </a:spcBef>
              <a:buFontTx/>
              <a:buChar char="•"/>
            </a:pPr>
            <a:r>
              <a:rPr lang="en-US" altLang="en-US" sz="1100" dirty="0" smtClean="0"/>
              <a:t>This is a template Improvement plan which</a:t>
            </a:r>
            <a:r>
              <a:rPr lang="en-US" altLang="en-US" sz="1100" baseline="0" dirty="0" smtClean="0"/>
              <a:t> learning collaborative teams used, and which</a:t>
            </a:r>
            <a:r>
              <a:rPr lang="en-US" altLang="en-US" sz="1100" dirty="0" smtClean="0"/>
              <a:t> you can use to manage quality improvement efforts.</a:t>
            </a:r>
          </a:p>
          <a:p>
            <a:pPr marL="285750" indent="-285750" eaLnBrk="1" hangingPunct="1">
              <a:spcBef>
                <a:spcPct val="0"/>
              </a:spcBef>
              <a:buFontTx/>
              <a:buChar char="•"/>
            </a:pPr>
            <a:r>
              <a:rPr lang="en-US" altLang="en-US" sz="1100" dirty="0" smtClean="0"/>
              <a:t>The improvement plan helps you track which best practices</a:t>
            </a:r>
            <a:r>
              <a:rPr lang="en-US" altLang="en-US" sz="1100" baseline="0" dirty="0" smtClean="0"/>
              <a:t> you are working on and helps put into practice the </a:t>
            </a:r>
            <a:r>
              <a:rPr lang="en-US" altLang="en-US" sz="1100" dirty="0" smtClean="0"/>
              <a:t>Plan-Do-Study-Act approach quality improvement.</a:t>
            </a:r>
          </a:p>
          <a:p>
            <a:pPr marL="285750" indent="-285750" eaLnBrk="1" hangingPunct="1">
              <a:spcBef>
                <a:spcPct val="0"/>
              </a:spcBef>
              <a:buFontTx/>
              <a:buChar char="•"/>
            </a:pPr>
            <a:r>
              <a:rPr lang="en-US" altLang="en-US" sz="1100" dirty="0" smtClean="0"/>
              <a:t>The plan also has a place</a:t>
            </a:r>
            <a:r>
              <a:rPr lang="en-US" altLang="en-US" sz="1100" baseline="0" dirty="0" smtClean="0"/>
              <a:t> to track data and produces a run chart to help you track improvements. </a:t>
            </a:r>
            <a:endParaRPr lang="en-US" altLang="en-US" sz="1100" dirty="0" smtClean="0"/>
          </a:p>
        </p:txBody>
      </p:sp>
      <p:sp>
        <p:nvSpPr>
          <p:cNvPr id="72708" name="Shape 473"/>
          <p:cNvSpPr txBox="1">
            <a:spLocks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buClr>
                <a:srgbClr val="000000"/>
              </a:buClr>
              <a:buSzPct val="25000"/>
              <a:buFont typeface="Calibri" panose="020F0502020204030204" pitchFamily="34" charset="0"/>
              <a:buNone/>
            </a:pPr>
            <a:fld id="{ABDDFE46-A276-4BA1-BE4B-3BAC2D444EE8}" type="slidenum">
              <a:rPr lang="en-US" altLang="en-US" sz="1200">
                <a:solidFill>
                  <a:srgbClr val="000000"/>
                </a:solidFill>
                <a:sym typeface="Calibri" panose="020F0502020204030204" pitchFamily="34" charset="0"/>
              </a:rPr>
              <a:pPr algn="r">
                <a:buClr>
                  <a:srgbClr val="000000"/>
                </a:buClr>
                <a:buSzPct val="25000"/>
                <a:buFont typeface="Calibri" panose="020F0502020204030204" pitchFamily="34" charset="0"/>
                <a:buNone/>
              </a:pPr>
              <a:t>50</a:t>
            </a:fld>
            <a:endParaRPr lang="en-US" altLang="en-US" sz="1200">
              <a:solidFill>
                <a:srgbClr val="000000"/>
              </a:solidFill>
              <a:sym typeface="Calibri" panose="020F0502020204030204" pitchFamily="34" charset="0"/>
            </a:endParaRPr>
          </a:p>
        </p:txBody>
      </p:sp>
    </p:spTree>
    <p:extLst>
      <p:ext uri="{BB962C8B-B14F-4D97-AF65-F5344CB8AC3E}">
        <p14:creationId xmlns:p14="http://schemas.microsoft.com/office/powerpoint/2010/main" val="3767481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Another great resource is this toolkit from the Family Planning National Training Center</a:t>
            </a:r>
          </a:p>
          <a:p>
            <a:pPr marL="171450" indent="-171450">
              <a:buFont typeface="Arial" panose="020B0604020202020204" pitchFamily="34" charset="0"/>
              <a:buChar char="•"/>
            </a:pPr>
            <a:r>
              <a:rPr lang="en-US" dirty="0" smtClean="0"/>
              <a:t>This Chlamydia Screening</a:t>
            </a:r>
            <a:r>
              <a:rPr lang="en-US" baseline="0" dirty="0" smtClean="0"/>
              <a:t> Toolkit walks providers though best practice recommendations, action steps, and provides implementation resources</a:t>
            </a:r>
            <a:endParaRPr lang="en-US" dirty="0"/>
          </a:p>
        </p:txBody>
      </p:sp>
      <p:sp>
        <p:nvSpPr>
          <p:cNvPr id="4" name="Slide Number Placeholder 3"/>
          <p:cNvSpPr>
            <a:spLocks noGrp="1"/>
          </p:cNvSpPr>
          <p:nvPr>
            <p:ph type="sldNum" sz="quarter" idx="10"/>
          </p:nvPr>
        </p:nvSpPr>
        <p:spPr/>
        <p:txBody>
          <a:bodyPr/>
          <a:lstStyle/>
          <a:p>
            <a:fld id="{20EBB9C9-F34F-4F27-BC7D-6C2128CF457C}" type="slidenum">
              <a:rPr lang="en-US" smtClean="0"/>
              <a:t>51</a:t>
            </a:fld>
            <a:endParaRPr lang="en-US"/>
          </a:p>
        </p:txBody>
      </p:sp>
    </p:spTree>
    <p:extLst>
      <p:ext uri="{BB962C8B-B14F-4D97-AF65-F5344CB8AC3E}">
        <p14:creationId xmlns:p14="http://schemas.microsoft.com/office/powerpoint/2010/main" val="1963971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In the toolkit on the prior page, for each best practice recommendation there</a:t>
            </a:r>
            <a:r>
              <a:rPr lang="en-US" baseline="0" dirty="0" smtClean="0"/>
              <a:t> are training guides, which includes a PowerPoint slide deck and a facilitator’s guide with discussion prompts and questions. These can help you facilitate a conversation with staff about how to implement best practice recommendations from the change package.</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52</a:t>
            </a:fld>
            <a:endParaRPr lang="en-US"/>
          </a:p>
        </p:txBody>
      </p:sp>
    </p:spTree>
    <p:extLst>
      <p:ext uri="{BB962C8B-B14F-4D97-AF65-F5344CB8AC3E}">
        <p14:creationId xmlns:p14="http://schemas.microsoft.com/office/powerpoint/2010/main" val="3888227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Finally,</a:t>
            </a:r>
            <a:r>
              <a:rPr lang="en-US" baseline="0" dirty="0" smtClean="0"/>
              <a:t> all of the learning collaborative materials can be found on this webpage of our website nysfptraining.org </a:t>
            </a:r>
          </a:p>
        </p:txBody>
      </p:sp>
      <p:sp>
        <p:nvSpPr>
          <p:cNvPr id="4" name="Slide Number Placeholder 3"/>
          <p:cNvSpPr>
            <a:spLocks noGrp="1"/>
          </p:cNvSpPr>
          <p:nvPr>
            <p:ph type="sldNum" sz="quarter" idx="10"/>
          </p:nvPr>
        </p:nvSpPr>
        <p:spPr/>
        <p:txBody>
          <a:bodyPr/>
          <a:lstStyle/>
          <a:p>
            <a:fld id="{2DCAEED6-9AE5-401B-BE85-F4DEDDD28668}" type="slidenum">
              <a:rPr lang="en-US" smtClean="0"/>
              <a:t>53</a:t>
            </a:fld>
            <a:endParaRPr lang="en-US"/>
          </a:p>
        </p:txBody>
      </p:sp>
    </p:spTree>
    <p:extLst>
      <p:ext uri="{BB962C8B-B14F-4D97-AF65-F5344CB8AC3E}">
        <p14:creationId xmlns:p14="http://schemas.microsoft.com/office/powerpoint/2010/main" val="2825016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Katie to facilitate Q&amp;A</a:t>
            </a:r>
            <a:endParaRPr lang="en-US" b="0" dirty="0"/>
          </a:p>
        </p:txBody>
      </p:sp>
      <p:sp>
        <p:nvSpPr>
          <p:cNvPr id="4" name="Slide Number Placeholder 3"/>
          <p:cNvSpPr>
            <a:spLocks noGrp="1"/>
          </p:cNvSpPr>
          <p:nvPr>
            <p:ph type="sldNum" sz="quarter" idx="10"/>
          </p:nvPr>
        </p:nvSpPr>
        <p:spPr/>
        <p:txBody>
          <a:bodyPr/>
          <a:lstStyle/>
          <a:p>
            <a:fld id="{7BB26222-F221-4382-B7EF-77C49785F944}" type="slidenum">
              <a:rPr lang="en-US" smtClean="0"/>
              <a:t>54</a:t>
            </a:fld>
            <a:endParaRPr lang="en-US"/>
          </a:p>
        </p:txBody>
      </p:sp>
    </p:spTree>
    <p:extLst>
      <p:ext uri="{BB962C8B-B14F-4D97-AF65-F5344CB8AC3E}">
        <p14:creationId xmlns:p14="http://schemas.microsoft.com/office/powerpoint/2010/main" val="4255322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9413"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E67DD2-112C-4278-8A43-23A32B1B6E4F}" type="slidenum">
              <a:rPr lang="en-US" altLang="en-US"/>
              <a:pPr>
                <a:spcBef>
                  <a:spcPct val="0"/>
                </a:spcBef>
              </a:pPr>
              <a:t>55</a:t>
            </a:fld>
            <a:endParaRPr lang="en-US" altLang="en-US"/>
          </a:p>
        </p:txBody>
      </p:sp>
    </p:spTree>
    <p:extLst>
      <p:ext uri="{BB962C8B-B14F-4D97-AF65-F5344CB8AC3E}">
        <p14:creationId xmlns:p14="http://schemas.microsoft.com/office/powerpoint/2010/main" val="219407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This figure shows that chlamydia is</a:t>
            </a:r>
            <a:r>
              <a:rPr lang="en-US" baseline="0" dirty="0" smtClean="0"/>
              <a:t> the most common reported STI in New York State</a:t>
            </a:r>
          </a:p>
          <a:p>
            <a:pPr marL="171450" indent="-171450">
              <a:buFont typeface="Arial" panose="020B0604020202020204" pitchFamily="34" charset="0"/>
              <a:buChar char="•"/>
            </a:pPr>
            <a:r>
              <a:rPr lang="en-US" baseline="0" dirty="0" smtClean="0"/>
              <a:t>It also shows that young people are disproportionately impacted by chlamydia</a:t>
            </a:r>
          </a:p>
          <a:p>
            <a:pPr marL="171450" indent="-171450">
              <a:buFont typeface="Arial" panose="020B0604020202020204" pitchFamily="34" charset="0"/>
              <a:buChar char="•"/>
            </a:pPr>
            <a:r>
              <a:rPr lang="en-US" baseline="0" dirty="0" smtClean="0"/>
              <a:t>Over half of all STIs are diagnosed among people younger than 26 years old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Source link: </a:t>
            </a:r>
            <a:r>
              <a:rPr lang="en-US" sz="1200" dirty="0" smtClean="0">
                <a:latin typeface="Segoe Condensed" panose="020B0606040200020203" pitchFamily="34" charset="0"/>
                <a:hlinkClick r:id="rId3"/>
              </a:rPr>
              <a:t>https://www.health.ny.gov/statistics/diseases/communicable/std/docs/sti_surveillance_report_2017.pdf</a:t>
            </a:r>
            <a:r>
              <a:rPr lang="en-US" sz="1200" dirty="0" smtClean="0">
                <a:latin typeface="Segoe Condensed" panose="020B0606040200020203" pitchFamily="34" charset="0"/>
              </a:rPr>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6</a:t>
            </a:fld>
            <a:endParaRPr lang="en-US"/>
          </a:p>
        </p:txBody>
      </p:sp>
    </p:spTree>
    <p:extLst>
      <p:ext uri="{BB962C8B-B14F-4D97-AF65-F5344CB8AC3E}">
        <p14:creationId xmlns:p14="http://schemas.microsoft.com/office/powerpoint/2010/main" val="393498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p>
          <a:p>
            <a:pPr marL="171450" indent="-171450">
              <a:buFont typeface="Arial" panose="020B0604020202020204" pitchFamily="34" charset="0"/>
              <a:buChar char="•"/>
            </a:pPr>
            <a:r>
              <a:rPr lang="en-US" dirty="0" smtClean="0"/>
              <a:t>This map shows the counties where there</a:t>
            </a:r>
            <a:r>
              <a:rPr lang="en-US" baseline="0" dirty="0" smtClean="0"/>
              <a:t> are above average rates of chlamydia, outside of New York City, in 2017</a:t>
            </a:r>
          </a:p>
          <a:p>
            <a:pPr marL="171450" indent="-171450">
              <a:buFont typeface="Arial" panose="020B0604020202020204" pitchFamily="34" charset="0"/>
              <a:buChar char="•"/>
            </a:pPr>
            <a:r>
              <a:rPr lang="en-US" baseline="0" dirty="0" smtClean="0"/>
              <a:t>The “hot spot” counties include: Jefferson, Niagara, Erie, Monroe, Onondaga, Schenectady, and Albany</a:t>
            </a:r>
          </a:p>
        </p:txBody>
      </p:sp>
      <p:sp>
        <p:nvSpPr>
          <p:cNvPr id="4" name="Slide Number Placeholder 3"/>
          <p:cNvSpPr>
            <a:spLocks noGrp="1"/>
          </p:cNvSpPr>
          <p:nvPr>
            <p:ph type="sldNum" sz="quarter" idx="10"/>
          </p:nvPr>
        </p:nvSpPr>
        <p:spPr/>
        <p:txBody>
          <a:bodyPr/>
          <a:lstStyle/>
          <a:p>
            <a:fld id="{2DCAEED6-9AE5-401B-BE85-F4DEDDD28668}" type="slidenum">
              <a:rPr lang="en-US" smtClean="0"/>
              <a:t>7</a:t>
            </a:fld>
            <a:endParaRPr lang="en-US"/>
          </a:p>
        </p:txBody>
      </p:sp>
    </p:spTree>
    <p:extLst>
      <p:ext uri="{BB962C8B-B14F-4D97-AF65-F5344CB8AC3E}">
        <p14:creationId xmlns:p14="http://schemas.microsoft.com/office/powerpoint/2010/main" val="189419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25000"/>
              <a:buFont typeface="Arial" panose="020B0604020202020204" pitchFamily="34" charset="0"/>
              <a:buNone/>
            </a:pPr>
            <a:r>
              <a:rPr lang="en-US" sz="1300" b="1" dirty="0" smtClean="0"/>
              <a:t>Lisa</a:t>
            </a:r>
          </a:p>
          <a:p>
            <a:pPr marL="179525" indent="-179525">
              <a:buSzPct val="25000"/>
              <a:buFont typeface="Arial" panose="020B0604020202020204" pitchFamily="34" charset="0"/>
              <a:buChar char="•"/>
            </a:pPr>
            <a:r>
              <a:rPr lang="en-US" sz="1300" dirty="0" smtClean="0"/>
              <a:t>In terms of gender, young</a:t>
            </a:r>
            <a:r>
              <a:rPr lang="en-US" sz="1300" baseline="0" dirty="0" smtClean="0"/>
              <a:t> women bear the disproportionate burden of chlamydia infection. </a:t>
            </a:r>
          </a:p>
          <a:p>
            <a:pPr marL="179525" marR="0" lvl="0" indent="-179525"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300" dirty="0" smtClean="0"/>
              <a:t>Chlamydia is most prevalent among adolescent (15 to 19) and young adult (20 to 24) women.</a:t>
            </a:r>
          </a:p>
          <a:p>
            <a:pPr marL="179525" indent="-179525">
              <a:buSzPct val="25000"/>
              <a:buFont typeface="Arial" panose="020B0604020202020204" pitchFamily="34" charset="0"/>
              <a:buChar char="•"/>
            </a:pPr>
            <a:r>
              <a:rPr lang="en-US" sz="1300" baseline="0" dirty="0" smtClean="0"/>
              <a:t>And again, this is concerning because chlamydia infection in women can lead to pelvic inflammatory disease (PID), a major cause of infertility, ectopic pregnancy, and chronic pelvic pain.</a:t>
            </a:r>
          </a:p>
          <a:p>
            <a:pPr marL="179525" indent="-179525">
              <a:buSzPct val="25000"/>
              <a:buFont typeface="Arial" panose="020B0604020202020204" pitchFamily="34" charset="0"/>
              <a:buChar char="•"/>
            </a:pPr>
            <a:endParaRPr lang="en-US" sz="1300" baseline="0" dirty="0" smtClean="0"/>
          </a:p>
        </p:txBody>
      </p:sp>
      <p:sp>
        <p:nvSpPr>
          <p:cNvPr id="4" name="Slide Number Placeholder 3"/>
          <p:cNvSpPr>
            <a:spLocks noGrp="1"/>
          </p:cNvSpPr>
          <p:nvPr>
            <p:ph type="sldNum" sz="quarter" idx="10"/>
          </p:nvPr>
        </p:nvSpPr>
        <p:spPr/>
        <p:txBody>
          <a:bodyPr/>
          <a:lstStyle/>
          <a:p>
            <a:fld id="{2DCAEED6-9AE5-401B-BE85-F4DEDDD28668}" type="slidenum">
              <a:rPr lang="en-US" smtClean="0"/>
              <a:t>8</a:t>
            </a:fld>
            <a:endParaRPr lang="en-US"/>
          </a:p>
        </p:txBody>
      </p:sp>
    </p:spTree>
    <p:extLst>
      <p:ext uri="{BB962C8B-B14F-4D97-AF65-F5344CB8AC3E}">
        <p14:creationId xmlns:p14="http://schemas.microsoft.com/office/powerpoint/2010/main" val="48305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Lisa</a:t>
            </a:r>
            <a:endParaRPr lang="en-US" b="0" dirty="0" smtClean="0"/>
          </a:p>
          <a:p>
            <a:pPr marL="171450" indent="-171450">
              <a:buFont typeface="Arial" panose="020B0604020202020204" pitchFamily="34" charset="0"/>
              <a:buChar char="•"/>
            </a:pPr>
            <a:r>
              <a:rPr lang="en-US" b="0" dirty="0" smtClean="0"/>
              <a:t>Racial and ethnic disparities are prominent in chlamydia infections.</a:t>
            </a:r>
            <a:r>
              <a:rPr lang="en-US" b="0" baseline="0" dirty="0" smtClean="0"/>
              <a:t> </a:t>
            </a:r>
          </a:p>
          <a:p>
            <a:pPr marL="171450" indent="-171450">
              <a:buFont typeface="Arial" panose="020B0604020202020204" pitchFamily="34" charset="0"/>
              <a:buChar char="•"/>
            </a:pPr>
            <a:r>
              <a:rPr lang="en-US" b="0" baseline="0" dirty="0" smtClean="0"/>
              <a:t>Black non-Hispanic individuals have the highest burden, followed by Hispanic individuals. </a:t>
            </a:r>
          </a:p>
          <a:p>
            <a:pPr marL="171450" indent="-171450">
              <a:buFont typeface="Arial" panose="020B0604020202020204" pitchFamily="34" charset="0"/>
              <a:buChar char="•"/>
            </a:pPr>
            <a:r>
              <a:rPr lang="en-US" b="0" baseline="0" dirty="0" smtClean="0"/>
              <a:t>Both are higher than the rate of cases among White, non-Hispanic individuals.</a:t>
            </a:r>
            <a:endParaRPr lang="en-US" b="0" dirty="0"/>
          </a:p>
        </p:txBody>
      </p:sp>
      <p:sp>
        <p:nvSpPr>
          <p:cNvPr id="4" name="Slide Number Placeholder 3"/>
          <p:cNvSpPr>
            <a:spLocks noGrp="1"/>
          </p:cNvSpPr>
          <p:nvPr>
            <p:ph type="sldNum" sz="quarter" idx="10"/>
          </p:nvPr>
        </p:nvSpPr>
        <p:spPr/>
        <p:txBody>
          <a:bodyPr/>
          <a:lstStyle/>
          <a:p>
            <a:fld id="{2DCAEED6-9AE5-401B-BE85-F4DEDDD28668}" type="slidenum">
              <a:rPr lang="en-US" smtClean="0"/>
              <a:t>9</a:t>
            </a:fld>
            <a:endParaRPr lang="en-US"/>
          </a:p>
        </p:txBody>
      </p:sp>
    </p:spTree>
    <p:extLst>
      <p:ext uri="{BB962C8B-B14F-4D97-AF65-F5344CB8AC3E}">
        <p14:creationId xmlns:p14="http://schemas.microsoft.com/office/powerpoint/2010/main" val="193255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5400" b="1">
                <a:latin typeface="Segoe Condensed" panose="020B0606040200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normAutofit/>
          </a:bodyPr>
          <a:lstStyle>
            <a:lvl1pPr marL="0" indent="0" algn="ctr">
              <a:buNone/>
              <a:defRPr sz="2800" b="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85695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167463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164069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3EFF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5400" b="1">
                <a:latin typeface="Segoe Condensed" panose="020B0606040200020203" pitchFamily="34" charset="0"/>
                <a:ea typeface="Segoe UI" panose="020B0502040204020203" pitchFamily="34" charset="0"/>
                <a:cs typeface="Segoe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chor="ctr">
            <a:normAutofit/>
          </a:bodyPr>
          <a:lstStyle>
            <a:lvl1pPr marL="0" indent="0" algn="ctr">
              <a:buNone/>
              <a:defRPr sz="2800" b="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4F2F93E0-A87E-4B7B-8B89-0DA4BEDB3B4D}" type="slidenum">
              <a:rPr lang="en-US"/>
              <a:pPr>
                <a:defRPr/>
              </a:pPr>
              <a:t>‹#›</a:t>
            </a:fld>
            <a:endParaRPr lang="en-US"/>
          </a:p>
        </p:txBody>
      </p:sp>
    </p:spTree>
    <p:extLst>
      <p:ext uri="{BB962C8B-B14F-4D97-AF65-F5344CB8AC3E}">
        <p14:creationId xmlns:p14="http://schemas.microsoft.com/office/powerpoint/2010/main" val="1850281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4B95B94E-F4CC-43A9-ADA2-00CE77818BE3}" type="slidenum">
              <a:rPr lang="en-US"/>
              <a:pPr>
                <a:defRPr/>
              </a:pPr>
              <a:t>‹#›</a:t>
            </a:fld>
            <a:endParaRPr lang="en-US" dirty="0"/>
          </a:p>
        </p:txBody>
      </p:sp>
    </p:spTree>
    <p:extLst>
      <p:ext uri="{BB962C8B-B14F-4D97-AF65-F5344CB8AC3E}">
        <p14:creationId xmlns:p14="http://schemas.microsoft.com/office/powerpoint/2010/main" val="1633842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3EF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54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22D5750-1D97-4FDA-96CD-D02EE82E964C}" type="slidenum">
              <a:rPr lang="en-US"/>
              <a:pPr>
                <a:defRPr/>
              </a:pPr>
              <a:t>‹#›</a:t>
            </a:fld>
            <a:endParaRPr lang="en-US"/>
          </a:p>
        </p:txBody>
      </p:sp>
    </p:spTree>
    <p:extLst>
      <p:ext uri="{BB962C8B-B14F-4D97-AF65-F5344CB8AC3E}">
        <p14:creationId xmlns:p14="http://schemas.microsoft.com/office/powerpoint/2010/main" val="2821308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906963"/>
          </a:xfrm>
        </p:spPr>
        <p:txBody>
          <a:bodyPr>
            <a:normAutofit/>
          </a:bodyPr>
          <a:lstStyle>
            <a:lvl1pPr>
              <a:defRPr sz="30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906963"/>
          </a:xfrm>
        </p:spPr>
        <p:txBody>
          <a:bodyPr>
            <a:normAutofit/>
          </a:bodyPr>
          <a:lstStyle>
            <a:lvl1pPr>
              <a:defRPr sz="30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F7891B3D-2D5E-4567-9CCB-5BF6EB149C1F}" type="slidenum">
              <a:rPr lang="en-US"/>
              <a:pPr>
                <a:defRPr/>
              </a:pPr>
              <a:t>‹#›</a:t>
            </a:fld>
            <a:endParaRPr lang="en-US" dirty="0"/>
          </a:p>
        </p:txBody>
      </p:sp>
    </p:spTree>
    <p:extLst>
      <p:ext uri="{BB962C8B-B14F-4D97-AF65-F5344CB8AC3E}">
        <p14:creationId xmlns:p14="http://schemas.microsoft.com/office/powerpoint/2010/main" val="248353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a:defRPr/>
            </a:pPr>
            <a:fld id="{07F43D89-4D6A-4F60-A374-C413284E0FC9}" type="slidenum">
              <a:rPr lang="en-US"/>
              <a:pPr>
                <a:defRPr/>
              </a:pPr>
              <a:t>‹#›</a:t>
            </a:fld>
            <a:endParaRPr lang="en-US" dirty="0"/>
          </a:p>
        </p:txBody>
      </p:sp>
    </p:spTree>
    <p:extLst>
      <p:ext uri="{BB962C8B-B14F-4D97-AF65-F5344CB8AC3E}">
        <p14:creationId xmlns:p14="http://schemas.microsoft.com/office/powerpoint/2010/main" val="2087349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CC57AC6-AAAB-4F90-AAE6-1305772561D2}" type="slidenum">
              <a:rPr lang="en-US"/>
              <a:pPr>
                <a:defRPr/>
              </a:pPr>
              <a:t>‹#›</a:t>
            </a:fld>
            <a:endParaRPr lang="en-US" dirty="0"/>
          </a:p>
        </p:txBody>
      </p:sp>
    </p:spTree>
    <p:extLst>
      <p:ext uri="{BB962C8B-B14F-4D97-AF65-F5344CB8AC3E}">
        <p14:creationId xmlns:p14="http://schemas.microsoft.com/office/powerpoint/2010/main" val="4228365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A01A378-A016-40F9-ACE7-163465C67537}" type="slidenum">
              <a:rPr lang="en-US"/>
              <a:pPr>
                <a:defRPr/>
              </a:pPr>
              <a:t>‹#›</a:t>
            </a:fld>
            <a:endParaRPr lang="en-US" dirty="0"/>
          </a:p>
        </p:txBody>
      </p:sp>
    </p:spTree>
    <p:extLst>
      <p:ext uri="{BB962C8B-B14F-4D97-AF65-F5344CB8AC3E}">
        <p14:creationId xmlns:p14="http://schemas.microsoft.com/office/powerpoint/2010/main" val="328461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3429000" y="228600"/>
            <a:ext cx="0" cy="59436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nchor="b">
            <a:normAutofit/>
          </a:bodyPr>
          <a:lstStyle>
            <a:lvl1pPr algn="l">
              <a:defRPr sz="32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2447BCDE-EA75-4B7F-ADC7-8FD4D70476DE}" type="slidenum">
              <a:rPr lang="en-US"/>
              <a:pPr>
                <a:defRPr/>
              </a:pPr>
              <a:t>‹#›</a:t>
            </a:fld>
            <a:endParaRPr lang="en-US"/>
          </a:p>
        </p:txBody>
      </p:sp>
    </p:spTree>
    <p:extLst>
      <p:ext uri="{BB962C8B-B14F-4D97-AF65-F5344CB8AC3E}">
        <p14:creationId xmlns:p14="http://schemas.microsoft.com/office/powerpoint/2010/main" val="382777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179851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FF3E2C0-AA76-458C-A63C-26882701B34A}" type="slidenum">
              <a:rPr lang="en-US"/>
              <a:pPr>
                <a:defRPr/>
              </a:pPr>
              <a:t>‹#›</a:t>
            </a:fld>
            <a:endParaRPr lang="en-US" dirty="0"/>
          </a:p>
        </p:txBody>
      </p:sp>
    </p:spTree>
    <p:extLst>
      <p:ext uri="{BB962C8B-B14F-4D97-AF65-F5344CB8AC3E}">
        <p14:creationId xmlns:p14="http://schemas.microsoft.com/office/powerpoint/2010/main" val="308362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B66AC86-1CA6-4712-A4BB-D703A997FC0C}" type="slidenum">
              <a:rPr lang="en-US"/>
              <a:pPr>
                <a:defRPr/>
              </a:pPr>
              <a:t>‹#›</a:t>
            </a:fld>
            <a:endParaRPr lang="en-US" dirty="0"/>
          </a:p>
        </p:txBody>
      </p:sp>
    </p:spTree>
    <p:extLst>
      <p:ext uri="{BB962C8B-B14F-4D97-AF65-F5344CB8AC3E}">
        <p14:creationId xmlns:p14="http://schemas.microsoft.com/office/powerpoint/2010/main" val="3644249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5277E2A-5D2A-49CE-B748-869C3DC1D763}" type="slidenum">
              <a:rPr lang="en-US"/>
              <a:pPr>
                <a:defRPr/>
              </a:pPr>
              <a:t>‹#›</a:t>
            </a:fld>
            <a:endParaRPr lang="en-US" dirty="0"/>
          </a:p>
        </p:txBody>
      </p:sp>
    </p:spTree>
    <p:extLst>
      <p:ext uri="{BB962C8B-B14F-4D97-AF65-F5344CB8AC3E}">
        <p14:creationId xmlns:p14="http://schemas.microsoft.com/office/powerpoint/2010/main" val="657658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hot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7586" y="2735525"/>
            <a:ext cx="2853619" cy="857714"/>
          </a:xfrm>
        </p:spPr>
        <p:txBody>
          <a:bodyPr anchor="t" anchorCtr="0"/>
          <a:lstStyle>
            <a:lvl1pPr algn="l">
              <a:defRPr sz="2000" b="1"/>
            </a:lvl1pPr>
          </a:lstStyle>
          <a:p>
            <a:r>
              <a:rPr lang="en-US" dirty="0"/>
              <a:t>Click to edit Master title style</a:t>
            </a:r>
          </a:p>
        </p:txBody>
      </p:sp>
      <p:sp>
        <p:nvSpPr>
          <p:cNvPr id="4" name="Text Placeholder 3"/>
          <p:cNvSpPr>
            <a:spLocks noGrp="1"/>
          </p:cNvSpPr>
          <p:nvPr>
            <p:ph type="body" sz="half" idx="2"/>
          </p:nvPr>
        </p:nvSpPr>
        <p:spPr>
          <a:xfrm>
            <a:off x="5707586" y="3593239"/>
            <a:ext cx="2853619" cy="2366296"/>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6553200" y="6356350"/>
            <a:ext cx="2133600" cy="365125"/>
          </a:xfrm>
        </p:spPr>
        <p:txBody>
          <a:bodyPr/>
          <a:lstStyle>
            <a:lvl1pPr>
              <a:defRPr sz="1000"/>
            </a:lvl1pPr>
          </a:lstStyle>
          <a:p>
            <a:fld id="{3532CD1E-524A-F24C-833E-D1292D301A24}" type="slidenum">
              <a:rPr lang="en-US" smtClean="0"/>
              <a:pPr/>
              <a:t>‹#›</a:t>
            </a:fld>
            <a:endParaRPr lang="en-US" dirty="0"/>
          </a:p>
        </p:txBody>
      </p:sp>
      <p:sp>
        <p:nvSpPr>
          <p:cNvPr id="12" name="Picture Placeholder 11"/>
          <p:cNvSpPr>
            <a:spLocks noGrp="1"/>
          </p:cNvSpPr>
          <p:nvPr>
            <p:ph type="pic" sz="quarter" idx="13" hasCustomPrompt="1"/>
          </p:nvPr>
        </p:nvSpPr>
        <p:spPr>
          <a:xfrm>
            <a:off x="0" y="0"/>
            <a:ext cx="5187938" cy="6858000"/>
          </a:xfrm>
        </p:spPr>
        <p:txBody>
          <a:bodyPr/>
          <a:lstStyle>
            <a:lvl1pPr>
              <a:defRPr sz="3200"/>
            </a:lvl1pPr>
          </a:lstStyle>
          <a:p>
            <a:r>
              <a:rPr lang="en-US" sz="2600" b="0" i="0" dirty="0">
                <a:solidFill>
                  <a:srgbClr val="000000"/>
                </a:solidFill>
                <a:latin typeface="Lucida Grande"/>
                <a:ea typeface="Lucida Grande"/>
                <a:cs typeface="Lucida Grande"/>
              </a:rPr>
              <a:t>Content with Caption</a:t>
            </a:r>
            <a:endParaRPr lang="en-US" dirty="0"/>
          </a:p>
        </p:txBody>
      </p:sp>
    </p:spTree>
    <p:extLst>
      <p:ext uri="{BB962C8B-B14F-4D97-AF65-F5344CB8AC3E}">
        <p14:creationId xmlns:p14="http://schemas.microsoft.com/office/powerpoint/2010/main" val="211291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5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33003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normAutofit/>
          </a:bodyPr>
          <a:lstStyle>
            <a:lvl1pPr>
              <a:defRPr sz="30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normAutofit/>
          </a:bodyPr>
          <a:lstStyle>
            <a:lvl1pPr>
              <a:defRPr sz="30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28866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05727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19887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77374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chor="t">
            <a:no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90600"/>
            <a:ext cx="3008313" cy="5135563"/>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3957698E-C657-43EE-8AAE-648C42A36E86}" type="slidenum">
              <a:rPr lang="en-US" smtClean="0"/>
              <a:t>‹#›</a:t>
            </a:fld>
            <a:endParaRPr lang="en-US"/>
          </a:p>
        </p:txBody>
      </p:sp>
      <p:cxnSp>
        <p:nvCxnSpPr>
          <p:cNvPr id="9" name="Straight Connector 8"/>
          <p:cNvCxnSpPr/>
          <p:nvPr userDrawn="1"/>
        </p:nvCxnSpPr>
        <p:spPr>
          <a:xfrm>
            <a:off x="3429000" y="228600"/>
            <a:ext cx="0" cy="59436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01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957698E-C657-43EE-8AAE-648C42A36E86}" type="slidenum">
              <a:rPr lang="en-US" smtClean="0"/>
              <a:t>‹#›</a:t>
            </a:fld>
            <a:endParaRPr lang="en-US"/>
          </a:p>
        </p:txBody>
      </p:sp>
    </p:spTree>
    <p:extLst>
      <p:ext uri="{BB962C8B-B14F-4D97-AF65-F5344CB8AC3E}">
        <p14:creationId xmlns:p14="http://schemas.microsoft.com/office/powerpoint/2010/main" val="290245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userDrawn="1"/>
        </p:nvSpPr>
        <p:spPr>
          <a:xfrm>
            <a:off x="-5650" y="5943600"/>
            <a:ext cx="3276600" cy="9144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1"/>
            <a:ext cx="82296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1280160" cy="365125"/>
          </a:xfrm>
          <a:prstGeom prst="rect">
            <a:avLst/>
          </a:prstGeom>
        </p:spPr>
        <p:txBody>
          <a:bodyPr vert="horz" lIns="91440" tIns="45720" rIns="91440" bIns="45720" rtlCol="0" anchor="ctr"/>
          <a:lstStyle>
            <a:lvl1pPr algn="l">
              <a:defRPr sz="1400">
                <a:solidFill>
                  <a:schemeClr val="bg1"/>
                </a:solidFill>
                <a:latin typeface="Segoe UI Light" panose="020B0502040204020203" pitchFamily="34" charset="0"/>
              </a:defRPr>
            </a:lvl1pPr>
          </a:lstStyle>
          <a:p>
            <a:fld id="{3957698E-C657-43EE-8AAE-648C42A36E86}" type="slidenum">
              <a:rPr lang="en-US" smtClean="0"/>
              <a:pPr/>
              <a:t>‹#›</a:t>
            </a:fld>
            <a:endParaRPr lang="en-US" dirty="0"/>
          </a:p>
        </p:txBody>
      </p:sp>
      <p:grpSp>
        <p:nvGrpSpPr>
          <p:cNvPr id="8" name="Group 7"/>
          <p:cNvGrpSpPr>
            <a:grpSpLocks noChangeAspect="1"/>
          </p:cNvGrpSpPr>
          <p:nvPr userDrawn="1"/>
        </p:nvGrpSpPr>
        <p:grpSpPr>
          <a:xfrm>
            <a:off x="7225211" y="6059715"/>
            <a:ext cx="2133600" cy="738664"/>
            <a:chOff x="588620" y="3923943"/>
            <a:chExt cx="7183780" cy="2487061"/>
          </a:xfrm>
        </p:grpSpPr>
        <p:sp>
          <p:nvSpPr>
            <p:cNvPr id="9" name="TextBox 8"/>
            <p:cNvSpPr txBox="1"/>
            <p:nvPr/>
          </p:nvSpPr>
          <p:spPr>
            <a:xfrm>
              <a:off x="3108956" y="3923943"/>
              <a:ext cx="4663444" cy="2487061"/>
            </a:xfrm>
            <a:prstGeom prst="rect">
              <a:avLst/>
            </a:prstGeom>
            <a:noFill/>
          </p:spPr>
          <p:txBody>
            <a:bodyPr wrap="square" lIns="0" tIns="0" rIns="0" bIns="0" rtlCol="0">
              <a:spAutoFit/>
            </a:bodyPr>
            <a:lstStyle/>
            <a:p>
              <a:r>
                <a:rPr lang="en-US" sz="1200" b="1" dirty="0"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New York State</a:t>
              </a:r>
            </a:p>
            <a:p>
              <a:r>
                <a:rPr lang="en-US" sz="1200" b="1" dirty="0"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Family Planning</a:t>
              </a:r>
            </a:p>
            <a:p>
              <a:r>
                <a:rPr lang="en-US" sz="1200" b="1" dirty="0" smtClean="0">
                  <a:solidFill>
                    <a:srgbClr val="523178"/>
                  </a:solidFill>
                  <a:latin typeface="Segoe UI Light" panose="020B0502040204020203" pitchFamily="34" charset="0"/>
                  <a:ea typeface="Verdana" panose="020B0604030504040204" pitchFamily="34" charset="0"/>
                  <a:cs typeface="Levenim MT" panose="02010502060101010101" pitchFamily="2" charset="-79"/>
                </a:rPr>
                <a:t>Training Center</a:t>
              </a:r>
            </a:p>
            <a:p>
              <a:r>
                <a:rPr lang="en-US" sz="1100" dirty="0" smtClean="0">
                  <a:solidFill>
                    <a:srgbClr val="1D5CA9"/>
                  </a:solidFill>
                  <a:latin typeface="Segoe UI Light" panose="020B0502040204020203" pitchFamily="34" charset="0"/>
                  <a:ea typeface="Verdana" panose="020B0604030504040204" pitchFamily="34" charset="0"/>
                  <a:cs typeface="Levenim MT" panose="02010502060101010101" pitchFamily="2" charset="-79"/>
                </a:rPr>
                <a:t>nysfptraining.org </a:t>
              </a:r>
            </a:p>
          </p:txBody>
        </p:sp>
        <p:pic>
          <p:nvPicPr>
            <p:cNvPr id="10" name="Picture 3"/>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28" t="3796"/>
            <a:stretch/>
          </p:blipFill>
          <p:spPr bwMode="auto">
            <a:xfrm>
              <a:off x="588620" y="3966865"/>
              <a:ext cx="222989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ight Triangle 12"/>
          <p:cNvSpPr/>
          <p:nvPr userDrawn="1"/>
        </p:nvSpPr>
        <p:spPr>
          <a:xfrm rot="10800000">
            <a:off x="5867400" y="0"/>
            <a:ext cx="3276600" cy="914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41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i="0" kern="1200">
          <a:solidFill>
            <a:schemeClr val="tx2"/>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b="0" kern="1200">
          <a:solidFill>
            <a:schemeClr val="accent4"/>
          </a:solidFill>
          <a:latin typeface="Segoe UI Light" panose="020B05020402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3"/>
          </a:solidFill>
          <a:latin typeface="Segoe UI Light" panose="020B05020402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userDrawn="1"/>
        </p:nvSpPr>
        <p:spPr>
          <a:xfrm>
            <a:off x="-6350" y="5943600"/>
            <a:ext cx="3276600" cy="9144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457200" y="274638"/>
            <a:ext cx="8229600" cy="10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457200" y="1524000"/>
            <a:ext cx="8229600"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457200" y="6356350"/>
            <a:ext cx="1279525" cy="365125"/>
          </a:xfrm>
          <a:prstGeom prst="rect">
            <a:avLst/>
          </a:prstGeom>
        </p:spPr>
        <p:txBody>
          <a:bodyPr vert="horz" lIns="91440" tIns="45720" rIns="91440" bIns="45720" rtlCol="0" anchor="ctr"/>
          <a:lstStyle>
            <a:lvl1pPr algn="l" eaLnBrk="1" fontAlgn="auto" hangingPunct="1">
              <a:spcBef>
                <a:spcPts val="0"/>
              </a:spcBef>
              <a:spcAft>
                <a:spcPts val="0"/>
              </a:spcAft>
              <a:defRPr sz="1400">
                <a:solidFill>
                  <a:schemeClr val="bg1"/>
                </a:solidFill>
                <a:latin typeface="Segoe UI Light" panose="020B0502040204020203" pitchFamily="34" charset="0"/>
              </a:defRPr>
            </a:lvl1pPr>
          </a:lstStyle>
          <a:p>
            <a:pPr>
              <a:defRPr/>
            </a:pPr>
            <a:fld id="{542AC1F4-618E-41E0-9307-E42BB44CBD57}" type="slidenum">
              <a:rPr lang="en-US" smtClean="0"/>
              <a:pPr>
                <a:defRPr/>
              </a:pPr>
              <a:t>‹#›</a:t>
            </a:fld>
            <a:endParaRPr lang="en-US" dirty="0"/>
          </a:p>
        </p:txBody>
      </p:sp>
      <p:grpSp>
        <p:nvGrpSpPr>
          <p:cNvPr id="1030" name="Group 7"/>
          <p:cNvGrpSpPr>
            <a:grpSpLocks noChangeAspect="1"/>
          </p:cNvGrpSpPr>
          <p:nvPr userDrawn="1"/>
        </p:nvGrpSpPr>
        <p:grpSpPr bwMode="auto">
          <a:xfrm>
            <a:off x="7224713" y="6059488"/>
            <a:ext cx="2133600" cy="738187"/>
            <a:chOff x="588620" y="3923943"/>
            <a:chExt cx="7183780" cy="2487061"/>
          </a:xfrm>
        </p:grpSpPr>
        <p:sp>
          <p:nvSpPr>
            <p:cNvPr id="1032" name="TextBox 8"/>
            <p:cNvSpPr txBox="1">
              <a:spLocks noChangeArrowheads="1"/>
            </p:cNvSpPr>
            <p:nvPr/>
          </p:nvSpPr>
          <p:spPr bwMode="auto">
            <a:xfrm>
              <a:off x="3111495" y="3923943"/>
              <a:ext cx="4660905" cy="248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b="1">
                  <a:solidFill>
                    <a:srgbClr val="523178"/>
                  </a:solidFill>
                  <a:latin typeface="Segoe UI Light" panose="020B0502040204020203" pitchFamily="34" charset="0"/>
                  <a:ea typeface="Verdana" panose="020B0604030504040204" pitchFamily="34" charset="0"/>
                  <a:cs typeface="Levenim MT" panose="02010502060101010101" pitchFamily="2" charset="-79"/>
                </a:rPr>
                <a:t>New York State</a:t>
              </a:r>
            </a:p>
            <a:p>
              <a:pPr eaLnBrk="1" hangingPunct="1">
                <a:defRPr/>
              </a:pPr>
              <a:r>
                <a:rPr lang="en-US" altLang="en-US" sz="1200" b="1">
                  <a:solidFill>
                    <a:srgbClr val="523178"/>
                  </a:solidFill>
                  <a:latin typeface="Segoe UI Light" panose="020B0502040204020203" pitchFamily="34" charset="0"/>
                  <a:ea typeface="Verdana" panose="020B0604030504040204" pitchFamily="34" charset="0"/>
                  <a:cs typeface="Levenim MT" panose="02010502060101010101" pitchFamily="2" charset="-79"/>
                </a:rPr>
                <a:t>Family Planning</a:t>
              </a:r>
            </a:p>
            <a:p>
              <a:pPr eaLnBrk="1" hangingPunct="1">
                <a:defRPr/>
              </a:pPr>
              <a:r>
                <a:rPr lang="en-US" altLang="en-US" sz="1200" b="1">
                  <a:solidFill>
                    <a:srgbClr val="523178"/>
                  </a:solidFill>
                  <a:latin typeface="Segoe UI Light" panose="020B0502040204020203" pitchFamily="34" charset="0"/>
                  <a:ea typeface="Verdana" panose="020B0604030504040204" pitchFamily="34" charset="0"/>
                  <a:cs typeface="Levenim MT" panose="02010502060101010101" pitchFamily="2" charset="-79"/>
                </a:rPr>
                <a:t>Training Center</a:t>
              </a:r>
            </a:p>
            <a:p>
              <a:pPr eaLnBrk="1" hangingPunct="1">
                <a:defRPr/>
              </a:pPr>
              <a:r>
                <a:rPr lang="en-US" altLang="en-US" sz="1100">
                  <a:solidFill>
                    <a:srgbClr val="1D5CA9"/>
                  </a:solidFill>
                  <a:latin typeface="Segoe UI Light" panose="020B0502040204020203" pitchFamily="34" charset="0"/>
                  <a:ea typeface="Verdana" panose="020B0604030504040204" pitchFamily="34" charset="0"/>
                  <a:cs typeface="Levenim MT" panose="02010502060101010101" pitchFamily="2" charset="-79"/>
                </a:rPr>
                <a:t>nysfptraining.org </a:t>
              </a:r>
            </a:p>
          </p:txBody>
        </p:sp>
        <p:pic>
          <p:nvPicPr>
            <p:cNvPr id="1033" name="Picture 3"/>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28" t="3796"/>
            <a:stretch>
              <a:fillRect/>
            </a:stretch>
          </p:blipFill>
          <p:spPr bwMode="auto">
            <a:xfrm>
              <a:off x="588620" y="3966865"/>
              <a:ext cx="222989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ight Triangle 12"/>
          <p:cNvSpPr/>
          <p:nvPr userDrawn="1"/>
        </p:nvSpPr>
        <p:spPr>
          <a:xfrm rot="10800000">
            <a:off x="5867400" y="0"/>
            <a:ext cx="3276600" cy="914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94595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4400" b="1" kern="1200">
          <a:solidFill>
            <a:schemeClr val="tx2"/>
          </a:solidFill>
          <a:latin typeface="Segoe Condensed" panose="020B0606040200020203" pitchFamily="34" charset="0"/>
          <a:ea typeface="+mj-ea"/>
          <a:cs typeface="+mj-cs"/>
        </a:defRPr>
      </a:lvl1pPr>
      <a:lvl2pPr algn="l" rtl="0" eaLnBrk="0" fontAlgn="base" hangingPunct="0">
        <a:spcBef>
          <a:spcPct val="0"/>
        </a:spcBef>
        <a:spcAft>
          <a:spcPct val="0"/>
        </a:spcAft>
        <a:defRPr sz="4400" b="1">
          <a:solidFill>
            <a:schemeClr val="tx2"/>
          </a:solidFill>
          <a:latin typeface="Segoe Condensed" panose="020B0606040200020203" pitchFamily="34" charset="0"/>
        </a:defRPr>
      </a:lvl2pPr>
      <a:lvl3pPr algn="l" rtl="0" eaLnBrk="0" fontAlgn="base" hangingPunct="0">
        <a:spcBef>
          <a:spcPct val="0"/>
        </a:spcBef>
        <a:spcAft>
          <a:spcPct val="0"/>
        </a:spcAft>
        <a:defRPr sz="4400" b="1">
          <a:solidFill>
            <a:schemeClr val="tx2"/>
          </a:solidFill>
          <a:latin typeface="Segoe Condensed" panose="020B0606040200020203" pitchFamily="34" charset="0"/>
        </a:defRPr>
      </a:lvl3pPr>
      <a:lvl4pPr algn="l" rtl="0" eaLnBrk="0" fontAlgn="base" hangingPunct="0">
        <a:spcBef>
          <a:spcPct val="0"/>
        </a:spcBef>
        <a:spcAft>
          <a:spcPct val="0"/>
        </a:spcAft>
        <a:defRPr sz="4400" b="1">
          <a:solidFill>
            <a:schemeClr val="tx2"/>
          </a:solidFill>
          <a:latin typeface="Segoe Condensed" panose="020B0606040200020203" pitchFamily="34" charset="0"/>
        </a:defRPr>
      </a:lvl4pPr>
      <a:lvl5pPr algn="l" rtl="0" eaLnBrk="0" fontAlgn="base" hangingPunct="0">
        <a:spcBef>
          <a:spcPct val="0"/>
        </a:spcBef>
        <a:spcAft>
          <a:spcPct val="0"/>
        </a:spcAft>
        <a:defRPr sz="4400" b="1">
          <a:solidFill>
            <a:schemeClr val="tx2"/>
          </a:solidFill>
          <a:latin typeface="Segoe Condensed" panose="020B0606040200020203" pitchFamily="34" charset="0"/>
        </a:defRPr>
      </a:lvl5pPr>
      <a:lvl6pPr marL="457200" algn="l" rtl="0" fontAlgn="base">
        <a:spcBef>
          <a:spcPct val="0"/>
        </a:spcBef>
        <a:spcAft>
          <a:spcPct val="0"/>
        </a:spcAft>
        <a:defRPr sz="4400" b="1">
          <a:solidFill>
            <a:schemeClr val="tx2"/>
          </a:solidFill>
          <a:latin typeface="Segoe Condensed" panose="020B0606040200020203" pitchFamily="34" charset="0"/>
        </a:defRPr>
      </a:lvl6pPr>
      <a:lvl7pPr marL="914400" algn="l" rtl="0" fontAlgn="base">
        <a:spcBef>
          <a:spcPct val="0"/>
        </a:spcBef>
        <a:spcAft>
          <a:spcPct val="0"/>
        </a:spcAft>
        <a:defRPr sz="4400" b="1">
          <a:solidFill>
            <a:schemeClr val="tx2"/>
          </a:solidFill>
          <a:latin typeface="Segoe Condensed" panose="020B0606040200020203" pitchFamily="34" charset="0"/>
        </a:defRPr>
      </a:lvl7pPr>
      <a:lvl8pPr marL="1371600" algn="l" rtl="0" fontAlgn="base">
        <a:spcBef>
          <a:spcPct val="0"/>
        </a:spcBef>
        <a:spcAft>
          <a:spcPct val="0"/>
        </a:spcAft>
        <a:defRPr sz="4400" b="1">
          <a:solidFill>
            <a:schemeClr val="tx2"/>
          </a:solidFill>
          <a:latin typeface="Segoe Condensed" panose="020B0606040200020203" pitchFamily="34" charset="0"/>
        </a:defRPr>
      </a:lvl8pPr>
      <a:lvl9pPr marL="1828800" algn="l" rtl="0" fontAlgn="base">
        <a:spcBef>
          <a:spcPct val="0"/>
        </a:spcBef>
        <a:spcAft>
          <a:spcPct val="0"/>
        </a:spcAft>
        <a:defRPr sz="4400" b="1">
          <a:solidFill>
            <a:schemeClr val="tx2"/>
          </a:solidFill>
          <a:latin typeface="Segoe Condensed" panose="020B0606040200020203"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17213C"/>
          </a:solidFill>
          <a:latin typeface="Segoe UI Light" panose="020B0502040204020203"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E5BAA"/>
          </a:solidFill>
          <a:latin typeface="Segoe UI Light" panose="020B0502040204020203"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Segoe UI Light" panose="020B0502040204020203"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Segoe UI Light" panose="020B0502040204020203"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Segoe UI Light" panose="020B05020402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ta.guttmacher.org/calculato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fpntc.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nchhstp/newsroom/2018/2018-std-prevention-conference.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cdc.gov/std/stats17/tables/2.htm" TargetMode="Externa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fpntc.org/resources/chlamydia-screening-change-package"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mailto:aradford@uw.edu" TargetMode="External"/><Relationship Id="rId5" Type="http://schemas.openxmlformats.org/officeDocument/2006/relationships/hyperlink" Target="http://depts.washington.edu/uwptc/index.html#resources" TargetMode="Externa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nysfptraining.org/performance-improvement-collaborative/"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hyperlink" Target="https://www.fpntc.org/resources/chlamydia-screening-toolkit"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hyperlink" Target="https://www.fpntc.org/resources/chlamydia-screening-toolki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nysfptraining.org/performance-improvement-collaborativ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85"/>
          <p:cNvSpPr>
            <a:spLocks noGrp="1"/>
          </p:cNvSpPr>
          <p:nvPr>
            <p:ph type="ctrTitle"/>
          </p:nvPr>
        </p:nvSpPr>
        <p:spPr>
          <a:xfrm>
            <a:off x="685800" y="1066800"/>
            <a:ext cx="7772400" cy="3429000"/>
          </a:xfrm>
        </p:spPr>
        <p:txBody>
          <a:bodyPr>
            <a:normAutofit/>
          </a:bodyPr>
          <a:lstStyle/>
          <a:p>
            <a:r>
              <a:rPr lang="en-US" altLang="en-US" dirty="0">
                <a:sym typeface="Calibri" panose="020F0502020204030204" pitchFamily="34" charset="0"/>
              </a:rPr>
              <a:t>Increasing Chlamydia </a:t>
            </a:r>
            <a:r>
              <a:rPr lang="en-US" altLang="en-US" dirty="0" smtClean="0">
                <a:sym typeface="Calibri" panose="020F0502020204030204" pitchFamily="34" charset="0"/>
              </a:rPr>
              <a:t>Screening in New York State: </a:t>
            </a:r>
            <a:r>
              <a:rPr lang="en-US" altLang="en-US" dirty="0">
                <a:sym typeface="Calibri" panose="020F0502020204030204" pitchFamily="34" charset="0"/>
              </a:rPr>
              <a:t>Best Practices and Implementation </a:t>
            </a:r>
            <a:r>
              <a:rPr lang="en-US" altLang="en-US" dirty="0" smtClean="0">
                <a:sym typeface="Calibri" panose="020F0502020204030204" pitchFamily="34" charset="0"/>
              </a:rPr>
              <a:t>Resources</a:t>
            </a:r>
            <a:endParaRPr lang="en-US" altLang="en-US" dirty="0">
              <a:sym typeface="Calibri" panose="020F0502020204030204" pitchFamily="34" charset="0"/>
            </a:endParaRPr>
          </a:p>
        </p:txBody>
      </p:sp>
      <p:sp>
        <p:nvSpPr>
          <p:cNvPr id="28675" name="Shape 86"/>
          <p:cNvSpPr>
            <a:spLocks noGrp="1"/>
          </p:cNvSpPr>
          <p:nvPr>
            <p:ph type="subTitle" idx="1"/>
          </p:nvPr>
        </p:nvSpPr>
        <p:spPr>
          <a:xfrm>
            <a:off x="1371600" y="4495800"/>
            <a:ext cx="6400800" cy="1143000"/>
          </a:xfrm>
        </p:spPr>
        <p:txBody>
          <a:bodyPr/>
          <a:lstStyle/>
          <a:p>
            <a:r>
              <a:rPr lang="en-US" altLang="en-US" dirty="0" smtClean="0">
                <a:sym typeface="Calibri" panose="020F0502020204030204" pitchFamily="34" charset="0"/>
              </a:rPr>
              <a:t>April 30, 2019</a:t>
            </a:r>
          </a:p>
        </p:txBody>
      </p:sp>
      <p:sp>
        <p:nvSpPr>
          <p:cNvPr id="28676" name="Slide Number Placeholder 2"/>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DBAD0F20-2920-4A3C-B5FD-BCF90F98ED89}" type="slidenum">
              <a:rPr lang="en-US" altLang="en-US" smtClean="0"/>
              <a:pPr/>
              <a:t>1</a:t>
            </a:fld>
            <a:endParaRPr lang="en-US" altLang="en-US"/>
          </a:p>
        </p:txBody>
      </p:sp>
    </p:spTree>
    <p:extLst>
      <p:ext uri="{BB962C8B-B14F-4D97-AF65-F5344CB8AC3E}">
        <p14:creationId xmlns:p14="http://schemas.microsoft.com/office/powerpoint/2010/main" val="4107782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Screening Recommendations and Considerations (CDC)</a:t>
            </a:r>
            <a:endParaRPr lang="en-US" dirty="0"/>
          </a:p>
        </p:txBody>
      </p:sp>
      <p:graphicFrame>
        <p:nvGraphicFramePr>
          <p:cNvPr id="5" name="Content Placeholder 4" descr="screen recommendations for women and pregnant women"/>
          <p:cNvGraphicFramePr>
            <a:graphicFrameLocks noGrp="1"/>
          </p:cNvGraphicFramePr>
          <p:nvPr>
            <p:ph idx="1"/>
            <p:extLst>
              <p:ext uri="{D42A27DB-BD31-4B8C-83A1-F6EECF244321}">
                <p14:modId xmlns:p14="http://schemas.microsoft.com/office/powerpoint/2010/main" val="1865492607"/>
              </p:ext>
            </p:extLst>
          </p:nvPr>
        </p:nvGraphicFramePr>
        <p:xfrm>
          <a:off x="457200" y="1447801"/>
          <a:ext cx="8229600" cy="4312920"/>
        </p:xfrm>
        <a:graphic>
          <a:graphicData uri="http://schemas.openxmlformats.org/drawingml/2006/table">
            <a:tbl>
              <a:tblPr firstRow="1" bandRow="1">
                <a:tableStyleId>{F2DE63D5-997A-4646-A377-4702673A728D}</a:tableStyleId>
              </a:tblPr>
              <a:tblGrid>
                <a:gridCol w="1219200">
                  <a:extLst>
                    <a:ext uri="{9D8B030D-6E8A-4147-A177-3AD203B41FA5}">
                      <a16:colId xmlns:a16="http://schemas.microsoft.com/office/drawing/2014/main" val="3710871928"/>
                    </a:ext>
                  </a:extLst>
                </a:gridCol>
                <a:gridCol w="7010400">
                  <a:extLst>
                    <a:ext uri="{9D8B030D-6E8A-4147-A177-3AD203B41FA5}">
                      <a16:colId xmlns:a16="http://schemas.microsoft.com/office/drawing/2014/main" val="4277591367"/>
                    </a:ext>
                  </a:extLst>
                </a:gridCol>
              </a:tblGrid>
              <a:tr h="414303">
                <a:tc gridSpan="2">
                  <a:txBody>
                    <a:bodyPr/>
                    <a:lstStyle/>
                    <a:p>
                      <a:r>
                        <a:rPr lang="en-US" sz="2300" dirty="0" smtClean="0">
                          <a:latin typeface="Segoe Condensed" panose="020B0606040200020203" pitchFamily="34" charset="0"/>
                        </a:rPr>
                        <a:t>Chlamydia</a:t>
                      </a:r>
                      <a:endParaRPr lang="en-US" sz="2300" dirty="0">
                        <a:latin typeface="Segoe Condensed" panose="020B0606040200020203" pitchFamily="34" charset="0"/>
                      </a:endParaRPr>
                    </a:p>
                  </a:txBody>
                  <a:tcPr/>
                </a:tc>
                <a:tc hMerge="1">
                  <a:txBody>
                    <a:bodyPr/>
                    <a:lstStyle/>
                    <a:p>
                      <a:endParaRPr lang="en-US" sz="2400" dirty="0">
                        <a:latin typeface="Segoe Condensed" panose="020B0606040200020203" pitchFamily="34" charset="0"/>
                      </a:endParaRPr>
                    </a:p>
                  </a:txBody>
                  <a:tcPr/>
                </a:tc>
                <a:extLst>
                  <a:ext uri="{0D108BD9-81ED-4DB2-BD59-A6C34878D82A}">
                    <a16:rowId xmlns:a16="http://schemas.microsoft.com/office/drawing/2014/main" val="3554656486"/>
                  </a:ext>
                </a:extLst>
              </a:tr>
              <a:tr h="1657211">
                <a:tc>
                  <a:txBody>
                    <a:bodyPr/>
                    <a:lstStyle/>
                    <a:p>
                      <a:r>
                        <a:rPr lang="en-US" sz="2200" dirty="0" smtClean="0">
                          <a:latin typeface="Segoe Condensed" panose="020B0606040200020203" pitchFamily="34" charset="0"/>
                        </a:rPr>
                        <a:t>Women</a:t>
                      </a:r>
                      <a:endParaRPr lang="en-US" sz="2200" dirty="0">
                        <a:latin typeface="Segoe Condensed" panose="020B0606040200020203" pitchFamily="34" charset="0"/>
                      </a:endParaRPr>
                    </a:p>
                  </a:txBody>
                  <a:tcPr/>
                </a:tc>
                <a:tc>
                  <a:txBody>
                    <a:bodyPr/>
                    <a:lstStyle/>
                    <a:p>
                      <a:pPr marL="285750" indent="-285750">
                        <a:buFont typeface="Arial" panose="020B0604020202020204" pitchFamily="34" charset="0"/>
                        <a:buChar char="•"/>
                      </a:pPr>
                      <a:r>
                        <a:rPr lang="en-US" sz="2200" b="1" dirty="0" smtClean="0">
                          <a:latin typeface="Segoe Condensed" panose="020B0606040200020203" pitchFamily="34" charset="0"/>
                        </a:rPr>
                        <a:t>Sexually active women under 25 years of age</a:t>
                      </a:r>
                    </a:p>
                    <a:p>
                      <a:pPr marL="285750" indent="-285750">
                        <a:buFont typeface="Arial" panose="020B0604020202020204" pitchFamily="34" charset="0"/>
                        <a:buChar char="•"/>
                      </a:pPr>
                      <a:r>
                        <a:rPr lang="en-US" sz="2200" dirty="0" smtClean="0">
                          <a:latin typeface="Segoe Condensed" panose="020B0606040200020203" pitchFamily="34" charset="0"/>
                        </a:rPr>
                        <a:t>Sexually active women aged 25 years and older if at increased risk (new sex partner, more than one sex partner, a sex partner with concurrent partners, or a sex partner who has an STI.)</a:t>
                      </a:r>
                    </a:p>
                    <a:p>
                      <a:pPr marL="285750" indent="-285750">
                        <a:buFont typeface="Arial" panose="020B0604020202020204" pitchFamily="34" charset="0"/>
                        <a:buChar char="•"/>
                      </a:pPr>
                      <a:r>
                        <a:rPr lang="en-US" sz="2200" dirty="0" smtClean="0">
                          <a:latin typeface="Segoe Condensed" panose="020B0606040200020203" pitchFamily="34" charset="0"/>
                        </a:rPr>
                        <a:t>Retest approximately 3 months after treatment</a:t>
                      </a:r>
                      <a:endParaRPr lang="en-US" sz="2200" dirty="0">
                        <a:latin typeface="Segoe Condensed" panose="020B0606040200020203" pitchFamily="34" charset="0"/>
                      </a:endParaRPr>
                    </a:p>
                  </a:txBody>
                  <a:tcPr/>
                </a:tc>
                <a:extLst>
                  <a:ext uri="{0D108BD9-81ED-4DB2-BD59-A6C34878D82A}">
                    <a16:rowId xmlns:a16="http://schemas.microsoft.com/office/drawing/2014/main" val="1617780590"/>
                  </a:ext>
                </a:extLst>
              </a:tr>
              <a:tr h="2054725">
                <a:tc>
                  <a:txBody>
                    <a:bodyPr/>
                    <a:lstStyle/>
                    <a:p>
                      <a:r>
                        <a:rPr lang="en-US" sz="2200" dirty="0" smtClean="0">
                          <a:latin typeface="Segoe Condensed" panose="020B0606040200020203" pitchFamily="34" charset="0"/>
                        </a:rPr>
                        <a:t>Pregnant Women</a:t>
                      </a:r>
                      <a:endParaRPr lang="en-US" sz="2200" dirty="0">
                        <a:latin typeface="Segoe Condensed" panose="020B0606040200020203" pitchFamily="34" charset="0"/>
                      </a:endParaRPr>
                    </a:p>
                  </a:txBody>
                  <a:tcPr/>
                </a:tc>
                <a:tc>
                  <a:txBody>
                    <a:bodyPr/>
                    <a:lstStyle/>
                    <a:p>
                      <a:pPr marL="285750" indent="-285750">
                        <a:buFont typeface="Arial" panose="020B0604020202020204" pitchFamily="34" charset="0"/>
                        <a:buChar char="•"/>
                      </a:pPr>
                      <a:r>
                        <a:rPr lang="en-US" sz="2200" dirty="0" smtClean="0">
                          <a:latin typeface="Segoe Condensed" panose="020B0606040200020203" pitchFamily="34" charset="0"/>
                        </a:rPr>
                        <a:t>All pregnant women under 25 years of age</a:t>
                      </a:r>
                    </a:p>
                    <a:p>
                      <a:pPr marL="285750" indent="-285750">
                        <a:buFont typeface="Arial" panose="020B0604020202020204" pitchFamily="34" charset="0"/>
                        <a:buChar char="•"/>
                      </a:pPr>
                      <a:r>
                        <a:rPr lang="en-US" sz="2200" dirty="0" smtClean="0">
                          <a:latin typeface="Segoe Condensed" panose="020B0606040200020203" pitchFamily="34" charset="0"/>
                        </a:rPr>
                        <a:t>Pregnant women</a:t>
                      </a:r>
                      <a:r>
                        <a:rPr lang="en-US" sz="2200" baseline="0" dirty="0" smtClean="0">
                          <a:latin typeface="Segoe Condensed" panose="020B0606040200020203" pitchFamily="34" charset="0"/>
                        </a:rPr>
                        <a:t> </a:t>
                      </a:r>
                      <a:r>
                        <a:rPr lang="en-US" sz="2200" dirty="0" smtClean="0">
                          <a:latin typeface="Segoe Condensed" panose="020B0606040200020203" pitchFamily="34" charset="0"/>
                        </a:rPr>
                        <a:t>25 years and older if at increased risk</a:t>
                      </a:r>
                    </a:p>
                    <a:p>
                      <a:pPr marL="285750" indent="-285750">
                        <a:buFont typeface="Arial" panose="020B0604020202020204" pitchFamily="34" charset="0"/>
                        <a:buChar char="•"/>
                      </a:pPr>
                      <a:r>
                        <a:rPr lang="en-US" sz="2200" dirty="0" smtClean="0">
                          <a:latin typeface="Segoe Condensed" panose="020B0606040200020203" pitchFamily="34" charset="0"/>
                        </a:rPr>
                        <a:t>Retest during the 3rd trimester for women under 25 years of age or at risk</a:t>
                      </a:r>
                    </a:p>
                    <a:p>
                      <a:pPr marL="285750" indent="-285750">
                        <a:buFont typeface="Arial" panose="020B0604020202020204" pitchFamily="34" charset="0"/>
                        <a:buChar char="•"/>
                      </a:pPr>
                      <a:r>
                        <a:rPr lang="en-US" sz="2200" dirty="0" smtClean="0">
                          <a:latin typeface="Segoe Condensed" panose="020B0606040200020203" pitchFamily="34" charset="0"/>
                        </a:rPr>
                        <a:t>Pregnant women with chlamydial infection should have a test-of-cure 3-4 weeks after treatment and be retested within 3 months</a:t>
                      </a:r>
                      <a:endParaRPr lang="en-US" sz="2200" dirty="0">
                        <a:latin typeface="Segoe Condensed" panose="020B0606040200020203" pitchFamily="34" charset="0"/>
                      </a:endParaRPr>
                    </a:p>
                  </a:txBody>
                  <a:tcPr/>
                </a:tc>
                <a:extLst>
                  <a:ext uri="{0D108BD9-81ED-4DB2-BD59-A6C34878D82A}">
                    <a16:rowId xmlns:a16="http://schemas.microsoft.com/office/drawing/2014/main" val="2982125971"/>
                  </a:ext>
                </a:extLst>
              </a:tr>
            </a:tbl>
          </a:graphicData>
        </a:graphic>
      </p:graphicFrame>
      <p:sp>
        <p:nvSpPr>
          <p:cNvPr id="4" name="Slide Number Placeholder 3"/>
          <p:cNvSpPr>
            <a:spLocks noGrp="1"/>
          </p:cNvSpPr>
          <p:nvPr>
            <p:ph type="sldNum" sz="quarter" idx="12"/>
          </p:nvPr>
        </p:nvSpPr>
        <p:spPr/>
        <p:txBody>
          <a:bodyPr/>
          <a:lstStyle/>
          <a:p>
            <a:fld id="{3957698E-C657-43EE-8AAE-648C42A36E86}" type="slidenum">
              <a:rPr lang="en-US" smtClean="0"/>
              <a:pPr/>
              <a:t>10</a:t>
            </a:fld>
            <a:endParaRPr lang="en-US"/>
          </a:p>
        </p:txBody>
      </p:sp>
      <p:sp>
        <p:nvSpPr>
          <p:cNvPr id="6" name="Rectangle 5"/>
          <p:cNvSpPr/>
          <p:nvPr/>
        </p:nvSpPr>
        <p:spPr>
          <a:xfrm>
            <a:off x="365760" y="5834390"/>
            <a:ext cx="5882640" cy="261610"/>
          </a:xfrm>
          <a:prstGeom prst="rect">
            <a:avLst/>
          </a:prstGeom>
        </p:spPr>
        <p:txBody>
          <a:bodyPr wrap="square">
            <a:spAutoFit/>
          </a:bodyPr>
          <a:lstStyle/>
          <a:p>
            <a:r>
              <a:rPr lang="en-US" sz="1100" dirty="0" smtClean="0">
                <a:solidFill>
                  <a:schemeClr val="bg1">
                    <a:lumMod val="50000"/>
                  </a:schemeClr>
                </a:solidFill>
                <a:latin typeface="Segoe Condensed" panose="020B0606040200020203" pitchFamily="34" charset="0"/>
              </a:rPr>
              <a:t>Source: CDC Chlamydia Screening Recommendations</a:t>
            </a:r>
            <a:endParaRPr lang="en-US" sz="11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3593099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HEDIS Performance Measure</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p>
          <a:p>
            <a:pPr marL="0" indent="0">
              <a:buNone/>
            </a:pPr>
            <a:r>
              <a:rPr lang="en-US" sz="4000" dirty="0" smtClean="0"/>
              <a:t>The </a:t>
            </a:r>
            <a:r>
              <a:rPr lang="en-US" sz="4000" dirty="0"/>
              <a:t>percentage of women 16–24 years of age who were identified as sexually active and who had at least one test for chlamydia during the measurement year.</a:t>
            </a:r>
          </a:p>
          <a:p>
            <a:endParaRPr lang="en-US" sz="4000" dirty="0"/>
          </a:p>
          <a:p>
            <a:endParaRPr lang="en-US" sz="4000" dirty="0"/>
          </a:p>
        </p:txBody>
      </p:sp>
      <p:sp>
        <p:nvSpPr>
          <p:cNvPr id="4" name="Slide Number Placeholder 3"/>
          <p:cNvSpPr>
            <a:spLocks noGrp="1"/>
          </p:cNvSpPr>
          <p:nvPr>
            <p:ph type="sldNum" sz="quarter" idx="12"/>
          </p:nvPr>
        </p:nvSpPr>
        <p:spPr/>
        <p:txBody>
          <a:bodyPr/>
          <a:lstStyle/>
          <a:p>
            <a:fld id="{3957698E-C657-43EE-8AAE-648C42A36E86}" type="slidenum">
              <a:rPr lang="en-US" smtClean="0"/>
              <a:t>11</a:t>
            </a:fld>
            <a:endParaRPr lang="en-US"/>
          </a:p>
        </p:txBody>
      </p:sp>
      <p:sp>
        <p:nvSpPr>
          <p:cNvPr id="6" name="Rectangle 5"/>
          <p:cNvSpPr/>
          <p:nvPr/>
        </p:nvSpPr>
        <p:spPr>
          <a:xfrm>
            <a:off x="365760" y="5681990"/>
            <a:ext cx="5882640" cy="261610"/>
          </a:xfrm>
          <a:prstGeom prst="rect">
            <a:avLst/>
          </a:prstGeom>
        </p:spPr>
        <p:txBody>
          <a:bodyPr wrap="square">
            <a:spAutoFit/>
          </a:bodyPr>
          <a:lstStyle/>
          <a:p>
            <a:r>
              <a:rPr lang="en-US" sz="1100" dirty="0" smtClean="0">
                <a:solidFill>
                  <a:schemeClr val="bg1">
                    <a:lumMod val="50000"/>
                  </a:schemeClr>
                </a:solidFill>
                <a:latin typeface="Segoe Condensed" panose="020B0606040200020203" pitchFamily="34" charset="0"/>
              </a:rPr>
              <a:t>Source: NCQA Chlamydia Screening in Women</a:t>
            </a:r>
            <a:endParaRPr lang="en-US" sz="11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152475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Screening Recommendations and Considerations (CDC)</a:t>
            </a:r>
            <a:endParaRPr lang="en-US" dirty="0"/>
          </a:p>
        </p:txBody>
      </p:sp>
      <p:graphicFrame>
        <p:nvGraphicFramePr>
          <p:cNvPr id="5" name="Content Placeholder 4" descr="screen recommendations for men, MSM, and persons with HIV "/>
          <p:cNvGraphicFramePr>
            <a:graphicFrameLocks noGrp="1"/>
          </p:cNvGraphicFramePr>
          <p:nvPr>
            <p:ph idx="1"/>
            <p:extLst>
              <p:ext uri="{D42A27DB-BD31-4B8C-83A1-F6EECF244321}">
                <p14:modId xmlns:p14="http://schemas.microsoft.com/office/powerpoint/2010/main" val="203929593"/>
              </p:ext>
            </p:extLst>
          </p:nvPr>
        </p:nvGraphicFramePr>
        <p:xfrm>
          <a:off x="457200" y="1447801"/>
          <a:ext cx="8229600" cy="3946115"/>
        </p:xfrm>
        <a:graphic>
          <a:graphicData uri="http://schemas.openxmlformats.org/drawingml/2006/table">
            <a:tbl>
              <a:tblPr firstRow="1" bandRow="1">
                <a:tableStyleId>{F2DE63D5-997A-4646-A377-4702673A728D}</a:tableStyleId>
              </a:tblPr>
              <a:tblGrid>
                <a:gridCol w="1219200">
                  <a:extLst>
                    <a:ext uri="{9D8B030D-6E8A-4147-A177-3AD203B41FA5}">
                      <a16:colId xmlns:a16="http://schemas.microsoft.com/office/drawing/2014/main" val="3710871928"/>
                    </a:ext>
                  </a:extLst>
                </a:gridCol>
                <a:gridCol w="7010400">
                  <a:extLst>
                    <a:ext uri="{9D8B030D-6E8A-4147-A177-3AD203B41FA5}">
                      <a16:colId xmlns:a16="http://schemas.microsoft.com/office/drawing/2014/main" val="4277591367"/>
                    </a:ext>
                  </a:extLst>
                </a:gridCol>
              </a:tblGrid>
              <a:tr h="397686">
                <a:tc gridSpan="2">
                  <a:txBody>
                    <a:bodyPr/>
                    <a:lstStyle/>
                    <a:p>
                      <a:r>
                        <a:rPr lang="en-US" sz="2300" dirty="0" smtClean="0">
                          <a:latin typeface="Segoe Condensed" panose="020B0606040200020203" pitchFamily="34" charset="0"/>
                        </a:rPr>
                        <a:t>Chlamydia</a:t>
                      </a:r>
                      <a:endParaRPr lang="en-US" sz="2300" dirty="0">
                        <a:latin typeface="Segoe Condensed" panose="020B0606040200020203" pitchFamily="34" charset="0"/>
                      </a:endParaRPr>
                    </a:p>
                  </a:txBody>
                  <a:tcPr/>
                </a:tc>
                <a:tc hMerge="1">
                  <a:txBody>
                    <a:bodyPr/>
                    <a:lstStyle/>
                    <a:p>
                      <a:endParaRPr lang="en-US" sz="2400" dirty="0">
                        <a:latin typeface="Segoe Condensed" panose="020B0606040200020203" pitchFamily="34" charset="0"/>
                      </a:endParaRPr>
                    </a:p>
                  </a:txBody>
                  <a:tcPr/>
                </a:tc>
                <a:extLst>
                  <a:ext uri="{0D108BD9-81ED-4DB2-BD59-A6C34878D82A}">
                    <a16:rowId xmlns:a16="http://schemas.microsoft.com/office/drawing/2014/main" val="3554656486"/>
                  </a:ext>
                </a:extLst>
              </a:tr>
              <a:tr h="853439">
                <a:tc>
                  <a:txBody>
                    <a:bodyPr/>
                    <a:lstStyle/>
                    <a:p>
                      <a:r>
                        <a:rPr lang="en-US" sz="2300" dirty="0" smtClean="0">
                          <a:latin typeface="Segoe Condensed" panose="020B0606040200020203" pitchFamily="34" charset="0"/>
                        </a:rPr>
                        <a:t>Men</a:t>
                      </a:r>
                      <a:endParaRPr lang="en-US" sz="2300" dirty="0">
                        <a:latin typeface="Segoe Condensed" panose="020B0606040200020203" pitchFamily="34" charset="0"/>
                      </a:endParaRPr>
                    </a:p>
                  </a:txBody>
                  <a:tcPr/>
                </a:tc>
                <a:tc>
                  <a:txBody>
                    <a:bodyPr/>
                    <a:lstStyle/>
                    <a:p>
                      <a:pPr marL="285750" indent="-285750">
                        <a:buFont typeface="Arial" panose="020B0604020202020204" pitchFamily="34" charset="0"/>
                        <a:buChar char="•"/>
                      </a:pPr>
                      <a:r>
                        <a:rPr lang="en-US" sz="2300" dirty="0" smtClean="0">
                          <a:latin typeface="Segoe Condensed" panose="020B0606040200020203" pitchFamily="34" charset="0"/>
                        </a:rPr>
                        <a:t>Consider screening young men in high prevalence clinical settings or in populations with high burden of infection</a:t>
                      </a:r>
                    </a:p>
                  </a:txBody>
                  <a:tcPr/>
                </a:tc>
                <a:extLst>
                  <a:ext uri="{0D108BD9-81ED-4DB2-BD59-A6C34878D82A}">
                    <a16:rowId xmlns:a16="http://schemas.microsoft.com/office/drawing/2014/main" val="1496249619"/>
                  </a:ext>
                </a:extLst>
              </a:tr>
              <a:tr h="1028499">
                <a:tc>
                  <a:txBody>
                    <a:bodyPr/>
                    <a:lstStyle/>
                    <a:p>
                      <a:r>
                        <a:rPr lang="en-US" sz="2300" dirty="0" smtClean="0">
                          <a:latin typeface="Segoe Condensed" panose="020B0606040200020203" pitchFamily="34" charset="0"/>
                        </a:rPr>
                        <a:t>MSM</a:t>
                      </a:r>
                      <a:endParaRPr lang="en-US" sz="2300" dirty="0">
                        <a:latin typeface="Segoe Condensed" panose="020B0606040200020203" pitchFamily="34" charset="0"/>
                      </a:endParaRPr>
                    </a:p>
                  </a:txBody>
                  <a:tcPr/>
                </a:tc>
                <a:tc>
                  <a:txBody>
                    <a:bodyPr/>
                    <a:lstStyle/>
                    <a:p>
                      <a:pPr marL="285750" indent="-285750">
                        <a:buFont typeface="Arial" panose="020B0604020202020204" pitchFamily="34" charset="0"/>
                        <a:buChar char="•"/>
                      </a:pPr>
                      <a:r>
                        <a:rPr lang="en-US" sz="2300" dirty="0" smtClean="0">
                          <a:latin typeface="Segoe Condensed" panose="020B0606040200020203" pitchFamily="34" charset="0"/>
                        </a:rPr>
                        <a:t>At least annually for sexually active MSM at sites of contact (urethra, rectum) regardless of condom use</a:t>
                      </a:r>
                    </a:p>
                    <a:p>
                      <a:pPr marL="285750" indent="-285750">
                        <a:buFont typeface="Arial" panose="020B0604020202020204" pitchFamily="34" charset="0"/>
                        <a:buChar char="•"/>
                      </a:pPr>
                      <a:r>
                        <a:rPr lang="en-US" sz="2300" dirty="0" smtClean="0">
                          <a:latin typeface="Segoe Condensed" panose="020B0606040200020203" pitchFamily="34" charset="0"/>
                        </a:rPr>
                        <a:t>Every 3 to 6 months if at increased risk</a:t>
                      </a:r>
                      <a:endParaRPr lang="en-US" sz="2300" dirty="0">
                        <a:latin typeface="Segoe Condensed" panose="020B0606040200020203" pitchFamily="34" charset="0"/>
                      </a:endParaRPr>
                    </a:p>
                  </a:txBody>
                  <a:tcPr/>
                </a:tc>
                <a:extLst>
                  <a:ext uri="{0D108BD9-81ED-4DB2-BD59-A6C34878D82A}">
                    <a16:rowId xmlns:a16="http://schemas.microsoft.com/office/drawing/2014/main" val="1617780590"/>
                  </a:ext>
                </a:extLst>
              </a:tr>
              <a:tr h="1507716">
                <a:tc>
                  <a:txBody>
                    <a:bodyPr/>
                    <a:lstStyle/>
                    <a:p>
                      <a:r>
                        <a:rPr lang="en-US" sz="2300" dirty="0" smtClean="0">
                          <a:latin typeface="Segoe Condensed" panose="020B0606040200020203" pitchFamily="34" charset="0"/>
                        </a:rPr>
                        <a:t>Persons with HIV</a:t>
                      </a:r>
                      <a:endParaRPr lang="en-US" sz="2300" dirty="0">
                        <a:latin typeface="Segoe Condensed" panose="020B0606040200020203" pitchFamily="34" charset="0"/>
                      </a:endParaRPr>
                    </a:p>
                  </a:txBody>
                  <a:tcPr/>
                </a:tc>
                <a:tc>
                  <a:txBody>
                    <a:bodyPr/>
                    <a:lstStyle/>
                    <a:p>
                      <a:pPr marL="285750" indent="-285750">
                        <a:buFont typeface="Arial" panose="020B0604020202020204" pitchFamily="34" charset="0"/>
                        <a:buChar char="•"/>
                      </a:pPr>
                      <a:r>
                        <a:rPr lang="en-US" sz="2300" dirty="0" smtClean="0">
                          <a:latin typeface="Segoe Condensed" panose="020B0606040200020203" pitchFamily="34" charset="0"/>
                        </a:rPr>
                        <a:t>For sexually active individuals, screen at first HIV evaluation, and at least annually thereafter</a:t>
                      </a:r>
                    </a:p>
                    <a:p>
                      <a:pPr marL="285750" indent="-285750">
                        <a:buFont typeface="Arial" panose="020B0604020202020204" pitchFamily="34" charset="0"/>
                        <a:buChar char="•"/>
                      </a:pPr>
                      <a:r>
                        <a:rPr lang="en-US" sz="2300" dirty="0" smtClean="0">
                          <a:latin typeface="Segoe Condensed" panose="020B0606040200020203" pitchFamily="34" charset="0"/>
                        </a:rPr>
                        <a:t>More frequent screening for might be appropriate depending on individual risk behaviors and the local epidemiology</a:t>
                      </a:r>
                      <a:endParaRPr lang="en-US" sz="2300" dirty="0">
                        <a:latin typeface="Segoe Condensed" panose="020B0606040200020203" pitchFamily="34" charset="0"/>
                      </a:endParaRPr>
                    </a:p>
                  </a:txBody>
                  <a:tcPr/>
                </a:tc>
                <a:extLst>
                  <a:ext uri="{0D108BD9-81ED-4DB2-BD59-A6C34878D82A}">
                    <a16:rowId xmlns:a16="http://schemas.microsoft.com/office/drawing/2014/main" val="2982125971"/>
                  </a:ext>
                </a:extLst>
              </a:tr>
            </a:tbl>
          </a:graphicData>
        </a:graphic>
      </p:graphicFrame>
      <p:sp>
        <p:nvSpPr>
          <p:cNvPr id="4" name="Slide Number Placeholder 3"/>
          <p:cNvSpPr>
            <a:spLocks noGrp="1"/>
          </p:cNvSpPr>
          <p:nvPr>
            <p:ph type="sldNum" sz="quarter" idx="12"/>
          </p:nvPr>
        </p:nvSpPr>
        <p:spPr/>
        <p:txBody>
          <a:bodyPr/>
          <a:lstStyle/>
          <a:p>
            <a:fld id="{3957698E-C657-43EE-8AAE-648C42A36E86}" type="slidenum">
              <a:rPr lang="en-US" smtClean="0"/>
              <a:pPr/>
              <a:t>12</a:t>
            </a:fld>
            <a:endParaRPr lang="en-US"/>
          </a:p>
        </p:txBody>
      </p:sp>
      <p:sp>
        <p:nvSpPr>
          <p:cNvPr id="6" name="Rectangle 5"/>
          <p:cNvSpPr/>
          <p:nvPr/>
        </p:nvSpPr>
        <p:spPr>
          <a:xfrm>
            <a:off x="365760" y="5681990"/>
            <a:ext cx="5882640" cy="261610"/>
          </a:xfrm>
          <a:prstGeom prst="rect">
            <a:avLst/>
          </a:prstGeom>
        </p:spPr>
        <p:txBody>
          <a:bodyPr wrap="square">
            <a:spAutoFit/>
          </a:bodyPr>
          <a:lstStyle/>
          <a:p>
            <a:r>
              <a:rPr lang="en-US" sz="1100" dirty="0" smtClean="0">
                <a:solidFill>
                  <a:schemeClr val="bg1">
                    <a:lumMod val="50000"/>
                  </a:schemeClr>
                </a:solidFill>
                <a:latin typeface="Segoe Condensed" panose="020B0606040200020203" pitchFamily="34" charset="0"/>
              </a:rPr>
              <a:t>Source: CDC Chlamydia Screening Recommendations</a:t>
            </a:r>
            <a:endParaRPr lang="en-US" sz="11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738701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p:txBody>
          <a:bodyPr/>
          <a:lstStyle/>
          <a:p>
            <a:r>
              <a:rPr lang="en-US" smtClean="0"/>
              <a:t>Why Chlamydia Screening?</a:t>
            </a:r>
            <a:endParaRPr lang="en-US" dirty="0"/>
          </a:p>
        </p:txBody>
      </p:sp>
      <p:sp>
        <p:nvSpPr>
          <p:cNvPr id="260" name="Shape 260"/>
          <p:cNvSpPr txBox="1">
            <a:spLocks noGrp="1"/>
          </p:cNvSpPr>
          <p:nvPr>
            <p:ph idx="1"/>
          </p:nvPr>
        </p:nvSpPr>
        <p:spPr>
          <a:xfrm>
            <a:off x="457200" y="1219201"/>
            <a:ext cx="8229600" cy="685799"/>
          </a:xfrm>
        </p:spPr>
        <p:txBody>
          <a:bodyPr>
            <a:normAutofit/>
          </a:bodyPr>
          <a:lstStyle/>
          <a:p>
            <a:pPr marL="0" lvl="0" indent="0">
              <a:buNone/>
            </a:pPr>
            <a:r>
              <a:rPr lang="en-US" dirty="0" smtClean="0"/>
              <a:t>You are making a difference!</a:t>
            </a:r>
          </a:p>
        </p:txBody>
      </p:sp>
      <p:sp>
        <p:nvSpPr>
          <p:cNvPr id="2" name="Slide Number Placeholder 1"/>
          <p:cNvSpPr>
            <a:spLocks noGrp="1"/>
          </p:cNvSpPr>
          <p:nvPr>
            <p:ph type="sldNum" sz="quarter" idx="12"/>
          </p:nvPr>
        </p:nvSpPr>
        <p:spPr/>
        <p:txBody>
          <a:bodyPr/>
          <a:lstStyle/>
          <a:p>
            <a:fld id="{3957698E-C657-43EE-8AAE-648C42A36E86}" type="slidenum">
              <a:rPr lang="en-US" smtClean="0"/>
              <a:pPr/>
              <a:t>13</a:t>
            </a:fld>
            <a:endParaRPr lang="en-US"/>
          </a:p>
        </p:txBody>
      </p:sp>
      <p:sp>
        <p:nvSpPr>
          <p:cNvPr id="261" name="Shape 261"/>
          <p:cNvSpPr txBox="1"/>
          <p:nvPr/>
        </p:nvSpPr>
        <p:spPr>
          <a:xfrm>
            <a:off x="8610600" y="6356350"/>
            <a:ext cx="4572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13</a:t>
            </a:fld>
            <a:endParaRPr lang="en-US" sz="1200" b="0" i="0" u="none">
              <a:solidFill>
                <a:srgbClr val="898989"/>
              </a:solidFill>
              <a:latin typeface="Calibri"/>
              <a:ea typeface="Calibri"/>
              <a:cs typeface="Calibri"/>
              <a:sym typeface="Calibri"/>
            </a:endParaRPr>
          </a:p>
        </p:txBody>
      </p:sp>
      <p:sp>
        <p:nvSpPr>
          <p:cNvPr id="7" name="Rectangle 6"/>
          <p:cNvSpPr/>
          <p:nvPr/>
        </p:nvSpPr>
        <p:spPr>
          <a:xfrm>
            <a:off x="462280" y="5819001"/>
            <a:ext cx="7614920" cy="276999"/>
          </a:xfrm>
          <a:prstGeom prst="rect">
            <a:avLst/>
          </a:prstGeom>
        </p:spPr>
        <p:txBody>
          <a:bodyPr wrap="square">
            <a:spAutoFit/>
          </a:bodyPr>
          <a:lstStyle/>
          <a:p>
            <a:r>
              <a:rPr lang="en-US" sz="1200" dirty="0" smtClean="0">
                <a:solidFill>
                  <a:schemeClr val="bg1">
                    <a:lumMod val="50000"/>
                  </a:schemeClr>
                </a:solidFill>
                <a:latin typeface="Segoe Condensed" panose="020B0606040200020203" pitchFamily="34" charset="0"/>
              </a:rPr>
              <a:t>Guttmacher </a:t>
            </a:r>
            <a:r>
              <a:rPr lang="en-US" sz="1200" dirty="0">
                <a:solidFill>
                  <a:schemeClr val="bg1">
                    <a:lumMod val="50000"/>
                  </a:schemeClr>
                </a:solidFill>
                <a:latin typeface="Segoe Condensed" panose="020B0606040200020203" pitchFamily="34" charset="0"/>
              </a:rPr>
              <a:t>calculator: </a:t>
            </a:r>
            <a:r>
              <a:rPr lang="en-US" sz="1200" dirty="0">
                <a:solidFill>
                  <a:schemeClr val="bg1">
                    <a:lumMod val="50000"/>
                  </a:schemeClr>
                </a:solidFill>
                <a:latin typeface="Segoe Condensed" panose="020B0606040200020203" pitchFamily="34" charset="0"/>
                <a:hlinkClick r:id="rId3"/>
              </a:rPr>
              <a:t>https://</a:t>
            </a:r>
            <a:r>
              <a:rPr lang="en-US" sz="1200" dirty="0" smtClean="0">
                <a:solidFill>
                  <a:schemeClr val="bg1">
                    <a:lumMod val="50000"/>
                  </a:schemeClr>
                </a:solidFill>
                <a:latin typeface="Segoe Condensed" panose="020B0606040200020203" pitchFamily="34" charset="0"/>
                <a:hlinkClick r:id="rId3"/>
              </a:rPr>
              <a:t>data.guttmacher.org/calculator</a:t>
            </a:r>
            <a:r>
              <a:rPr lang="en-US" sz="1200" dirty="0" smtClean="0">
                <a:solidFill>
                  <a:schemeClr val="bg1">
                    <a:lumMod val="50000"/>
                  </a:schemeClr>
                </a:solidFill>
                <a:latin typeface="Segoe Condensed" panose="020B0606040200020203" pitchFamily="34" charset="0"/>
              </a:rPr>
              <a:t> </a:t>
            </a:r>
            <a:endParaRPr lang="en-US" sz="1200" dirty="0">
              <a:solidFill>
                <a:schemeClr val="bg1">
                  <a:lumMod val="50000"/>
                </a:schemeClr>
              </a:solidFill>
              <a:latin typeface="Segoe Condensed" panose="020B0606040200020203" pitchFamily="34" charset="0"/>
              <a:sym typeface="Calibri"/>
            </a:endParaRPr>
          </a:p>
        </p:txBody>
      </p:sp>
      <p:graphicFrame>
        <p:nvGraphicFramePr>
          <p:cNvPr id="8" name="Content Placeholder 4" descr="the results of chlamydia screening &#10;"/>
          <p:cNvGraphicFramePr>
            <a:graphicFrameLocks/>
          </p:cNvGraphicFramePr>
          <p:nvPr>
            <p:extLst>
              <p:ext uri="{D42A27DB-BD31-4B8C-83A1-F6EECF244321}">
                <p14:modId xmlns:p14="http://schemas.microsoft.com/office/powerpoint/2010/main" val="1391927868"/>
              </p:ext>
            </p:extLst>
          </p:nvPr>
        </p:nvGraphicFramePr>
        <p:xfrm>
          <a:off x="457200" y="1904998"/>
          <a:ext cx="8229600" cy="3914001"/>
        </p:xfrm>
        <a:graphic>
          <a:graphicData uri="http://schemas.openxmlformats.org/drawingml/2006/table">
            <a:tbl>
              <a:tblPr firstRow="1" bandRow="1">
                <a:tableStyleId>{1FECB4D8-DB02-4DC6-A0A2-4F2EBAE1DC90}</a:tableStyleId>
              </a:tblPr>
              <a:tblGrid>
                <a:gridCol w="1600200">
                  <a:extLst>
                    <a:ext uri="{9D8B030D-6E8A-4147-A177-3AD203B41FA5}">
                      <a16:colId xmlns:a16="http://schemas.microsoft.com/office/drawing/2014/main" val="3710871928"/>
                    </a:ext>
                  </a:extLst>
                </a:gridCol>
                <a:gridCol w="6629400">
                  <a:extLst>
                    <a:ext uri="{9D8B030D-6E8A-4147-A177-3AD203B41FA5}">
                      <a16:colId xmlns:a16="http://schemas.microsoft.com/office/drawing/2014/main" val="4277591367"/>
                    </a:ext>
                  </a:extLst>
                </a:gridCol>
              </a:tblGrid>
              <a:tr h="559143">
                <a:tc gridSpan="2">
                  <a:txBody>
                    <a:bodyPr/>
                    <a:lstStyle/>
                    <a:p>
                      <a:r>
                        <a:rPr lang="en-US" sz="2300" dirty="0" smtClean="0">
                          <a:latin typeface="Segoe Condensed" panose="020B0606040200020203" pitchFamily="34" charset="0"/>
                        </a:rPr>
                        <a:t>With 71, 647 chlamydia</a:t>
                      </a:r>
                      <a:r>
                        <a:rPr lang="en-US" sz="2300" baseline="0" dirty="0" smtClean="0">
                          <a:latin typeface="Segoe Condensed" panose="020B0606040200020203" pitchFamily="34" charset="0"/>
                        </a:rPr>
                        <a:t> tests done in New York State in 2017….</a:t>
                      </a:r>
                      <a:endParaRPr lang="en-US" sz="2300" dirty="0">
                        <a:latin typeface="Segoe Condensed" panose="020B0606040200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2400" dirty="0">
                        <a:latin typeface="Segoe Condensed" panose="020B0606040200020203" pitchFamily="34" charset="0"/>
                      </a:endParaRPr>
                    </a:p>
                  </a:txBody>
                  <a:tcPr/>
                </a:tc>
                <a:extLst>
                  <a:ext uri="{0D108BD9-81ED-4DB2-BD59-A6C34878D82A}">
                    <a16:rowId xmlns:a16="http://schemas.microsoft.com/office/drawing/2014/main" val="3554656486"/>
                  </a:ext>
                </a:extLst>
              </a:tr>
              <a:tr h="559143">
                <a:tc>
                  <a:txBody>
                    <a:bodyPr/>
                    <a:lstStyle/>
                    <a:p>
                      <a:r>
                        <a:rPr lang="en-US" sz="2300" dirty="0" smtClean="0">
                          <a:latin typeface="Segoe Condensed" panose="020B0606040200020203" pitchFamily="34" charset="0"/>
                        </a:rPr>
                        <a:t>1,040</a:t>
                      </a:r>
                      <a:endParaRPr lang="en-US" sz="2300" dirty="0">
                        <a:latin typeface="Segoe Condensed" panose="020B0606040200020203"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300" dirty="0" smtClean="0">
                          <a:latin typeface="Segoe Condensed" panose="020B0606040200020203" pitchFamily="34" charset="0"/>
                        </a:rPr>
                        <a:t>Chlamydia</a:t>
                      </a:r>
                      <a:r>
                        <a:rPr lang="en-US" sz="2300" baseline="0" dirty="0" smtClean="0">
                          <a:latin typeface="Segoe Condensed" panose="020B0606040200020203" pitchFamily="34" charset="0"/>
                        </a:rPr>
                        <a:t> infections prevented</a:t>
                      </a:r>
                      <a:endParaRPr lang="en-US" sz="2300" dirty="0" smtClean="0">
                        <a:latin typeface="Segoe Condensed" panose="020B0606040200020203"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6249619"/>
                  </a:ext>
                </a:extLst>
              </a:tr>
              <a:tr h="559143">
                <a:tc>
                  <a:txBody>
                    <a:bodyPr/>
                    <a:lstStyle/>
                    <a:p>
                      <a:r>
                        <a:rPr lang="en-US" sz="2300" dirty="0" smtClean="0">
                          <a:latin typeface="Segoe Condensed" panose="020B0606040200020203" pitchFamily="34" charset="0"/>
                        </a:rPr>
                        <a:t>210</a:t>
                      </a:r>
                      <a:endParaRPr lang="en-US" sz="2300" dirty="0">
                        <a:latin typeface="Segoe Condensed" panose="020B0606040200020203"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300" dirty="0" smtClean="0">
                          <a:latin typeface="Segoe Condensed" panose="020B0606040200020203" pitchFamily="34" charset="0"/>
                        </a:rPr>
                        <a:t>Gonorrhea</a:t>
                      </a:r>
                      <a:r>
                        <a:rPr lang="en-US" sz="2300" baseline="0" dirty="0" smtClean="0">
                          <a:latin typeface="Segoe Condensed" panose="020B0606040200020203" pitchFamily="34" charset="0"/>
                        </a:rPr>
                        <a:t> infections prevented</a:t>
                      </a:r>
                      <a:endParaRPr lang="en-US" sz="2300" dirty="0">
                        <a:latin typeface="Segoe Condensed" panose="020B0606040200020203"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7780590"/>
                  </a:ext>
                </a:extLst>
              </a:tr>
              <a:tr h="559143">
                <a:tc>
                  <a:txBody>
                    <a:bodyPr/>
                    <a:lstStyle/>
                    <a:p>
                      <a:r>
                        <a:rPr lang="en-US" sz="2300" dirty="0" smtClean="0">
                          <a:latin typeface="Segoe Condensed" panose="020B0606040200020203" pitchFamily="34" charset="0"/>
                        </a:rPr>
                        <a:t>130</a:t>
                      </a:r>
                      <a:endParaRPr lang="en-US" sz="2300" dirty="0">
                        <a:latin typeface="Segoe Condensed" panose="020B0606040200020203"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300" dirty="0" smtClean="0">
                          <a:latin typeface="Segoe Condensed" panose="020B0606040200020203" pitchFamily="34" charset="0"/>
                        </a:rPr>
                        <a:t>PID cases prevented</a:t>
                      </a:r>
                      <a:endParaRPr lang="en-US" sz="2300" dirty="0">
                        <a:latin typeface="Segoe Condensed" panose="020B0606040200020203"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2125971"/>
                  </a:ext>
                </a:extLst>
              </a:tr>
              <a:tr h="559143">
                <a:tc>
                  <a:txBody>
                    <a:bodyPr/>
                    <a:lstStyle/>
                    <a:p>
                      <a:r>
                        <a:rPr lang="en-US" sz="2300" dirty="0" smtClean="0">
                          <a:latin typeface="Segoe Condensed" panose="020B0606040200020203" pitchFamily="34" charset="0"/>
                        </a:rPr>
                        <a:t>10</a:t>
                      </a:r>
                      <a:endParaRPr lang="en-US" sz="2300" dirty="0">
                        <a:latin typeface="Segoe Condensed" panose="020B0606040200020203"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300" dirty="0" smtClean="0">
                          <a:latin typeface="Segoe Condensed" panose="020B0606040200020203" pitchFamily="34" charset="0"/>
                        </a:rPr>
                        <a:t>Ectopic</a:t>
                      </a:r>
                      <a:r>
                        <a:rPr lang="en-US" sz="2300" baseline="0" dirty="0" smtClean="0">
                          <a:latin typeface="Segoe Condensed" panose="020B0606040200020203" pitchFamily="34" charset="0"/>
                        </a:rPr>
                        <a:t> pregnancy cases prevented</a:t>
                      </a:r>
                      <a:endParaRPr lang="en-US" sz="2300" dirty="0">
                        <a:latin typeface="Segoe Condensed" panose="020B0606040200020203"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758955"/>
                  </a:ext>
                </a:extLst>
              </a:tr>
              <a:tr h="559143">
                <a:tc>
                  <a:txBody>
                    <a:bodyPr/>
                    <a:lstStyle/>
                    <a:p>
                      <a:r>
                        <a:rPr lang="en-US" sz="2300" dirty="0" smtClean="0">
                          <a:latin typeface="Segoe Condensed" panose="020B0606040200020203" pitchFamily="34" charset="0"/>
                        </a:rPr>
                        <a:t>20</a:t>
                      </a:r>
                      <a:endParaRPr lang="en-US" sz="2300" dirty="0">
                        <a:latin typeface="Segoe Condensed" panose="020B0606040200020203"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300" dirty="0" smtClean="0">
                          <a:latin typeface="Segoe Condensed" panose="020B0606040200020203" pitchFamily="34" charset="0"/>
                        </a:rPr>
                        <a:t>Infertility cases</a:t>
                      </a:r>
                      <a:r>
                        <a:rPr lang="en-US" sz="2300" baseline="0" dirty="0" smtClean="0">
                          <a:latin typeface="Segoe Condensed" panose="020B0606040200020203" pitchFamily="34" charset="0"/>
                        </a:rPr>
                        <a:t> prevented</a:t>
                      </a:r>
                      <a:endParaRPr lang="en-US" sz="2300" dirty="0">
                        <a:latin typeface="Segoe Condensed" panose="020B0606040200020203"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1525701"/>
                  </a:ext>
                </a:extLst>
              </a:tr>
              <a:tr h="559143">
                <a:tc>
                  <a:txBody>
                    <a:bodyPr/>
                    <a:lstStyle/>
                    <a:p>
                      <a:r>
                        <a:rPr lang="en-US" sz="2300" dirty="0" smtClean="0">
                          <a:latin typeface="Segoe Condensed" panose="020B0606040200020203" pitchFamily="34" charset="0"/>
                        </a:rPr>
                        <a:t>$429,260</a:t>
                      </a:r>
                      <a:endParaRPr lang="en-US" sz="2300" dirty="0">
                        <a:latin typeface="Segoe Condensed" panose="020B0606040200020203"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300" dirty="0" smtClean="0">
                          <a:latin typeface="Segoe Condensed" panose="020B0606040200020203" pitchFamily="34" charset="0"/>
                        </a:rPr>
                        <a:t>Gross</a:t>
                      </a:r>
                      <a:r>
                        <a:rPr lang="en-US" sz="2300" baseline="0" dirty="0" smtClean="0">
                          <a:latin typeface="Segoe Condensed" panose="020B0606040200020203" pitchFamily="34" charset="0"/>
                        </a:rPr>
                        <a:t> costs saved from STI testing</a:t>
                      </a:r>
                      <a:endParaRPr lang="en-US" sz="2300" dirty="0">
                        <a:latin typeface="Segoe Condensed" panose="020B0606040200020203"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4385046"/>
                  </a:ext>
                </a:extLst>
              </a:tr>
            </a:tbl>
          </a:graphicData>
        </a:graphic>
      </p:graphicFrame>
    </p:spTree>
    <p:extLst>
      <p:ext uri="{BB962C8B-B14F-4D97-AF65-F5344CB8AC3E}">
        <p14:creationId xmlns:p14="http://schemas.microsoft.com/office/powerpoint/2010/main" val="3539875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Screening Rates Are Low</a:t>
            </a:r>
            <a:endParaRPr lang="en-US" dirty="0"/>
          </a:p>
        </p:txBody>
      </p:sp>
      <p:graphicFrame>
        <p:nvGraphicFramePr>
          <p:cNvPr id="7" name="Content Placeholder 6" descr="pie chart showing screening rates "/>
          <p:cNvGraphicFramePr>
            <a:graphicFrameLocks noGrp="1"/>
          </p:cNvGraphicFramePr>
          <p:nvPr>
            <p:ph sz="half" idx="1"/>
            <p:extLst>
              <p:ext uri="{D42A27DB-BD31-4B8C-83A1-F6EECF244321}">
                <p14:modId xmlns:p14="http://schemas.microsoft.com/office/powerpoint/2010/main" val="3231049338"/>
              </p:ext>
            </p:extLst>
          </p:nvPr>
        </p:nvGraphicFramePr>
        <p:xfrm>
          <a:off x="457200" y="1219200"/>
          <a:ext cx="40386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p:cNvSpPr>
            <a:spLocks noGrp="1"/>
          </p:cNvSpPr>
          <p:nvPr>
            <p:ph sz="half" idx="2"/>
          </p:nvPr>
        </p:nvSpPr>
        <p:spPr>
          <a:xfrm>
            <a:off x="4648200" y="1447800"/>
            <a:ext cx="4038600" cy="4373562"/>
          </a:xfrm>
        </p:spPr>
        <p:txBody>
          <a:bodyPr>
            <a:normAutofit/>
          </a:bodyPr>
          <a:lstStyle/>
          <a:p>
            <a:pPr marL="0" indent="0">
              <a:buNone/>
            </a:pPr>
            <a:r>
              <a:rPr lang="en-US" sz="4800" b="1" dirty="0" smtClean="0">
                <a:solidFill>
                  <a:schemeClr val="accent3"/>
                </a:solidFill>
              </a:rPr>
              <a:t>61% </a:t>
            </a:r>
            <a:r>
              <a:rPr lang="en-US" b="1" dirty="0" smtClean="0"/>
              <a:t>of NYS Family Planning Program female clients age 15-24 were tested </a:t>
            </a:r>
            <a:r>
              <a:rPr lang="en-US" dirty="0" smtClean="0"/>
              <a:t>for chlamydia in 2017.</a:t>
            </a:r>
          </a:p>
          <a:p>
            <a:pPr marL="0" indent="0">
              <a:buNone/>
            </a:pPr>
            <a:endParaRPr lang="en-US" dirty="0" smtClean="0"/>
          </a:p>
          <a:p>
            <a:pPr marL="0" indent="0">
              <a:buNone/>
            </a:pPr>
            <a:r>
              <a:rPr lang="en-US" dirty="0" smtClean="0"/>
              <a:t>National Title X screening rate = 61%.</a:t>
            </a:r>
            <a:endParaRPr lang="en-US" dirty="0"/>
          </a:p>
        </p:txBody>
      </p:sp>
      <p:sp>
        <p:nvSpPr>
          <p:cNvPr id="4" name="Slide Number Placeholder 3"/>
          <p:cNvSpPr>
            <a:spLocks noGrp="1"/>
          </p:cNvSpPr>
          <p:nvPr>
            <p:ph type="sldNum" sz="quarter" idx="12"/>
          </p:nvPr>
        </p:nvSpPr>
        <p:spPr/>
        <p:txBody>
          <a:bodyPr/>
          <a:lstStyle/>
          <a:p>
            <a:fld id="{3957698E-C657-43EE-8AAE-648C42A36E86}" type="slidenum">
              <a:rPr lang="en-US" smtClean="0"/>
              <a:t>14</a:t>
            </a:fld>
            <a:endParaRPr lang="en-US"/>
          </a:p>
        </p:txBody>
      </p:sp>
      <p:sp>
        <p:nvSpPr>
          <p:cNvPr id="6" name="Rectangle 5"/>
          <p:cNvSpPr/>
          <p:nvPr/>
        </p:nvSpPr>
        <p:spPr>
          <a:xfrm>
            <a:off x="4684295" y="5638800"/>
            <a:ext cx="3697705" cy="261610"/>
          </a:xfrm>
          <a:prstGeom prst="rect">
            <a:avLst/>
          </a:prstGeom>
        </p:spPr>
        <p:txBody>
          <a:bodyPr wrap="square">
            <a:spAutoFit/>
          </a:bodyPr>
          <a:lstStyle/>
          <a:p>
            <a:r>
              <a:rPr lang="en-US" sz="1100" dirty="0" smtClean="0">
                <a:solidFill>
                  <a:schemeClr val="bg1">
                    <a:lumMod val="50000"/>
                  </a:schemeClr>
                </a:solidFill>
                <a:latin typeface="Segoe Condensed" panose="020B0606040200020203" pitchFamily="34" charset="0"/>
              </a:rPr>
              <a:t>Source: Family Planning Program Data (2016), FPAR (2017)</a:t>
            </a:r>
            <a:endParaRPr lang="en-US" sz="11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2019607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Chlamydia Screening by NYS FPP Provider</a:t>
            </a:r>
            <a:endParaRPr lang="en-US" sz="3600" dirty="0"/>
          </a:p>
        </p:txBody>
      </p:sp>
      <p:sp>
        <p:nvSpPr>
          <p:cNvPr id="5" name="Slide Number Placeholder 4"/>
          <p:cNvSpPr>
            <a:spLocks noGrp="1"/>
          </p:cNvSpPr>
          <p:nvPr>
            <p:ph type="sldNum" sz="quarter" idx="12"/>
          </p:nvPr>
        </p:nvSpPr>
        <p:spPr/>
        <p:txBody>
          <a:bodyPr/>
          <a:lstStyle/>
          <a:p>
            <a:fld id="{3957698E-C657-43EE-8AAE-648C42A36E86}" type="slidenum">
              <a:rPr lang="en-US" smtClean="0"/>
              <a:t>15</a:t>
            </a:fld>
            <a:endParaRPr lang="en-US"/>
          </a:p>
        </p:txBody>
      </p:sp>
      <p:pic>
        <p:nvPicPr>
          <p:cNvPr id="4" name="Content Placeholder 3" descr="bar graph showing chlamydia screening rates by NYS FP provider "/>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37" t="3180" r="1908" b="1419"/>
          <a:stretch/>
        </p:blipFill>
        <p:spPr>
          <a:xfrm>
            <a:off x="457200" y="990600"/>
            <a:ext cx="8382000" cy="4979406"/>
          </a:xfrm>
        </p:spPr>
      </p:pic>
    </p:spTree>
    <p:extLst>
      <p:ext uri="{BB962C8B-B14F-4D97-AF65-F5344CB8AC3E}">
        <p14:creationId xmlns:p14="http://schemas.microsoft.com/office/powerpoint/2010/main" val="355830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ys outline"/>
          <p:cNvPicPr>
            <a:picLocks noChangeAspect="1" noChangeArrowheads="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223342"/>
            <a:ext cx="7848600" cy="59858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8"/>
            <a:ext cx="5105400" cy="1906588"/>
          </a:xfrm>
        </p:spPr>
        <p:txBody>
          <a:bodyPr>
            <a:noAutofit/>
          </a:bodyPr>
          <a:lstStyle/>
          <a:p>
            <a:r>
              <a:rPr lang="en-US" sz="3600" dirty="0" smtClean="0"/>
              <a:t>Chlamydia Screening Performance Improvement Collaborative</a:t>
            </a:r>
            <a:endParaRPr lang="en-US" sz="3600" dirty="0"/>
          </a:p>
        </p:txBody>
      </p:sp>
      <p:sp>
        <p:nvSpPr>
          <p:cNvPr id="4" name="Slide Number Placeholder 3"/>
          <p:cNvSpPr>
            <a:spLocks noGrp="1"/>
          </p:cNvSpPr>
          <p:nvPr>
            <p:ph type="sldNum" sz="quarter" idx="12"/>
          </p:nvPr>
        </p:nvSpPr>
        <p:spPr/>
        <p:txBody>
          <a:bodyPr/>
          <a:lstStyle/>
          <a:p>
            <a:fld id="{4B95B94E-F4CC-43A9-ADA2-00CE77818BE3}" type="slidenum">
              <a:rPr lang="en-US" smtClean="0"/>
              <a:pPr/>
              <a:t>16</a:t>
            </a:fld>
            <a:endParaRPr lang="en-US" dirty="0"/>
          </a:p>
        </p:txBody>
      </p:sp>
      <p:sp>
        <p:nvSpPr>
          <p:cNvPr id="5" name="TextBox 4"/>
          <p:cNvSpPr txBox="1"/>
          <p:nvPr/>
        </p:nvSpPr>
        <p:spPr>
          <a:xfrm>
            <a:off x="508001" y="2998788"/>
            <a:ext cx="1409700" cy="646112"/>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Chautauqua County</a:t>
            </a:r>
          </a:p>
        </p:txBody>
      </p:sp>
      <p:sp>
        <p:nvSpPr>
          <p:cNvPr id="6" name="5-Point Star 5" descr="star indicating Chautagua county"/>
          <p:cNvSpPr/>
          <p:nvPr/>
        </p:nvSpPr>
        <p:spPr>
          <a:xfrm>
            <a:off x="693738" y="3644900"/>
            <a:ext cx="447675" cy="45720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p:nvPr/>
        </p:nvSpPr>
        <p:spPr>
          <a:xfrm>
            <a:off x="2633664" y="2204544"/>
            <a:ext cx="1897062" cy="646112"/>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Finger Lakes Migrant Health Center</a:t>
            </a:r>
          </a:p>
        </p:txBody>
      </p:sp>
      <p:sp>
        <p:nvSpPr>
          <p:cNvPr id="9" name="5-Point Star 8" descr="star indicating finger lakes migrant health center "/>
          <p:cNvSpPr/>
          <p:nvPr/>
        </p:nvSpPr>
        <p:spPr>
          <a:xfrm>
            <a:off x="2819401" y="2850656"/>
            <a:ext cx="447675" cy="45720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p:nvPr/>
        </p:nvSpPr>
        <p:spPr>
          <a:xfrm>
            <a:off x="6569074" y="4908391"/>
            <a:ext cx="1409700" cy="369888"/>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HRHCare</a:t>
            </a:r>
          </a:p>
        </p:txBody>
      </p:sp>
      <p:sp>
        <p:nvSpPr>
          <p:cNvPr id="11" name="5-Point Star 10" descr="star indicating HRH care"/>
          <p:cNvSpPr/>
          <p:nvPr/>
        </p:nvSpPr>
        <p:spPr>
          <a:xfrm>
            <a:off x="6119812" y="4863554"/>
            <a:ext cx="449262" cy="45720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11"/>
          <p:cNvSpPr txBox="1"/>
          <p:nvPr/>
        </p:nvSpPr>
        <p:spPr>
          <a:xfrm>
            <a:off x="6310312" y="5472112"/>
            <a:ext cx="1409700" cy="369888"/>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Jacobi Hospital</a:t>
            </a:r>
          </a:p>
        </p:txBody>
      </p:sp>
      <p:sp>
        <p:nvSpPr>
          <p:cNvPr id="13" name="5-Point Star 12" descr="Star indicating jabobi hospital"/>
          <p:cNvSpPr/>
          <p:nvPr/>
        </p:nvSpPr>
        <p:spPr>
          <a:xfrm>
            <a:off x="6053137" y="5595937"/>
            <a:ext cx="236538" cy="230188"/>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extBox 15"/>
          <p:cNvSpPr txBox="1"/>
          <p:nvPr/>
        </p:nvSpPr>
        <p:spPr>
          <a:xfrm>
            <a:off x="6272212" y="5740400"/>
            <a:ext cx="1485900" cy="646112"/>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Gotham South Queens</a:t>
            </a:r>
          </a:p>
        </p:txBody>
      </p:sp>
      <p:sp>
        <p:nvSpPr>
          <p:cNvPr id="17" name="TextBox 16"/>
          <p:cNvSpPr txBox="1"/>
          <p:nvPr/>
        </p:nvSpPr>
        <p:spPr>
          <a:xfrm>
            <a:off x="5105400" y="6334125"/>
            <a:ext cx="2071688" cy="368300"/>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Coney Island Hospital</a:t>
            </a:r>
          </a:p>
        </p:txBody>
      </p:sp>
      <p:sp>
        <p:nvSpPr>
          <p:cNvPr id="19" name="5-Point Star 18" descr="star indicating public health solutions "/>
          <p:cNvSpPr/>
          <p:nvPr/>
        </p:nvSpPr>
        <p:spPr>
          <a:xfrm>
            <a:off x="5883275" y="5776912"/>
            <a:ext cx="236537" cy="230188"/>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5-Point Star 19" descr="star indicating gothem south queens "/>
          <p:cNvSpPr/>
          <p:nvPr/>
        </p:nvSpPr>
        <p:spPr>
          <a:xfrm>
            <a:off x="6107112" y="5783262"/>
            <a:ext cx="234950" cy="230188"/>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5-Point Star 20" descr="star indicating planned parenthood of mohawk hudson"/>
          <p:cNvSpPr/>
          <p:nvPr/>
        </p:nvSpPr>
        <p:spPr>
          <a:xfrm>
            <a:off x="6383337" y="2759075"/>
            <a:ext cx="447675" cy="45720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xtBox 21"/>
          <p:cNvSpPr txBox="1"/>
          <p:nvPr/>
        </p:nvSpPr>
        <p:spPr>
          <a:xfrm>
            <a:off x="6861175" y="2565400"/>
            <a:ext cx="1674812" cy="923925"/>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Planned Parenthood of Mohawk Hudson</a:t>
            </a:r>
          </a:p>
        </p:txBody>
      </p:sp>
      <p:sp>
        <p:nvSpPr>
          <p:cNvPr id="23" name="5-Point Star 22" descr="star indicating coney island hospital "/>
          <p:cNvSpPr/>
          <p:nvPr/>
        </p:nvSpPr>
        <p:spPr>
          <a:xfrm>
            <a:off x="6011862" y="5935662"/>
            <a:ext cx="234950" cy="230188"/>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TextBox 23"/>
          <p:cNvSpPr txBox="1"/>
          <p:nvPr/>
        </p:nvSpPr>
        <p:spPr>
          <a:xfrm>
            <a:off x="4618037" y="5586412"/>
            <a:ext cx="1958975" cy="646113"/>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Public Health Solutions/MIC</a:t>
            </a:r>
          </a:p>
        </p:txBody>
      </p:sp>
      <p:sp>
        <p:nvSpPr>
          <p:cNvPr id="25" name="5-Point Star 24" descr="star indicating tioga opportunities "/>
          <p:cNvSpPr/>
          <p:nvPr/>
        </p:nvSpPr>
        <p:spPr>
          <a:xfrm>
            <a:off x="3761580" y="3839173"/>
            <a:ext cx="447675" cy="45720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TextBox 25"/>
          <p:cNvSpPr txBox="1"/>
          <p:nvPr/>
        </p:nvSpPr>
        <p:spPr>
          <a:xfrm>
            <a:off x="3078955" y="4296373"/>
            <a:ext cx="1874837" cy="369888"/>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Segoe Condensed" panose="020B0606040200020203" pitchFamily="34" charset="0"/>
              </a:rPr>
              <a:t>Tioga Opportunities</a:t>
            </a:r>
          </a:p>
        </p:txBody>
      </p:sp>
      <p:sp>
        <p:nvSpPr>
          <p:cNvPr id="2" name="Rectangle 1"/>
          <p:cNvSpPr/>
          <p:nvPr/>
        </p:nvSpPr>
        <p:spPr>
          <a:xfrm>
            <a:off x="5334000" y="457200"/>
            <a:ext cx="3581400" cy="16460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Segoe Condensed" panose="020B0606040200020203" pitchFamily="34" charset="0"/>
              </a:rPr>
              <a:t>Goal: Improve chlamydia screening rates at participating clinics.</a:t>
            </a:r>
            <a:endParaRPr lang="en-US" sz="2800" dirty="0">
              <a:latin typeface="Segoe Condensed" panose="020B0606040200020203" pitchFamily="34" charset="0"/>
            </a:endParaRPr>
          </a:p>
        </p:txBody>
      </p:sp>
    </p:spTree>
    <p:extLst>
      <p:ext uri="{BB962C8B-B14F-4D97-AF65-F5344CB8AC3E}">
        <p14:creationId xmlns:p14="http://schemas.microsoft.com/office/powerpoint/2010/main" val="3931462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smtClean="0"/>
              <a:t>Results </a:t>
            </a:r>
            <a:br>
              <a:rPr lang="en-US" dirty="0" smtClean="0"/>
            </a:br>
            <a:r>
              <a:rPr lang="en-US" sz="3100" b="0" dirty="0" smtClean="0">
                <a:solidFill>
                  <a:schemeClr val="tx1">
                    <a:lumMod val="75000"/>
                    <a:lumOff val="25000"/>
                  </a:schemeClr>
                </a:solidFill>
              </a:rPr>
              <a:t>Median % Tested for Chlamydia, per month (n=10 clinics)</a:t>
            </a:r>
            <a:endParaRPr lang="en-US" sz="3100" b="0" dirty="0">
              <a:solidFill>
                <a:schemeClr val="tx1">
                  <a:lumMod val="75000"/>
                  <a:lumOff val="25000"/>
                </a:schemeClr>
              </a:solidFill>
            </a:endParaRPr>
          </a:p>
        </p:txBody>
      </p:sp>
      <p:graphicFrame>
        <p:nvGraphicFramePr>
          <p:cNvPr id="8" name="Content Placeholder 7" descr="graph showing increase in testing from baseline to december "/>
          <p:cNvGraphicFramePr>
            <a:graphicFrameLocks noGrp="1"/>
          </p:cNvGraphicFramePr>
          <p:nvPr>
            <p:ph idx="1"/>
            <p:extLst>
              <p:ext uri="{D42A27DB-BD31-4B8C-83A1-F6EECF244321}">
                <p14:modId xmlns:p14="http://schemas.microsoft.com/office/powerpoint/2010/main" val="1784018575"/>
              </p:ext>
            </p:extLst>
          </p:nvPr>
        </p:nvGraphicFramePr>
        <p:xfrm>
          <a:off x="457200" y="121920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Down Arrow 2" descr="arrow facing up "/>
          <p:cNvSpPr/>
          <p:nvPr/>
        </p:nvSpPr>
        <p:spPr>
          <a:xfrm rot="10800000">
            <a:off x="6248401" y="3200400"/>
            <a:ext cx="1143000" cy="1600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91401" y="3460511"/>
            <a:ext cx="1523999" cy="1261884"/>
          </a:xfrm>
          <a:prstGeom prst="rect">
            <a:avLst/>
          </a:prstGeom>
          <a:noFill/>
        </p:spPr>
        <p:txBody>
          <a:bodyPr wrap="square" rtlCol="0">
            <a:spAutoFit/>
          </a:bodyPr>
          <a:lstStyle/>
          <a:p>
            <a:r>
              <a:rPr lang="en-US" sz="4800" b="1" dirty="0" smtClean="0">
                <a:solidFill>
                  <a:schemeClr val="tx2"/>
                </a:solidFill>
                <a:latin typeface="Segoe Condensed" panose="020B0606040200020203" pitchFamily="34" charset="0"/>
              </a:rPr>
              <a:t>56% </a:t>
            </a:r>
            <a:r>
              <a:rPr lang="en-US" sz="2800" b="1" dirty="0" smtClean="0">
                <a:solidFill>
                  <a:schemeClr val="tx2"/>
                </a:solidFill>
                <a:latin typeface="Segoe Condensed" panose="020B0606040200020203" pitchFamily="34" charset="0"/>
              </a:rPr>
              <a:t>Increase</a:t>
            </a:r>
            <a:endParaRPr lang="en-US" sz="2800" b="1" dirty="0">
              <a:solidFill>
                <a:schemeClr val="tx2"/>
              </a:solidFill>
              <a:latin typeface="Segoe Condensed" panose="020B0606040200020203" pitchFamily="34" charset="0"/>
            </a:endParaRPr>
          </a:p>
        </p:txBody>
      </p:sp>
    </p:spTree>
    <p:extLst>
      <p:ext uri="{BB962C8B-B14F-4D97-AF65-F5344CB8AC3E}">
        <p14:creationId xmlns:p14="http://schemas.microsoft.com/office/powerpoint/2010/main" val="2356431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Best Practice Recommendations</a:t>
            </a:r>
          </a:p>
        </p:txBody>
      </p:sp>
      <p:sp>
        <p:nvSpPr>
          <p:cNvPr id="37891" name="Content Placeholder 2"/>
          <p:cNvSpPr>
            <a:spLocks noGrp="1"/>
          </p:cNvSpPr>
          <p:nvPr>
            <p:ph sz="half" idx="1"/>
          </p:nvPr>
        </p:nvSpPr>
        <p:spPr>
          <a:xfrm>
            <a:off x="457200" y="1219200"/>
            <a:ext cx="5105400" cy="4906963"/>
          </a:xfrm>
        </p:spPr>
        <p:txBody>
          <a:bodyPr>
            <a:normAutofit fontScale="92500" lnSpcReduction="10000"/>
          </a:bodyPr>
          <a:lstStyle/>
          <a:p>
            <a:pPr marL="514350" indent="-514350">
              <a:spcAft>
                <a:spcPts val="600"/>
              </a:spcAft>
              <a:buFont typeface="+mj-lt"/>
              <a:buAutoNum type="arabicPeriod"/>
            </a:pPr>
            <a:r>
              <a:rPr lang="en-US" altLang="en-US" dirty="0" smtClean="0"/>
              <a:t>Include chlamydia screening as a part of </a:t>
            </a:r>
            <a:r>
              <a:rPr lang="en-US" altLang="en-US" b="1" dirty="0" smtClean="0"/>
              <a:t>routine clinical preventive care </a:t>
            </a:r>
          </a:p>
          <a:p>
            <a:pPr marL="514350" indent="-514350">
              <a:spcAft>
                <a:spcPts val="600"/>
              </a:spcAft>
              <a:buFont typeface="+mj-lt"/>
              <a:buAutoNum type="arabicPeriod"/>
            </a:pPr>
            <a:r>
              <a:rPr lang="en-US" altLang="en-US" dirty="0" smtClean="0">
                <a:sym typeface="Calibri" pitchFamily="34" charset="0"/>
              </a:rPr>
              <a:t>Use </a:t>
            </a:r>
            <a:r>
              <a:rPr lang="en-US" altLang="en-US" b="1" dirty="0" smtClean="0">
                <a:sym typeface="Calibri" pitchFamily="34" charset="0"/>
              </a:rPr>
              <a:t>normalizing and opt-out language</a:t>
            </a:r>
          </a:p>
          <a:p>
            <a:pPr marL="514350" indent="-514350">
              <a:spcAft>
                <a:spcPts val="600"/>
              </a:spcAft>
              <a:buFont typeface="+mj-lt"/>
              <a:buAutoNum type="arabicPeriod"/>
            </a:pPr>
            <a:r>
              <a:rPr lang="en-US" altLang="en-US" dirty="0" smtClean="0">
                <a:sym typeface="Calibri" pitchFamily="34" charset="0"/>
              </a:rPr>
              <a:t>Use the </a:t>
            </a:r>
            <a:r>
              <a:rPr lang="en-US" altLang="en-US" b="1" dirty="0" smtClean="0">
                <a:sym typeface="Calibri" pitchFamily="34" charset="0"/>
              </a:rPr>
              <a:t>least invasive, high-quality, </a:t>
            </a:r>
            <a:r>
              <a:rPr lang="en-US" altLang="en-US" dirty="0" smtClean="0">
                <a:sym typeface="Calibri" pitchFamily="34" charset="0"/>
              </a:rPr>
              <a:t>recommended laboratory technologies</a:t>
            </a:r>
          </a:p>
          <a:p>
            <a:pPr marL="514350" indent="-514350">
              <a:spcAft>
                <a:spcPts val="600"/>
              </a:spcAft>
              <a:buFont typeface="+mj-lt"/>
              <a:buAutoNum type="arabicPeriod"/>
            </a:pPr>
            <a:r>
              <a:rPr lang="en-US" altLang="en-US" dirty="0" smtClean="0">
                <a:sym typeface="Calibri" pitchFamily="34" charset="0"/>
              </a:rPr>
              <a:t>Utilize </a:t>
            </a:r>
            <a:r>
              <a:rPr lang="en-US" altLang="en-US" b="1" dirty="0" smtClean="0">
                <a:sym typeface="Calibri" pitchFamily="34" charset="0"/>
              </a:rPr>
              <a:t>diverse payment options</a:t>
            </a:r>
            <a:r>
              <a:rPr lang="en-US" altLang="en-US" dirty="0" smtClean="0">
                <a:sym typeface="Calibri" pitchFamily="34" charset="0"/>
              </a:rPr>
              <a:t> to reduce cost as a barrier</a:t>
            </a:r>
          </a:p>
          <a:p>
            <a:pPr marL="514350" indent="-514350">
              <a:spcAft>
                <a:spcPts val="600"/>
              </a:spcAft>
              <a:buFont typeface="+mj-lt"/>
              <a:buAutoNum type="arabicPeriod"/>
            </a:pPr>
            <a:endParaRPr lang="en-US" altLang="en-US" dirty="0" smtClean="0"/>
          </a:p>
          <a:p>
            <a:pPr marL="514350" indent="-514350">
              <a:spcAft>
                <a:spcPts val="600"/>
              </a:spcAft>
              <a:buFont typeface="+mj-lt"/>
              <a:buAutoNum type="arabicPeriod"/>
            </a:pPr>
            <a:endParaRPr lang="en-US" altLang="en-US" dirty="0" smtClean="0"/>
          </a:p>
          <a:p>
            <a:pPr marL="514350" indent="-514350">
              <a:spcAft>
                <a:spcPts val="600"/>
              </a:spcAft>
              <a:buFont typeface="+mj-lt"/>
              <a:buAutoNum type="arabicPeriod"/>
            </a:pPr>
            <a:endParaRPr lang="en-US" altLang="en-US" dirty="0" smtClean="0"/>
          </a:p>
        </p:txBody>
      </p:sp>
      <p:pic>
        <p:nvPicPr>
          <p:cNvPr id="39940" name="Picture 1" title="Chlamydia Screening Change Package"/>
          <p:cNvPicPr>
            <a:picLocks noGrp="1" noChangeAspect="1" noChangeArrowheads="1"/>
          </p:cNvPicPr>
          <p:nvPr>
            <p:ph sz="half" idx="2"/>
          </p:nvPr>
        </p:nvPicPr>
        <p:blipFill>
          <a:blip r:embed="rId3"/>
          <a:srcRect l="24954" t="11357" r="39925" b="8514"/>
          <a:stretch>
            <a:fillRect/>
          </a:stretch>
        </p:blipFill>
        <p:spPr>
          <a:xfrm>
            <a:off x="5728781" y="1219201"/>
            <a:ext cx="2851429" cy="3657599"/>
          </a:xfrm>
          <a:ln>
            <a:solidFill>
              <a:schemeClr val="bg1">
                <a:lumMod val="75000"/>
              </a:schemeClr>
            </a:solidFill>
          </a:ln>
        </p:spPr>
      </p:pic>
      <p:sp>
        <p:nvSpPr>
          <p:cNvPr id="39941" name="Slide Number Placeholder 1"/>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8739B761-09CD-46E4-BA1D-1DD44D597111}" type="slidenum">
              <a:rPr lang="en-US" altLang="en-US" smtClean="0"/>
              <a:pPr/>
              <a:t>18</a:t>
            </a:fld>
            <a:endParaRPr lang="en-US" altLang="en-US"/>
          </a:p>
        </p:txBody>
      </p:sp>
      <p:sp>
        <p:nvSpPr>
          <p:cNvPr id="2" name="TextBox 1"/>
          <p:cNvSpPr txBox="1"/>
          <p:nvPr/>
        </p:nvSpPr>
        <p:spPr>
          <a:xfrm>
            <a:off x="5728781" y="5029201"/>
            <a:ext cx="2523448" cy="461665"/>
          </a:xfrm>
          <a:prstGeom prst="rect">
            <a:avLst/>
          </a:prstGeom>
          <a:noFill/>
        </p:spPr>
        <p:txBody>
          <a:bodyPr wrap="none" rtlCol="0">
            <a:spAutoFit/>
          </a:bodyPr>
          <a:lstStyle/>
          <a:p>
            <a:r>
              <a:rPr lang="en-US" sz="2400" dirty="0" smtClean="0">
                <a:solidFill>
                  <a:schemeClr val="bg1">
                    <a:lumMod val="50000"/>
                  </a:schemeClr>
                </a:solidFill>
                <a:latin typeface="Segoe Condensed" panose="020B0606040200020203" pitchFamily="34" charset="0"/>
              </a:rPr>
              <a:t>Find it on </a:t>
            </a:r>
            <a:r>
              <a:rPr lang="en-US" sz="2400" dirty="0" smtClean="0">
                <a:solidFill>
                  <a:schemeClr val="bg1">
                    <a:lumMod val="75000"/>
                  </a:schemeClr>
                </a:solidFill>
                <a:latin typeface="Segoe Condensed" panose="020B0606040200020203" pitchFamily="34" charset="0"/>
                <a:hlinkClick r:id="rId4"/>
              </a:rPr>
              <a:t>FPNTC.org</a:t>
            </a:r>
            <a:endParaRPr lang="en-US" sz="2400" dirty="0">
              <a:solidFill>
                <a:schemeClr val="bg1">
                  <a:lumMod val="75000"/>
                </a:schemeClr>
              </a:solidFill>
              <a:latin typeface="Segoe Condensed" panose="020B0606040200020203" pitchFamily="34" charset="0"/>
            </a:endParaRPr>
          </a:p>
        </p:txBody>
      </p:sp>
    </p:spTree>
    <p:extLst>
      <p:ext uri="{BB962C8B-B14F-4D97-AF65-F5344CB8AC3E}">
        <p14:creationId xmlns:p14="http://schemas.microsoft.com/office/powerpoint/2010/main" val="1813175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22313" y="3657600"/>
            <a:ext cx="7772400" cy="2111375"/>
          </a:xfrm>
        </p:spPr>
        <p:txBody>
          <a:bodyPr>
            <a:noAutofit/>
          </a:bodyPr>
          <a:lstStyle/>
          <a:p>
            <a:r>
              <a:rPr lang="en-US" altLang="en-US" sz="4400" dirty="0" smtClean="0"/>
              <a:t>Success Stories from the </a:t>
            </a:r>
            <a:br>
              <a:rPr lang="en-US" altLang="en-US" sz="4400" dirty="0" smtClean="0"/>
            </a:br>
            <a:r>
              <a:rPr lang="en-US" altLang="en-US" sz="4400" dirty="0" smtClean="0"/>
              <a:t>Chlamydia Screening Performance Improvement Collaborative</a:t>
            </a:r>
          </a:p>
        </p:txBody>
      </p:sp>
      <p:sp>
        <p:nvSpPr>
          <p:cNvPr id="49155" name="Slide Number Placeholder 1"/>
          <p:cNvSpPr>
            <a:spLocks noGrp="1"/>
          </p:cNvSpPr>
          <p:nvPr>
            <p:ph type="sldNum" sz="quarter" idx="12"/>
          </p:nvPr>
        </p:nvSpPr>
        <p:spPr>
          <a:xfrm>
            <a:off x="457200" y="6356350"/>
            <a:ext cx="1279525" cy="365125"/>
          </a:xfrm>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36D64823-BC1E-4CA0-87F3-F508F6B756C1}" type="slidenum">
              <a:rPr lang="en-US" altLang="en-US" smtClean="0"/>
              <a:pPr/>
              <a:t>19</a:t>
            </a:fld>
            <a:endParaRPr lang="en-US" altLang="en-US"/>
          </a:p>
        </p:txBody>
      </p:sp>
    </p:spTree>
    <p:extLst>
      <p:ext uri="{BB962C8B-B14F-4D97-AF65-F5344CB8AC3E}">
        <p14:creationId xmlns:p14="http://schemas.microsoft.com/office/powerpoint/2010/main" val="624840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a:xfrm>
            <a:off x="457200" y="1219200"/>
            <a:ext cx="8229600" cy="5137149"/>
          </a:xfrm>
        </p:spPr>
        <p:txBody>
          <a:bodyPr>
            <a:normAutofit/>
          </a:bodyPr>
          <a:lstStyle/>
          <a:p>
            <a:pPr marL="0" indent="0">
              <a:buNone/>
            </a:pPr>
            <a:r>
              <a:rPr lang="en-US" dirty="0" smtClean="0"/>
              <a:t>By the end of today, you will be able to:</a:t>
            </a:r>
          </a:p>
          <a:p>
            <a:r>
              <a:rPr lang="en-US" dirty="0" smtClean="0"/>
              <a:t>Describe trends in the prevalence of chlamydia infections and screening rates in NYS</a:t>
            </a:r>
          </a:p>
          <a:p>
            <a:r>
              <a:rPr lang="en-US" dirty="0" smtClean="0"/>
              <a:t>Identify three best practices from the </a:t>
            </a:r>
            <a:r>
              <a:rPr lang="en-US" i="1" dirty="0" smtClean="0"/>
              <a:t>Chlamydia Screening Change Package</a:t>
            </a:r>
          </a:p>
          <a:p>
            <a:r>
              <a:rPr lang="en-US" dirty="0" smtClean="0"/>
              <a:t>Describe two strategies FPP providers have used to improve chlamydia screening</a:t>
            </a:r>
          </a:p>
          <a:p>
            <a:r>
              <a:rPr lang="en-US" dirty="0" smtClean="0"/>
              <a:t>List two tools to conduct quality improvement efforts to improve chlamydia screening at your site</a:t>
            </a:r>
            <a:endParaRPr lang="en-US" dirty="0"/>
          </a:p>
        </p:txBody>
      </p:sp>
      <p:sp>
        <p:nvSpPr>
          <p:cNvPr id="29700" name="Slide Number Placeholder 3"/>
          <p:cNvSpPr>
            <a:spLocks noGrp="1"/>
          </p:cNvSpPr>
          <p:nvPr>
            <p:ph type="sldNum" sz="quarter" idx="12"/>
          </p:nvPr>
        </p:nvSpPr>
        <p:spPr>
          <a:xfrm>
            <a:off x="457200" y="6356350"/>
            <a:ext cx="1279525" cy="365125"/>
          </a:xfrm>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22C9C1D2-8C90-4608-8082-6BCFD0CDEFAA}" type="slidenum">
              <a:rPr lang="en-US" altLang="en-US" smtClean="0"/>
              <a:pPr/>
              <a:t>2</a:t>
            </a:fld>
            <a:endParaRPr lang="en-US" altLang="en-US"/>
          </a:p>
        </p:txBody>
      </p:sp>
    </p:spTree>
    <p:extLst>
      <p:ext uri="{BB962C8B-B14F-4D97-AF65-F5344CB8AC3E}">
        <p14:creationId xmlns:p14="http://schemas.microsoft.com/office/powerpoint/2010/main" val="330315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914399"/>
            <a:ext cx="7772400" cy="2686051"/>
          </a:xfrm>
        </p:spPr>
        <p:txBody>
          <a:bodyPr>
            <a:normAutofit/>
          </a:bodyPr>
          <a:lstStyle/>
          <a:p>
            <a:r>
              <a:rPr lang="en-US" altLang="en-US" dirty="0"/>
              <a:t>Planned Parenthood Mohawk </a:t>
            </a:r>
            <a:r>
              <a:rPr lang="en-US" altLang="en-US" dirty="0" smtClean="0"/>
              <a:t>Hudson | Johnstown </a:t>
            </a:r>
            <a:endParaRPr lang="en-US" altLang="en-US" dirty="0"/>
          </a:p>
        </p:txBody>
      </p:sp>
      <p:sp>
        <p:nvSpPr>
          <p:cNvPr id="16387" name="Text Placeholder 2"/>
          <p:cNvSpPr>
            <a:spLocks noGrp="1"/>
          </p:cNvSpPr>
          <p:nvPr>
            <p:ph type="subTitle" idx="1"/>
          </p:nvPr>
        </p:nvSpPr>
        <p:spPr>
          <a:xfrm>
            <a:off x="990600" y="3886200"/>
            <a:ext cx="7315200" cy="1752600"/>
          </a:xfrm>
        </p:spPr>
        <p:txBody>
          <a:bodyPr/>
          <a:lstStyle/>
          <a:p>
            <a:r>
              <a:rPr lang="en-US" altLang="en-US" dirty="0"/>
              <a:t>Sarah Nicholson Clark</a:t>
            </a:r>
          </a:p>
          <a:p>
            <a:r>
              <a:rPr lang="en-US" altLang="en-US" dirty="0"/>
              <a:t>Colleen Shaw</a:t>
            </a:r>
          </a:p>
          <a:p>
            <a:r>
              <a:rPr lang="en-US" altLang="en-US" dirty="0"/>
              <a:t>Ashley Stewart</a:t>
            </a:r>
          </a:p>
        </p:txBody>
      </p:sp>
    </p:spTree>
    <p:extLst>
      <p:ext uri="{BB962C8B-B14F-4D97-AF65-F5344CB8AC3E}">
        <p14:creationId xmlns:p14="http://schemas.microsoft.com/office/powerpoint/2010/main" val="313919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descr="graph showing percent tested in the current month over time "/>
          <p:cNvGraphicFramePr>
            <a:graphicFrameLocks noGrp="1"/>
          </p:cNvGraphicFramePr>
          <p:nvPr>
            <p:ph idx="1"/>
            <p:extLst>
              <p:ext uri="{D42A27DB-BD31-4B8C-83A1-F6EECF244321}">
                <p14:modId xmlns:p14="http://schemas.microsoft.com/office/powerpoint/2010/main" val="2395795747"/>
              </p:ext>
            </p:extLst>
          </p:nvPr>
        </p:nvGraphicFramePr>
        <p:xfrm>
          <a:off x="4572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p:cNvSpPr>
            <a:spLocks noGrp="1"/>
          </p:cNvSpPr>
          <p:nvPr>
            <p:ph type="title"/>
          </p:nvPr>
        </p:nvSpPr>
        <p:spPr>
          <a:xfrm>
            <a:off x="457200" y="274638"/>
            <a:ext cx="8229600" cy="1089024"/>
          </a:xfrm>
        </p:spPr>
        <p:txBody>
          <a:bodyPr/>
          <a:lstStyle/>
          <a:p>
            <a:r>
              <a:rPr lang="en-US" sz="3200" b="0" dirty="0"/>
              <a:t>Screening Rate: </a:t>
            </a:r>
            <a:r>
              <a:rPr lang="en-US" sz="3200" dirty="0" smtClean="0"/>
              <a:t/>
            </a:r>
            <a:br>
              <a:rPr lang="en-US" sz="3200" dirty="0" smtClean="0"/>
            </a:br>
            <a:r>
              <a:rPr lang="en-US" sz="3200" dirty="0" smtClean="0"/>
              <a:t>% </a:t>
            </a:r>
            <a:r>
              <a:rPr lang="en-US" sz="3200" dirty="0"/>
              <a:t>Tested in Current Month, Over Time</a:t>
            </a:r>
          </a:p>
        </p:txBody>
      </p:sp>
    </p:spTree>
    <p:extLst>
      <p:ext uri="{BB962C8B-B14F-4D97-AF65-F5344CB8AC3E}">
        <p14:creationId xmlns:p14="http://schemas.microsoft.com/office/powerpoint/2010/main" val="158620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hidden="1"/>
          <p:cNvSpPr>
            <a:spLocks noGrp="1"/>
          </p:cNvSpPr>
          <p:nvPr>
            <p:ph type="title"/>
          </p:nvPr>
        </p:nvSpPr>
        <p:spPr/>
        <p:txBody>
          <a:bodyPr/>
          <a:lstStyle/>
          <a:p>
            <a:r>
              <a:rPr lang="en-US" dirty="0" err="1" smtClean="0"/>
              <a:t>aaa</a:t>
            </a:r>
            <a:endParaRPr lang="en-US" dirty="0"/>
          </a:p>
        </p:txBody>
      </p:sp>
      <p:graphicFrame>
        <p:nvGraphicFramePr>
          <p:cNvPr id="6" name="Content Placeholder 5" descr="bar chart showing increase in screening rate "/>
          <p:cNvGraphicFramePr>
            <a:graphicFrameLocks noGrp="1"/>
          </p:cNvGraphicFramePr>
          <p:nvPr>
            <p:ph idx="1"/>
            <p:extLst>
              <p:ext uri="{D42A27DB-BD31-4B8C-83A1-F6EECF244321}">
                <p14:modId xmlns:p14="http://schemas.microsoft.com/office/powerpoint/2010/main" val="2431990778"/>
              </p:ext>
            </p:extLst>
          </p:nvPr>
        </p:nvGraphicFramePr>
        <p:xfrm>
          <a:off x="4572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Up Arrow 6" descr="up facing arrow "/>
          <p:cNvSpPr/>
          <p:nvPr/>
        </p:nvSpPr>
        <p:spPr>
          <a:xfrm>
            <a:off x="5943600" y="2285999"/>
            <a:ext cx="1295400" cy="2432685"/>
          </a:xfrm>
          <a:prstGeom prst="up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7010400" y="2902803"/>
            <a:ext cx="1905000"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srgbClr val="1E5BAA"/>
                </a:solidFill>
                <a:effectLst/>
                <a:uLnTx/>
                <a:uFillTx/>
                <a:latin typeface="Segoe Condensed" panose="020B0606040200020203" pitchFamily="34" charset="0"/>
                <a:ea typeface="+mn-ea"/>
                <a:cs typeface="+mn-cs"/>
              </a:rPr>
              <a:t>32%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E5BAA"/>
                </a:solidFill>
                <a:effectLst/>
                <a:uLnTx/>
                <a:uFillTx/>
                <a:latin typeface="Segoe Condensed" panose="020B0606040200020203" pitchFamily="34" charset="0"/>
                <a:ea typeface="+mn-ea"/>
                <a:cs typeface="+mn-cs"/>
              </a:rPr>
              <a:t>Increase </a:t>
            </a:r>
          </a:p>
        </p:txBody>
      </p:sp>
      <p:sp>
        <p:nvSpPr>
          <p:cNvPr id="8" name="Title 6"/>
          <p:cNvSpPr txBox="1">
            <a:spLocks/>
          </p:cNvSpPr>
          <p:nvPr/>
        </p:nvSpPr>
        <p:spPr bwMode="auto">
          <a:xfrm>
            <a:off x="457200" y="436402"/>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Segoe Condensed" panose="020B0606040200020203" pitchFamily="34" charset="0"/>
                <a:ea typeface="+mj-ea"/>
                <a:cs typeface="+mj-cs"/>
              </a:defRPr>
            </a:lvl1pPr>
            <a:lvl2pPr algn="l" rtl="0" eaLnBrk="0" fontAlgn="base" hangingPunct="0">
              <a:spcBef>
                <a:spcPct val="0"/>
              </a:spcBef>
              <a:spcAft>
                <a:spcPct val="0"/>
              </a:spcAft>
              <a:defRPr sz="4400" b="1">
                <a:solidFill>
                  <a:schemeClr val="tx2"/>
                </a:solidFill>
                <a:latin typeface="Segoe Condensed" panose="020B0606040200020203" pitchFamily="34" charset="0"/>
              </a:defRPr>
            </a:lvl2pPr>
            <a:lvl3pPr algn="l" rtl="0" eaLnBrk="0" fontAlgn="base" hangingPunct="0">
              <a:spcBef>
                <a:spcPct val="0"/>
              </a:spcBef>
              <a:spcAft>
                <a:spcPct val="0"/>
              </a:spcAft>
              <a:defRPr sz="4400" b="1">
                <a:solidFill>
                  <a:schemeClr val="tx2"/>
                </a:solidFill>
                <a:latin typeface="Segoe Condensed" panose="020B0606040200020203" pitchFamily="34" charset="0"/>
              </a:defRPr>
            </a:lvl3pPr>
            <a:lvl4pPr algn="l" rtl="0" eaLnBrk="0" fontAlgn="base" hangingPunct="0">
              <a:spcBef>
                <a:spcPct val="0"/>
              </a:spcBef>
              <a:spcAft>
                <a:spcPct val="0"/>
              </a:spcAft>
              <a:defRPr sz="4400" b="1">
                <a:solidFill>
                  <a:schemeClr val="tx2"/>
                </a:solidFill>
                <a:latin typeface="Segoe Condensed" panose="020B0606040200020203" pitchFamily="34" charset="0"/>
              </a:defRPr>
            </a:lvl4pPr>
            <a:lvl5pPr algn="l" rtl="0" eaLnBrk="0" fontAlgn="base" hangingPunct="0">
              <a:spcBef>
                <a:spcPct val="0"/>
              </a:spcBef>
              <a:spcAft>
                <a:spcPct val="0"/>
              </a:spcAft>
              <a:defRPr sz="4400" b="1">
                <a:solidFill>
                  <a:schemeClr val="tx2"/>
                </a:solidFill>
                <a:latin typeface="Segoe Condensed" panose="020B0606040200020203" pitchFamily="34" charset="0"/>
              </a:defRPr>
            </a:lvl5pPr>
            <a:lvl6pPr marL="457200" algn="l" rtl="0" fontAlgn="base">
              <a:spcBef>
                <a:spcPct val="0"/>
              </a:spcBef>
              <a:spcAft>
                <a:spcPct val="0"/>
              </a:spcAft>
              <a:defRPr sz="4400" b="1">
                <a:solidFill>
                  <a:schemeClr val="tx2"/>
                </a:solidFill>
                <a:latin typeface="Segoe Condensed" panose="020B0606040200020203" pitchFamily="34" charset="0"/>
              </a:defRPr>
            </a:lvl6pPr>
            <a:lvl7pPr marL="914400" algn="l" rtl="0" fontAlgn="base">
              <a:spcBef>
                <a:spcPct val="0"/>
              </a:spcBef>
              <a:spcAft>
                <a:spcPct val="0"/>
              </a:spcAft>
              <a:defRPr sz="4400" b="1">
                <a:solidFill>
                  <a:schemeClr val="tx2"/>
                </a:solidFill>
                <a:latin typeface="Segoe Condensed" panose="020B0606040200020203" pitchFamily="34" charset="0"/>
              </a:defRPr>
            </a:lvl7pPr>
            <a:lvl8pPr marL="1371600" algn="l" rtl="0" fontAlgn="base">
              <a:spcBef>
                <a:spcPct val="0"/>
              </a:spcBef>
              <a:spcAft>
                <a:spcPct val="0"/>
              </a:spcAft>
              <a:defRPr sz="4400" b="1">
                <a:solidFill>
                  <a:schemeClr val="tx2"/>
                </a:solidFill>
                <a:latin typeface="Segoe Condensed" panose="020B0606040200020203" pitchFamily="34" charset="0"/>
              </a:defRPr>
            </a:lvl8pPr>
            <a:lvl9pPr marL="1828800" algn="l" rtl="0" fontAlgn="base">
              <a:spcBef>
                <a:spcPct val="0"/>
              </a:spcBef>
              <a:spcAft>
                <a:spcPct val="0"/>
              </a:spcAft>
              <a:defRPr sz="4400" b="1">
                <a:solidFill>
                  <a:schemeClr val="tx2"/>
                </a:solidFill>
                <a:latin typeface="Segoe Condensed" panose="020B0606040200020203" pitchFamily="34" charset="0"/>
              </a:defRPr>
            </a:lvl9pPr>
          </a:lstStyle>
          <a:p>
            <a:pPr lvl="0">
              <a:defRPr/>
            </a:pPr>
            <a:r>
              <a:rPr kumimoji="0" lang="en-US" sz="3200" b="0" i="0" u="none" strike="noStrike" kern="1200" cap="none" spc="0" normalizeH="0" baseline="0" noProof="0" dirty="0" smtClean="0">
                <a:ln>
                  <a:noFill/>
                </a:ln>
                <a:solidFill>
                  <a:srgbClr val="523178"/>
                </a:solidFill>
                <a:effectLst/>
                <a:uLnTx/>
                <a:uFillTx/>
                <a:latin typeface="Segoe Condensed" panose="020B0606040200020203" pitchFamily="34" charset="0"/>
                <a:ea typeface="+mj-ea"/>
                <a:cs typeface="+mj-cs"/>
              </a:rPr>
              <a:t>Screening</a:t>
            </a:r>
            <a:r>
              <a:rPr lang="en-US" sz="3200" dirty="0">
                <a:solidFill>
                  <a:srgbClr val="523178"/>
                </a:solidFill>
              </a:rPr>
              <a:t>Average</a:t>
            </a:r>
            <a:r>
              <a:rPr kumimoji="0" lang="en-US" sz="3200" b="0" i="0" u="none" strike="noStrike" kern="1200" cap="none" spc="0" normalizeH="0" baseline="0" noProof="0" dirty="0" smtClean="0">
                <a:ln>
                  <a:noFill/>
                </a:ln>
                <a:solidFill>
                  <a:srgbClr val="523178"/>
                </a:solidFill>
                <a:effectLst/>
                <a:uLnTx/>
                <a:uFillTx/>
                <a:latin typeface="Segoe Condensed" panose="020B0606040200020203" pitchFamily="34" charset="0"/>
                <a:ea typeface="+mj-ea"/>
                <a:cs typeface="+mj-cs"/>
              </a:rPr>
              <a:t> </a:t>
            </a:r>
            <a:r>
              <a:rPr kumimoji="0" lang="en-US" sz="3200" b="0" i="0" u="none" strike="noStrike" kern="1200" cap="none" spc="0" normalizeH="0" baseline="0" noProof="0" dirty="0" smtClean="0">
                <a:ln>
                  <a:noFill/>
                </a:ln>
                <a:solidFill>
                  <a:srgbClr val="523178"/>
                </a:solidFill>
                <a:effectLst/>
                <a:uLnTx/>
                <a:uFillTx/>
                <a:latin typeface="Segoe Condensed" panose="020B0606040200020203" pitchFamily="34" charset="0"/>
                <a:ea typeface="+mj-ea"/>
                <a:cs typeface="+mj-cs"/>
              </a:rPr>
              <a:t>Rate: </a:t>
            </a:r>
            <a:r>
              <a:rPr kumimoji="0" lang="en-US" sz="3200" b="1" i="0" u="none" strike="noStrike" kern="1200" cap="none" spc="0" normalizeH="0" baseline="0" noProof="0" dirty="0">
                <a:ln>
                  <a:noFill/>
                </a:ln>
                <a:solidFill>
                  <a:srgbClr val="523178"/>
                </a:solidFill>
                <a:effectLst/>
                <a:uLnTx/>
                <a:uFillTx/>
                <a:latin typeface="Segoe Condensed" panose="020B0606040200020203" pitchFamily="34" charset="0"/>
                <a:ea typeface="+mj-ea"/>
                <a:cs typeface="+mj-cs"/>
              </a:rPr>
              <a:t/>
            </a:r>
            <a:br>
              <a:rPr kumimoji="0" lang="en-US" sz="3200" b="1" i="0" u="none" strike="noStrike" kern="1200" cap="none" spc="0" normalizeH="0" baseline="0" noProof="0" dirty="0">
                <a:ln>
                  <a:noFill/>
                </a:ln>
                <a:solidFill>
                  <a:srgbClr val="523178"/>
                </a:solidFill>
                <a:effectLst/>
                <a:uLnTx/>
                <a:uFillTx/>
                <a:latin typeface="Segoe Condensed" panose="020B0606040200020203" pitchFamily="34" charset="0"/>
                <a:ea typeface="+mj-ea"/>
                <a:cs typeface="+mj-cs"/>
              </a:rPr>
            </a:br>
            <a:r>
              <a:rPr kumimoji="0" lang="en-US" sz="3200" b="1" i="0" u="none" strike="noStrike" kern="1200" cap="none" spc="0" normalizeH="0" baseline="0" noProof="0" dirty="0" smtClean="0">
                <a:ln>
                  <a:noFill/>
                </a:ln>
                <a:solidFill>
                  <a:srgbClr val="523178"/>
                </a:solidFill>
                <a:effectLst/>
                <a:uLnTx/>
                <a:uFillTx/>
                <a:latin typeface="Segoe Condensed" panose="020B0606040200020203" pitchFamily="34" charset="0"/>
                <a:ea typeface="+mj-ea"/>
                <a:cs typeface="+mj-cs"/>
              </a:rPr>
              <a:t>Baseline vs</a:t>
            </a:r>
            <a:r>
              <a:rPr kumimoji="0" lang="en-US" sz="3200" b="1" i="0" u="none" strike="noStrike" kern="1200" cap="none" spc="0" normalizeH="0" baseline="0" noProof="0" dirty="0">
                <a:ln>
                  <a:noFill/>
                </a:ln>
                <a:solidFill>
                  <a:srgbClr val="523178"/>
                </a:solidFill>
                <a:effectLst/>
                <a:uLnTx/>
                <a:uFillTx/>
                <a:latin typeface="Segoe Condensed" panose="020B0606040200020203" pitchFamily="34" charset="0"/>
                <a:ea typeface="+mj-ea"/>
                <a:cs typeface="+mj-cs"/>
              </a:rPr>
              <a:t>. Learning Collaborative Average</a:t>
            </a:r>
          </a:p>
        </p:txBody>
      </p:sp>
    </p:spTree>
    <p:extLst>
      <p:ext uri="{BB962C8B-B14F-4D97-AF65-F5344CB8AC3E}">
        <p14:creationId xmlns:p14="http://schemas.microsoft.com/office/powerpoint/2010/main" val="3730776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Impactful Change</a:t>
            </a:r>
          </a:p>
        </p:txBody>
      </p:sp>
      <p:sp>
        <p:nvSpPr>
          <p:cNvPr id="22531" name="Content Placeholder 9"/>
          <p:cNvSpPr>
            <a:spLocks noGrp="1"/>
          </p:cNvSpPr>
          <p:nvPr>
            <p:ph idx="1"/>
          </p:nvPr>
        </p:nvSpPr>
        <p:spPr/>
        <p:txBody>
          <a:bodyPr/>
          <a:lstStyle/>
          <a:p>
            <a:endParaRPr lang="en-US" altLang="en-US" dirty="0"/>
          </a:p>
          <a:p>
            <a:endParaRPr lang="en-US" altLang="en-US" dirty="0"/>
          </a:p>
          <a:p>
            <a:endParaRPr lang="en-US" altLang="en-US" dirty="0"/>
          </a:p>
          <a:p>
            <a:pPr marL="0" indent="0">
              <a:buNone/>
            </a:pPr>
            <a:endParaRPr lang="en-US" altLang="en-US" dirty="0" smtClean="0"/>
          </a:p>
          <a:p>
            <a:pPr marL="0" indent="0">
              <a:buNone/>
            </a:pPr>
            <a:r>
              <a:rPr lang="en-US" altLang="en-US" b="1" dirty="0" smtClean="0"/>
              <a:t>Opt-out </a:t>
            </a:r>
            <a:r>
              <a:rPr lang="en-US" altLang="en-US" b="1" dirty="0"/>
              <a:t>and normalizing language.</a:t>
            </a:r>
          </a:p>
          <a:p>
            <a:endParaRPr lang="en-US" altLang="en-US" dirty="0"/>
          </a:p>
          <a:p>
            <a:pPr marL="0" indent="0">
              <a:buNone/>
            </a:pPr>
            <a:endParaRPr lang="en-US" altLang="en-US" dirty="0"/>
          </a:p>
        </p:txBody>
      </p:sp>
      <p:sp>
        <p:nvSpPr>
          <p:cNvPr id="22532" name="Slide Number Placeholder 3"/>
          <p:cNvSpPr>
            <a:spLocks noGrp="1"/>
          </p:cNvSpPr>
          <p:nvPr>
            <p:ph type="sldNum" sz="quarter" idx="10"/>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8DC63F"/>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accent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fld id="{49F8F0D8-A215-4853-9B50-B77DE425B031}" type="slidenum">
              <a:rPr kumimoji="0" lang="en-US" altLang="en-US" sz="3200" b="0" i="0" u="none" strike="noStrike" kern="1200" cap="none" spc="0" normalizeH="0" baseline="0" noProof="0" smtClean="0">
                <a:ln>
                  <a:noFill/>
                </a:ln>
                <a:solidFill>
                  <a:srgbClr val="523178"/>
                </a:solidFill>
                <a:effectLst/>
                <a:uLnTx/>
                <a:uFillTx/>
                <a:latin typeface="Calibri Light" panose="020F0302020204030204" pitchFamily="34" charset="0"/>
                <a:ea typeface="+mn-ea"/>
                <a:cs typeface="+mn-cs"/>
              </a:rPr>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t>23</a:t>
            </a:fld>
            <a:endParaRPr kumimoji="0" lang="en-US" altLang="en-US" sz="3200" b="0" i="0" u="none" strike="noStrike" kern="1200" cap="none" spc="0" normalizeH="0" baseline="0" noProof="0">
              <a:ln>
                <a:noFill/>
              </a:ln>
              <a:solidFill>
                <a:srgbClr val="523178"/>
              </a:solidFill>
              <a:effectLst/>
              <a:uLnTx/>
              <a:uFillTx/>
              <a:latin typeface="Calibri Light" panose="020F0302020204030204" pitchFamily="34" charset="0"/>
              <a:ea typeface="+mn-ea"/>
              <a:cs typeface="+mn-cs"/>
            </a:endParaRPr>
          </a:p>
        </p:txBody>
      </p:sp>
      <p:sp>
        <p:nvSpPr>
          <p:cNvPr id="3" name="Speech Bubble: Oval 2">
            <a:extLst>
              <a:ext uri="{FF2B5EF4-FFF2-40B4-BE49-F238E27FC236}">
                <a16:creationId xmlns:a16="http://schemas.microsoft.com/office/drawing/2014/main" id="{AB9202B6-32DA-4333-9241-7F6DF82DDCEA}"/>
              </a:ext>
            </a:extLst>
          </p:cNvPr>
          <p:cNvSpPr/>
          <p:nvPr/>
        </p:nvSpPr>
        <p:spPr>
          <a:xfrm>
            <a:off x="3276600" y="4660900"/>
            <a:ext cx="2590800" cy="1676400"/>
          </a:xfrm>
          <a:prstGeom prst="wedgeEllipseCallout">
            <a:avLst>
              <a:gd name="adj1" fmla="val 44608"/>
              <a:gd name="adj2" fmla="val 625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Is that OK with you?</a:t>
            </a:r>
          </a:p>
        </p:txBody>
      </p:sp>
      <p:sp>
        <p:nvSpPr>
          <p:cNvPr id="6" name="Speech Bubble: Rectangle with Corners Rounded 5">
            <a:extLst>
              <a:ext uri="{FF2B5EF4-FFF2-40B4-BE49-F238E27FC236}">
                <a16:creationId xmlns:a16="http://schemas.microsoft.com/office/drawing/2014/main" id="{214A86BF-0175-40B3-9B2F-C04402032208}"/>
              </a:ext>
            </a:extLst>
          </p:cNvPr>
          <p:cNvSpPr/>
          <p:nvPr/>
        </p:nvSpPr>
        <p:spPr>
          <a:xfrm>
            <a:off x="1219200" y="1659104"/>
            <a:ext cx="3048000" cy="1415716"/>
          </a:xfrm>
          <a:prstGeom prst="wedgeRoundRectCallout">
            <a:avLst>
              <a:gd name="adj1" fmla="val -32708"/>
              <a:gd name="adj2" fmla="val 73265"/>
              <a:gd name="adj3" fmla="val 16667"/>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egoe Condensed" panose="020B0606040200020203" pitchFamily="34" charset="0"/>
                <a:ea typeface="+mn-ea"/>
                <a:cs typeface="+mn-cs"/>
              </a:rPr>
              <a:t>Is that OK with you?</a:t>
            </a:r>
          </a:p>
        </p:txBody>
      </p:sp>
      <p:sp>
        <p:nvSpPr>
          <p:cNvPr id="7" name="Speech Bubble: Oval 6">
            <a:extLst>
              <a:ext uri="{FF2B5EF4-FFF2-40B4-BE49-F238E27FC236}">
                <a16:creationId xmlns:a16="http://schemas.microsoft.com/office/drawing/2014/main" id="{C744AB52-BD99-4053-BA9C-B8C5D42E48C5}"/>
              </a:ext>
            </a:extLst>
          </p:cNvPr>
          <p:cNvSpPr/>
          <p:nvPr/>
        </p:nvSpPr>
        <p:spPr>
          <a:xfrm>
            <a:off x="5867400" y="1981200"/>
            <a:ext cx="2590800" cy="1676400"/>
          </a:xfrm>
          <a:prstGeom prst="wedgeEllipseCallou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egoe Condensed" panose="020B0606040200020203" pitchFamily="34" charset="0"/>
                <a:ea typeface="+mn-ea"/>
                <a:cs typeface="+mn-cs"/>
              </a:rPr>
              <a:t>Is that OK with you?</a:t>
            </a:r>
          </a:p>
        </p:txBody>
      </p:sp>
    </p:spTree>
    <p:extLst>
      <p:ext uri="{BB962C8B-B14F-4D97-AF65-F5344CB8AC3E}">
        <p14:creationId xmlns:p14="http://schemas.microsoft.com/office/powerpoint/2010/main" val="4037216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724072" y="304800"/>
            <a:ext cx="4939868" cy="1286160"/>
          </a:xfrm>
        </p:spPr>
        <p:txBody>
          <a:bodyPr vert="horz" lIns="91440" tIns="45720" rIns="91440" bIns="45720" rtlCol="0" anchor="b">
            <a:noAutofit/>
          </a:bodyPr>
          <a:lstStyle/>
          <a:p>
            <a:pPr defTabSz="914400">
              <a:lnSpc>
                <a:spcPct val="90000"/>
              </a:lnSpc>
            </a:pPr>
            <a:r>
              <a:rPr lang="en-US" sz="4400" dirty="0"/>
              <a:t>“Is that OK with you?”</a:t>
            </a:r>
          </a:p>
        </p:txBody>
      </p:sp>
      <p:sp>
        <p:nvSpPr>
          <p:cNvPr id="8" name="Text Placeholder 2"/>
          <p:cNvSpPr>
            <a:spLocks noGrp="1"/>
          </p:cNvSpPr>
          <p:nvPr>
            <p:ph type="body" sz="half" idx="2"/>
          </p:nvPr>
        </p:nvSpPr>
        <p:spPr>
          <a:xfrm>
            <a:off x="3810000" y="1809132"/>
            <a:ext cx="4939867" cy="4283075"/>
          </a:xfrm>
        </p:spPr>
        <p:txBody>
          <a:bodyPr vert="horz" lIns="91440" tIns="45720" rIns="91440" bIns="45720" rtlCol="0">
            <a:noAutofit/>
          </a:bodyPr>
          <a:lstStyle/>
          <a:p>
            <a:pPr defTabSz="914400">
              <a:lnSpc>
                <a:spcPct val="90000"/>
              </a:lnSpc>
            </a:pPr>
            <a:r>
              <a:rPr lang="en-US" sz="2400" dirty="0" smtClean="0">
                <a:latin typeface="Segoe Condensed" panose="020B0606040200020203" pitchFamily="34" charset="0"/>
              </a:rPr>
              <a:t>“We </a:t>
            </a:r>
            <a:r>
              <a:rPr lang="en-US" sz="2400" dirty="0">
                <a:latin typeface="Segoe Condensed" panose="020B0606040200020203" pitchFamily="34" charset="0"/>
              </a:rPr>
              <a:t>encourage all of our patients to get chlamydia and gonorrhea screening, we can use the urine sample that you already gave us. Is it OK with you if we send that out?”</a:t>
            </a:r>
          </a:p>
          <a:p>
            <a:pPr defTabSz="914400">
              <a:lnSpc>
                <a:spcPct val="90000"/>
              </a:lnSpc>
            </a:pPr>
            <a:endParaRPr lang="en-US" sz="2400" dirty="0">
              <a:latin typeface="Segoe Condensed" panose="020B0606040200020203" pitchFamily="34" charset="0"/>
            </a:endParaRPr>
          </a:p>
          <a:p>
            <a:pPr defTabSz="914400">
              <a:lnSpc>
                <a:spcPct val="90000"/>
              </a:lnSpc>
            </a:pPr>
            <a:r>
              <a:rPr lang="en-US" sz="2400" dirty="0" smtClean="0">
                <a:latin typeface="Segoe Condensed" panose="020B0606040200020203" pitchFamily="34" charset="0"/>
              </a:rPr>
              <a:t>“I see </a:t>
            </a:r>
            <a:r>
              <a:rPr lang="en-US" sz="2400" dirty="0">
                <a:latin typeface="Segoe Condensed" panose="020B0606040200020203" pitchFamily="34" charset="0"/>
              </a:rPr>
              <a:t>that you are due for your pap smear today. We encourage all of our patients to get chlamydia and gonorrhea testing. The clinician can collect a sample when she does your exam. Is that OK with you?”</a:t>
            </a:r>
          </a:p>
          <a:p>
            <a:pPr indent="-228600" defTabSz="914400">
              <a:lnSpc>
                <a:spcPct val="90000"/>
              </a:lnSpc>
              <a:buFont typeface="Arial" panose="020B0604020202020204" pitchFamily="34" charset="0"/>
              <a:buChar char="•"/>
            </a:pPr>
            <a:endParaRPr lang="en-US" sz="2400" dirty="0">
              <a:latin typeface="Segoe Condensed" panose="020B0606040200020203" pitchFamily="34" charset="0"/>
            </a:endParaRPr>
          </a:p>
        </p:txBody>
      </p:sp>
      <p:pic>
        <p:nvPicPr>
          <p:cNvPr id="3" name="Picture Placeholder 2" descr="Clinician speaking to patient"/>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2553" r="10301"/>
          <a:stretch/>
        </p:blipFill>
        <p:spPr>
          <a:xfrm>
            <a:off x="20" y="10"/>
            <a:ext cx="3476673" cy="6857990"/>
          </a:xfrm>
          <a:prstGeom prst="rect">
            <a:avLst/>
          </a:prstGeom>
          <a:effectLst/>
        </p:spPr>
      </p:pic>
      <p:sp>
        <p:nvSpPr>
          <p:cNvPr id="4" name="Slide Number Placeholder 3"/>
          <p:cNvSpPr>
            <a:spLocks noGrp="1"/>
          </p:cNvSpPr>
          <p:nvPr>
            <p:ph type="sldNum" sz="quarter" idx="12"/>
          </p:nvPr>
        </p:nvSpPr>
        <p:spPr>
          <a:xfrm>
            <a:off x="7625281" y="6356350"/>
            <a:ext cx="89006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532CD1E-524A-F24C-833E-D1292D301A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B713-B6EF-4923-A212-E2B2C1A85893}"/>
              </a:ext>
            </a:extLst>
          </p:cNvPr>
          <p:cNvSpPr>
            <a:spLocks noGrp="1"/>
          </p:cNvSpPr>
          <p:nvPr>
            <p:ph type="title"/>
          </p:nvPr>
        </p:nvSpPr>
        <p:spPr/>
        <p:txBody>
          <a:bodyPr/>
          <a:lstStyle/>
          <a:p>
            <a:r>
              <a:rPr lang="en-US" dirty="0" smtClean="0"/>
              <a:t>Implementation</a:t>
            </a:r>
            <a:endParaRPr lang="en-US" dirty="0"/>
          </a:p>
        </p:txBody>
      </p:sp>
      <p:grpSp>
        <p:nvGrpSpPr>
          <p:cNvPr id="9" name="Group 8" descr="Information about how implementation has been going - staff was repsonsive and positive."/>
          <p:cNvGrpSpPr/>
          <p:nvPr/>
        </p:nvGrpSpPr>
        <p:grpSpPr>
          <a:xfrm>
            <a:off x="482568" y="1981200"/>
            <a:ext cx="8178863" cy="2916894"/>
            <a:chOff x="482568" y="2275353"/>
            <a:chExt cx="8178863" cy="2916894"/>
          </a:xfrm>
        </p:grpSpPr>
        <p:sp>
          <p:nvSpPr>
            <p:cNvPr id="10" name="Oval 9"/>
            <p:cNvSpPr/>
            <p:nvPr/>
          </p:nvSpPr>
          <p:spPr>
            <a:xfrm>
              <a:off x="482568" y="2275353"/>
              <a:ext cx="1082781" cy="1082781"/>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1" name="Rectangle 10" descr="Daily Calendar"/>
            <p:cNvSpPr/>
            <p:nvPr/>
          </p:nvSpPr>
          <p:spPr>
            <a:xfrm>
              <a:off x="709952" y="2502737"/>
              <a:ext cx="628012" cy="628012"/>
            </a:xfrm>
            <a:prstGeom prst="rect">
              <a:avLst/>
            </a:prstGeom>
            <a:blipFill>
              <a:blip r:embed="rId3"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797373" y="2275353"/>
              <a:ext cx="2552269" cy="1082781"/>
            </a:xfrm>
            <a:custGeom>
              <a:avLst/>
              <a:gdLst>
                <a:gd name="connsiteX0" fmla="*/ 0 w 2552269"/>
                <a:gd name="connsiteY0" fmla="*/ 0 h 1082781"/>
                <a:gd name="connsiteX1" fmla="*/ 2552269 w 2552269"/>
                <a:gd name="connsiteY1" fmla="*/ 0 h 1082781"/>
                <a:gd name="connsiteX2" fmla="*/ 2552269 w 2552269"/>
                <a:gd name="connsiteY2" fmla="*/ 1082781 h 1082781"/>
                <a:gd name="connsiteX3" fmla="*/ 0 w 2552269"/>
                <a:gd name="connsiteY3" fmla="*/ 1082781 h 1082781"/>
                <a:gd name="connsiteX4" fmla="*/ 0 w 2552269"/>
                <a:gd name="connsiteY4" fmla="*/ 0 h 108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269" h="1082781">
                  <a:moveTo>
                    <a:pt x="0" y="0"/>
                  </a:moveTo>
                  <a:lnTo>
                    <a:pt x="2552269" y="0"/>
                  </a:lnTo>
                  <a:lnTo>
                    <a:pt x="2552269" y="1082781"/>
                  </a:lnTo>
                  <a:lnTo>
                    <a:pt x="0" y="108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244600" rtl="0" eaLnBrk="0" fontAlgn="base" latinLnBrk="0" hangingPunct="0">
                <a:lnSpc>
                  <a:spcPct val="10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17213C"/>
                  </a:solidFill>
                  <a:effectLst/>
                  <a:uLnTx/>
                  <a:uFillTx/>
                  <a:latin typeface="Segoe Condensed" panose="020B0606040200020203" pitchFamily="34" charset="0"/>
                  <a:ea typeface="+mn-ea"/>
                  <a:cs typeface="+mn-cs"/>
                </a:rPr>
                <a:t>Start date 11/1/18</a:t>
              </a:r>
            </a:p>
          </p:txBody>
        </p:sp>
        <p:sp>
          <p:nvSpPr>
            <p:cNvPr id="13" name="Oval 12"/>
            <p:cNvSpPr/>
            <p:nvPr/>
          </p:nvSpPr>
          <p:spPr>
            <a:xfrm>
              <a:off x="4794356" y="2275353"/>
              <a:ext cx="1082781" cy="1082781"/>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4" name="Rectangle 13" descr="Checkmark"/>
            <p:cNvSpPr/>
            <p:nvPr/>
          </p:nvSpPr>
          <p:spPr>
            <a:xfrm>
              <a:off x="5021740" y="2502737"/>
              <a:ext cx="628012" cy="628012"/>
            </a:xfrm>
            <a:prstGeom prst="rect">
              <a:avLst/>
            </a:prstGeom>
            <a:blipFill>
              <a:blip r:embed="rId5"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6109162" y="2275353"/>
              <a:ext cx="2552269" cy="1082781"/>
            </a:xfrm>
            <a:custGeom>
              <a:avLst/>
              <a:gdLst>
                <a:gd name="connsiteX0" fmla="*/ 0 w 2552269"/>
                <a:gd name="connsiteY0" fmla="*/ 0 h 1082781"/>
                <a:gd name="connsiteX1" fmla="*/ 2552269 w 2552269"/>
                <a:gd name="connsiteY1" fmla="*/ 0 h 1082781"/>
                <a:gd name="connsiteX2" fmla="*/ 2552269 w 2552269"/>
                <a:gd name="connsiteY2" fmla="*/ 1082781 h 1082781"/>
                <a:gd name="connsiteX3" fmla="*/ 0 w 2552269"/>
                <a:gd name="connsiteY3" fmla="*/ 1082781 h 1082781"/>
                <a:gd name="connsiteX4" fmla="*/ 0 w 2552269"/>
                <a:gd name="connsiteY4" fmla="*/ 0 h 108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269" h="1082781">
                  <a:moveTo>
                    <a:pt x="0" y="0"/>
                  </a:moveTo>
                  <a:lnTo>
                    <a:pt x="2552269" y="0"/>
                  </a:lnTo>
                  <a:lnTo>
                    <a:pt x="2552269" y="1082781"/>
                  </a:lnTo>
                  <a:lnTo>
                    <a:pt x="0" y="108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244600" rtl="0" eaLnBrk="0" fontAlgn="base" latinLnBrk="0" hangingPunct="0">
                <a:lnSpc>
                  <a:spcPct val="100000"/>
                </a:lnSpc>
                <a:spcBef>
                  <a:spcPct val="0"/>
                </a:spcBef>
                <a:spcAft>
                  <a:spcPct val="35000"/>
                </a:spcAft>
                <a:buClrTx/>
                <a:buSzTx/>
                <a:buFontTx/>
                <a:buNone/>
                <a:tabLst/>
                <a:defRPr/>
              </a:pPr>
              <a:r>
                <a:rPr kumimoji="0" lang="en-US" sz="2800" b="0" i="0" u="none" strike="noStrike" kern="1200" cap="none" spc="0" normalizeH="0" baseline="0" noProof="0">
                  <a:ln>
                    <a:noFill/>
                  </a:ln>
                  <a:solidFill>
                    <a:srgbClr val="17213C"/>
                  </a:solidFill>
                  <a:effectLst/>
                  <a:uLnTx/>
                  <a:uFillTx/>
                  <a:latin typeface="Segoe Condensed" panose="020B0606040200020203" pitchFamily="34" charset="0"/>
                  <a:ea typeface="+mn-ea"/>
                  <a:cs typeface="+mn-cs"/>
                </a:rPr>
                <a:t>Data available 12/05/18</a:t>
              </a:r>
            </a:p>
          </p:txBody>
        </p:sp>
        <p:sp>
          <p:nvSpPr>
            <p:cNvPr id="16" name="Oval 15"/>
            <p:cNvSpPr/>
            <p:nvPr/>
          </p:nvSpPr>
          <p:spPr>
            <a:xfrm>
              <a:off x="482568" y="4109466"/>
              <a:ext cx="1082781" cy="1082781"/>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7" name="Rectangle 16" descr="Chat"/>
            <p:cNvSpPr/>
            <p:nvPr/>
          </p:nvSpPr>
          <p:spPr>
            <a:xfrm>
              <a:off x="709952" y="4336850"/>
              <a:ext cx="628012" cy="628012"/>
            </a:xfrm>
            <a:prstGeom prst="rect">
              <a:avLst/>
            </a:prstGeom>
            <a:blipFill>
              <a:blip r:embed="rId7"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1797373" y="4109466"/>
              <a:ext cx="2552269" cy="1082781"/>
            </a:xfrm>
            <a:custGeom>
              <a:avLst/>
              <a:gdLst>
                <a:gd name="connsiteX0" fmla="*/ 0 w 2552269"/>
                <a:gd name="connsiteY0" fmla="*/ 0 h 1082781"/>
                <a:gd name="connsiteX1" fmla="*/ 2552269 w 2552269"/>
                <a:gd name="connsiteY1" fmla="*/ 0 h 1082781"/>
                <a:gd name="connsiteX2" fmla="*/ 2552269 w 2552269"/>
                <a:gd name="connsiteY2" fmla="*/ 1082781 h 1082781"/>
                <a:gd name="connsiteX3" fmla="*/ 0 w 2552269"/>
                <a:gd name="connsiteY3" fmla="*/ 1082781 h 1082781"/>
                <a:gd name="connsiteX4" fmla="*/ 0 w 2552269"/>
                <a:gd name="connsiteY4" fmla="*/ 0 h 108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269" h="1082781">
                  <a:moveTo>
                    <a:pt x="0" y="0"/>
                  </a:moveTo>
                  <a:lnTo>
                    <a:pt x="2552269" y="0"/>
                  </a:lnTo>
                  <a:lnTo>
                    <a:pt x="2552269" y="1082781"/>
                  </a:lnTo>
                  <a:lnTo>
                    <a:pt x="0" y="108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244600" rtl="0" eaLnBrk="0" fontAlgn="base" latinLnBrk="0" hangingPunct="0">
                <a:lnSpc>
                  <a:spcPct val="10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17213C"/>
                  </a:solidFill>
                  <a:effectLst/>
                  <a:uLnTx/>
                  <a:uFillTx/>
                  <a:latin typeface="Segoe Condensed" panose="020B0606040200020203" pitchFamily="34" charset="0"/>
                  <a:ea typeface="+mn-ea"/>
                  <a:cs typeface="+mn-cs"/>
                </a:rPr>
                <a:t>Staff response has been very positive about the language </a:t>
              </a:r>
            </a:p>
          </p:txBody>
        </p:sp>
        <p:sp>
          <p:nvSpPr>
            <p:cNvPr id="19" name="Oval 18"/>
            <p:cNvSpPr/>
            <p:nvPr/>
          </p:nvSpPr>
          <p:spPr>
            <a:xfrm>
              <a:off x="4794356" y="4109466"/>
              <a:ext cx="1082781" cy="1082781"/>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0" name="Rectangle 19" descr="Group"/>
            <p:cNvSpPr/>
            <p:nvPr/>
          </p:nvSpPr>
          <p:spPr>
            <a:xfrm>
              <a:off x="5021740" y="4336850"/>
              <a:ext cx="628012" cy="628012"/>
            </a:xfrm>
            <a:prstGeom prst="rect">
              <a:avLst/>
            </a:prstGeom>
            <a:blipFill>
              <a:blip r:embed="rId9"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6109162" y="4109466"/>
              <a:ext cx="2552269" cy="1082781"/>
            </a:xfrm>
            <a:custGeom>
              <a:avLst/>
              <a:gdLst>
                <a:gd name="connsiteX0" fmla="*/ 0 w 2552269"/>
                <a:gd name="connsiteY0" fmla="*/ 0 h 1082781"/>
                <a:gd name="connsiteX1" fmla="*/ 2552269 w 2552269"/>
                <a:gd name="connsiteY1" fmla="*/ 0 h 1082781"/>
                <a:gd name="connsiteX2" fmla="*/ 2552269 w 2552269"/>
                <a:gd name="connsiteY2" fmla="*/ 1082781 h 1082781"/>
                <a:gd name="connsiteX3" fmla="*/ 0 w 2552269"/>
                <a:gd name="connsiteY3" fmla="*/ 1082781 h 1082781"/>
                <a:gd name="connsiteX4" fmla="*/ 0 w 2552269"/>
                <a:gd name="connsiteY4" fmla="*/ 0 h 108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269" h="1082781">
                  <a:moveTo>
                    <a:pt x="0" y="0"/>
                  </a:moveTo>
                  <a:lnTo>
                    <a:pt x="2552269" y="0"/>
                  </a:lnTo>
                  <a:lnTo>
                    <a:pt x="2552269" y="1082781"/>
                  </a:lnTo>
                  <a:lnTo>
                    <a:pt x="0" y="108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244600" rtl="0" eaLnBrk="0" fontAlgn="base" latinLnBrk="0" hangingPunct="0">
                <a:lnSpc>
                  <a:spcPct val="10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17213C"/>
                  </a:solidFill>
                  <a:effectLst/>
                  <a:uLnTx/>
                  <a:uFillTx/>
                  <a:latin typeface="Segoe Condensed" panose="020B0606040200020203" pitchFamily="34" charset="0"/>
                  <a:ea typeface="+mn-ea"/>
                  <a:cs typeface="+mn-cs"/>
                </a:rPr>
                <a:t>Anecdotally, staff report that they feel like more patients are testing </a:t>
              </a:r>
            </a:p>
          </p:txBody>
        </p:sp>
      </p:grpSp>
      <p:sp>
        <p:nvSpPr>
          <p:cNvPr id="4" name="Slide Number Placeholder 3">
            <a:extLst>
              <a:ext uri="{FF2B5EF4-FFF2-40B4-BE49-F238E27FC236}">
                <a16:creationId xmlns:a16="http://schemas.microsoft.com/office/drawing/2014/main" id="{B2D57556-97B3-4AEA-BE4E-D723C3E56CC6}"/>
              </a:ext>
            </a:extLst>
          </p:cNvPr>
          <p:cNvSpPr>
            <a:spLocks noGrp="1"/>
          </p:cNvSpPr>
          <p:nvPr>
            <p:ph type="sldNum" sz="quarter" idx="10"/>
          </p:nvPr>
        </p:nvSpPr>
        <p:spPr>
          <a:xfrm>
            <a:off x="457200" y="6356350"/>
            <a:ext cx="12795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32CD1E-524A-F24C-833E-D1292D301A24}"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prstClr val="white"/>
              </a:solidFill>
              <a:effectLst/>
              <a:uLnTx/>
              <a:uFillTx/>
              <a:latin typeface="Segoe UI Light" panose="020B0502040204020203" pitchFamily="34" charset="0"/>
              <a:ea typeface="+mn-ea"/>
              <a:cs typeface="+mn-cs"/>
            </a:endParaRPr>
          </a:p>
        </p:txBody>
      </p:sp>
      <p:sp>
        <p:nvSpPr>
          <p:cNvPr id="5" name="Footer Placeholder 4">
            <a:extLst>
              <a:ext uri="{FF2B5EF4-FFF2-40B4-BE49-F238E27FC236}">
                <a16:creationId xmlns:a16="http://schemas.microsoft.com/office/drawing/2014/main" id="{A4413E9C-03D6-48F2-8E86-9282EEC50BDB}"/>
              </a:ext>
            </a:extLst>
          </p:cNvPr>
          <p:cNvSpPr>
            <a:spLocks noGrp="1"/>
          </p:cNvSpPr>
          <p:nvPr>
            <p:ph type="ftr" sz="quarter" idx="4294967295"/>
          </p:nvPr>
        </p:nvSpPr>
        <p:spPr>
          <a:xfrm>
            <a:off x="0" y="6310313"/>
            <a:ext cx="30861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venir Next LT Pro"/>
                <a:ea typeface="+mn-ea"/>
                <a:cs typeface="+mn-cs"/>
              </a:rPr>
              <a:t> </a:t>
            </a:r>
            <a:endParaRPr kumimoji="0" lang="en-US" sz="12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109530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Measurement of Change</a:t>
            </a:r>
            <a:endParaRPr lang="en-US" dirty="0"/>
          </a:p>
        </p:txBody>
      </p:sp>
      <p:sp>
        <p:nvSpPr>
          <p:cNvPr id="24579" name="Content Placeholder 5"/>
          <p:cNvSpPr>
            <a:spLocks noGrp="1"/>
          </p:cNvSpPr>
          <p:nvPr>
            <p:ph idx="1"/>
          </p:nvPr>
        </p:nvSpPr>
        <p:spPr/>
        <p:txBody>
          <a:bodyPr/>
          <a:lstStyle/>
          <a:p>
            <a:r>
              <a:rPr lang="en-US" altLang="en-US" dirty="0"/>
              <a:t>Implemented one best practice at a time.</a:t>
            </a:r>
          </a:p>
          <a:p>
            <a:endParaRPr lang="en-US" altLang="en-US" dirty="0"/>
          </a:p>
          <a:p>
            <a:r>
              <a:rPr lang="en-US" altLang="en-US" dirty="0"/>
              <a:t>Data shows the largest jump in testing rates after we implemented this language.</a:t>
            </a:r>
          </a:p>
          <a:p>
            <a:pPr marL="0" indent="0">
              <a:buNone/>
            </a:pPr>
            <a:endParaRPr lang="en-US" altLang="en-US" dirty="0"/>
          </a:p>
          <a:p>
            <a:pPr lvl="1"/>
            <a:r>
              <a:rPr lang="en-US" altLang="en-US" dirty="0"/>
              <a:t>65.2%             70%</a:t>
            </a:r>
          </a:p>
          <a:p>
            <a:endParaRPr lang="en-US" altLang="en-US" dirty="0"/>
          </a:p>
          <a:p>
            <a:r>
              <a:rPr lang="en-US" altLang="en-US" dirty="0"/>
              <a:t>Data remained </a:t>
            </a:r>
            <a:r>
              <a:rPr lang="en-US" altLang="en-US" dirty="0" smtClean="0"/>
              <a:t>steady.</a:t>
            </a:r>
            <a:endParaRPr lang="en-US" altLang="en-US" dirty="0"/>
          </a:p>
          <a:p>
            <a:pPr marL="0" indent="0">
              <a:buNone/>
            </a:pPr>
            <a:endParaRPr lang="en-US" altLang="en-US" dirty="0"/>
          </a:p>
          <a:p>
            <a:pPr marL="0" indent="0">
              <a:buNone/>
            </a:pPr>
            <a:endParaRPr lang="en-US" altLang="en-US" dirty="0"/>
          </a:p>
        </p:txBody>
      </p:sp>
      <p:sp>
        <p:nvSpPr>
          <p:cNvPr id="24580" name="Slide Number Placeholder 3"/>
          <p:cNvSpPr>
            <a:spLocks noGrp="1"/>
          </p:cNvSpPr>
          <p:nvPr>
            <p:ph type="sldNum" sz="quarter" idx="10"/>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8DC63F"/>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accent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fld id="{54D04630-AB20-4990-AC50-C25371A1CCB7}" type="slidenum">
              <a:rPr kumimoji="0" lang="en-US" altLang="en-US" sz="3200" b="0" i="0" u="none" strike="noStrike" kern="1200" cap="none" spc="0" normalizeH="0" baseline="0" noProof="0" smtClean="0">
                <a:ln>
                  <a:noFill/>
                </a:ln>
                <a:solidFill>
                  <a:srgbClr val="523178"/>
                </a:solidFill>
                <a:effectLst/>
                <a:uLnTx/>
                <a:uFillTx/>
                <a:latin typeface="Calibri Light" panose="020F0302020204030204" pitchFamily="34" charset="0"/>
                <a:ea typeface="+mn-ea"/>
                <a:cs typeface="+mn-cs"/>
              </a:rPr>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t>26</a:t>
            </a:fld>
            <a:endParaRPr kumimoji="0" lang="en-US" altLang="en-US" sz="3200" b="0" i="0" u="none" strike="noStrike" kern="1200" cap="none" spc="0" normalizeH="0" baseline="0" noProof="0">
              <a:ln>
                <a:noFill/>
              </a:ln>
              <a:solidFill>
                <a:srgbClr val="523178"/>
              </a:solidFill>
              <a:effectLst/>
              <a:uLnTx/>
              <a:uFillTx/>
              <a:latin typeface="Calibri Light" panose="020F0302020204030204" pitchFamily="34" charset="0"/>
              <a:ea typeface="+mn-ea"/>
              <a:cs typeface="+mn-cs"/>
            </a:endParaRPr>
          </a:p>
        </p:txBody>
      </p:sp>
      <p:sp>
        <p:nvSpPr>
          <p:cNvPr id="4" name="Arrow: Right 3" descr="arrow facing right ">
            <a:extLst>
              <a:ext uri="{FF2B5EF4-FFF2-40B4-BE49-F238E27FC236}">
                <a16:creationId xmlns:a16="http://schemas.microsoft.com/office/drawing/2014/main" id="{C696854E-0542-4A19-BD0D-914358179C91}"/>
              </a:ext>
            </a:extLst>
          </p:cNvPr>
          <p:cNvSpPr/>
          <p:nvPr/>
        </p:nvSpPr>
        <p:spPr>
          <a:xfrm>
            <a:off x="2374392" y="4191000"/>
            <a:ext cx="978408" cy="484632"/>
          </a:xfrm>
          <a:prstGeom prst="rightArrow">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0777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descr="graph showing increase in percent testing in a current month over time "/>
          <p:cNvGraphicFramePr>
            <a:graphicFrameLocks noGrp="1"/>
          </p:cNvGraphicFramePr>
          <p:nvPr>
            <p:ph idx="1"/>
            <p:extLst>
              <p:ext uri="{D42A27DB-BD31-4B8C-83A1-F6EECF244321}">
                <p14:modId xmlns:p14="http://schemas.microsoft.com/office/powerpoint/2010/main" val="1932020909"/>
              </p:ext>
            </p:extLst>
          </p:nvPr>
        </p:nvGraphicFramePr>
        <p:xfrm>
          <a:off x="4572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p:cNvSpPr>
            <a:spLocks noGrp="1"/>
          </p:cNvSpPr>
          <p:nvPr>
            <p:ph type="title"/>
          </p:nvPr>
        </p:nvSpPr>
        <p:spPr>
          <a:xfrm>
            <a:off x="457200" y="274638"/>
            <a:ext cx="8229600" cy="1089024"/>
          </a:xfrm>
        </p:spPr>
        <p:txBody>
          <a:bodyPr/>
          <a:lstStyle/>
          <a:p>
            <a:r>
              <a:rPr lang="en-US" sz="3200" b="0" dirty="0"/>
              <a:t>Screening Rate: </a:t>
            </a:r>
            <a:r>
              <a:rPr lang="en-US" sz="3200" dirty="0" smtClean="0"/>
              <a:t/>
            </a:r>
            <a:br>
              <a:rPr lang="en-US" sz="3200" dirty="0" smtClean="0"/>
            </a:br>
            <a:r>
              <a:rPr lang="en-US" sz="3200" dirty="0" smtClean="0"/>
              <a:t>% </a:t>
            </a:r>
            <a:r>
              <a:rPr lang="en-US" sz="3200" dirty="0"/>
              <a:t>Tested in Current Month, Over Time</a:t>
            </a:r>
          </a:p>
        </p:txBody>
      </p:sp>
      <p:sp>
        <p:nvSpPr>
          <p:cNvPr id="4" name="TextBox 1"/>
          <p:cNvSpPr txBox="1"/>
          <p:nvPr/>
        </p:nvSpPr>
        <p:spPr>
          <a:xfrm>
            <a:off x="1905000" y="2400300"/>
            <a:ext cx="20574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Segoe Condensed" panose="020B0606040200020203" pitchFamily="34" charset="0"/>
                <a:ea typeface="+mn-ea"/>
                <a:cs typeface="+mn-cs"/>
              </a:rPr>
              <a:t>10/15 develop opt-out script</a:t>
            </a:r>
            <a:endPar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endParaRPr>
          </a:p>
        </p:txBody>
      </p:sp>
      <p:sp>
        <p:nvSpPr>
          <p:cNvPr id="6" name="TextBox 1"/>
          <p:cNvSpPr txBox="1"/>
          <p:nvPr/>
        </p:nvSpPr>
        <p:spPr>
          <a:xfrm>
            <a:off x="2571750" y="2133600"/>
            <a:ext cx="20574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Segoe Condensed" panose="020B0606040200020203" pitchFamily="34" charset="0"/>
                <a:ea typeface="+mn-ea"/>
                <a:cs typeface="+mn-cs"/>
              </a:rPr>
              <a:t>11/1 conduct opt-out training</a:t>
            </a:r>
            <a:endPar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endParaRPr>
          </a:p>
        </p:txBody>
      </p:sp>
      <p:sp>
        <p:nvSpPr>
          <p:cNvPr id="7" name="TextBox 1"/>
          <p:cNvSpPr txBox="1"/>
          <p:nvPr/>
        </p:nvSpPr>
        <p:spPr>
          <a:xfrm>
            <a:off x="2590800" y="3276600"/>
            <a:ext cx="20574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Segoe Condensed" panose="020B0606040200020203" pitchFamily="34" charset="0"/>
                <a:ea typeface="+mn-ea"/>
                <a:cs typeface="+mn-cs"/>
              </a:rPr>
              <a:t>9/30 begin sharing </a:t>
            </a:r>
            <a:br>
              <a:rPr kumimoji="0" lang="en-US" sz="1600" b="0" i="0" u="none" strike="noStrike" kern="1200" cap="none" spc="0" normalizeH="0" baseline="0" noProof="0" dirty="0" smtClean="0">
                <a:ln>
                  <a:noFill/>
                </a:ln>
                <a:solidFill>
                  <a:prstClr val="black">
                    <a:lumMod val="75000"/>
                    <a:lumOff val="25000"/>
                  </a:prstClr>
                </a:solidFill>
                <a:effectLst/>
                <a:uLnTx/>
                <a:uFillTx/>
                <a:latin typeface="Segoe Condensed" panose="020B0606040200020203" pitchFamily="34" charset="0"/>
                <a:ea typeface="+mn-ea"/>
                <a:cs typeface="+mn-cs"/>
              </a:rPr>
            </a:br>
            <a:r>
              <a:rPr kumimoji="0" lang="en-US" sz="1600" b="0" i="0" u="none" strike="noStrike" kern="1200" cap="none" spc="0" normalizeH="0" baseline="0" noProof="0" dirty="0" smtClean="0">
                <a:ln>
                  <a:noFill/>
                </a:ln>
                <a:solidFill>
                  <a:prstClr val="black">
                    <a:lumMod val="75000"/>
                    <a:lumOff val="25000"/>
                  </a:prstClr>
                </a:solidFill>
                <a:effectLst/>
                <a:uLnTx/>
                <a:uFillTx/>
                <a:latin typeface="Segoe Condensed" panose="020B0606040200020203" pitchFamily="34" charset="0"/>
                <a:ea typeface="+mn-ea"/>
                <a:cs typeface="+mn-cs"/>
              </a:rPr>
              <a:t>data with staff monthly</a:t>
            </a:r>
            <a:endPar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endParaRPr>
          </a:p>
        </p:txBody>
      </p:sp>
    </p:spTree>
    <p:extLst>
      <p:ext uri="{BB962C8B-B14F-4D97-AF65-F5344CB8AC3E}">
        <p14:creationId xmlns:p14="http://schemas.microsoft.com/office/powerpoint/2010/main" val="3969901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Challenges</a:t>
            </a:r>
            <a:endParaRPr lang="en-US" dirty="0"/>
          </a:p>
        </p:txBody>
      </p:sp>
      <p:sp>
        <p:nvSpPr>
          <p:cNvPr id="22531" name="Content Placeholder 9"/>
          <p:cNvSpPr>
            <a:spLocks noGrp="1"/>
          </p:cNvSpPr>
          <p:nvPr>
            <p:ph idx="1"/>
          </p:nvPr>
        </p:nvSpPr>
        <p:spPr/>
        <p:txBody>
          <a:bodyPr/>
          <a:lstStyle/>
          <a:p>
            <a:r>
              <a:rPr lang="en-US" altLang="en-US" dirty="0"/>
              <a:t>Patient perception of who is at risk for </a:t>
            </a:r>
            <a:r>
              <a:rPr lang="en-US" altLang="en-US" dirty="0" smtClean="0"/>
              <a:t>STIs.</a:t>
            </a:r>
            <a:endParaRPr lang="en-US" altLang="en-US" dirty="0"/>
          </a:p>
          <a:p>
            <a:pPr lvl="1"/>
            <a:r>
              <a:rPr lang="en-US" altLang="en-US" dirty="0"/>
              <a:t>Education &amp; normalizing </a:t>
            </a:r>
            <a:r>
              <a:rPr lang="en-US" altLang="en-US" dirty="0" smtClean="0"/>
              <a:t>language.</a:t>
            </a:r>
            <a:endParaRPr lang="en-US" altLang="en-US" dirty="0"/>
          </a:p>
          <a:p>
            <a:pPr marL="0" indent="0">
              <a:buNone/>
            </a:pPr>
            <a:endParaRPr lang="en-US" altLang="en-US" dirty="0"/>
          </a:p>
          <a:p>
            <a:r>
              <a:rPr lang="en-US" altLang="en-US" dirty="0"/>
              <a:t>Billing, insurance companies declining to cover testing even with high risk patients. </a:t>
            </a:r>
          </a:p>
          <a:p>
            <a:pPr lvl="1"/>
            <a:r>
              <a:rPr lang="en-US" altLang="en-US" dirty="0"/>
              <a:t>Team provider will be speaking at APC </a:t>
            </a:r>
            <a:r>
              <a:rPr lang="en-US" altLang="en-US" dirty="0" smtClean="0"/>
              <a:t>meeting.</a:t>
            </a:r>
            <a:endParaRPr lang="en-US" altLang="en-US" dirty="0"/>
          </a:p>
          <a:p>
            <a:pPr marL="0" indent="0">
              <a:buNone/>
            </a:pPr>
            <a:endParaRPr lang="en-US" altLang="en-US" dirty="0"/>
          </a:p>
        </p:txBody>
      </p:sp>
      <p:sp>
        <p:nvSpPr>
          <p:cNvPr id="22532" name="Slide Number Placeholder 3"/>
          <p:cNvSpPr>
            <a:spLocks noGrp="1"/>
          </p:cNvSpPr>
          <p:nvPr>
            <p:ph type="sldNum" sz="quarter" idx="10"/>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8DC63F"/>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accent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fld id="{49F8F0D8-A215-4853-9B50-B77DE425B031}" type="slidenum">
              <a:rPr kumimoji="0" lang="en-US" altLang="en-US" sz="3200" b="0" i="0" u="none" strike="noStrike" kern="1200" cap="none" spc="0" normalizeH="0" baseline="0" noProof="0" smtClean="0">
                <a:ln>
                  <a:noFill/>
                </a:ln>
                <a:solidFill>
                  <a:srgbClr val="523178"/>
                </a:solidFill>
                <a:effectLst/>
                <a:uLnTx/>
                <a:uFillTx/>
                <a:latin typeface="Calibri Light" panose="020F0302020204030204" pitchFamily="34" charset="0"/>
                <a:ea typeface="+mn-ea"/>
                <a:cs typeface="+mn-cs"/>
              </a:rPr>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t>28</a:t>
            </a:fld>
            <a:endParaRPr kumimoji="0" lang="en-US" altLang="en-US" sz="3200" b="0" i="0" u="none" strike="noStrike" kern="1200" cap="none" spc="0" normalizeH="0" baseline="0" noProof="0">
              <a:ln>
                <a:noFill/>
              </a:ln>
              <a:solidFill>
                <a:srgbClr val="523178"/>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364862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Opportunities</a:t>
            </a:r>
          </a:p>
        </p:txBody>
      </p:sp>
      <p:sp>
        <p:nvSpPr>
          <p:cNvPr id="26627" name="Content Placeholder 5"/>
          <p:cNvSpPr>
            <a:spLocks noGrp="1"/>
          </p:cNvSpPr>
          <p:nvPr>
            <p:ph idx="1"/>
          </p:nvPr>
        </p:nvSpPr>
        <p:spPr/>
        <p:txBody>
          <a:bodyPr/>
          <a:lstStyle/>
          <a:p>
            <a:r>
              <a:rPr lang="en-US" altLang="en-US" dirty="0"/>
              <a:t>2019 affiliate PIQM Plan</a:t>
            </a:r>
          </a:p>
          <a:p>
            <a:pPr marL="0" indent="0">
              <a:buNone/>
            </a:pPr>
            <a:endParaRPr lang="en-US" altLang="en-US" dirty="0"/>
          </a:p>
          <a:p>
            <a:pPr marL="0" indent="0">
              <a:buNone/>
            </a:pPr>
            <a:endParaRPr lang="en-US" altLang="en-US" dirty="0"/>
          </a:p>
        </p:txBody>
      </p:sp>
      <p:sp>
        <p:nvSpPr>
          <p:cNvPr id="26628" name="Slide Number Placeholder 3"/>
          <p:cNvSpPr>
            <a:spLocks noGrp="1"/>
          </p:cNvSpPr>
          <p:nvPr>
            <p:ph type="sldNum" sz="quarter" idx="10"/>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8DC63F"/>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chemeClr val="accent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fld id="{F4EF295E-9F7D-44E7-8B17-0829024896A9}" type="slidenum">
              <a:rPr kumimoji="0" lang="en-US" altLang="en-US" sz="3200" b="0" i="0" u="none" strike="noStrike" kern="1200" cap="none" spc="0" normalizeH="0" baseline="0" noProof="0" smtClean="0">
                <a:ln>
                  <a:noFill/>
                </a:ln>
                <a:solidFill>
                  <a:srgbClr val="523178"/>
                </a:solidFill>
                <a:effectLst/>
                <a:uLnTx/>
                <a:uFillTx/>
                <a:latin typeface="Calibri Light" panose="020F0302020204030204" pitchFamily="34" charset="0"/>
                <a:ea typeface="+mn-ea"/>
                <a:cs typeface="+mn-cs"/>
              </a:rPr>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t>29</a:t>
            </a:fld>
            <a:endParaRPr kumimoji="0" lang="en-US" altLang="en-US" sz="3200" b="0" i="0" u="none" strike="noStrike" kern="1200" cap="none" spc="0" normalizeH="0" baseline="0" noProof="0">
              <a:ln>
                <a:noFill/>
              </a:ln>
              <a:solidFill>
                <a:srgbClr val="523178"/>
              </a:solidFill>
              <a:effectLst/>
              <a:uLnTx/>
              <a:uFillTx/>
              <a:latin typeface="Calibri Light" panose="020F0302020204030204" pitchFamily="34" charset="0"/>
              <a:ea typeface="+mn-ea"/>
              <a:cs typeface="+mn-cs"/>
            </a:endParaRPr>
          </a:p>
        </p:txBody>
      </p:sp>
      <p:sp>
        <p:nvSpPr>
          <p:cNvPr id="6" name="TextBox 5">
            <a:extLst>
              <a:ext uri="{FF2B5EF4-FFF2-40B4-BE49-F238E27FC236}">
                <a16:creationId xmlns:a16="http://schemas.microsoft.com/office/drawing/2014/main" id="{FC789CBC-6430-49A1-B2D7-30ACC1094DAF}"/>
              </a:ext>
            </a:extLst>
          </p:cNvPr>
          <p:cNvSpPr txBox="1"/>
          <p:nvPr/>
        </p:nvSpPr>
        <p:spPr>
          <a:xfrm>
            <a:off x="1524000" y="2362200"/>
            <a:ext cx="5943600" cy="3447098"/>
          </a:xfrm>
          <a:prstGeom prst="rect">
            <a:avLst/>
          </a:prstGeom>
          <a:noFill/>
          <a:ln>
            <a:solidFill>
              <a:schemeClr val="accent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Performance Indicator</a:t>
            </a: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 Chlamydia Screening Rates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Performance Goal:  </a:t>
            </a: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Increase affiliate wide chlamydia screening rates for females ages 16-24 from 62.07% to 67%.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 </a:t>
            </a:r>
            <a:endPar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Method of Data Collection: </a:t>
            </a: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CVR data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Data Source: </a:t>
            </a:r>
            <a:r>
              <a:rPr kumimoji="0" lang="en-US" sz="2000" b="0" i="0" u="none" strike="noStrike" kern="1200" cap="none" spc="0" normalizeH="0" baseline="0" noProof="0" dirty="0" err="1">
                <a:ln>
                  <a:noFill/>
                </a:ln>
                <a:solidFill>
                  <a:prstClr val="black"/>
                </a:solidFill>
                <a:effectLst/>
                <a:uLnTx/>
                <a:uFillTx/>
                <a:latin typeface="Segoe Condensed" panose="020B0606040200020203" pitchFamily="34" charset="0"/>
                <a:ea typeface="+mn-ea"/>
                <a:cs typeface="+mn-cs"/>
              </a:rPr>
              <a:t>Ahlers</a:t>
            </a:r>
            <a:endPar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Reporting Frequency: </a:t>
            </a: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Monthly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Responsible Person/Dept.: </a:t>
            </a: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Johnstown HCD/ Director of Medical Support Training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Timeframe: </a:t>
            </a: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Fourth Quarter 2019</a:t>
            </a:r>
          </a:p>
        </p:txBody>
      </p:sp>
    </p:spTree>
    <p:extLst>
      <p:ext uri="{BB962C8B-B14F-4D97-AF65-F5344CB8AC3E}">
        <p14:creationId xmlns:p14="http://schemas.microsoft.com/office/powerpoint/2010/main" val="140098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Chlamydia Screening?</a:t>
            </a:r>
            <a:endParaRPr lang="en-US" dirty="0"/>
          </a:p>
        </p:txBody>
      </p:sp>
      <p:pic>
        <p:nvPicPr>
          <p:cNvPr id="5" name="Content Placeholder 4" descr="The U.S. is experiencing steep, sustained, increases in sexual transmitted diseases "/>
          <p:cNvPicPr>
            <a:picLocks noGrp="1" noChangeAspect="1"/>
          </p:cNvPicPr>
          <p:nvPr>
            <p:ph idx="1"/>
          </p:nvPr>
        </p:nvPicPr>
        <p:blipFill rotWithShape="1">
          <a:blip r:embed="rId3">
            <a:clrChange>
              <a:clrFrom>
                <a:srgbClr val="FFFFFF"/>
              </a:clrFrom>
              <a:clrTo>
                <a:srgbClr val="FFFFFF">
                  <a:alpha val="0"/>
                </a:srgbClr>
              </a:clrTo>
            </a:clrChange>
          </a:blip>
          <a:srcRect l="1608" r="1942"/>
          <a:stretch/>
        </p:blipFill>
        <p:spPr>
          <a:xfrm>
            <a:off x="0" y="0"/>
            <a:ext cx="9144000" cy="6858000"/>
          </a:xfrm>
          <a:prstGeom prst="rect">
            <a:avLst/>
          </a:prstGeom>
          <a:solidFill>
            <a:schemeClr val="bg1"/>
          </a:solidFill>
        </p:spPr>
      </p:pic>
      <p:sp>
        <p:nvSpPr>
          <p:cNvPr id="4" name="Slide Number Placeholder 3"/>
          <p:cNvSpPr>
            <a:spLocks noGrp="1"/>
          </p:cNvSpPr>
          <p:nvPr>
            <p:ph type="sldNum" sz="quarter" idx="12"/>
          </p:nvPr>
        </p:nvSpPr>
        <p:spPr/>
        <p:txBody>
          <a:bodyPr/>
          <a:lstStyle/>
          <a:p>
            <a:fld id="{3957698E-C657-43EE-8AAE-648C42A36E86}" type="slidenum">
              <a:rPr lang="en-US" smtClean="0"/>
              <a:t>3</a:t>
            </a:fld>
            <a:endParaRPr lang="en-US"/>
          </a:p>
        </p:txBody>
      </p:sp>
      <p:sp>
        <p:nvSpPr>
          <p:cNvPr id="6" name="Rectangle 5"/>
          <p:cNvSpPr/>
          <p:nvPr/>
        </p:nvSpPr>
        <p:spPr>
          <a:xfrm>
            <a:off x="0" y="6611779"/>
            <a:ext cx="4416594" cy="246221"/>
          </a:xfrm>
          <a:prstGeom prst="rect">
            <a:avLst/>
          </a:prstGeom>
        </p:spPr>
        <p:txBody>
          <a:bodyPr wrap="none">
            <a:spAutoFit/>
          </a:bodyPr>
          <a:lstStyle/>
          <a:p>
            <a:r>
              <a:rPr lang="en-US" sz="1000" dirty="0" smtClean="0">
                <a:latin typeface="Segoe Condensed" panose="020B0606040200020203" pitchFamily="34" charset="0"/>
              </a:rPr>
              <a:t>Source</a:t>
            </a:r>
            <a:r>
              <a:rPr lang="en-US" sz="1000" dirty="0">
                <a:latin typeface="Segoe Condensed" panose="020B0606040200020203" pitchFamily="34" charset="0"/>
              </a:rPr>
              <a:t>: </a:t>
            </a:r>
            <a:r>
              <a:rPr lang="en-US" sz="1000" dirty="0">
                <a:latin typeface="Segoe Condensed" panose="020B0606040200020203" pitchFamily="34" charset="0"/>
                <a:hlinkClick r:id="rId4"/>
              </a:rPr>
              <a:t>https://</a:t>
            </a:r>
            <a:r>
              <a:rPr lang="en-US" sz="1000" dirty="0" smtClean="0">
                <a:latin typeface="Segoe Condensed" panose="020B0606040200020203" pitchFamily="34" charset="0"/>
                <a:hlinkClick r:id="rId4"/>
              </a:rPr>
              <a:t>www.cdc.gov/nchhstp/newsroom/2018/2018-std-prevention-conference.html</a:t>
            </a:r>
            <a:r>
              <a:rPr lang="en-US" sz="1000" dirty="0" smtClean="0">
                <a:latin typeface="Segoe Condensed" panose="020B0606040200020203" pitchFamily="34" charset="0"/>
              </a:rPr>
              <a:t> </a:t>
            </a:r>
            <a:endParaRPr lang="en-US" sz="1000" dirty="0">
              <a:latin typeface="Segoe Condensed" panose="020B0606040200020203" pitchFamily="34" charset="0"/>
            </a:endParaRPr>
          </a:p>
        </p:txBody>
      </p:sp>
    </p:spTree>
    <p:extLst>
      <p:ext uri="{BB962C8B-B14F-4D97-AF65-F5344CB8AC3E}">
        <p14:creationId xmlns:p14="http://schemas.microsoft.com/office/powerpoint/2010/main" val="765610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9760" y="228600"/>
            <a:ext cx="997527" cy="9975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6" name="Oval 5"/>
          <p:cNvSpPr/>
          <p:nvPr/>
        </p:nvSpPr>
        <p:spPr>
          <a:xfrm>
            <a:off x="659760" y="1390383"/>
            <a:ext cx="997527" cy="99752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7" name="Oval 6"/>
          <p:cNvSpPr/>
          <p:nvPr/>
        </p:nvSpPr>
        <p:spPr>
          <a:xfrm>
            <a:off x="659760" y="2552166"/>
            <a:ext cx="997527" cy="99752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8" name="Oval 7"/>
          <p:cNvSpPr/>
          <p:nvPr/>
        </p:nvSpPr>
        <p:spPr>
          <a:xfrm>
            <a:off x="659760" y="4875732"/>
            <a:ext cx="997527" cy="99752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9" name="Oval 8"/>
          <p:cNvSpPr/>
          <p:nvPr/>
        </p:nvSpPr>
        <p:spPr>
          <a:xfrm>
            <a:off x="659760" y="3713949"/>
            <a:ext cx="997527" cy="997527"/>
          </a:xfrm>
          <a:prstGeom prst="ellipse">
            <a:avLst/>
          </a:prstGeom>
          <a:solidFill>
            <a:srgbClr val="0968D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2" name="TextBox 1"/>
          <p:cNvSpPr txBox="1"/>
          <p:nvPr/>
        </p:nvSpPr>
        <p:spPr>
          <a:xfrm>
            <a:off x="2362200" y="2590800"/>
            <a:ext cx="4156907" cy="1323439"/>
          </a:xfrm>
          <a:prstGeom prst="rect">
            <a:avLst/>
          </a:prstGeom>
          <a:noFill/>
        </p:spPr>
        <p:txBody>
          <a:bodyPr wrap="none" rtlCol="0">
            <a:spAutoFit/>
          </a:bodyPr>
          <a:lstStyle/>
          <a:p>
            <a:r>
              <a:rPr lang="en-US" sz="8000" dirty="0" smtClean="0">
                <a:solidFill>
                  <a:schemeClr val="tx2"/>
                </a:solidFill>
                <a:latin typeface="Segoe Condensed" panose="020B0606040200020203" pitchFamily="34" charset="0"/>
              </a:rPr>
              <a:t>Questions?</a:t>
            </a:r>
            <a:endParaRPr lang="en-US" sz="8000" dirty="0">
              <a:solidFill>
                <a:schemeClr val="tx2"/>
              </a:solidFill>
              <a:latin typeface="Segoe Condensed" panose="020B0606040200020203" pitchFamily="34" charset="0"/>
            </a:endParaRPr>
          </a:p>
        </p:txBody>
      </p:sp>
      <p:sp>
        <p:nvSpPr>
          <p:cNvPr id="4" name="Title 3" hidden="1"/>
          <p:cNvSpPr>
            <a:spLocks noGrp="1"/>
          </p:cNvSpPr>
          <p:nvPr>
            <p:ph type="title"/>
          </p:nvPr>
        </p:nvSpPr>
        <p:spPr/>
        <p:txBody>
          <a:bodyPr/>
          <a:lstStyle/>
          <a:p>
            <a:r>
              <a:rPr lang="en-US" dirty="0" err="1" smtClean="0"/>
              <a:t>dddd</a:t>
            </a:r>
            <a:endParaRPr lang="en-US" dirty="0"/>
          </a:p>
        </p:txBody>
      </p:sp>
      <p:sp>
        <p:nvSpPr>
          <p:cNvPr id="10" name="Content Placeholder 9" hidden="1"/>
          <p:cNvSpPr>
            <a:spLocks noGrp="1"/>
          </p:cNvSpPr>
          <p:nvPr>
            <p:ph idx="1"/>
          </p:nvPr>
        </p:nvSpPr>
        <p:spPr/>
        <p:txBody>
          <a:bodyPr/>
          <a:lstStyle/>
          <a:p>
            <a:endParaRPr lang="en-US" dirty="0"/>
          </a:p>
        </p:txBody>
      </p:sp>
    </p:spTree>
    <p:extLst>
      <p:ext uri="{BB962C8B-B14F-4D97-AF65-F5344CB8AC3E}">
        <p14:creationId xmlns:p14="http://schemas.microsoft.com/office/powerpoint/2010/main" val="168955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1200149"/>
            <a:ext cx="7772400" cy="2686051"/>
          </a:xfrm>
        </p:spPr>
        <p:txBody>
          <a:bodyPr>
            <a:normAutofit/>
          </a:bodyPr>
          <a:lstStyle/>
          <a:p>
            <a:r>
              <a:rPr lang="en-US" altLang="en-US" dirty="0"/>
              <a:t>Tioga Opportunities, Inc. </a:t>
            </a:r>
            <a:br>
              <a:rPr lang="en-US" altLang="en-US" dirty="0"/>
            </a:br>
            <a:r>
              <a:rPr lang="en-US" altLang="en-US" dirty="0"/>
              <a:t> </a:t>
            </a:r>
          </a:p>
        </p:txBody>
      </p:sp>
      <p:sp>
        <p:nvSpPr>
          <p:cNvPr id="16387" name="Text Placeholder 2"/>
          <p:cNvSpPr>
            <a:spLocks noGrp="1"/>
          </p:cNvSpPr>
          <p:nvPr>
            <p:ph type="subTitle" idx="1"/>
          </p:nvPr>
        </p:nvSpPr>
        <p:spPr>
          <a:xfrm>
            <a:off x="990600" y="3886200"/>
            <a:ext cx="7315200" cy="1752600"/>
          </a:xfrm>
        </p:spPr>
        <p:txBody>
          <a:bodyPr/>
          <a:lstStyle/>
          <a:p>
            <a:r>
              <a:rPr lang="en-US" altLang="en-US" dirty="0" smtClean="0"/>
              <a:t>Leslie </a:t>
            </a:r>
            <a:r>
              <a:rPr lang="en-US" altLang="en-US" dirty="0"/>
              <a:t>Salter</a:t>
            </a:r>
          </a:p>
          <a:p>
            <a:r>
              <a:rPr lang="en-US" altLang="en-US" dirty="0"/>
              <a:t>Sharill Scolaro</a:t>
            </a:r>
          </a:p>
        </p:txBody>
      </p:sp>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2F93E0-A87E-4B7B-8B89-0DA4BEDB3B4D}"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822402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0" dirty="0"/>
              <a:t>Screening Rate: </a:t>
            </a:r>
            <a:r>
              <a:rPr lang="en-US" sz="3200" dirty="0"/>
              <a:t/>
            </a:r>
            <a:br>
              <a:rPr lang="en-US" sz="3200" dirty="0"/>
            </a:br>
            <a:r>
              <a:rPr lang="en-US" sz="3200" dirty="0"/>
              <a:t>% Tested in Current Month, Over Time</a:t>
            </a:r>
          </a:p>
        </p:txBody>
      </p:sp>
      <p:graphicFrame>
        <p:nvGraphicFramePr>
          <p:cNvPr id="9" name="Content Placeholder 8" descr="graph showing increase in percent tested in a current month over time "/>
          <p:cNvGraphicFramePr>
            <a:graphicFrameLocks noGrp="1"/>
          </p:cNvGraphicFramePr>
          <p:nvPr>
            <p:ph idx="1"/>
            <p:extLst>
              <p:ext uri="{D42A27DB-BD31-4B8C-83A1-F6EECF244321}">
                <p14:modId xmlns:p14="http://schemas.microsoft.com/office/powerpoint/2010/main" val="2461178303"/>
              </p:ext>
            </p:extLst>
          </p:nvPr>
        </p:nvGraphicFramePr>
        <p:xfrm>
          <a:off x="4572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95B94E-F4CC-43A9-ADA2-00CE77818BE3}"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68020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p:cNvSpPr>
            <a:spLocks noGrp="1"/>
          </p:cNvSpPr>
          <p:nvPr>
            <p:ph type="title"/>
          </p:nvPr>
        </p:nvSpPr>
        <p:spPr/>
        <p:txBody>
          <a:bodyPr/>
          <a:lstStyle/>
          <a:p>
            <a:r>
              <a:rPr lang="en-US" dirty="0" err="1" smtClean="0"/>
              <a:t>dddd</a:t>
            </a:r>
            <a:endParaRPr lang="en-US" dirty="0"/>
          </a:p>
        </p:txBody>
      </p:sp>
      <p:graphicFrame>
        <p:nvGraphicFramePr>
          <p:cNvPr id="6" name="Content Placeholder 5" descr="increase in screening rate over time bar graph"/>
          <p:cNvGraphicFramePr>
            <a:graphicFrameLocks noGrp="1"/>
          </p:cNvGraphicFramePr>
          <p:nvPr>
            <p:ph idx="1"/>
            <p:extLst>
              <p:ext uri="{D42A27DB-BD31-4B8C-83A1-F6EECF244321}">
                <p14:modId xmlns:p14="http://schemas.microsoft.com/office/powerpoint/2010/main" val="996961741"/>
              </p:ext>
            </p:extLst>
          </p:nvPr>
        </p:nvGraphicFramePr>
        <p:xfrm>
          <a:off x="4572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lvl="0"/>
            <a:fld id="{4B95B94E-F4CC-43A9-ADA2-00CE77818BE3}" type="slidenum">
              <a:rPr lang="en-US" noProof="0" smtClean="0"/>
              <a:pPr lvl="0"/>
              <a:t>33</a:t>
            </a:fld>
            <a:endParaRPr lang="en-US" noProof="0" dirty="0"/>
          </a:p>
        </p:txBody>
      </p:sp>
      <p:sp>
        <p:nvSpPr>
          <p:cNvPr id="7" name="Up Arrow 6" descr="up facing arrow "/>
          <p:cNvSpPr/>
          <p:nvPr/>
        </p:nvSpPr>
        <p:spPr>
          <a:xfrm>
            <a:off x="5715000" y="2285999"/>
            <a:ext cx="1524000" cy="2432685"/>
          </a:xfrm>
          <a:prstGeom prst="up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6934200" y="2971800"/>
            <a:ext cx="1828800"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srgbClr val="1E5BAA"/>
                </a:solidFill>
                <a:effectLst/>
                <a:uLnTx/>
                <a:uFillTx/>
                <a:latin typeface="Segoe Condensed" panose="020B0606040200020203" pitchFamily="34" charset="0"/>
                <a:ea typeface="+mn-ea"/>
                <a:cs typeface="+mn-cs"/>
              </a:rPr>
              <a:t>30%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E5BAA"/>
                </a:solidFill>
                <a:effectLst/>
                <a:uLnTx/>
                <a:uFillTx/>
                <a:latin typeface="Segoe Condensed" panose="020B0606040200020203" pitchFamily="34" charset="0"/>
                <a:ea typeface="+mn-ea"/>
                <a:cs typeface="+mn-cs"/>
              </a:rPr>
              <a:t>Increase </a:t>
            </a:r>
          </a:p>
        </p:txBody>
      </p:sp>
      <p:sp>
        <p:nvSpPr>
          <p:cNvPr id="8" name="Title 6"/>
          <p:cNvSpPr txBox="1">
            <a:spLocks/>
          </p:cNvSpPr>
          <p:nvPr/>
        </p:nvSpPr>
        <p:spPr bwMode="auto">
          <a:xfrm>
            <a:off x="433552" y="299084"/>
            <a:ext cx="8229600" cy="10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Segoe Condensed" panose="020B0606040200020203" pitchFamily="34" charset="0"/>
                <a:ea typeface="+mj-ea"/>
                <a:cs typeface="+mj-cs"/>
              </a:defRPr>
            </a:lvl1pPr>
            <a:lvl2pPr algn="l" rtl="0" eaLnBrk="0" fontAlgn="base" hangingPunct="0">
              <a:spcBef>
                <a:spcPct val="0"/>
              </a:spcBef>
              <a:spcAft>
                <a:spcPct val="0"/>
              </a:spcAft>
              <a:defRPr sz="4400" b="1">
                <a:solidFill>
                  <a:schemeClr val="tx2"/>
                </a:solidFill>
                <a:latin typeface="Segoe Condensed" panose="020B0606040200020203" pitchFamily="34" charset="0"/>
              </a:defRPr>
            </a:lvl2pPr>
            <a:lvl3pPr algn="l" rtl="0" eaLnBrk="0" fontAlgn="base" hangingPunct="0">
              <a:spcBef>
                <a:spcPct val="0"/>
              </a:spcBef>
              <a:spcAft>
                <a:spcPct val="0"/>
              </a:spcAft>
              <a:defRPr sz="4400" b="1">
                <a:solidFill>
                  <a:schemeClr val="tx2"/>
                </a:solidFill>
                <a:latin typeface="Segoe Condensed" panose="020B0606040200020203" pitchFamily="34" charset="0"/>
              </a:defRPr>
            </a:lvl3pPr>
            <a:lvl4pPr algn="l" rtl="0" eaLnBrk="0" fontAlgn="base" hangingPunct="0">
              <a:spcBef>
                <a:spcPct val="0"/>
              </a:spcBef>
              <a:spcAft>
                <a:spcPct val="0"/>
              </a:spcAft>
              <a:defRPr sz="4400" b="1">
                <a:solidFill>
                  <a:schemeClr val="tx2"/>
                </a:solidFill>
                <a:latin typeface="Segoe Condensed" panose="020B0606040200020203" pitchFamily="34" charset="0"/>
              </a:defRPr>
            </a:lvl4pPr>
            <a:lvl5pPr algn="l" rtl="0" eaLnBrk="0" fontAlgn="base" hangingPunct="0">
              <a:spcBef>
                <a:spcPct val="0"/>
              </a:spcBef>
              <a:spcAft>
                <a:spcPct val="0"/>
              </a:spcAft>
              <a:defRPr sz="4400" b="1">
                <a:solidFill>
                  <a:schemeClr val="tx2"/>
                </a:solidFill>
                <a:latin typeface="Segoe Condensed" panose="020B0606040200020203" pitchFamily="34" charset="0"/>
              </a:defRPr>
            </a:lvl5pPr>
            <a:lvl6pPr marL="457200" algn="l" rtl="0" fontAlgn="base">
              <a:spcBef>
                <a:spcPct val="0"/>
              </a:spcBef>
              <a:spcAft>
                <a:spcPct val="0"/>
              </a:spcAft>
              <a:defRPr sz="4400" b="1">
                <a:solidFill>
                  <a:schemeClr val="tx2"/>
                </a:solidFill>
                <a:latin typeface="Segoe Condensed" panose="020B0606040200020203" pitchFamily="34" charset="0"/>
              </a:defRPr>
            </a:lvl6pPr>
            <a:lvl7pPr marL="914400" algn="l" rtl="0" fontAlgn="base">
              <a:spcBef>
                <a:spcPct val="0"/>
              </a:spcBef>
              <a:spcAft>
                <a:spcPct val="0"/>
              </a:spcAft>
              <a:defRPr sz="4400" b="1">
                <a:solidFill>
                  <a:schemeClr val="tx2"/>
                </a:solidFill>
                <a:latin typeface="Segoe Condensed" panose="020B0606040200020203" pitchFamily="34" charset="0"/>
              </a:defRPr>
            </a:lvl7pPr>
            <a:lvl8pPr marL="1371600" algn="l" rtl="0" fontAlgn="base">
              <a:spcBef>
                <a:spcPct val="0"/>
              </a:spcBef>
              <a:spcAft>
                <a:spcPct val="0"/>
              </a:spcAft>
              <a:defRPr sz="4400" b="1">
                <a:solidFill>
                  <a:schemeClr val="tx2"/>
                </a:solidFill>
                <a:latin typeface="Segoe Condensed" panose="020B0606040200020203" pitchFamily="34" charset="0"/>
              </a:defRPr>
            </a:lvl8pPr>
            <a:lvl9pPr marL="1828800" algn="l" rtl="0" fontAlgn="base">
              <a:spcBef>
                <a:spcPct val="0"/>
              </a:spcBef>
              <a:spcAft>
                <a:spcPct val="0"/>
              </a:spcAft>
              <a:defRPr sz="4400" b="1">
                <a:solidFill>
                  <a:schemeClr val="tx2"/>
                </a:solidFill>
                <a:latin typeface="Segoe Condensed" panose="020B06060402000202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523178"/>
                </a:solidFill>
                <a:effectLst/>
                <a:uLnTx/>
                <a:uFillTx/>
                <a:latin typeface="Segoe Condensed" panose="020B0606040200020203" pitchFamily="34" charset="0"/>
                <a:ea typeface="+mj-ea"/>
                <a:cs typeface="+mj-cs"/>
              </a:rPr>
              <a:t>Screening Rate: </a:t>
            </a:r>
            <a:r>
              <a:rPr kumimoji="0" lang="en-US" sz="3200" b="1" i="0" u="none" strike="noStrike" kern="1200" cap="none" spc="0" normalizeH="0" baseline="0" noProof="0" dirty="0">
                <a:ln>
                  <a:noFill/>
                </a:ln>
                <a:solidFill>
                  <a:srgbClr val="523178"/>
                </a:solidFill>
                <a:effectLst/>
                <a:uLnTx/>
                <a:uFillTx/>
                <a:latin typeface="Segoe Condensed" panose="020B0606040200020203" pitchFamily="34" charset="0"/>
                <a:ea typeface="+mj-ea"/>
                <a:cs typeface="+mj-cs"/>
              </a:rPr>
              <a:t/>
            </a:r>
            <a:br>
              <a:rPr kumimoji="0" lang="en-US" sz="3200" b="1" i="0" u="none" strike="noStrike" kern="1200" cap="none" spc="0" normalizeH="0" baseline="0" noProof="0" dirty="0">
                <a:ln>
                  <a:noFill/>
                </a:ln>
                <a:solidFill>
                  <a:srgbClr val="523178"/>
                </a:solidFill>
                <a:effectLst/>
                <a:uLnTx/>
                <a:uFillTx/>
                <a:latin typeface="Segoe Condensed" panose="020B0606040200020203" pitchFamily="34" charset="0"/>
                <a:ea typeface="+mj-ea"/>
                <a:cs typeface="+mj-cs"/>
              </a:rPr>
            </a:br>
            <a:r>
              <a:rPr kumimoji="0" lang="en-US" sz="3200" b="1" i="0" u="none" strike="noStrike" kern="1200" cap="none" spc="0" normalizeH="0" baseline="0" noProof="0" dirty="0">
                <a:ln>
                  <a:noFill/>
                </a:ln>
                <a:solidFill>
                  <a:srgbClr val="523178"/>
                </a:solidFill>
                <a:effectLst/>
                <a:uLnTx/>
                <a:uFillTx/>
                <a:latin typeface="Segoe Condensed" panose="020B0606040200020203" pitchFamily="34" charset="0"/>
                <a:ea typeface="+mj-ea"/>
                <a:cs typeface="+mj-cs"/>
              </a:rPr>
              <a:t>Baseline Average vs. Learning Collaborative Average</a:t>
            </a:r>
          </a:p>
        </p:txBody>
      </p:sp>
    </p:spTree>
    <p:extLst>
      <p:ext uri="{BB962C8B-B14F-4D97-AF65-F5344CB8AC3E}">
        <p14:creationId xmlns:p14="http://schemas.microsoft.com/office/powerpoint/2010/main" val="3379027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Impactful Changes</a:t>
            </a:r>
          </a:p>
        </p:txBody>
      </p:sp>
      <p:sp>
        <p:nvSpPr>
          <p:cNvPr id="22531" name="Content Placeholder 9"/>
          <p:cNvSpPr>
            <a:spLocks noGrp="1"/>
          </p:cNvSpPr>
          <p:nvPr>
            <p:ph idx="1"/>
          </p:nvPr>
        </p:nvSpPr>
        <p:spPr/>
        <p:txBody>
          <a:bodyPr/>
          <a:lstStyle/>
          <a:p>
            <a:pPr marL="514350" indent="-514350">
              <a:buFont typeface="+mj-lt"/>
              <a:buAutoNum type="arabicPeriod"/>
            </a:pPr>
            <a:r>
              <a:rPr lang="en-US" altLang="en-US" sz="3200" dirty="0"/>
              <a:t>Development and implementation of </a:t>
            </a:r>
            <a:r>
              <a:rPr lang="en-US" altLang="en-US" sz="3200" b="1" dirty="0" smtClean="0"/>
              <a:t>standing </a:t>
            </a:r>
            <a:r>
              <a:rPr lang="en-US" altLang="en-US" sz="3200" b="1" dirty="0"/>
              <a:t>orders and express STI nurse </a:t>
            </a:r>
            <a:r>
              <a:rPr lang="en-US" altLang="en-US" sz="3200" b="1" dirty="0" smtClean="0"/>
              <a:t>visits</a:t>
            </a:r>
            <a:r>
              <a:rPr lang="en-US" altLang="en-US" sz="3200" dirty="0" smtClean="0"/>
              <a:t> </a:t>
            </a:r>
            <a:endParaRPr lang="en-US" altLang="en-US" sz="3200" dirty="0"/>
          </a:p>
          <a:p>
            <a:pPr marL="514350" indent="-514350">
              <a:buFont typeface="+mj-lt"/>
              <a:buAutoNum type="arabicPeriod"/>
            </a:pPr>
            <a:endParaRPr lang="en-US" altLang="en-US" sz="3200" dirty="0" smtClean="0"/>
          </a:p>
          <a:p>
            <a:pPr marL="514350" indent="-514350">
              <a:buFont typeface="+mj-lt"/>
              <a:buAutoNum type="arabicPeriod"/>
            </a:pPr>
            <a:r>
              <a:rPr lang="en-US" altLang="en-US" sz="3200" dirty="0" smtClean="0"/>
              <a:t>Use </a:t>
            </a:r>
            <a:r>
              <a:rPr lang="en-US" altLang="en-US" sz="3200" dirty="0"/>
              <a:t>of </a:t>
            </a:r>
            <a:r>
              <a:rPr lang="en-US" altLang="en-US" sz="3200" b="1" dirty="0"/>
              <a:t>opt-out </a:t>
            </a:r>
            <a:r>
              <a:rPr lang="en-US" altLang="en-US" sz="3200" b="1" dirty="0" smtClean="0"/>
              <a:t>language</a:t>
            </a:r>
            <a:endParaRPr lang="en-US" altLang="en-US" sz="3200" dirty="0"/>
          </a:p>
          <a:p>
            <a:pPr lvl="1"/>
            <a:r>
              <a:rPr lang="en-US" altLang="en-US" sz="3200" dirty="0"/>
              <a:t>Opt-out used for patients seeking pregnancy tests and EC. </a:t>
            </a:r>
          </a:p>
          <a:p>
            <a:pPr lvl="1"/>
            <a:endParaRPr lang="en-US" altLang="en-US" sz="3200" dirty="0"/>
          </a:p>
          <a:p>
            <a:endParaRPr lang="en-US" altLang="en-US" sz="3200" dirty="0"/>
          </a:p>
        </p:txBody>
      </p:sp>
      <p:sp>
        <p:nvSpPr>
          <p:cNvPr id="9" name="Slide Number Placeholder 8"/>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95B94E-F4CC-43A9-ADA2-00CE77818BE3}"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15773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Orders/Express Visits</a:t>
            </a:r>
          </a:p>
        </p:txBody>
      </p:sp>
      <p:sp>
        <p:nvSpPr>
          <p:cNvPr id="3" name="Content Placeholder 2"/>
          <p:cNvSpPr>
            <a:spLocks noGrp="1"/>
          </p:cNvSpPr>
          <p:nvPr>
            <p:ph idx="1"/>
          </p:nvPr>
        </p:nvSpPr>
        <p:spPr/>
        <p:txBody>
          <a:bodyPr/>
          <a:lstStyle/>
          <a:p>
            <a:r>
              <a:rPr lang="en-US" altLang="en-US" sz="3200" dirty="0" smtClean="0"/>
              <a:t>RN </a:t>
            </a:r>
            <a:r>
              <a:rPr lang="en-US" altLang="en-US" sz="3200" dirty="0"/>
              <a:t>wrote </a:t>
            </a:r>
            <a:r>
              <a:rPr lang="en-US" altLang="en-US" sz="3200" dirty="0" smtClean="0"/>
              <a:t>new </a:t>
            </a:r>
            <a:r>
              <a:rPr lang="en-US" altLang="en-US" sz="3200" dirty="0"/>
              <a:t>policy and procedure for the standing orders for chlamydia screening and express STI visit. </a:t>
            </a:r>
          </a:p>
          <a:p>
            <a:r>
              <a:rPr lang="en-US" altLang="en-US" sz="3200" dirty="0" smtClean="0"/>
              <a:t>Medical </a:t>
            </a:r>
            <a:r>
              <a:rPr lang="en-US" altLang="en-US" sz="3200" dirty="0"/>
              <a:t>Director approved </a:t>
            </a:r>
            <a:r>
              <a:rPr lang="en-US" altLang="en-US" sz="3200" dirty="0" smtClean="0"/>
              <a:t>new </a:t>
            </a:r>
            <a:r>
              <a:rPr lang="en-US" altLang="en-US" sz="3200" dirty="0"/>
              <a:t>policy and procedures on 11/21/18. </a:t>
            </a:r>
          </a:p>
          <a:p>
            <a:r>
              <a:rPr lang="en-US" altLang="en-US" sz="3200" dirty="0" smtClean="0"/>
              <a:t>Practitioner </a:t>
            </a:r>
            <a:r>
              <a:rPr lang="en-US" altLang="en-US" sz="3200" dirty="0"/>
              <a:t>and RN implemented the change during visits. </a:t>
            </a:r>
          </a:p>
          <a:p>
            <a:endParaRPr lang="en-US" dirty="0"/>
          </a:p>
        </p:txBody>
      </p:sp>
      <p:sp>
        <p:nvSpPr>
          <p:cNvPr id="5" name="Slide Number Placeholder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95B94E-F4CC-43A9-ADA2-00CE77818BE3}"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096841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 Out Language</a:t>
            </a:r>
          </a:p>
        </p:txBody>
      </p:sp>
      <p:sp>
        <p:nvSpPr>
          <p:cNvPr id="22531" name="Content Placeholder 9"/>
          <p:cNvSpPr>
            <a:spLocks noGrp="1"/>
          </p:cNvSpPr>
          <p:nvPr>
            <p:ph idx="1"/>
          </p:nvPr>
        </p:nvSpPr>
        <p:spPr/>
        <p:txBody>
          <a:bodyPr/>
          <a:lstStyle/>
          <a:p>
            <a:r>
              <a:rPr lang="en-US" altLang="en-US" sz="3200" dirty="0"/>
              <a:t>It was apparent </a:t>
            </a:r>
            <a:r>
              <a:rPr lang="en-US" altLang="en-US" sz="3200" dirty="0" smtClean="0"/>
              <a:t>to </a:t>
            </a:r>
            <a:r>
              <a:rPr lang="en-US" altLang="en-US" sz="3200" dirty="0"/>
              <a:t>clinical staff </a:t>
            </a:r>
            <a:r>
              <a:rPr lang="en-US" altLang="en-US" sz="3200" dirty="0" smtClean="0"/>
              <a:t>that opt-out </a:t>
            </a:r>
            <a:r>
              <a:rPr lang="en-US" altLang="en-US" sz="3200" dirty="0"/>
              <a:t>language was a necessary component of each visit to increase the screening rates. </a:t>
            </a:r>
          </a:p>
          <a:p>
            <a:r>
              <a:rPr lang="en-US" altLang="en-US" dirty="0" smtClean="0"/>
              <a:t>Staff </a:t>
            </a:r>
            <a:r>
              <a:rPr lang="en-US" altLang="en-US" dirty="0"/>
              <a:t>had training on opt out language on 11/28/18. </a:t>
            </a:r>
          </a:p>
          <a:p>
            <a:r>
              <a:rPr lang="en-US" altLang="en-US" dirty="0"/>
              <a:t>Practitioner and RN implemented the change during visits. </a:t>
            </a:r>
          </a:p>
          <a:p>
            <a:endParaRPr lang="en-US" altLang="en-US" sz="3200" dirty="0"/>
          </a:p>
          <a:p>
            <a:endParaRPr lang="en-US" altLang="en-US" sz="3200" dirty="0"/>
          </a:p>
        </p:txBody>
      </p:sp>
      <p:sp>
        <p:nvSpPr>
          <p:cNvPr id="6" name="Slide Number Placeholder 5"/>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95B94E-F4CC-43A9-ADA2-00CE77818BE3}"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750501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0" dirty="0"/>
              <a:t>Screening Rate: </a:t>
            </a:r>
            <a:r>
              <a:rPr lang="en-US" sz="3200" dirty="0"/>
              <a:t/>
            </a:r>
            <a:br>
              <a:rPr lang="en-US" sz="3200" dirty="0"/>
            </a:br>
            <a:r>
              <a:rPr lang="en-US" sz="3200" dirty="0"/>
              <a:t>% Tested in Current Month, Over Time</a:t>
            </a:r>
          </a:p>
        </p:txBody>
      </p:sp>
      <p:graphicFrame>
        <p:nvGraphicFramePr>
          <p:cNvPr id="9" name="Content Placeholder 8" descr="increase in percent tested in a current month over time "/>
          <p:cNvGraphicFramePr>
            <a:graphicFrameLocks noGrp="1"/>
          </p:cNvGraphicFramePr>
          <p:nvPr>
            <p:ph idx="1"/>
            <p:extLst>
              <p:ext uri="{D42A27DB-BD31-4B8C-83A1-F6EECF244321}">
                <p14:modId xmlns:p14="http://schemas.microsoft.com/office/powerpoint/2010/main" val="169349602"/>
              </p:ext>
            </p:extLst>
          </p:nvPr>
        </p:nvGraphicFramePr>
        <p:xfrm>
          <a:off x="457200" y="15240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p:cNvSpPr txBox="1"/>
          <p:nvPr/>
        </p:nvSpPr>
        <p:spPr>
          <a:xfrm>
            <a:off x="3048000" y="2514600"/>
            <a:ext cx="20574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rPr>
              <a:t>11/21 standing order approved</a:t>
            </a:r>
          </a:p>
        </p:txBody>
      </p:sp>
      <p:sp>
        <p:nvSpPr>
          <p:cNvPr id="5" name="TextBox 1"/>
          <p:cNvSpPr txBox="1"/>
          <p:nvPr/>
        </p:nvSpPr>
        <p:spPr>
          <a:xfrm>
            <a:off x="3429000" y="2129631"/>
            <a:ext cx="20574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rPr>
              <a:t>11/28 opt-out training for staff</a:t>
            </a:r>
          </a:p>
        </p:txBody>
      </p:sp>
      <p:sp>
        <p:nvSpPr>
          <p:cNvPr id="6" name="TextBox 1"/>
          <p:cNvSpPr txBox="1"/>
          <p:nvPr/>
        </p:nvSpPr>
        <p:spPr>
          <a:xfrm>
            <a:off x="1676400" y="3962400"/>
            <a:ext cx="4267200" cy="5905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rPr>
              <a:t>Sept/Oct Several staff meetings to talk </a:t>
            </a:r>
            <a:br>
              <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rPr>
            </a:br>
            <a:r>
              <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rPr>
              <a:t>about chlamydia </a:t>
            </a:r>
            <a:r>
              <a:rPr kumimoji="0" lang="en-US" sz="1600" b="0" i="0" u="none" strike="noStrike" kern="1200" cap="none" spc="0" normalizeH="0" baseline="0" noProof="0" dirty="0" smtClean="0">
                <a:ln>
                  <a:noFill/>
                </a:ln>
                <a:solidFill>
                  <a:prstClr val="black">
                    <a:lumMod val="75000"/>
                    <a:lumOff val="25000"/>
                  </a:prstClr>
                </a:solidFill>
                <a:effectLst/>
                <a:uLnTx/>
                <a:uFillTx/>
                <a:latin typeface="Segoe Condensed" panose="020B0606040200020203" pitchFamily="34" charset="0"/>
                <a:ea typeface="+mn-ea"/>
                <a:cs typeface="+mn-cs"/>
              </a:rPr>
              <a:t>screening</a:t>
            </a:r>
            <a:endParaRPr kumimoji="0" lang="en-US" sz="1600" b="0" i="0" u="none" strike="noStrike" kern="1200" cap="none" spc="0" normalizeH="0" baseline="0" noProof="0" dirty="0">
              <a:ln>
                <a:noFill/>
              </a:ln>
              <a:solidFill>
                <a:prstClr val="black">
                  <a:lumMod val="75000"/>
                  <a:lumOff val="25000"/>
                </a:prstClr>
              </a:solidFill>
              <a:effectLst/>
              <a:uLnTx/>
              <a:uFillTx/>
              <a:latin typeface="Segoe Condensed" panose="020B0606040200020203" pitchFamily="34" charset="0"/>
              <a:ea typeface="+mn-ea"/>
              <a:cs typeface="+mn-cs"/>
            </a:endParaRPr>
          </a:p>
        </p:txBody>
      </p:sp>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95B94E-F4CC-43A9-ADA2-00CE77818BE3}"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259309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Opportunities</a:t>
            </a:r>
          </a:p>
        </p:txBody>
      </p:sp>
      <p:sp>
        <p:nvSpPr>
          <p:cNvPr id="26627" name="Content Placeholder 5"/>
          <p:cNvSpPr>
            <a:spLocks noGrp="1"/>
          </p:cNvSpPr>
          <p:nvPr>
            <p:ph idx="1"/>
          </p:nvPr>
        </p:nvSpPr>
        <p:spPr/>
        <p:txBody>
          <a:bodyPr/>
          <a:lstStyle/>
          <a:p>
            <a:r>
              <a:rPr lang="en-US" altLang="en-US" dirty="0"/>
              <a:t>Continue to use opt-out language at all visits and use the standing orders if and when appropriate. </a:t>
            </a:r>
          </a:p>
          <a:p>
            <a:r>
              <a:rPr lang="en-US" altLang="en-US" dirty="0"/>
              <a:t>Develop a data collection method for information about visits that didn’t include screening for chlamydia.</a:t>
            </a:r>
          </a:p>
          <a:p>
            <a:pPr lvl="1"/>
            <a:r>
              <a:rPr lang="en-US" altLang="en-US" dirty="0"/>
              <a:t>Plan to use this information to assess missed screening opportunities. </a:t>
            </a:r>
          </a:p>
        </p:txBody>
      </p:sp>
      <p:sp>
        <p:nvSpPr>
          <p:cNvPr id="9" name="Slide Number Placeholder 8"/>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95B94E-F4CC-43A9-ADA2-00CE77818BE3}"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463536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Opportunities</a:t>
            </a:r>
          </a:p>
        </p:txBody>
      </p:sp>
      <p:sp>
        <p:nvSpPr>
          <p:cNvPr id="26627" name="Content Placeholder 5"/>
          <p:cNvSpPr>
            <a:spLocks noGrp="1"/>
          </p:cNvSpPr>
          <p:nvPr>
            <p:ph idx="1"/>
          </p:nvPr>
        </p:nvSpPr>
        <p:spPr/>
        <p:txBody>
          <a:bodyPr/>
          <a:lstStyle/>
          <a:p>
            <a:r>
              <a:rPr lang="en-US" altLang="en-US" dirty="0"/>
              <a:t>Continue to track data on a monthly basis:</a:t>
            </a:r>
          </a:p>
          <a:p>
            <a:pPr lvl="1"/>
            <a:r>
              <a:rPr lang="en-US" altLang="en-US" dirty="0"/>
              <a:t>Share data at monthly staff meetings.</a:t>
            </a:r>
          </a:p>
          <a:p>
            <a:pPr lvl="1"/>
            <a:r>
              <a:rPr lang="en-US" altLang="en-US" dirty="0"/>
              <a:t>Review any missed opportunities for screening. </a:t>
            </a:r>
          </a:p>
          <a:p>
            <a:pPr lvl="1"/>
            <a:r>
              <a:rPr lang="en-US" altLang="en-US" dirty="0"/>
              <a:t>Reinforce the importance of screening for chlamydia on all patients to increase staff and patient buy-in.</a:t>
            </a:r>
          </a:p>
          <a:p>
            <a:endParaRPr lang="en-US" altLang="en-US" dirty="0"/>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95B94E-F4CC-43A9-ADA2-00CE77818BE3}" type="slidenum">
              <a:rPr kumimoji="0" lang="en-US" sz="1400" b="0" i="0" u="none" strike="noStrike" kern="1200" cap="none" spc="0" normalizeH="0" baseline="0" noProof="0" smtClean="0">
                <a:ln>
                  <a:noFill/>
                </a:ln>
                <a:solidFill>
                  <a:prstClr val="white"/>
                </a:solidFill>
                <a:effectLst/>
                <a:uLnTx/>
                <a:uFillTx/>
                <a:latin typeface="Segoe UI Light" panose="020B0502040204020203"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56191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r graph of chlamydia rates by state "/>
          <p:cNvSpPr/>
          <p:nvPr/>
        </p:nvSpPr>
        <p:spPr>
          <a:xfrm>
            <a:off x="-1" y="1"/>
            <a:ext cx="548640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hidden="1"/>
          <p:cNvSpPr>
            <a:spLocks noGrp="1"/>
          </p:cNvSpPr>
          <p:nvPr>
            <p:ph type="title"/>
          </p:nvPr>
        </p:nvSpPr>
        <p:spPr/>
        <p:txBody>
          <a:bodyPr/>
          <a:lstStyle/>
          <a:p>
            <a:r>
              <a:rPr lang="en-US" dirty="0" err="1" smtClean="0"/>
              <a:t>dssss</a:t>
            </a:r>
            <a:endParaRPr lang="en-US" dirty="0"/>
          </a:p>
        </p:txBody>
      </p:sp>
      <p:graphicFrame>
        <p:nvGraphicFramePr>
          <p:cNvPr id="7" name="Content Placeholder 6" descr="bar graph of chlamydia rates by state "/>
          <p:cNvGraphicFramePr>
            <a:graphicFrameLocks noGrp="1"/>
          </p:cNvGraphicFramePr>
          <p:nvPr>
            <p:ph sz="half" idx="1"/>
            <p:extLst>
              <p:ext uri="{D42A27DB-BD31-4B8C-83A1-F6EECF244321}">
                <p14:modId xmlns:p14="http://schemas.microsoft.com/office/powerpoint/2010/main" val="1078583677"/>
              </p:ext>
            </p:extLst>
          </p:nvPr>
        </p:nvGraphicFramePr>
        <p:xfrm>
          <a:off x="457200" y="350838"/>
          <a:ext cx="4038600" cy="57753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descr="chlamydia rates of new york state compaired to the u.s. total "/>
          <p:cNvGraphicFramePr>
            <a:graphicFrameLocks noGrp="1"/>
          </p:cNvGraphicFramePr>
          <p:nvPr>
            <p:ph sz="half" idx="2"/>
            <p:extLst>
              <p:ext uri="{D42A27DB-BD31-4B8C-83A1-F6EECF244321}">
                <p14:modId xmlns:p14="http://schemas.microsoft.com/office/powerpoint/2010/main" val="2716476362"/>
              </p:ext>
            </p:extLst>
          </p:nvPr>
        </p:nvGraphicFramePr>
        <p:xfrm>
          <a:off x="4648200" y="1219200"/>
          <a:ext cx="4038600" cy="490696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3957698E-C657-43EE-8AAE-648C42A36E86}" type="slidenum">
              <a:rPr lang="en-US" smtClean="0"/>
              <a:pPr/>
              <a:t>4</a:t>
            </a:fld>
            <a:endParaRPr lang="en-US"/>
          </a:p>
        </p:txBody>
      </p:sp>
      <p:sp>
        <p:nvSpPr>
          <p:cNvPr id="11" name="Rectangle 10"/>
          <p:cNvSpPr/>
          <p:nvPr/>
        </p:nvSpPr>
        <p:spPr>
          <a:xfrm>
            <a:off x="4419600" y="487362"/>
            <a:ext cx="4495800" cy="1200329"/>
          </a:xfrm>
          <a:prstGeom prst="rect">
            <a:avLst/>
          </a:prstGeom>
        </p:spPr>
        <p:txBody>
          <a:bodyPr wrap="square">
            <a:spAutoFit/>
          </a:bodyPr>
          <a:lstStyle/>
          <a:p>
            <a:pPr algn="ctr"/>
            <a:r>
              <a:rPr lang="en-US" sz="2400" b="1" dirty="0">
                <a:solidFill>
                  <a:schemeClr val="tx2"/>
                </a:solidFill>
                <a:latin typeface="Segoe Condensed" panose="020B0606040200020203" pitchFamily="34" charset="0"/>
              </a:rPr>
              <a:t>Chlamydia — Reported Cases and Rates of Reported Cases by State, Ranked by Rates, </a:t>
            </a:r>
            <a:r>
              <a:rPr lang="en-US" sz="2400" b="1" dirty="0" smtClean="0">
                <a:solidFill>
                  <a:schemeClr val="tx2"/>
                </a:solidFill>
                <a:latin typeface="Segoe Condensed" panose="020B0606040200020203" pitchFamily="34" charset="0"/>
              </a:rPr>
              <a:t>2017 (CDC)</a:t>
            </a:r>
            <a:endParaRPr lang="en-US" sz="2400" b="1" dirty="0">
              <a:solidFill>
                <a:schemeClr val="tx2"/>
              </a:solidFill>
              <a:latin typeface="Segoe Condensed" panose="020B0606040200020203" pitchFamily="34" charset="0"/>
            </a:endParaRPr>
          </a:p>
        </p:txBody>
      </p:sp>
      <p:sp>
        <p:nvSpPr>
          <p:cNvPr id="14" name="Rectangle 13"/>
          <p:cNvSpPr/>
          <p:nvPr/>
        </p:nvSpPr>
        <p:spPr>
          <a:xfrm>
            <a:off x="-1" y="6611779"/>
            <a:ext cx="2986715" cy="246221"/>
          </a:xfrm>
          <a:prstGeom prst="rect">
            <a:avLst/>
          </a:prstGeom>
        </p:spPr>
        <p:txBody>
          <a:bodyPr wrap="none">
            <a:spAutoFit/>
          </a:bodyPr>
          <a:lstStyle/>
          <a:p>
            <a:r>
              <a:rPr lang="en-US" sz="1000" dirty="0" smtClean="0">
                <a:latin typeface="Segoe Condensed" panose="020B0606040200020203" pitchFamily="34" charset="0"/>
              </a:rPr>
              <a:t>Source </a:t>
            </a:r>
            <a:r>
              <a:rPr lang="en-US" sz="1000" dirty="0">
                <a:hlinkClick r:id="rId5"/>
              </a:rPr>
              <a:t>https://www.cdc.gov/std/stats17/tables/2.htm</a:t>
            </a:r>
            <a:endParaRPr lang="en-US" sz="1000" dirty="0">
              <a:latin typeface="Segoe Condensed" panose="020B0606040200020203" pitchFamily="34" charset="0"/>
            </a:endParaRPr>
          </a:p>
        </p:txBody>
      </p:sp>
    </p:spTree>
    <p:extLst>
      <p:ext uri="{BB962C8B-B14F-4D97-AF65-F5344CB8AC3E}">
        <p14:creationId xmlns:p14="http://schemas.microsoft.com/office/powerpoint/2010/main" val="3278813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9760" y="228600"/>
            <a:ext cx="997527" cy="9975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6" name="Oval 5"/>
          <p:cNvSpPr/>
          <p:nvPr/>
        </p:nvSpPr>
        <p:spPr>
          <a:xfrm>
            <a:off x="659760" y="1390383"/>
            <a:ext cx="997527" cy="99752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7" name="Oval 6"/>
          <p:cNvSpPr/>
          <p:nvPr/>
        </p:nvSpPr>
        <p:spPr>
          <a:xfrm>
            <a:off x="659760" y="2552166"/>
            <a:ext cx="997527" cy="99752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8" name="Oval 7"/>
          <p:cNvSpPr/>
          <p:nvPr/>
        </p:nvSpPr>
        <p:spPr>
          <a:xfrm>
            <a:off x="659760" y="4875732"/>
            <a:ext cx="997527" cy="99752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9" name="Oval 8"/>
          <p:cNvSpPr/>
          <p:nvPr/>
        </p:nvSpPr>
        <p:spPr>
          <a:xfrm>
            <a:off x="659760" y="3713949"/>
            <a:ext cx="997527" cy="997527"/>
          </a:xfrm>
          <a:prstGeom prst="ellipse">
            <a:avLst/>
          </a:prstGeom>
          <a:solidFill>
            <a:srgbClr val="0968D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2" name="TextBox 1"/>
          <p:cNvSpPr txBox="1"/>
          <p:nvPr/>
        </p:nvSpPr>
        <p:spPr>
          <a:xfrm>
            <a:off x="2362200" y="2590800"/>
            <a:ext cx="4156907" cy="1323439"/>
          </a:xfrm>
          <a:prstGeom prst="rect">
            <a:avLst/>
          </a:prstGeom>
          <a:noFill/>
        </p:spPr>
        <p:txBody>
          <a:bodyPr wrap="none" rtlCol="0">
            <a:spAutoFit/>
          </a:bodyPr>
          <a:lstStyle/>
          <a:p>
            <a:r>
              <a:rPr lang="en-US" sz="8000" dirty="0" smtClean="0">
                <a:solidFill>
                  <a:schemeClr val="tx2"/>
                </a:solidFill>
                <a:latin typeface="Segoe Condensed" panose="020B0606040200020203" pitchFamily="34" charset="0"/>
              </a:rPr>
              <a:t>Questions?</a:t>
            </a:r>
            <a:endParaRPr lang="en-US" sz="8000" dirty="0">
              <a:solidFill>
                <a:schemeClr val="tx2"/>
              </a:solidFill>
              <a:latin typeface="Segoe Condensed" panose="020B0606040200020203" pitchFamily="34" charset="0"/>
            </a:endParaRPr>
          </a:p>
        </p:txBody>
      </p:sp>
      <p:sp>
        <p:nvSpPr>
          <p:cNvPr id="4" name="Title 3" hidden="1"/>
          <p:cNvSpPr>
            <a:spLocks noGrp="1"/>
          </p:cNvSpPr>
          <p:nvPr>
            <p:ph type="title"/>
          </p:nvPr>
        </p:nvSpPr>
        <p:spPr/>
        <p:txBody>
          <a:bodyPr/>
          <a:lstStyle/>
          <a:p>
            <a:r>
              <a:rPr lang="en-US" dirty="0" err="1" smtClean="0"/>
              <a:t>hfhfhf</a:t>
            </a:r>
            <a:endParaRPr lang="en-US" dirty="0"/>
          </a:p>
        </p:txBody>
      </p:sp>
      <p:sp>
        <p:nvSpPr>
          <p:cNvPr id="10" name="Content Placeholder 9" hidden="1"/>
          <p:cNvSpPr>
            <a:spLocks noGrp="1"/>
          </p:cNvSpPr>
          <p:nvPr>
            <p:ph idx="1"/>
          </p:nvPr>
        </p:nvSpPr>
        <p:spPr/>
        <p:txBody>
          <a:bodyPr/>
          <a:lstStyle/>
          <a:p>
            <a:endParaRPr lang="en-US" dirty="0"/>
          </a:p>
        </p:txBody>
      </p:sp>
    </p:spTree>
    <p:extLst>
      <p:ext uri="{BB962C8B-B14F-4D97-AF65-F5344CB8AC3E}">
        <p14:creationId xmlns:p14="http://schemas.microsoft.com/office/powerpoint/2010/main" val="4888659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txBox="1">
            <a:spLocks noGrp="1"/>
          </p:cNvSpPr>
          <p:nvPr>
            <p:ph type="title"/>
          </p:nvPr>
        </p:nvSpPr>
        <p:spPr/>
        <p:txBody>
          <a:bodyPr/>
          <a:lstStyle/>
          <a:p>
            <a:r>
              <a:rPr lang="en-US" smtClean="0">
                <a:sym typeface="Calibri"/>
              </a:rPr>
              <a:t>Chlamydia Screening Change Package </a:t>
            </a:r>
            <a:endParaRPr lang="en-US" dirty="0">
              <a:sym typeface="Calibri"/>
            </a:endParaRPr>
          </a:p>
        </p:txBody>
      </p:sp>
      <p:sp>
        <p:nvSpPr>
          <p:cNvPr id="31747" name="Shape 268"/>
          <p:cNvSpPr>
            <a:spLocks noGrp="1"/>
          </p:cNvSpPr>
          <p:nvPr>
            <p:ph sz="half" idx="1"/>
          </p:nvPr>
        </p:nvSpPr>
        <p:spPr/>
        <p:txBody>
          <a:bodyPr/>
          <a:lstStyle/>
          <a:p>
            <a:r>
              <a:rPr lang="en-US" altLang="en-US" smtClean="0">
                <a:sym typeface="Calibri" panose="020F0502020204030204" pitchFamily="34" charset="0"/>
              </a:rPr>
              <a:t>Best practice recommendations</a:t>
            </a:r>
          </a:p>
          <a:p>
            <a:r>
              <a:rPr lang="en-US" altLang="en-US" smtClean="0">
                <a:sym typeface="Calibri" panose="020F0502020204030204" pitchFamily="34" charset="0"/>
              </a:rPr>
              <a:t>Rationale</a:t>
            </a:r>
          </a:p>
          <a:p>
            <a:r>
              <a:rPr lang="en-US" altLang="en-US" smtClean="0">
                <a:sym typeface="Calibri" panose="020F0502020204030204" pitchFamily="34" charset="0"/>
              </a:rPr>
              <a:t>Strategies</a:t>
            </a:r>
          </a:p>
          <a:p>
            <a:r>
              <a:rPr lang="en-US" altLang="en-US" smtClean="0">
                <a:sym typeface="Calibri" panose="020F0502020204030204" pitchFamily="34" charset="0"/>
              </a:rPr>
              <a:t>Suggested evaluation measures</a:t>
            </a:r>
          </a:p>
          <a:p>
            <a:r>
              <a:rPr lang="en-US" altLang="en-US" smtClean="0">
                <a:sym typeface="Calibri" panose="020F0502020204030204" pitchFamily="34" charset="0"/>
              </a:rPr>
              <a:t>Tools and resources</a:t>
            </a:r>
          </a:p>
        </p:txBody>
      </p:sp>
      <p:sp>
        <p:nvSpPr>
          <p:cNvPr id="31750" name="Slide Number Placeholder 1"/>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FD4961D7-F22B-478D-B3A5-9C92922A11B1}" type="slidenum">
              <a:rPr lang="en-US" altLang="en-US" smtClean="0"/>
              <a:pPr/>
              <a:t>41</a:t>
            </a:fld>
            <a:endParaRPr lang="en-US" altLang="en-US"/>
          </a:p>
        </p:txBody>
      </p:sp>
      <p:pic>
        <p:nvPicPr>
          <p:cNvPr id="31749" name="Picture 1" title="Chlamydia Screening Change Package"/>
          <p:cNvPicPr>
            <a:picLocks noChangeAspect="1" noChangeArrowheads="1"/>
          </p:cNvPicPr>
          <p:nvPr/>
        </p:nvPicPr>
        <p:blipFill>
          <a:blip r:embed="rId3"/>
          <a:srcRect l="24954" t="11357" r="39925" b="8514"/>
          <a:stretch>
            <a:fillRect/>
          </a:stretch>
        </p:blipFill>
        <p:spPr bwMode="auto">
          <a:xfrm>
            <a:off x="4732421" y="1237879"/>
            <a:ext cx="3316287" cy="414655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4732421" y="5555509"/>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600" dirty="0">
                <a:latin typeface="Segoe Condensed" panose="020B0606040200020203" pitchFamily="34" charset="0"/>
              </a:rPr>
              <a:t>Link: </a:t>
            </a:r>
            <a:r>
              <a:rPr lang="en-US" altLang="en-US" sz="1600" dirty="0">
                <a:latin typeface="Segoe Condensed" panose="020B0606040200020203" pitchFamily="34" charset="0"/>
                <a:hlinkClick r:id="rId4"/>
              </a:rPr>
              <a:t>https://www.fpntc.org/resources/chlamydia-screening-change-package</a:t>
            </a:r>
            <a:endParaRPr lang="en-US" altLang="en-US" sz="1600" dirty="0">
              <a:latin typeface="Segoe Condensed" panose="020B0606040200020203" pitchFamily="34" charset="0"/>
            </a:endParaRPr>
          </a:p>
        </p:txBody>
      </p:sp>
    </p:spTree>
    <p:extLst>
      <p:ext uri="{BB962C8B-B14F-4D97-AF65-F5344CB8AC3E}">
        <p14:creationId xmlns:p14="http://schemas.microsoft.com/office/powerpoint/2010/main" val="3624086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txBox="1">
            <a:spLocks noGrp="1"/>
          </p:cNvSpPr>
          <p:nvPr>
            <p:ph type="title"/>
          </p:nvPr>
        </p:nvSpPr>
        <p:spPr/>
        <p:txBody>
          <a:bodyPr/>
          <a:lstStyle/>
          <a:p>
            <a:r>
              <a:rPr lang="en-US" smtClean="0"/>
              <a:t>Best Practice  1.</a:t>
            </a:r>
            <a:endParaRPr lang="en-US" dirty="0"/>
          </a:p>
        </p:txBody>
      </p:sp>
      <p:sp>
        <p:nvSpPr>
          <p:cNvPr id="277" name="Shape 277"/>
          <p:cNvSpPr txBox="1">
            <a:spLocks noGrp="1"/>
          </p:cNvSpPr>
          <p:nvPr>
            <p:ph idx="1"/>
          </p:nvPr>
        </p:nvSpPr>
        <p:spPr>
          <a:xfrm>
            <a:off x="3575050" y="990600"/>
            <a:ext cx="5264150" cy="5135563"/>
          </a:xfrm>
        </p:spPr>
        <p:txBody>
          <a:bodyPr>
            <a:normAutofit/>
          </a:bodyPr>
          <a:lstStyle/>
          <a:p>
            <a:r>
              <a:rPr lang="en-US" dirty="0" smtClean="0"/>
              <a:t>Have a written policy and protocol</a:t>
            </a:r>
          </a:p>
          <a:p>
            <a:r>
              <a:rPr lang="en-US" dirty="0" smtClean="0"/>
              <a:t>Establish standing orders and a standardized workflow</a:t>
            </a:r>
          </a:p>
          <a:p>
            <a:r>
              <a:rPr lang="en-US" dirty="0" smtClean="0"/>
              <a:t>Utilize a team approach to care</a:t>
            </a:r>
          </a:p>
          <a:p>
            <a:r>
              <a:rPr lang="en-US" dirty="0" smtClean="0"/>
              <a:t>Share screening data with staff and providers</a:t>
            </a:r>
          </a:p>
          <a:p>
            <a:r>
              <a:rPr lang="en-US" dirty="0" smtClean="0"/>
              <a:t>Utilize service delivery approaches that increase efficiency</a:t>
            </a:r>
          </a:p>
          <a:p>
            <a:endParaRPr lang="en-US" dirty="0"/>
          </a:p>
        </p:txBody>
      </p:sp>
      <p:sp>
        <p:nvSpPr>
          <p:cNvPr id="9" name="Text Placeholder 8"/>
          <p:cNvSpPr>
            <a:spLocks noGrp="1"/>
          </p:cNvSpPr>
          <p:nvPr>
            <p:ph type="body" sz="half" idx="2"/>
          </p:nvPr>
        </p:nvSpPr>
        <p:spPr/>
        <p:txBody>
          <a:bodyPr/>
          <a:lstStyle/>
          <a:p>
            <a:r>
              <a:rPr lang="en-US" dirty="0" smtClean="0"/>
              <a:t>Include chlamydia screening as a part of routine clinical preventive care for women under 25, women </a:t>
            </a:r>
            <a:r>
              <a:rPr lang="en-US" dirty="0" smtClean="0">
                <a:sym typeface="Calibri"/>
              </a:rPr>
              <a:t>25 and older </a:t>
            </a:r>
            <a:r>
              <a:rPr lang="en-US" dirty="0" smtClean="0"/>
              <a:t>who are at increased risk, and men at increased risk.</a:t>
            </a:r>
            <a:endParaRPr lang="en-US" dirty="0"/>
          </a:p>
        </p:txBody>
      </p:sp>
      <p:sp>
        <p:nvSpPr>
          <p:cNvPr id="40964" name="Slide Number Placeholder 1"/>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27751AC1-C6A6-46B9-A2DF-8ECBA582C592}" type="slidenum">
              <a:rPr lang="en-US" altLang="en-US" smtClean="0"/>
              <a:pPr/>
              <a:t>42</a:t>
            </a:fld>
            <a:endParaRPr lang="en-US" altLang="en-US"/>
          </a:p>
        </p:txBody>
      </p:sp>
    </p:spTree>
    <p:extLst>
      <p:ext uri="{BB962C8B-B14F-4D97-AF65-F5344CB8AC3E}">
        <p14:creationId xmlns:p14="http://schemas.microsoft.com/office/powerpoint/2010/main" val="3741756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txBox="1">
            <a:spLocks noGrp="1"/>
          </p:cNvSpPr>
          <p:nvPr>
            <p:ph type="title"/>
          </p:nvPr>
        </p:nvSpPr>
        <p:spPr/>
        <p:txBody>
          <a:bodyPr/>
          <a:lstStyle/>
          <a:p>
            <a:r>
              <a:rPr lang="en-US" smtClean="0"/>
              <a:t>Best Practice 2.</a:t>
            </a:r>
            <a:endParaRPr lang="en-US" dirty="0"/>
          </a:p>
        </p:txBody>
      </p:sp>
      <p:sp>
        <p:nvSpPr>
          <p:cNvPr id="277" name="Shape 277"/>
          <p:cNvSpPr txBox="1">
            <a:spLocks noGrp="1"/>
          </p:cNvSpPr>
          <p:nvPr>
            <p:ph idx="1"/>
          </p:nvPr>
        </p:nvSpPr>
        <p:spPr>
          <a:xfrm>
            <a:off x="3575050" y="990600"/>
            <a:ext cx="5111750" cy="5135563"/>
          </a:xfrm>
        </p:spPr>
        <p:txBody>
          <a:bodyPr>
            <a:normAutofit fontScale="92500"/>
          </a:bodyPr>
          <a:lstStyle/>
          <a:p>
            <a:r>
              <a:rPr lang="en-US" dirty="0" smtClean="0"/>
              <a:t>Avoid asking questions like, “Do you want to be tested for chlamydia today?”</a:t>
            </a:r>
          </a:p>
          <a:p>
            <a:r>
              <a:rPr lang="en-US" dirty="0" smtClean="0"/>
              <a:t>Use opt-out language such as, “I recommend a test for chlamydia to all my clients under 25, is that okay with you?”</a:t>
            </a:r>
          </a:p>
          <a:p>
            <a:r>
              <a:rPr lang="en-US" dirty="0" smtClean="0"/>
              <a:t>Include all staff in training</a:t>
            </a:r>
          </a:p>
          <a:p>
            <a:r>
              <a:rPr lang="en-US" dirty="0" smtClean="0"/>
              <a:t>Educate clients on the importance of screening, and how to reduce their risk for STDs</a:t>
            </a:r>
            <a:endParaRPr lang="en-US" dirty="0">
              <a:sym typeface="Calibri"/>
            </a:endParaRPr>
          </a:p>
        </p:txBody>
      </p:sp>
      <p:sp>
        <p:nvSpPr>
          <p:cNvPr id="9" name="Text Placeholder 8"/>
          <p:cNvSpPr>
            <a:spLocks noGrp="1"/>
          </p:cNvSpPr>
          <p:nvPr>
            <p:ph type="body" sz="half" idx="2"/>
          </p:nvPr>
        </p:nvSpPr>
        <p:spPr/>
        <p:txBody>
          <a:bodyPr/>
          <a:lstStyle/>
          <a:p>
            <a:r>
              <a:rPr lang="en-US" dirty="0" smtClean="0">
                <a:sym typeface="Calibri"/>
              </a:rPr>
              <a:t>Use normalizing and opt-out language to explain chlamydia screening to all women under 25, women 25 and older at increased risk, and men at increased risk.</a:t>
            </a:r>
            <a:endParaRPr lang="en-US" dirty="0"/>
          </a:p>
        </p:txBody>
      </p:sp>
      <p:sp>
        <p:nvSpPr>
          <p:cNvPr id="43012" name="Slide Number Placeholder 1"/>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ADBBD46D-2337-425D-BECE-0C2D1E1656AB}" type="slidenum">
              <a:rPr lang="en-US" altLang="en-US" smtClean="0"/>
              <a:pPr/>
              <a:t>43</a:t>
            </a:fld>
            <a:endParaRPr lang="en-US" altLang="en-US"/>
          </a:p>
        </p:txBody>
      </p:sp>
    </p:spTree>
    <p:extLst>
      <p:ext uri="{BB962C8B-B14F-4D97-AF65-F5344CB8AC3E}">
        <p14:creationId xmlns:p14="http://schemas.microsoft.com/office/powerpoint/2010/main" val="3373656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txBox="1">
            <a:spLocks noGrp="1"/>
          </p:cNvSpPr>
          <p:nvPr>
            <p:ph type="title"/>
          </p:nvPr>
        </p:nvSpPr>
        <p:spPr/>
        <p:txBody>
          <a:bodyPr>
            <a:normAutofit fontScale="90000"/>
          </a:bodyPr>
          <a:lstStyle/>
          <a:p>
            <a:r>
              <a:rPr lang="en-US" dirty="0" smtClean="0"/>
              <a:t>Best Practice  3.</a:t>
            </a:r>
            <a:endParaRPr lang="en-US" dirty="0"/>
          </a:p>
        </p:txBody>
      </p:sp>
      <p:sp>
        <p:nvSpPr>
          <p:cNvPr id="277" name="Shape 277"/>
          <p:cNvSpPr txBox="1">
            <a:spLocks noGrp="1"/>
          </p:cNvSpPr>
          <p:nvPr>
            <p:ph idx="1"/>
          </p:nvPr>
        </p:nvSpPr>
        <p:spPr/>
        <p:txBody>
          <a:bodyPr/>
          <a:lstStyle/>
          <a:p>
            <a:r>
              <a:rPr lang="en-US" dirty="0" smtClean="0"/>
              <a:t>Establish routine clinic flow processes for routine screening</a:t>
            </a:r>
          </a:p>
          <a:p>
            <a:r>
              <a:rPr lang="en-US" dirty="0" smtClean="0"/>
              <a:t>Procure lab services with timely turnaround</a:t>
            </a:r>
          </a:p>
          <a:p>
            <a:r>
              <a:rPr lang="en-US" dirty="0" smtClean="0"/>
              <a:t>Make all screening options available, including self-collected vaginal swabs</a:t>
            </a:r>
          </a:p>
          <a:p>
            <a:r>
              <a:rPr lang="en-US" dirty="0" smtClean="0"/>
              <a:t>Establish a recall system to retest clients</a:t>
            </a:r>
          </a:p>
          <a:p>
            <a:endParaRPr lang="en-US" dirty="0">
              <a:sym typeface="Calibri"/>
            </a:endParaRPr>
          </a:p>
        </p:txBody>
      </p:sp>
      <p:sp>
        <p:nvSpPr>
          <p:cNvPr id="5" name="Text Placeholder 4"/>
          <p:cNvSpPr>
            <a:spLocks noGrp="1"/>
          </p:cNvSpPr>
          <p:nvPr>
            <p:ph type="body" sz="half" idx="2"/>
          </p:nvPr>
        </p:nvSpPr>
        <p:spPr/>
        <p:txBody>
          <a:bodyPr>
            <a:normAutofit/>
          </a:bodyPr>
          <a:lstStyle/>
          <a:p>
            <a:r>
              <a:rPr lang="en-US" dirty="0" smtClean="0">
                <a:sym typeface="Calibri"/>
              </a:rPr>
              <a:t>Use </a:t>
            </a:r>
            <a:r>
              <a:rPr lang="en-US" dirty="0">
                <a:sym typeface="Calibri"/>
              </a:rPr>
              <a:t>the least invasive, high-quality, recommended laboratory technologies available for chlamydia screening, with timely turnaround</a:t>
            </a:r>
            <a:r>
              <a:rPr lang="en-US" dirty="0" smtClean="0">
                <a:sym typeface="Calibri"/>
              </a:rPr>
              <a:t>.</a:t>
            </a:r>
            <a:endParaRPr lang="en-US" dirty="0"/>
          </a:p>
        </p:txBody>
      </p:sp>
      <p:sp>
        <p:nvSpPr>
          <p:cNvPr id="45060" name="Slide Number Placeholder 1"/>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F593AE6E-117F-4C2C-B9E0-7DA0FC2A019D}" type="slidenum">
              <a:rPr lang="en-US" altLang="en-US" smtClean="0"/>
              <a:pPr/>
              <a:t>44</a:t>
            </a:fld>
            <a:endParaRPr lang="en-US" altLang="en-US"/>
          </a:p>
        </p:txBody>
      </p:sp>
    </p:spTree>
    <p:extLst>
      <p:ext uri="{BB962C8B-B14F-4D97-AF65-F5344CB8AC3E}">
        <p14:creationId xmlns:p14="http://schemas.microsoft.com/office/powerpoint/2010/main" val="247737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Patient Instructions</a:t>
            </a:r>
            <a:endParaRPr lang="en-US" dirty="0"/>
          </a:p>
        </p:txBody>
      </p:sp>
      <p:pic>
        <p:nvPicPr>
          <p:cNvPr id="8" name="Picture 2" descr="instructions of patients for chlamydia screening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26110" y="1219201"/>
            <a:ext cx="3436290" cy="3987028"/>
          </a:xfrm>
          <a:prstGeom prst="rect">
            <a:avLst/>
          </a:prstGeom>
          <a:noFill/>
          <a:extLst>
            <a:ext uri="{909E8E84-426E-40DD-AFC4-6F175D3DCCD1}">
              <a14:hiddenFill xmlns:a14="http://schemas.microsoft.com/office/drawing/2010/main">
                <a:solidFill>
                  <a:srgbClr val="FFFFFF"/>
                </a:solidFill>
              </a14:hiddenFill>
            </a:ext>
          </a:extLst>
        </p:spPr>
      </p:pic>
      <p:pic>
        <p:nvPicPr>
          <p:cNvPr id="91140" name="Picture 4" descr="instructions to patient for chlamydia screening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43400" y="1238251"/>
            <a:ext cx="3413232" cy="39679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6110" y="5334000"/>
            <a:ext cx="6680751" cy="707886"/>
          </a:xfrm>
          <a:prstGeom prst="rect">
            <a:avLst/>
          </a:prstGeom>
        </p:spPr>
        <p:txBody>
          <a:bodyPr wrap="square">
            <a:spAutoFit/>
          </a:bodyPr>
          <a:lstStyle/>
          <a:p>
            <a:r>
              <a:rPr lang="en-US" sz="2000" dirty="0" smtClean="0">
                <a:latin typeface="Segoe Condensed" panose="020B0606040200020203" pitchFamily="34" charset="0"/>
              </a:rPr>
              <a:t>More info: </a:t>
            </a:r>
            <a:r>
              <a:rPr lang="en-US" sz="2000" dirty="0" smtClean="0">
                <a:latin typeface="Segoe Condensed" panose="020B0606040200020203" pitchFamily="34" charset="0"/>
                <a:hlinkClick r:id="rId5"/>
              </a:rPr>
              <a:t>http://depts.washington.edu/uwptc/index.html#resources</a:t>
            </a:r>
            <a:endParaRPr lang="en-US" sz="2000" dirty="0" smtClean="0">
              <a:latin typeface="Segoe Condensed" panose="020B0606040200020203" pitchFamily="34" charset="0"/>
            </a:endParaRPr>
          </a:p>
          <a:p>
            <a:r>
              <a:rPr lang="en-US" sz="2000" dirty="0">
                <a:latin typeface="Segoe Condensed" panose="020B0606040200020203" pitchFamily="34" charset="0"/>
              </a:rPr>
              <a:t>To order, </a:t>
            </a:r>
            <a:r>
              <a:rPr lang="en-US" sz="2000" dirty="0" smtClean="0">
                <a:latin typeface="Segoe Condensed" panose="020B0606040200020203" pitchFamily="34" charset="0"/>
              </a:rPr>
              <a:t>email</a:t>
            </a:r>
            <a:r>
              <a:rPr lang="en-US" sz="2000" dirty="0">
                <a:latin typeface="Segoe Condensed" panose="020B0606040200020203" pitchFamily="34" charset="0"/>
              </a:rPr>
              <a:t> </a:t>
            </a:r>
            <a:r>
              <a:rPr lang="en-US" sz="2000" dirty="0">
                <a:latin typeface="Segoe Condensed" panose="020B0606040200020203" pitchFamily="34" charset="0"/>
                <a:hlinkClick r:id="rId6"/>
              </a:rPr>
              <a:t>aradford@uw.edu</a:t>
            </a:r>
            <a:r>
              <a:rPr lang="en-US" sz="2000" dirty="0">
                <a:latin typeface="Segoe Condensed" panose="020B0606040200020203" pitchFamily="34" charset="0"/>
              </a:rPr>
              <a:t> </a:t>
            </a:r>
            <a:r>
              <a:rPr lang="en-US" sz="2000" dirty="0" smtClean="0">
                <a:latin typeface="Segoe Condensed" panose="020B0606040200020203" pitchFamily="34" charset="0"/>
              </a:rPr>
              <a:t> </a:t>
            </a:r>
            <a:endParaRPr lang="en-US" sz="2000" dirty="0">
              <a:latin typeface="Segoe Condensed" panose="020B0606040200020203" pitchFamily="34" charset="0"/>
            </a:endParaRPr>
          </a:p>
        </p:txBody>
      </p:sp>
    </p:spTree>
    <p:extLst>
      <p:ext uri="{BB962C8B-B14F-4D97-AF65-F5344CB8AC3E}">
        <p14:creationId xmlns:p14="http://schemas.microsoft.com/office/powerpoint/2010/main" val="3463496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txBox="1">
            <a:spLocks noGrp="1"/>
          </p:cNvSpPr>
          <p:nvPr>
            <p:ph type="title"/>
          </p:nvPr>
        </p:nvSpPr>
        <p:spPr/>
        <p:txBody>
          <a:bodyPr>
            <a:normAutofit fontScale="90000"/>
          </a:bodyPr>
          <a:lstStyle/>
          <a:p>
            <a:r>
              <a:rPr lang="en-US" dirty="0" smtClean="0"/>
              <a:t>Best Practice 4.</a:t>
            </a:r>
            <a:endParaRPr lang="en-US" dirty="0"/>
          </a:p>
        </p:txBody>
      </p:sp>
      <p:sp>
        <p:nvSpPr>
          <p:cNvPr id="277" name="Shape 277"/>
          <p:cNvSpPr txBox="1">
            <a:spLocks noGrp="1"/>
          </p:cNvSpPr>
          <p:nvPr>
            <p:ph idx="1"/>
          </p:nvPr>
        </p:nvSpPr>
        <p:spPr/>
        <p:txBody>
          <a:bodyPr/>
          <a:lstStyle/>
          <a:p>
            <a:r>
              <a:rPr lang="en-US" dirty="0" smtClean="0"/>
              <a:t>Ensure organizational policy is in line with Title X and Family Planning Program Requirements </a:t>
            </a:r>
          </a:p>
          <a:p>
            <a:r>
              <a:rPr lang="en-US" dirty="0" smtClean="0"/>
              <a:t>Ensure client confidentiality</a:t>
            </a:r>
          </a:p>
          <a:p>
            <a:r>
              <a:rPr lang="en-US" dirty="0" smtClean="0"/>
              <a:t>Bill third parties when possible</a:t>
            </a:r>
          </a:p>
          <a:p>
            <a:r>
              <a:rPr lang="en-US" dirty="0" smtClean="0"/>
              <a:t>Provide insurance eligibility screening </a:t>
            </a:r>
          </a:p>
          <a:p>
            <a:r>
              <a:rPr lang="en-US" dirty="0" smtClean="0"/>
              <a:t>Identify strategies to pay for safety net screening services</a:t>
            </a:r>
          </a:p>
          <a:p>
            <a:endParaRPr lang="en-US" dirty="0">
              <a:sym typeface="Calibri"/>
            </a:endParaRPr>
          </a:p>
        </p:txBody>
      </p:sp>
      <p:sp>
        <p:nvSpPr>
          <p:cNvPr id="5" name="Text Placeholder 4"/>
          <p:cNvSpPr>
            <a:spLocks noGrp="1"/>
          </p:cNvSpPr>
          <p:nvPr>
            <p:ph type="body" sz="half" idx="2"/>
          </p:nvPr>
        </p:nvSpPr>
        <p:spPr>
          <a:xfrm>
            <a:off x="457201" y="990600"/>
            <a:ext cx="2819400" cy="5135563"/>
          </a:xfrm>
        </p:spPr>
        <p:txBody>
          <a:bodyPr/>
          <a:lstStyle/>
          <a:p>
            <a:r>
              <a:rPr lang="en-US" dirty="0" smtClean="0">
                <a:sym typeface="Calibri"/>
              </a:rPr>
              <a:t>Utilize </a:t>
            </a:r>
            <a:r>
              <a:rPr lang="en-US" dirty="0">
                <a:sym typeface="Calibri"/>
              </a:rPr>
              <a:t>diverse payment options to reduce cost as a barrier for the client and the facility.</a:t>
            </a:r>
            <a:endParaRPr lang="en-US" dirty="0"/>
          </a:p>
        </p:txBody>
      </p:sp>
      <p:sp>
        <p:nvSpPr>
          <p:cNvPr id="47108" name="Slide Number Placeholder 1"/>
          <p:cNvSpPr>
            <a:spLocks noGrp="1"/>
          </p:cNvSpPr>
          <p:nvPr>
            <p:ph type="sldNum" sz="quarter" idx="12"/>
          </p:nvPr>
        </p:nvSpPr>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0156F761-FD53-4C2C-AFE5-12C84AA670DD}" type="slidenum">
              <a:rPr lang="en-US" altLang="en-US" smtClean="0"/>
              <a:pPr/>
              <a:t>46</a:t>
            </a:fld>
            <a:endParaRPr lang="en-US" altLang="en-US"/>
          </a:p>
        </p:txBody>
      </p:sp>
    </p:spTree>
    <p:extLst>
      <p:ext uri="{BB962C8B-B14F-4D97-AF65-F5344CB8AC3E}">
        <p14:creationId xmlns:p14="http://schemas.microsoft.com/office/powerpoint/2010/main" val="395733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NYS FPP Policy</a:t>
            </a:r>
            <a:endParaRPr lang="en-US" dirty="0"/>
          </a:p>
        </p:txBody>
      </p:sp>
      <p:sp>
        <p:nvSpPr>
          <p:cNvPr id="3" name="Content Placeholder 2"/>
          <p:cNvSpPr>
            <a:spLocks noGrp="1"/>
          </p:cNvSpPr>
          <p:nvPr>
            <p:ph idx="1"/>
          </p:nvPr>
        </p:nvSpPr>
        <p:spPr/>
        <p:txBody>
          <a:bodyPr/>
          <a:lstStyle/>
          <a:p>
            <a:r>
              <a:rPr lang="en-US" dirty="0" smtClean="0"/>
              <a:t>Providers are required to screen clients for sexually transmitted infections in accordance with QFP and CDC STD Treatment Guidelines</a:t>
            </a:r>
          </a:p>
          <a:p>
            <a:r>
              <a:rPr lang="en-US" dirty="0" smtClean="0"/>
              <a:t>Programs will provide Chlamydia testing at no charge for uninsured clients up to 200% FPL. </a:t>
            </a:r>
            <a:r>
              <a:rPr lang="en-US" sz="2000" dirty="0" smtClean="0">
                <a:solidFill>
                  <a:schemeClr val="bg1">
                    <a:lumMod val="50000"/>
                  </a:schemeClr>
                </a:solidFill>
              </a:rPr>
              <a:t>(p65)</a:t>
            </a:r>
          </a:p>
          <a:p>
            <a:r>
              <a:rPr lang="en-US" dirty="0" smtClean="0"/>
              <a:t>Programs will provide HIV counseling and testing at no charge for uninsured clients up to 200% FPL. </a:t>
            </a:r>
            <a:r>
              <a:rPr lang="en-US" sz="2000" dirty="0" smtClean="0">
                <a:solidFill>
                  <a:schemeClr val="bg1">
                    <a:lumMod val="50000"/>
                  </a:schemeClr>
                </a:solidFill>
              </a:rPr>
              <a:t>(p64)</a:t>
            </a:r>
            <a:endParaRPr lang="en-US" sz="2000" dirty="0">
              <a:solidFill>
                <a:schemeClr val="bg1">
                  <a:lumMod val="50000"/>
                </a:schemeClr>
              </a:solidFill>
            </a:endParaRPr>
          </a:p>
        </p:txBody>
      </p:sp>
      <p:sp>
        <p:nvSpPr>
          <p:cNvPr id="4" name="Slide Number Placeholder 3"/>
          <p:cNvSpPr>
            <a:spLocks noGrp="1"/>
          </p:cNvSpPr>
          <p:nvPr>
            <p:ph type="sldNum" sz="quarter" idx="12"/>
          </p:nvPr>
        </p:nvSpPr>
        <p:spPr>
          <a:xfrm>
            <a:off x="457200" y="6356350"/>
            <a:ext cx="1279525" cy="365125"/>
          </a:xfrm>
        </p:spPr>
        <p:txBody>
          <a:bodyPr/>
          <a:lstStyle/>
          <a:p>
            <a:fld id="{4B95B94E-F4CC-43A9-ADA2-00CE77818BE3}" type="slidenum">
              <a:rPr lang="en-US" smtClean="0"/>
              <a:pPr/>
              <a:t>47</a:t>
            </a:fld>
            <a:endParaRPr lang="en-US" dirty="0"/>
          </a:p>
        </p:txBody>
      </p:sp>
      <p:sp>
        <p:nvSpPr>
          <p:cNvPr id="6" name="Rectangle 5"/>
          <p:cNvSpPr/>
          <p:nvPr/>
        </p:nvSpPr>
        <p:spPr>
          <a:xfrm>
            <a:off x="609600" y="5757560"/>
            <a:ext cx="3697705" cy="261610"/>
          </a:xfrm>
          <a:prstGeom prst="rect">
            <a:avLst/>
          </a:prstGeom>
        </p:spPr>
        <p:txBody>
          <a:bodyPr wrap="square">
            <a:spAutoFit/>
          </a:bodyPr>
          <a:lstStyle/>
          <a:p>
            <a:r>
              <a:rPr lang="en-US" sz="1100" dirty="0" smtClean="0">
                <a:solidFill>
                  <a:schemeClr val="bg1">
                    <a:lumMod val="50000"/>
                  </a:schemeClr>
                </a:solidFill>
                <a:latin typeface="Segoe Condensed" panose="020B0606040200020203" pitchFamily="34" charset="0"/>
              </a:rPr>
              <a:t>Source: NYS Family Planning Program RFA 2011</a:t>
            </a:r>
            <a:endParaRPr lang="en-US" sz="11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608054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9760" y="228600"/>
            <a:ext cx="997527" cy="9975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6" name="Oval 5"/>
          <p:cNvSpPr/>
          <p:nvPr/>
        </p:nvSpPr>
        <p:spPr>
          <a:xfrm>
            <a:off x="659760" y="1390383"/>
            <a:ext cx="997527" cy="99752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7" name="Oval 6"/>
          <p:cNvSpPr/>
          <p:nvPr/>
        </p:nvSpPr>
        <p:spPr>
          <a:xfrm>
            <a:off x="659760" y="2552166"/>
            <a:ext cx="997527" cy="99752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8" name="Oval 7"/>
          <p:cNvSpPr/>
          <p:nvPr/>
        </p:nvSpPr>
        <p:spPr>
          <a:xfrm>
            <a:off x="659760" y="4875732"/>
            <a:ext cx="997527" cy="99752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9" name="Oval 8"/>
          <p:cNvSpPr/>
          <p:nvPr/>
        </p:nvSpPr>
        <p:spPr>
          <a:xfrm>
            <a:off x="659760" y="3713949"/>
            <a:ext cx="997527" cy="997527"/>
          </a:xfrm>
          <a:prstGeom prst="ellipse">
            <a:avLst/>
          </a:prstGeom>
          <a:solidFill>
            <a:srgbClr val="0968D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2" name="TextBox 1"/>
          <p:cNvSpPr txBox="1"/>
          <p:nvPr/>
        </p:nvSpPr>
        <p:spPr>
          <a:xfrm>
            <a:off x="2362200" y="2590800"/>
            <a:ext cx="4211409" cy="1323439"/>
          </a:xfrm>
          <a:prstGeom prst="rect">
            <a:avLst/>
          </a:prstGeom>
          <a:noFill/>
        </p:spPr>
        <p:txBody>
          <a:bodyPr wrap="none" rtlCol="0">
            <a:spAutoFit/>
          </a:bodyPr>
          <a:lstStyle/>
          <a:p>
            <a:r>
              <a:rPr lang="en-US" sz="8000" dirty="0" smtClean="0">
                <a:solidFill>
                  <a:schemeClr val="tx2"/>
                </a:solidFill>
                <a:latin typeface="Segoe Condensed" panose="020B0606040200020203" pitchFamily="34" charset="0"/>
              </a:rPr>
              <a:t>Now what?</a:t>
            </a:r>
            <a:endParaRPr lang="en-US" sz="8000" dirty="0">
              <a:solidFill>
                <a:schemeClr val="tx2"/>
              </a:solidFill>
              <a:latin typeface="Segoe Condensed" panose="020B0606040200020203" pitchFamily="34" charset="0"/>
            </a:endParaRPr>
          </a:p>
        </p:txBody>
      </p:sp>
      <p:sp>
        <p:nvSpPr>
          <p:cNvPr id="4" name="Title 3" hidden="1"/>
          <p:cNvSpPr>
            <a:spLocks noGrp="1"/>
          </p:cNvSpPr>
          <p:nvPr>
            <p:ph type="title"/>
          </p:nvPr>
        </p:nvSpPr>
        <p:spPr/>
        <p:txBody>
          <a:bodyPr/>
          <a:lstStyle/>
          <a:p>
            <a:r>
              <a:rPr lang="en-US" dirty="0" err="1" smtClean="0"/>
              <a:t>ffhfhfh</a:t>
            </a:r>
            <a:endParaRPr lang="en-US" dirty="0"/>
          </a:p>
        </p:txBody>
      </p:sp>
      <p:sp>
        <p:nvSpPr>
          <p:cNvPr id="10" name="Content Placeholder 9" hidden="1"/>
          <p:cNvSpPr>
            <a:spLocks noGrp="1"/>
          </p:cNvSpPr>
          <p:nvPr>
            <p:ph idx="1"/>
          </p:nvPr>
        </p:nvSpPr>
        <p:spPr/>
        <p:txBody>
          <a:bodyPr/>
          <a:lstStyle/>
          <a:p>
            <a:endParaRPr lang="en-US" dirty="0"/>
          </a:p>
        </p:txBody>
      </p:sp>
    </p:spTree>
    <p:extLst>
      <p:ext uri="{BB962C8B-B14F-4D97-AF65-F5344CB8AC3E}">
        <p14:creationId xmlns:p14="http://schemas.microsoft.com/office/powerpoint/2010/main" val="177470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59395" name="Content Placeholder 2"/>
          <p:cNvSpPr>
            <a:spLocks noGrp="1"/>
          </p:cNvSpPr>
          <p:nvPr>
            <p:ph idx="1"/>
          </p:nvPr>
        </p:nvSpPr>
        <p:spPr/>
        <p:txBody>
          <a:bodyPr>
            <a:normAutofit/>
          </a:bodyPr>
          <a:lstStyle/>
          <a:p>
            <a:r>
              <a:rPr lang="en-US" altLang="en-US" b="1" dirty="0" smtClean="0"/>
              <a:t>Assemble QI team </a:t>
            </a:r>
            <a:r>
              <a:rPr lang="en-US" altLang="en-US" dirty="0" smtClean="0"/>
              <a:t>(with representative staff from: clinical, administration/clinic management, billing </a:t>
            </a:r>
            <a:r>
              <a:rPr lang="en-US" altLang="en-US" dirty="0"/>
              <a:t>and </a:t>
            </a:r>
            <a:r>
              <a:rPr lang="en-US" altLang="en-US" dirty="0" smtClean="0"/>
              <a:t>coding, front desk, clinical assistants, and finance)</a:t>
            </a:r>
            <a:endParaRPr lang="en-US" altLang="en-US" dirty="0"/>
          </a:p>
          <a:p>
            <a:r>
              <a:rPr lang="en-US" altLang="en-US" dirty="0" smtClean="0"/>
              <a:t>Develop a </a:t>
            </a:r>
            <a:r>
              <a:rPr lang="en-US" altLang="en-US" b="1" dirty="0" smtClean="0"/>
              <a:t>performance goal </a:t>
            </a:r>
            <a:r>
              <a:rPr lang="en-US" altLang="en-US" dirty="0" smtClean="0"/>
              <a:t>and </a:t>
            </a:r>
            <a:r>
              <a:rPr lang="en-US" altLang="en-US" b="1" dirty="0" smtClean="0"/>
              <a:t>improvement plan</a:t>
            </a:r>
          </a:p>
          <a:p>
            <a:r>
              <a:rPr lang="en-US" altLang="en-US" dirty="0" smtClean="0"/>
              <a:t>Implement </a:t>
            </a:r>
            <a:r>
              <a:rPr lang="en-US" altLang="en-US" b="1" dirty="0" smtClean="0"/>
              <a:t>improvement strategies</a:t>
            </a:r>
          </a:p>
          <a:p>
            <a:r>
              <a:rPr lang="en-US" altLang="en-US" dirty="0" smtClean="0"/>
              <a:t>Review regularly </a:t>
            </a:r>
            <a:r>
              <a:rPr lang="en-US" altLang="en-US" b="1" dirty="0" smtClean="0"/>
              <a:t>what is working </a:t>
            </a:r>
            <a:r>
              <a:rPr lang="en-US" altLang="en-US" dirty="0" smtClean="0"/>
              <a:t>and what needs to be done differently</a:t>
            </a:r>
          </a:p>
        </p:txBody>
      </p:sp>
      <p:sp>
        <p:nvSpPr>
          <p:cNvPr id="59396" name="Slide Number Placeholder 3"/>
          <p:cNvSpPr>
            <a:spLocks noGrp="1"/>
          </p:cNvSpPr>
          <p:nvPr>
            <p:ph type="sldNum" sz="quarter" idx="12"/>
          </p:nvPr>
        </p:nvSpPr>
        <p:spPr>
          <a:xfrm>
            <a:off x="457200" y="6356350"/>
            <a:ext cx="1279525" cy="365125"/>
          </a:xfrm>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26527197-48E7-422A-A2F8-C0306C6A933E}" type="slidenum">
              <a:rPr lang="en-US" altLang="en-US" smtClean="0"/>
              <a:pPr/>
              <a:t>49</a:t>
            </a:fld>
            <a:endParaRPr lang="en-US" altLang="en-US"/>
          </a:p>
        </p:txBody>
      </p:sp>
    </p:spTree>
    <p:extLst>
      <p:ext uri="{BB962C8B-B14F-4D97-AF65-F5344CB8AC3E}">
        <p14:creationId xmlns:p14="http://schemas.microsoft.com/office/powerpoint/2010/main" val="286414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Chlamydia in NYS 2001-2017</a:t>
            </a:r>
            <a:endParaRPr lang="en-US" dirty="0"/>
          </a:p>
        </p:txBody>
      </p:sp>
      <p:pic>
        <p:nvPicPr>
          <p:cNvPr id="7" name="Content Placeholder 6" descr="graph of new chalmydia diagnoses in new york state and city ">
            <a:extLst>
              <a:ext uri="{FF2B5EF4-FFF2-40B4-BE49-F238E27FC236}">
                <a16:creationId xmlns:a16="http://schemas.microsoft.com/office/drawing/2014/main" id="{2D7D40FA-7E6C-4181-9AFF-209BC97AB0E8}"/>
              </a:ext>
            </a:extLst>
          </p:cNvPr>
          <p:cNvPicPr>
            <a:picLocks noGrp="1" noChangeAspect="1"/>
          </p:cNvPicPr>
          <p:nvPr>
            <p:ph idx="1"/>
          </p:nvPr>
        </p:nvPicPr>
        <p:blipFill rotWithShape="1">
          <a:blip r:embed="rId3">
            <a:clrChange>
              <a:clrFrom>
                <a:srgbClr val="FFFFFF"/>
              </a:clrFrom>
              <a:clrTo>
                <a:srgbClr val="FFFFFF">
                  <a:alpha val="0"/>
                </a:srgbClr>
              </a:clrTo>
            </a:clrChange>
          </a:blip>
          <a:srcRect t="44452" r="45063" b="2375"/>
          <a:stretch/>
        </p:blipFill>
        <p:spPr>
          <a:xfrm>
            <a:off x="432216" y="985936"/>
            <a:ext cx="8406984" cy="5147133"/>
          </a:xfrm>
        </p:spPr>
      </p:pic>
      <p:sp>
        <p:nvSpPr>
          <p:cNvPr id="4" name="Slide Number Placeholder 3"/>
          <p:cNvSpPr>
            <a:spLocks noGrp="1"/>
          </p:cNvSpPr>
          <p:nvPr>
            <p:ph type="sldNum" sz="quarter" idx="12"/>
          </p:nvPr>
        </p:nvSpPr>
        <p:spPr/>
        <p:txBody>
          <a:bodyPr/>
          <a:lstStyle/>
          <a:p>
            <a:fld id="{3957698E-C657-43EE-8AAE-648C42A36E86}" type="slidenum">
              <a:rPr lang="en-US" smtClean="0"/>
              <a:pPr/>
              <a:t>5</a:t>
            </a:fld>
            <a:endParaRPr lang="en-US"/>
          </a:p>
        </p:txBody>
      </p:sp>
      <p:sp>
        <p:nvSpPr>
          <p:cNvPr id="11" name="Rectangle 10"/>
          <p:cNvSpPr/>
          <p:nvPr/>
        </p:nvSpPr>
        <p:spPr>
          <a:xfrm>
            <a:off x="5791200" y="5429875"/>
            <a:ext cx="3352800" cy="246221"/>
          </a:xfrm>
          <a:prstGeom prst="rect">
            <a:avLst/>
          </a:prstGeom>
        </p:spPr>
        <p:txBody>
          <a:bodyPr wrap="square">
            <a:spAutoFit/>
          </a:bodyPr>
          <a:lstStyle/>
          <a:p>
            <a:r>
              <a:rPr lang="en-US" sz="1000" dirty="0" smtClean="0">
                <a:solidFill>
                  <a:schemeClr val="bg1">
                    <a:lumMod val="50000"/>
                  </a:schemeClr>
                </a:solidFill>
                <a:latin typeface="Segoe Condensed" panose="020B0606040200020203" pitchFamily="34" charset="0"/>
              </a:rPr>
              <a:t>Source: NYSDOH Bureau of Sexual Health and Epidemiology </a:t>
            </a:r>
            <a:endParaRPr lang="en-US" sz="16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3928350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475"/>
          <p:cNvSpPr>
            <a:spLocks noGrp="1"/>
          </p:cNvSpPr>
          <p:nvPr>
            <p:ph type="title"/>
          </p:nvPr>
        </p:nvSpPr>
        <p:spPr/>
        <p:txBody>
          <a:bodyPr/>
          <a:lstStyle/>
          <a:p>
            <a:r>
              <a:rPr lang="en-US" altLang="en-US" dirty="0" smtClean="0">
                <a:sym typeface="Calibri" panose="020F0502020204030204" pitchFamily="34" charset="0"/>
              </a:rPr>
              <a:t>Data Tracking and Improvement Plan</a:t>
            </a:r>
          </a:p>
        </p:txBody>
      </p:sp>
      <p:sp>
        <p:nvSpPr>
          <p:cNvPr id="36869" name="Slide Number Placeholder 1"/>
          <p:cNvSpPr>
            <a:spLocks noGrp="1"/>
          </p:cNvSpPr>
          <p:nvPr>
            <p:ph type="sldNum" sz="quarter" idx="12"/>
          </p:nvPr>
        </p:nvSpPr>
        <p:spPr>
          <a:xfrm>
            <a:off x="457200" y="6356350"/>
            <a:ext cx="1279525" cy="365125"/>
          </a:xfrm>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fld id="{7BB5A8A3-6CA9-4F94-AE89-6431EC19EC6A}" type="slidenum">
              <a:rPr lang="en-US" altLang="en-US" smtClean="0"/>
              <a:pPr/>
              <a:t>50</a:t>
            </a:fld>
            <a:endParaRPr lang="en-US" altLang="en-US"/>
          </a:p>
        </p:txBody>
      </p:sp>
      <p:pic>
        <p:nvPicPr>
          <p:cNvPr id="36870" name="Picture 132" title="Improvement Plan Example"/>
          <p:cNvPicPr>
            <a:picLocks noChangeAspect="1" noChangeArrowheads="1"/>
          </p:cNvPicPr>
          <p:nvPr/>
        </p:nvPicPr>
        <p:blipFill>
          <a:blip r:embed="rId3"/>
          <a:srcRect l="13010" t="-3040" b="66214"/>
          <a:stretch>
            <a:fillRect/>
          </a:stretch>
        </p:blipFill>
        <p:spPr bwMode="auto">
          <a:xfrm>
            <a:off x="1362869" y="1166015"/>
            <a:ext cx="7323931" cy="1854619"/>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TextBox 1"/>
          <p:cNvSpPr txBox="1">
            <a:spLocks noChangeArrowheads="1"/>
          </p:cNvSpPr>
          <p:nvPr/>
        </p:nvSpPr>
        <p:spPr bwMode="auto">
          <a:xfrm>
            <a:off x="457200" y="5638800"/>
            <a:ext cx="5988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None/>
            </a:pPr>
            <a:r>
              <a:rPr lang="en-US" altLang="en-US" sz="1600" dirty="0" smtClean="0">
                <a:latin typeface="Segoe Condensed" panose="020B0606040200020203" pitchFamily="34" charset="0"/>
              </a:rPr>
              <a:t>Available at: </a:t>
            </a:r>
            <a:r>
              <a:rPr lang="en-US" sz="1600" dirty="0">
                <a:latin typeface="Segoe Condensed" panose="020B0606040200020203" pitchFamily="34" charset="0"/>
                <a:hlinkClick r:id="rId4"/>
              </a:rPr>
              <a:t>https://nysfptraining.org/performance-improvement-collaborative</a:t>
            </a:r>
            <a:r>
              <a:rPr lang="en-US" sz="1600" dirty="0" smtClean="0">
                <a:latin typeface="Segoe Condensed" panose="020B0606040200020203" pitchFamily="34" charset="0"/>
                <a:hlinkClick r:id="rId4"/>
              </a:rPr>
              <a:t>/</a:t>
            </a:r>
            <a:r>
              <a:rPr lang="en-US" sz="1600" dirty="0" smtClean="0">
                <a:latin typeface="Segoe Condensed" panose="020B0606040200020203" pitchFamily="34" charset="0"/>
              </a:rPr>
              <a:t> </a:t>
            </a:r>
            <a:endParaRPr lang="en-US" altLang="en-US" sz="1600" dirty="0">
              <a:solidFill>
                <a:schemeClr val="tx1"/>
              </a:solidFill>
              <a:latin typeface="Segoe Condensed" panose="020B0606040200020203" pitchFamily="34" charset="0"/>
            </a:endParaRPr>
          </a:p>
        </p:txBody>
      </p:sp>
      <p:pic>
        <p:nvPicPr>
          <p:cNvPr id="6" name="Picture 130" title="Performance Measure Run Chart"/>
          <p:cNvPicPr>
            <a:picLocks noChangeAspect="1" noChangeArrowheads="1"/>
          </p:cNvPicPr>
          <p:nvPr/>
        </p:nvPicPr>
        <p:blipFill>
          <a:blip r:embed="rId5"/>
          <a:srcRect l="1671" t="33649" r="38435" b="13937"/>
          <a:stretch>
            <a:fillRect/>
          </a:stretch>
        </p:blipFill>
        <p:spPr bwMode="auto">
          <a:xfrm>
            <a:off x="609600" y="2881565"/>
            <a:ext cx="5334000" cy="262472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1665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Chlamydia Screening Toolkit</a:t>
            </a:r>
            <a:endParaRPr lang="en-US" sz="3200" dirty="0"/>
          </a:p>
        </p:txBody>
      </p:sp>
      <p:pic>
        <p:nvPicPr>
          <p:cNvPr id="5" name="Content Placeholder 4" descr="chlamydia screening tool kit "/>
          <p:cNvPicPr>
            <a:picLocks noGrp="1" noChangeAspect="1"/>
          </p:cNvPicPr>
          <p:nvPr>
            <p:ph idx="1"/>
          </p:nvPr>
        </p:nvPicPr>
        <p:blipFill>
          <a:blip r:embed="rId3"/>
          <a:stretch>
            <a:fillRect/>
          </a:stretch>
        </p:blipFill>
        <p:spPr>
          <a:xfrm>
            <a:off x="3657600" y="665467"/>
            <a:ext cx="4939250" cy="4363733"/>
          </a:xfrm>
          <a:prstGeom prst="rect">
            <a:avLst/>
          </a:prstGeom>
        </p:spPr>
      </p:pic>
      <p:sp>
        <p:nvSpPr>
          <p:cNvPr id="4" name="Text Placeholder 3"/>
          <p:cNvSpPr>
            <a:spLocks noGrp="1"/>
          </p:cNvSpPr>
          <p:nvPr>
            <p:ph type="body" sz="half" idx="2"/>
          </p:nvPr>
        </p:nvSpPr>
        <p:spPr>
          <a:xfrm>
            <a:off x="457200" y="1435101"/>
            <a:ext cx="2667000" cy="2832100"/>
          </a:xfrm>
        </p:spPr>
        <p:txBody>
          <a:bodyPr>
            <a:normAutofit fontScale="85000" lnSpcReduction="10000"/>
          </a:bodyPr>
          <a:lstStyle/>
          <a:p>
            <a:r>
              <a:rPr lang="en-US" sz="2800" dirty="0" smtClean="0"/>
              <a:t>Best Practice Recommendations</a:t>
            </a:r>
          </a:p>
          <a:p>
            <a:r>
              <a:rPr lang="en-US" sz="2800" dirty="0" smtClean="0"/>
              <a:t>Action Steps</a:t>
            </a:r>
          </a:p>
          <a:p>
            <a:r>
              <a:rPr lang="en-US" sz="2800" dirty="0" smtClean="0"/>
              <a:t>Training Guides</a:t>
            </a:r>
          </a:p>
          <a:p>
            <a:r>
              <a:rPr lang="en-US" sz="2800" dirty="0" smtClean="0"/>
              <a:t>Other Implementation Resources</a:t>
            </a:r>
            <a:endParaRPr lang="en-US" sz="2800" dirty="0"/>
          </a:p>
        </p:txBody>
      </p:sp>
      <p:sp>
        <p:nvSpPr>
          <p:cNvPr id="6" name="Rectangle 5"/>
          <p:cNvSpPr/>
          <p:nvPr/>
        </p:nvSpPr>
        <p:spPr>
          <a:xfrm>
            <a:off x="3657601" y="5252615"/>
            <a:ext cx="3200399" cy="1015663"/>
          </a:xfrm>
          <a:prstGeom prst="rect">
            <a:avLst/>
          </a:prstGeom>
        </p:spPr>
        <p:txBody>
          <a:bodyPr wrap="square">
            <a:spAutoFit/>
          </a:bodyPr>
          <a:lstStyle/>
          <a:p>
            <a:r>
              <a:rPr lang="en-US" sz="2000" dirty="0" smtClean="0">
                <a:solidFill>
                  <a:schemeClr val="bg1">
                    <a:lumMod val="50000"/>
                  </a:schemeClr>
                </a:solidFill>
                <a:latin typeface="Segoe Condensed" panose="020B0606040200020203" pitchFamily="34" charset="0"/>
              </a:rPr>
              <a:t>Available at: </a:t>
            </a:r>
            <a:r>
              <a:rPr lang="en-US" sz="2000" dirty="0" smtClean="0">
                <a:latin typeface="Segoe Condensed" panose="020B0606040200020203" pitchFamily="34" charset="0"/>
                <a:hlinkClick r:id="rId4"/>
              </a:rPr>
              <a:t>https://www.fpntc.org/resources/chlamydia-screening-toolkit</a:t>
            </a:r>
            <a:r>
              <a:rPr lang="en-US" sz="2000" dirty="0" smtClean="0">
                <a:latin typeface="Segoe Condensed" panose="020B0606040200020203" pitchFamily="34" charset="0"/>
              </a:rPr>
              <a:t> </a:t>
            </a:r>
            <a:endParaRPr lang="en-US" sz="2000" dirty="0">
              <a:latin typeface="Segoe Condensed" panose="020B0606040200020203" pitchFamily="34" charset="0"/>
            </a:endParaRPr>
          </a:p>
        </p:txBody>
      </p:sp>
    </p:spTree>
    <p:extLst>
      <p:ext uri="{BB962C8B-B14F-4D97-AF65-F5344CB8AC3E}">
        <p14:creationId xmlns:p14="http://schemas.microsoft.com/office/powerpoint/2010/main" val="455687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Training Guides</a:t>
            </a:r>
            <a:endParaRPr lang="en-US" sz="3200" dirty="0"/>
          </a:p>
        </p:txBody>
      </p:sp>
      <p:sp>
        <p:nvSpPr>
          <p:cNvPr id="4" name="Text Placeholder 3"/>
          <p:cNvSpPr>
            <a:spLocks noGrp="1"/>
          </p:cNvSpPr>
          <p:nvPr>
            <p:ph type="body" sz="half" idx="2"/>
          </p:nvPr>
        </p:nvSpPr>
        <p:spPr>
          <a:xfrm>
            <a:off x="457200" y="1435101"/>
            <a:ext cx="3008313" cy="2832100"/>
          </a:xfrm>
        </p:spPr>
        <p:txBody>
          <a:bodyPr>
            <a:normAutofit fontScale="92500" lnSpcReduction="10000"/>
          </a:bodyPr>
          <a:lstStyle/>
          <a:p>
            <a:r>
              <a:rPr lang="en-US" sz="2800" dirty="0"/>
              <a:t>For each Best Practice </a:t>
            </a:r>
            <a:r>
              <a:rPr lang="en-US" sz="2800" dirty="0" smtClean="0"/>
              <a:t>Recommendation:</a:t>
            </a:r>
          </a:p>
          <a:p>
            <a:r>
              <a:rPr lang="en-US" sz="2800" dirty="0" smtClean="0"/>
              <a:t>PowerPoint Slide Deck with Talking Points</a:t>
            </a:r>
          </a:p>
          <a:p>
            <a:r>
              <a:rPr lang="en-US" sz="2800" dirty="0" smtClean="0"/>
              <a:t>Discussion Guide</a:t>
            </a:r>
          </a:p>
          <a:p>
            <a:endParaRPr lang="en-US" sz="2800" dirty="0" smtClean="0"/>
          </a:p>
        </p:txBody>
      </p:sp>
      <p:pic>
        <p:nvPicPr>
          <p:cNvPr id="5" name="Content Placeholder 4" title="Discussion Guide"/>
          <p:cNvPicPr>
            <a:picLocks noGrp="1" noChangeAspect="1" noChangeArrowheads="1"/>
          </p:cNvPicPr>
          <p:nvPr>
            <p:ph idx="1"/>
          </p:nvPr>
        </p:nvPicPr>
        <p:blipFill>
          <a:blip r:embed="rId3"/>
          <a:srcRect l="39107" t="13516" r="40179" b="38518"/>
          <a:stretch>
            <a:fillRect/>
          </a:stretch>
        </p:blipFill>
        <p:spPr bwMode="auto">
          <a:xfrm>
            <a:off x="3962400" y="685800"/>
            <a:ext cx="3505200" cy="439657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657601" y="5308937"/>
            <a:ext cx="3200399" cy="1015663"/>
          </a:xfrm>
          <a:prstGeom prst="rect">
            <a:avLst/>
          </a:prstGeom>
        </p:spPr>
        <p:txBody>
          <a:bodyPr wrap="square">
            <a:spAutoFit/>
          </a:bodyPr>
          <a:lstStyle/>
          <a:p>
            <a:r>
              <a:rPr lang="en-US" sz="2000" dirty="0" smtClean="0">
                <a:solidFill>
                  <a:schemeClr val="bg1">
                    <a:lumMod val="50000"/>
                  </a:schemeClr>
                </a:solidFill>
                <a:latin typeface="Segoe Condensed" panose="020B0606040200020203" pitchFamily="34" charset="0"/>
              </a:rPr>
              <a:t>Available at: </a:t>
            </a:r>
            <a:r>
              <a:rPr lang="en-US" sz="2000" dirty="0" smtClean="0">
                <a:latin typeface="Segoe Condensed" panose="020B0606040200020203" pitchFamily="34" charset="0"/>
                <a:hlinkClick r:id="rId4"/>
              </a:rPr>
              <a:t>https://www.fpntc.org/resources/chlamydia-screening-toolkit</a:t>
            </a:r>
            <a:r>
              <a:rPr lang="en-US" sz="2000" dirty="0" smtClean="0">
                <a:latin typeface="Segoe Condensed" panose="020B0606040200020203" pitchFamily="34" charset="0"/>
              </a:rPr>
              <a:t> </a:t>
            </a:r>
            <a:endParaRPr lang="en-US" sz="2000" dirty="0">
              <a:latin typeface="Segoe Condensed" panose="020B0606040200020203" pitchFamily="34" charset="0"/>
            </a:endParaRPr>
          </a:p>
        </p:txBody>
      </p:sp>
    </p:spTree>
    <p:extLst>
      <p:ext uri="{BB962C8B-B14F-4D97-AF65-F5344CB8AC3E}">
        <p14:creationId xmlns:p14="http://schemas.microsoft.com/office/powerpoint/2010/main" val="1947452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Collaborative Materials</a:t>
            </a:r>
            <a:endParaRPr lang="en-US" dirty="0"/>
          </a:p>
        </p:txBody>
      </p:sp>
      <p:pic>
        <p:nvPicPr>
          <p:cNvPr id="8" name="Content Placeholder 7" descr="where to find materials from this learning collaborative " title="collaborative materials "/>
          <p:cNvPicPr>
            <a:picLocks noGrp="1" noChangeAspect="1"/>
          </p:cNvPicPr>
          <p:nvPr>
            <p:ph idx="1"/>
          </p:nvPr>
        </p:nvPicPr>
        <p:blipFill>
          <a:blip r:embed="rId3"/>
          <a:stretch>
            <a:fillRect/>
          </a:stretch>
        </p:blipFill>
        <p:spPr>
          <a:xfrm>
            <a:off x="540522" y="1162464"/>
            <a:ext cx="8318965" cy="4411804"/>
          </a:xfrm>
          <a:prstGeom prst="rect">
            <a:avLst/>
          </a:prstGeom>
        </p:spPr>
      </p:pic>
      <p:sp>
        <p:nvSpPr>
          <p:cNvPr id="5" name="Slide Number Placeholder 4"/>
          <p:cNvSpPr>
            <a:spLocks noGrp="1"/>
          </p:cNvSpPr>
          <p:nvPr>
            <p:ph type="sldNum" sz="quarter" idx="12"/>
          </p:nvPr>
        </p:nvSpPr>
        <p:spPr/>
        <p:txBody>
          <a:bodyPr/>
          <a:lstStyle/>
          <a:p>
            <a:fld id="{3957698E-C657-43EE-8AAE-648C42A36E86}" type="slidenum">
              <a:rPr lang="en-US" smtClean="0"/>
              <a:t>53</a:t>
            </a:fld>
            <a:endParaRPr lang="en-US"/>
          </a:p>
        </p:txBody>
      </p:sp>
      <p:sp>
        <p:nvSpPr>
          <p:cNvPr id="9" name="Rectangle 8"/>
          <p:cNvSpPr/>
          <p:nvPr/>
        </p:nvSpPr>
        <p:spPr>
          <a:xfrm>
            <a:off x="457200" y="5726668"/>
            <a:ext cx="7772400" cy="369332"/>
          </a:xfrm>
          <a:prstGeom prst="rect">
            <a:avLst/>
          </a:prstGeom>
        </p:spPr>
        <p:txBody>
          <a:bodyPr wrap="square">
            <a:spAutoFit/>
          </a:bodyPr>
          <a:lstStyle/>
          <a:p>
            <a:r>
              <a:rPr lang="en-US" dirty="0" smtClean="0">
                <a:solidFill>
                  <a:schemeClr val="bg1">
                    <a:lumMod val="50000"/>
                  </a:schemeClr>
                </a:solidFill>
                <a:latin typeface="Segoe Condensed" panose="020B0606040200020203" pitchFamily="34" charset="0"/>
              </a:rPr>
              <a:t>Available at: </a:t>
            </a:r>
            <a:r>
              <a:rPr lang="en-US" dirty="0" smtClean="0">
                <a:latin typeface="Segoe Condensed" panose="020B0606040200020203" pitchFamily="34" charset="0"/>
                <a:hlinkClick r:id="rId4"/>
              </a:rPr>
              <a:t>https</a:t>
            </a:r>
            <a:r>
              <a:rPr lang="en-US" dirty="0">
                <a:latin typeface="Segoe Condensed" panose="020B0606040200020203" pitchFamily="34" charset="0"/>
                <a:hlinkClick r:id="rId4"/>
              </a:rPr>
              <a:t>://nysfptraining.org/performance-improvement-collaborative/</a:t>
            </a:r>
            <a:endParaRPr lang="en-US" dirty="0">
              <a:latin typeface="Segoe Condensed" panose="020B0606040200020203" pitchFamily="34" charset="0"/>
            </a:endParaRPr>
          </a:p>
        </p:txBody>
      </p:sp>
    </p:spTree>
    <p:extLst>
      <p:ext uri="{BB962C8B-B14F-4D97-AF65-F5344CB8AC3E}">
        <p14:creationId xmlns:p14="http://schemas.microsoft.com/office/powerpoint/2010/main" val="3802765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9760" y="228600"/>
            <a:ext cx="997527" cy="9975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6" name="Oval 5"/>
          <p:cNvSpPr/>
          <p:nvPr/>
        </p:nvSpPr>
        <p:spPr>
          <a:xfrm>
            <a:off x="659760" y="1390383"/>
            <a:ext cx="997527" cy="997527"/>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7" name="Oval 6"/>
          <p:cNvSpPr/>
          <p:nvPr/>
        </p:nvSpPr>
        <p:spPr>
          <a:xfrm>
            <a:off x="659760" y="2552166"/>
            <a:ext cx="997527" cy="99752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8" name="Oval 7"/>
          <p:cNvSpPr/>
          <p:nvPr/>
        </p:nvSpPr>
        <p:spPr>
          <a:xfrm>
            <a:off x="659760" y="4875732"/>
            <a:ext cx="997527" cy="99752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9" name="Oval 8"/>
          <p:cNvSpPr/>
          <p:nvPr/>
        </p:nvSpPr>
        <p:spPr>
          <a:xfrm>
            <a:off x="659760" y="3713949"/>
            <a:ext cx="997527" cy="997527"/>
          </a:xfrm>
          <a:prstGeom prst="ellipse">
            <a:avLst/>
          </a:prstGeom>
          <a:solidFill>
            <a:srgbClr val="0968D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800" dirty="0" smtClean="0">
                <a:solidFill>
                  <a:schemeClr val="bg1"/>
                </a:solidFill>
                <a:latin typeface="+mj-lt"/>
              </a:rPr>
              <a:t>?</a:t>
            </a:r>
            <a:endParaRPr lang="en-US" sz="8800" dirty="0">
              <a:solidFill>
                <a:schemeClr val="bg1"/>
              </a:solidFill>
              <a:latin typeface="+mj-lt"/>
            </a:endParaRPr>
          </a:p>
        </p:txBody>
      </p:sp>
      <p:sp>
        <p:nvSpPr>
          <p:cNvPr id="2" name="TextBox 1"/>
          <p:cNvSpPr txBox="1"/>
          <p:nvPr/>
        </p:nvSpPr>
        <p:spPr>
          <a:xfrm>
            <a:off x="2362200" y="2590800"/>
            <a:ext cx="4156907" cy="1323439"/>
          </a:xfrm>
          <a:prstGeom prst="rect">
            <a:avLst/>
          </a:prstGeom>
          <a:noFill/>
        </p:spPr>
        <p:txBody>
          <a:bodyPr wrap="none" rtlCol="0">
            <a:spAutoFit/>
          </a:bodyPr>
          <a:lstStyle/>
          <a:p>
            <a:r>
              <a:rPr lang="en-US" sz="8000" dirty="0" smtClean="0">
                <a:solidFill>
                  <a:schemeClr val="tx2"/>
                </a:solidFill>
                <a:latin typeface="Segoe Condensed" panose="020B0606040200020203" pitchFamily="34" charset="0"/>
              </a:rPr>
              <a:t>Questions?</a:t>
            </a:r>
            <a:endParaRPr lang="en-US" sz="8000" dirty="0">
              <a:solidFill>
                <a:schemeClr val="tx2"/>
              </a:solidFill>
              <a:latin typeface="Segoe Condensed" panose="020B0606040200020203" pitchFamily="34" charset="0"/>
            </a:endParaRPr>
          </a:p>
        </p:txBody>
      </p:sp>
      <p:sp>
        <p:nvSpPr>
          <p:cNvPr id="4" name="Title 3" hidden="1"/>
          <p:cNvSpPr>
            <a:spLocks noGrp="1"/>
          </p:cNvSpPr>
          <p:nvPr>
            <p:ph type="title"/>
          </p:nvPr>
        </p:nvSpPr>
        <p:spPr/>
        <p:txBody>
          <a:bodyPr/>
          <a:lstStyle/>
          <a:p>
            <a:r>
              <a:rPr lang="en-US" dirty="0" err="1" smtClean="0"/>
              <a:t>jfjfjjfj</a:t>
            </a:r>
            <a:endParaRPr lang="en-US" dirty="0"/>
          </a:p>
        </p:txBody>
      </p:sp>
      <p:sp>
        <p:nvSpPr>
          <p:cNvPr id="10" name="Content Placeholder 9" hidden="1"/>
          <p:cNvSpPr>
            <a:spLocks noGrp="1"/>
          </p:cNvSpPr>
          <p:nvPr>
            <p:ph idx="1"/>
          </p:nvPr>
        </p:nvSpPr>
        <p:spPr/>
        <p:txBody>
          <a:bodyPr/>
          <a:lstStyle/>
          <a:p>
            <a:endParaRPr lang="en-US"/>
          </a:p>
        </p:txBody>
      </p:sp>
    </p:spTree>
    <p:extLst>
      <p:ext uri="{BB962C8B-B14F-4D97-AF65-F5344CB8AC3E}">
        <p14:creationId xmlns:p14="http://schemas.microsoft.com/office/powerpoint/2010/main" val="33011867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ctrTitle"/>
          </p:nvPr>
        </p:nvSpPr>
        <p:spPr/>
        <p:txBody>
          <a:bodyPr/>
          <a:lstStyle/>
          <a:p>
            <a:r>
              <a:rPr lang="en-US" altLang="en-US" smtClean="0"/>
              <a:t>Thank you!</a:t>
            </a:r>
          </a:p>
        </p:txBody>
      </p:sp>
      <p:sp>
        <p:nvSpPr>
          <p:cNvPr id="62467" name="Subtitle 1"/>
          <p:cNvSpPr>
            <a:spLocks noGrp="1"/>
          </p:cNvSpPr>
          <p:nvPr>
            <p:ph type="subTitle" idx="1"/>
          </p:nvPr>
        </p:nvSpPr>
        <p:spPr/>
        <p:txBody>
          <a:bodyPr/>
          <a:lstStyle/>
          <a:p>
            <a:pPr eaLnBrk="1" hangingPunct="1">
              <a:spcBef>
                <a:spcPct val="0"/>
              </a:spcBef>
            </a:pPr>
            <a:r>
              <a:rPr lang="en-US" altLang="en-US" dirty="0" smtClean="0"/>
              <a:t>Contact:</a:t>
            </a:r>
          </a:p>
          <a:p>
            <a:pPr eaLnBrk="1" hangingPunct="1">
              <a:spcBef>
                <a:spcPct val="0"/>
              </a:spcBef>
            </a:pPr>
            <a:r>
              <a:rPr lang="en-US" altLang="en-US" dirty="0" smtClean="0">
                <a:hlinkClick r:id="rId3"/>
              </a:rPr>
              <a:t>nysfptraining@jsi.com</a:t>
            </a:r>
            <a:endParaRPr lang="en-US" altLang="en-US" dirty="0" smtClean="0"/>
          </a:p>
        </p:txBody>
      </p:sp>
      <p:sp>
        <p:nvSpPr>
          <p:cNvPr id="62468" name="Slide Number Placeholder 3"/>
          <p:cNvSpPr>
            <a:spLocks noGrp="1"/>
          </p:cNvSpPr>
          <p:nvPr>
            <p:ph type="sldNum" sz="quarter" idx="12"/>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lgn="l">
              <a:spcBef>
                <a:spcPct val="0"/>
              </a:spcBef>
              <a:buFontTx/>
              <a:buNone/>
            </a:pPr>
            <a:r>
              <a:rPr lang="en-US" altLang="en-US" sz="1200">
                <a:solidFill>
                  <a:srgbClr val="898989"/>
                </a:solidFill>
                <a:latin typeface="Calibri" panose="020F0502020204030204" pitchFamily="34" charset="0"/>
              </a:rPr>
              <a:t>19</a:t>
            </a:r>
          </a:p>
        </p:txBody>
      </p:sp>
    </p:spTree>
    <p:extLst>
      <p:ext uri="{BB962C8B-B14F-4D97-AF65-F5344CB8AC3E}">
        <p14:creationId xmlns:p14="http://schemas.microsoft.com/office/powerpoint/2010/main" val="1455251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 of increases in chalmydia in new york state "/>
          <p:cNvPicPr>
            <a:picLocks noChangeAspect="1"/>
          </p:cNvPicPr>
          <p:nvPr/>
        </p:nvPicPr>
        <p:blipFill>
          <a:blip r:embed="rId3">
            <a:clrChange>
              <a:clrFrom>
                <a:srgbClr val="FFFFFF"/>
              </a:clrFrom>
              <a:clrTo>
                <a:srgbClr val="FFFFFF">
                  <a:alpha val="0"/>
                </a:srgbClr>
              </a:clrTo>
            </a:clrChange>
          </a:blip>
          <a:stretch>
            <a:fillRect/>
          </a:stretch>
        </p:blipFill>
        <p:spPr>
          <a:xfrm>
            <a:off x="457199" y="588479"/>
            <a:ext cx="8229601" cy="5255316"/>
          </a:xfrm>
          <a:prstGeom prst="rect">
            <a:avLst/>
          </a:prstGeom>
        </p:spPr>
      </p:pic>
      <p:sp>
        <p:nvSpPr>
          <p:cNvPr id="5" name="Slide Number Placeholder 4"/>
          <p:cNvSpPr>
            <a:spLocks noGrp="1"/>
          </p:cNvSpPr>
          <p:nvPr>
            <p:ph type="sldNum" sz="quarter" idx="12"/>
          </p:nvPr>
        </p:nvSpPr>
        <p:spPr/>
        <p:txBody>
          <a:bodyPr/>
          <a:lstStyle/>
          <a:p>
            <a:fld id="{3957698E-C657-43EE-8AAE-648C42A36E86}" type="slidenum">
              <a:rPr lang="en-US" smtClean="0"/>
              <a:pPr/>
              <a:t>6</a:t>
            </a:fld>
            <a:endParaRPr lang="en-US"/>
          </a:p>
        </p:txBody>
      </p:sp>
      <p:sp>
        <p:nvSpPr>
          <p:cNvPr id="13" name="Title 12"/>
          <p:cNvSpPr>
            <a:spLocks noGrp="1"/>
          </p:cNvSpPr>
          <p:nvPr>
            <p:ph type="title"/>
          </p:nvPr>
        </p:nvSpPr>
        <p:spPr/>
        <p:txBody>
          <a:bodyPr/>
          <a:lstStyle/>
          <a:p>
            <a:r>
              <a:rPr lang="en-US" dirty="0" smtClean="0"/>
              <a:t>Chlamydia in NYS</a:t>
            </a:r>
            <a:endParaRPr lang="en-US" dirty="0"/>
          </a:p>
        </p:txBody>
      </p:sp>
      <p:sp>
        <p:nvSpPr>
          <p:cNvPr id="8" name="Rectangle 7"/>
          <p:cNvSpPr/>
          <p:nvPr/>
        </p:nvSpPr>
        <p:spPr>
          <a:xfrm>
            <a:off x="2057400" y="5791200"/>
            <a:ext cx="6477000" cy="246221"/>
          </a:xfrm>
          <a:prstGeom prst="rect">
            <a:avLst/>
          </a:prstGeom>
        </p:spPr>
        <p:txBody>
          <a:bodyPr wrap="square">
            <a:spAutoFit/>
          </a:bodyPr>
          <a:lstStyle/>
          <a:p>
            <a:r>
              <a:rPr lang="en-US" sz="1000" dirty="0" smtClean="0">
                <a:solidFill>
                  <a:schemeClr val="bg1">
                    <a:lumMod val="50000"/>
                  </a:schemeClr>
                </a:solidFill>
                <a:latin typeface="Segoe Condensed" panose="020B0606040200020203" pitchFamily="34" charset="0"/>
              </a:rPr>
              <a:t>Source: NYSDOH Bureau of Sexual Health and </a:t>
            </a:r>
            <a:r>
              <a:rPr lang="en-US" sz="1000" dirty="0">
                <a:solidFill>
                  <a:schemeClr val="bg1">
                    <a:lumMod val="50000"/>
                  </a:schemeClr>
                </a:solidFill>
                <a:latin typeface="Segoe Condensed" panose="020B0606040200020203" pitchFamily="34" charset="0"/>
              </a:rPr>
              <a:t>Epidemiology. </a:t>
            </a:r>
            <a:r>
              <a:rPr lang="en-US" sz="1000" dirty="0" smtClean="0">
                <a:solidFill>
                  <a:schemeClr val="bg1">
                    <a:lumMod val="50000"/>
                  </a:schemeClr>
                </a:solidFill>
                <a:latin typeface="Segoe Condensed" panose="020B0606040200020203" pitchFamily="34" charset="0"/>
              </a:rPr>
              <a:t>Sexually Transmitted Infections Surveillance Report. New </a:t>
            </a:r>
            <a:r>
              <a:rPr lang="en-US" sz="1000" dirty="0">
                <a:solidFill>
                  <a:schemeClr val="bg1">
                    <a:lumMod val="50000"/>
                  </a:schemeClr>
                </a:solidFill>
                <a:latin typeface="Segoe Condensed" panose="020B0606040200020203" pitchFamily="34" charset="0"/>
              </a:rPr>
              <a:t>York </a:t>
            </a:r>
            <a:r>
              <a:rPr lang="en-US" sz="1000" dirty="0" smtClean="0">
                <a:solidFill>
                  <a:schemeClr val="bg1">
                    <a:lumMod val="50000"/>
                  </a:schemeClr>
                </a:solidFill>
                <a:latin typeface="Segoe Condensed" panose="020B0606040200020203" pitchFamily="34" charset="0"/>
              </a:rPr>
              <a:t>State, 2017  </a:t>
            </a:r>
            <a:endParaRPr lang="en-US" sz="16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263925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3352800" cy="1858962"/>
          </a:xfrm>
        </p:spPr>
        <p:txBody>
          <a:bodyPr>
            <a:normAutofit fontScale="90000"/>
          </a:bodyPr>
          <a:lstStyle/>
          <a:p>
            <a:r>
              <a:rPr lang="en-US" dirty="0" smtClean="0"/>
              <a:t>Chlamydia Rates, by County</a:t>
            </a:r>
            <a:endParaRPr lang="en-US" dirty="0"/>
          </a:p>
        </p:txBody>
      </p:sp>
      <p:sp>
        <p:nvSpPr>
          <p:cNvPr id="5" name="Slide Number Placeholder 4"/>
          <p:cNvSpPr>
            <a:spLocks noGrp="1"/>
          </p:cNvSpPr>
          <p:nvPr>
            <p:ph type="sldNum" sz="quarter" idx="12"/>
          </p:nvPr>
        </p:nvSpPr>
        <p:spPr/>
        <p:txBody>
          <a:bodyPr/>
          <a:lstStyle/>
          <a:p>
            <a:fld id="{3957698E-C657-43EE-8AAE-648C42A36E86}" type="slidenum">
              <a:rPr lang="en-US" smtClean="0"/>
              <a:t>7</a:t>
            </a:fld>
            <a:endParaRPr lang="en-US"/>
          </a:p>
        </p:txBody>
      </p:sp>
      <p:pic>
        <p:nvPicPr>
          <p:cNvPr id="9" name="Content Placeholder 8" descr="chlamydia rates by county in new york state "/>
          <p:cNvPicPr>
            <a:picLocks noGrp="1" noChangeAspect="1"/>
          </p:cNvPicPr>
          <p:nvPr>
            <p:ph idx="1"/>
          </p:nvPr>
        </p:nvPicPr>
        <p:blipFill rotWithShape="1">
          <a:blip r:embed="rId3">
            <a:clrChange>
              <a:clrFrom>
                <a:srgbClr val="FFFFFF"/>
              </a:clrFrom>
              <a:clrTo>
                <a:srgbClr val="FFFFFF">
                  <a:alpha val="0"/>
                </a:srgbClr>
              </a:clrTo>
            </a:clrChange>
          </a:blip>
          <a:srcRect b="4938"/>
          <a:stretch/>
        </p:blipFill>
        <p:spPr>
          <a:xfrm>
            <a:off x="666098" y="274638"/>
            <a:ext cx="7666112" cy="5592762"/>
          </a:xfrm>
          <a:prstGeom prst="rect">
            <a:avLst/>
          </a:prstGeom>
        </p:spPr>
      </p:pic>
      <p:sp>
        <p:nvSpPr>
          <p:cNvPr id="12" name="Rectangle 11"/>
          <p:cNvSpPr/>
          <p:nvPr/>
        </p:nvSpPr>
        <p:spPr>
          <a:xfrm>
            <a:off x="1411398" y="5896431"/>
            <a:ext cx="6096000" cy="430887"/>
          </a:xfrm>
          <a:prstGeom prst="rect">
            <a:avLst/>
          </a:prstGeom>
        </p:spPr>
        <p:txBody>
          <a:bodyPr wrap="square">
            <a:spAutoFit/>
          </a:bodyPr>
          <a:lstStyle/>
          <a:p>
            <a:r>
              <a:rPr lang="en-US" sz="1100" dirty="0" smtClean="0">
                <a:solidFill>
                  <a:schemeClr val="bg1">
                    <a:lumMod val="50000"/>
                  </a:schemeClr>
                </a:solidFill>
                <a:latin typeface="Segoe Condensed" panose="020B0606040200020203" pitchFamily="34" charset="0"/>
              </a:rPr>
              <a:t>Source: NYSDOH Bureau of Sexual Health and Epidemiology.  </a:t>
            </a:r>
            <a:r>
              <a:rPr lang="en-US" sz="1100" dirty="0">
                <a:solidFill>
                  <a:schemeClr val="bg1">
                    <a:lumMod val="50000"/>
                  </a:schemeClr>
                </a:solidFill>
                <a:latin typeface="Segoe Condensed" panose="020B0606040200020203" pitchFamily="34" charset="0"/>
              </a:rPr>
              <a:t>2017 New York State Epi </a:t>
            </a:r>
            <a:r>
              <a:rPr lang="en-US" sz="1100" dirty="0" smtClean="0">
                <a:solidFill>
                  <a:schemeClr val="bg1">
                    <a:lumMod val="50000"/>
                  </a:schemeClr>
                </a:solidFill>
                <a:latin typeface="Segoe Condensed" panose="020B0606040200020203" pitchFamily="34" charset="0"/>
              </a:rPr>
              <a:t>Overview June 2018</a:t>
            </a:r>
          </a:p>
          <a:p>
            <a:r>
              <a:rPr lang="en-US" sz="1100" dirty="0" smtClean="0">
                <a:solidFill>
                  <a:schemeClr val="bg1">
                    <a:lumMod val="50000"/>
                  </a:schemeClr>
                </a:solidFill>
                <a:latin typeface="Segoe Condensed" panose="020B0606040200020203" pitchFamily="34" charset="0"/>
              </a:rPr>
              <a:t>*2017 Data considered preliminary.</a:t>
            </a:r>
            <a:endParaRPr lang="en-US" sz="11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1006549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974725"/>
          </a:xfrm>
        </p:spPr>
        <p:txBody>
          <a:bodyPr>
            <a:normAutofit fontScale="90000"/>
          </a:bodyPr>
          <a:lstStyle/>
          <a:p>
            <a:r>
              <a:rPr lang="en-US" dirty="0"/>
              <a:t>Chlamydia Rates by Age and </a:t>
            </a:r>
            <a:r>
              <a:rPr lang="en-US" dirty="0" smtClean="0"/>
              <a:t>Sex</a:t>
            </a:r>
            <a:br>
              <a:rPr lang="en-US" dirty="0" smtClean="0"/>
            </a:br>
            <a:r>
              <a:rPr lang="en-US" sz="3600" dirty="0" smtClean="0"/>
              <a:t>NYS </a:t>
            </a:r>
            <a:r>
              <a:rPr lang="en-US" sz="3600" dirty="0"/>
              <a:t>excluding NYC, </a:t>
            </a:r>
            <a:r>
              <a:rPr lang="en-US" sz="3600" dirty="0" smtClean="0"/>
              <a:t>2017</a:t>
            </a:r>
            <a:endParaRPr lang="en-US" sz="3600" dirty="0"/>
          </a:p>
        </p:txBody>
      </p:sp>
      <p:sp>
        <p:nvSpPr>
          <p:cNvPr id="4" name="Slide Number Placeholder 3"/>
          <p:cNvSpPr>
            <a:spLocks noGrp="1"/>
          </p:cNvSpPr>
          <p:nvPr>
            <p:ph type="sldNum" sz="quarter" idx="12"/>
          </p:nvPr>
        </p:nvSpPr>
        <p:spPr/>
        <p:txBody>
          <a:bodyPr/>
          <a:lstStyle/>
          <a:p>
            <a:fld id="{3957698E-C657-43EE-8AAE-648C42A36E86}" type="slidenum">
              <a:rPr lang="en-US" smtClean="0"/>
              <a:pPr/>
              <a:t>8</a:t>
            </a:fld>
            <a:endParaRPr lang="en-US"/>
          </a:p>
        </p:txBody>
      </p:sp>
      <p:pic>
        <p:nvPicPr>
          <p:cNvPr id="10" name="Picture 9" descr="chlamydia rates by age and sex in new york state bar graph "/>
          <p:cNvPicPr>
            <a:picLocks noChangeAspect="1"/>
          </p:cNvPicPr>
          <p:nvPr/>
        </p:nvPicPr>
        <p:blipFill rotWithShape="1">
          <a:blip r:embed="rId3">
            <a:clrChange>
              <a:clrFrom>
                <a:srgbClr val="FFFFFF"/>
              </a:clrFrom>
              <a:clrTo>
                <a:srgbClr val="FFFFFF">
                  <a:alpha val="0"/>
                </a:srgbClr>
              </a:clrTo>
            </a:clrChange>
          </a:blip>
          <a:srcRect t="18292"/>
          <a:stretch/>
        </p:blipFill>
        <p:spPr>
          <a:xfrm>
            <a:off x="138953" y="1249363"/>
            <a:ext cx="7938248" cy="4949731"/>
          </a:xfrm>
          <a:prstGeom prst="rect">
            <a:avLst/>
          </a:prstGeom>
        </p:spPr>
      </p:pic>
      <p:pic>
        <p:nvPicPr>
          <p:cNvPr id="2" name="Picture 1" descr="higher rates of chlamydia among females than males "/>
          <p:cNvPicPr>
            <a:picLocks noChangeAspect="1"/>
          </p:cNvPicPr>
          <p:nvPr/>
        </p:nvPicPr>
        <p:blipFill>
          <a:blip r:embed="rId4"/>
          <a:stretch>
            <a:fillRect/>
          </a:stretch>
        </p:blipFill>
        <p:spPr>
          <a:xfrm>
            <a:off x="5103932" y="2610634"/>
            <a:ext cx="3582868" cy="2227188"/>
          </a:xfrm>
          <a:prstGeom prst="rect">
            <a:avLst/>
          </a:prstGeom>
        </p:spPr>
      </p:pic>
      <p:sp>
        <p:nvSpPr>
          <p:cNvPr id="6" name="Rectangle 5"/>
          <p:cNvSpPr/>
          <p:nvPr/>
        </p:nvSpPr>
        <p:spPr>
          <a:xfrm>
            <a:off x="1060077" y="6016112"/>
            <a:ext cx="6096000" cy="261610"/>
          </a:xfrm>
          <a:prstGeom prst="rect">
            <a:avLst/>
          </a:prstGeom>
        </p:spPr>
        <p:txBody>
          <a:bodyPr wrap="square">
            <a:spAutoFit/>
          </a:bodyPr>
          <a:lstStyle/>
          <a:p>
            <a:r>
              <a:rPr lang="en-US" sz="1100" dirty="0" smtClean="0">
                <a:solidFill>
                  <a:schemeClr val="bg1">
                    <a:lumMod val="50000"/>
                  </a:schemeClr>
                </a:solidFill>
                <a:latin typeface="Segoe Condensed" panose="020B0606040200020203" pitchFamily="34" charset="0"/>
              </a:rPr>
              <a:t>Source: NYSDOH Bureau of Sexual Health and Epidemiology.  </a:t>
            </a:r>
            <a:r>
              <a:rPr lang="en-US" sz="1100" dirty="0">
                <a:solidFill>
                  <a:schemeClr val="bg1">
                    <a:lumMod val="50000"/>
                  </a:schemeClr>
                </a:solidFill>
                <a:latin typeface="Segoe Condensed" panose="020B0606040200020203" pitchFamily="34" charset="0"/>
              </a:rPr>
              <a:t>2017 New York State Epi </a:t>
            </a:r>
            <a:r>
              <a:rPr lang="en-US" sz="1100" dirty="0" smtClean="0">
                <a:solidFill>
                  <a:schemeClr val="bg1">
                    <a:lumMod val="50000"/>
                  </a:schemeClr>
                </a:solidFill>
                <a:latin typeface="Segoe Condensed" panose="020B0606040200020203" pitchFamily="34" charset="0"/>
              </a:rPr>
              <a:t>Overview June 2018</a:t>
            </a:r>
            <a:endParaRPr lang="en-US" sz="11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2344013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lstStyle/>
          <a:p>
            <a:r>
              <a:rPr lang="en-US" dirty="0" err="1" smtClean="0"/>
              <a:t>ffff</a:t>
            </a:r>
            <a:endParaRPr lang="en-US" dirty="0"/>
          </a:p>
        </p:txBody>
      </p:sp>
      <p:pic>
        <p:nvPicPr>
          <p:cNvPr id="6" name="Content Placeholder 5" descr="graph showing rates of chlamydia by race and year in new york state "/>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728662" y="1295400"/>
            <a:ext cx="7686675" cy="4572000"/>
          </a:xfrm>
        </p:spPr>
      </p:pic>
      <p:sp>
        <p:nvSpPr>
          <p:cNvPr id="4" name="Slide Number Placeholder 3"/>
          <p:cNvSpPr>
            <a:spLocks noGrp="1"/>
          </p:cNvSpPr>
          <p:nvPr>
            <p:ph type="sldNum" sz="quarter" idx="12"/>
          </p:nvPr>
        </p:nvSpPr>
        <p:spPr/>
        <p:txBody>
          <a:bodyPr/>
          <a:lstStyle/>
          <a:p>
            <a:fld id="{3957698E-C657-43EE-8AAE-648C42A36E86}" type="slidenum">
              <a:rPr lang="en-US" smtClean="0"/>
              <a:pPr/>
              <a:t>9</a:t>
            </a:fld>
            <a:endParaRPr lang="en-US"/>
          </a:p>
        </p:txBody>
      </p:sp>
      <p:sp>
        <p:nvSpPr>
          <p:cNvPr id="7" name="Rectangle 6"/>
          <p:cNvSpPr/>
          <p:nvPr/>
        </p:nvSpPr>
        <p:spPr>
          <a:xfrm>
            <a:off x="1889760" y="5986790"/>
            <a:ext cx="5882640" cy="261610"/>
          </a:xfrm>
          <a:prstGeom prst="rect">
            <a:avLst/>
          </a:prstGeom>
        </p:spPr>
        <p:txBody>
          <a:bodyPr wrap="square">
            <a:spAutoFit/>
          </a:bodyPr>
          <a:lstStyle/>
          <a:p>
            <a:r>
              <a:rPr lang="en-US" sz="1100" dirty="0" smtClean="0">
                <a:solidFill>
                  <a:schemeClr val="bg1">
                    <a:lumMod val="50000"/>
                  </a:schemeClr>
                </a:solidFill>
                <a:latin typeface="Segoe Condensed" panose="020B0606040200020203" pitchFamily="34" charset="0"/>
              </a:rPr>
              <a:t>Source: NYSDOH Bureau of Sexual Health and Epidemiology.  </a:t>
            </a:r>
            <a:r>
              <a:rPr lang="en-US" sz="1100" dirty="0">
                <a:solidFill>
                  <a:schemeClr val="bg1">
                    <a:lumMod val="50000"/>
                  </a:schemeClr>
                </a:solidFill>
                <a:latin typeface="Segoe Condensed" panose="020B0606040200020203" pitchFamily="34" charset="0"/>
              </a:rPr>
              <a:t>2017 New York State Epi </a:t>
            </a:r>
            <a:r>
              <a:rPr lang="en-US" sz="1100" dirty="0" smtClean="0">
                <a:solidFill>
                  <a:schemeClr val="bg1">
                    <a:lumMod val="50000"/>
                  </a:schemeClr>
                </a:solidFill>
                <a:latin typeface="Segoe Condensed" panose="020B0606040200020203" pitchFamily="34" charset="0"/>
              </a:rPr>
              <a:t>Overview June 2018</a:t>
            </a:r>
            <a:endParaRPr lang="en-US" sz="1100" dirty="0">
              <a:solidFill>
                <a:schemeClr val="bg1">
                  <a:lumMod val="50000"/>
                </a:schemeClr>
              </a:solidFill>
              <a:latin typeface="Segoe Condensed" panose="020B0606040200020203" pitchFamily="34" charset="0"/>
            </a:endParaRPr>
          </a:p>
        </p:txBody>
      </p:sp>
    </p:spTree>
    <p:extLst>
      <p:ext uri="{BB962C8B-B14F-4D97-AF65-F5344CB8AC3E}">
        <p14:creationId xmlns:p14="http://schemas.microsoft.com/office/powerpoint/2010/main" val="4117165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YSFPTC Final">
      <a:dk1>
        <a:sysClr val="windowText" lastClr="000000"/>
      </a:dk1>
      <a:lt1>
        <a:sysClr val="window" lastClr="FFFFFF"/>
      </a:lt1>
      <a:dk2>
        <a:srgbClr val="523178"/>
      </a:dk2>
      <a:lt2>
        <a:srgbClr val="F3EFF6"/>
      </a:lt2>
      <a:accent1>
        <a:srgbClr val="C3D9FF"/>
      </a:accent1>
      <a:accent2>
        <a:srgbClr val="E4C5FF"/>
      </a:accent2>
      <a:accent3>
        <a:srgbClr val="1E5BAA"/>
      </a:accent3>
      <a:accent4>
        <a:srgbClr val="17213C"/>
      </a:accent4>
      <a:accent5>
        <a:srgbClr val="523178"/>
      </a:accent5>
      <a:accent6>
        <a:srgbClr val="F3EFF6"/>
      </a:accent6>
      <a:hlink>
        <a:srgbClr val="1E5BAA"/>
      </a:hlink>
      <a:folHlink>
        <a:srgbClr val="5231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YSFPTC Final">
      <a:dk1>
        <a:sysClr val="windowText" lastClr="000000"/>
      </a:dk1>
      <a:lt1>
        <a:sysClr val="window" lastClr="FFFFFF"/>
      </a:lt1>
      <a:dk2>
        <a:srgbClr val="523178"/>
      </a:dk2>
      <a:lt2>
        <a:srgbClr val="F3EFF6"/>
      </a:lt2>
      <a:accent1>
        <a:srgbClr val="C3D9FF"/>
      </a:accent1>
      <a:accent2>
        <a:srgbClr val="E4C5FF"/>
      </a:accent2>
      <a:accent3>
        <a:srgbClr val="1E5BAA"/>
      </a:accent3>
      <a:accent4>
        <a:srgbClr val="17213C"/>
      </a:accent4>
      <a:accent5>
        <a:srgbClr val="523178"/>
      </a:accent5>
      <a:accent6>
        <a:srgbClr val="F3EFF6"/>
      </a:accent6>
      <a:hlink>
        <a:srgbClr val="1E5BAA"/>
      </a:hlink>
      <a:folHlink>
        <a:srgbClr val="5231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5206</Words>
  <Application>Microsoft Office PowerPoint</Application>
  <PresentationFormat>On-screen Show (4:3)</PresentationFormat>
  <Paragraphs>611</Paragraphs>
  <Slides>55</Slides>
  <Notes>55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Arial</vt:lpstr>
      <vt:lpstr>Avenir Next LT Pro</vt:lpstr>
      <vt:lpstr>Calibri</vt:lpstr>
      <vt:lpstr>Calibri Light</vt:lpstr>
      <vt:lpstr>Levenim MT</vt:lpstr>
      <vt:lpstr>Lucida Grande</vt:lpstr>
      <vt:lpstr>Segoe Condensed</vt:lpstr>
      <vt:lpstr>Segoe UI</vt:lpstr>
      <vt:lpstr>Segoe UI Light</vt:lpstr>
      <vt:lpstr>Verdana</vt:lpstr>
      <vt:lpstr>Office Theme</vt:lpstr>
      <vt:lpstr>1_Office Theme</vt:lpstr>
      <vt:lpstr>Increasing Chlamydia Screening in New York State: Best Practices and Implementation Resources</vt:lpstr>
      <vt:lpstr>Objectives</vt:lpstr>
      <vt:lpstr>Why Chlamydia Screening?</vt:lpstr>
      <vt:lpstr>dssss</vt:lpstr>
      <vt:lpstr>Chlamydia in NYS 2001-2017</vt:lpstr>
      <vt:lpstr>Chlamydia in NYS</vt:lpstr>
      <vt:lpstr>Chlamydia Rates, by County</vt:lpstr>
      <vt:lpstr>Chlamydia Rates by Age and Sex NYS excluding NYC, 2017</vt:lpstr>
      <vt:lpstr>ffff</vt:lpstr>
      <vt:lpstr>Screening Recommendations and Considerations (CDC)</vt:lpstr>
      <vt:lpstr>HEDIS Performance Measure</vt:lpstr>
      <vt:lpstr>Screening Recommendations and Considerations (CDC)</vt:lpstr>
      <vt:lpstr>Why Chlamydia Screening?</vt:lpstr>
      <vt:lpstr>…But Screening Rates Are Low</vt:lpstr>
      <vt:lpstr>Chlamydia Screening by NYS FPP Provider</vt:lpstr>
      <vt:lpstr>Chlamydia Screening Performance Improvement Collaborative</vt:lpstr>
      <vt:lpstr>Results  Median % Tested for Chlamydia, per month (n=10 clinics)</vt:lpstr>
      <vt:lpstr>Best Practice Recommendations</vt:lpstr>
      <vt:lpstr>Success Stories from the  Chlamydia Screening Performance Improvement Collaborative</vt:lpstr>
      <vt:lpstr>Planned Parenthood Mohawk Hudson | Johnstown </vt:lpstr>
      <vt:lpstr>Screening Rate:  % Tested in Current Month, Over Time</vt:lpstr>
      <vt:lpstr>aaa</vt:lpstr>
      <vt:lpstr>Most Impactful Change</vt:lpstr>
      <vt:lpstr>“Is that OK with you?”</vt:lpstr>
      <vt:lpstr>Implementation</vt:lpstr>
      <vt:lpstr>Measurement of Change</vt:lpstr>
      <vt:lpstr>Screening Rate:  % Tested in Current Month, Over Time</vt:lpstr>
      <vt:lpstr>Challenges</vt:lpstr>
      <vt:lpstr>Next Steps and Opportunities</vt:lpstr>
      <vt:lpstr>dddd</vt:lpstr>
      <vt:lpstr>Tioga Opportunities, Inc.   </vt:lpstr>
      <vt:lpstr>Screening Rate:  % Tested in Current Month, Over Time</vt:lpstr>
      <vt:lpstr>dddd</vt:lpstr>
      <vt:lpstr>Most Impactful Changes</vt:lpstr>
      <vt:lpstr>Standing Orders/Express Visits</vt:lpstr>
      <vt:lpstr>Opt Out Language</vt:lpstr>
      <vt:lpstr>Screening Rate:  % Tested in Current Month, Over Time</vt:lpstr>
      <vt:lpstr>Next Steps and Opportunities</vt:lpstr>
      <vt:lpstr>Next Steps and Opportunities</vt:lpstr>
      <vt:lpstr>hfhfhf</vt:lpstr>
      <vt:lpstr>Chlamydia Screening Change Package </vt:lpstr>
      <vt:lpstr>Best Practice  1.</vt:lpstr>
      <vt:lpstr>Best Practice 2.</vt:lpstr>
      <vt:lpstr>Best Practice  3.</vt:lpstr>
      <vt:lpstr>Patient Instructions</vt:lpstr>
      <vt:lpstr>Best Practice 4.</vt:lpstr>
      <vt:lpstr>NYS FPP Policy</vt:lpstr>
      <vt:lpstr>ffhfhfh</vt:lpstr>
      <vt:lpstr>Next Steps</vt:lpstr>
      <vt:lpstr>Data Tracking and Improvement Plan</vt:lpstr>
      <vt:lpstr>Chlamydia Screening Toolkit</vt:lpstr>
      <vt:lpstr>Training Guides</vt:lpstr>
      <vt:lpstr>Collaborative Materials</vt:lpstr>
      <vt:lpstr>jfjfjjfj</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Rachel Turk</cp:lastModifiedBy>
  <cp:revision>124</cp:revision>
  <dcterms:created xsi:type="dcterms:W3CDTF">2018-01-08T21:59:32Z</dcterms:created>
  <dcterms:modified xsi:type="dcterms:W3CDTF">2019-05-01T17:41:31Z</dcterms:modified>
</cp:coreProperties>
</file>