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66" r:id="rId2"/>
    <p:sldId id="267" r:id="rId3"/>
    <p:sldId id="408" r:id="rId4"/>
    <p:sldId id="281" r:id="rId5"/>
    <p:sldId id="282" r:id="rId6"/>
    <p:sldId id="409" r:id="rId7"/>
    <p:sldId id="378" r:id="rId8"/>
    <p:sldId id="379" r:id="rId9"/>
    <p:sldId id="380" r:id="rId10"/>
    <p:sldId id="330" r:id="rId11"/>
    <p:sldId id="407" r:id="rId12"/>
    <p:sldId id="402" r:id="rId13"/>
    <p:sldId id="405" r:id="rId14"/>
    <p:sldId id="331" r:id="rId15"/>
    <p:sldId id="404" r:id="rId16"/>
    <p:sldId id="406" r:id="rId17"/>
    <p:sldId id="343" r:id="rId18"/>
    <p:sldId id="340" r:id="rId19"/>
    <p:sldId id="389" r:id="rId20"/>
    <p:sldId id="390" r:id="rId21"/>
    <p:sldId id="391" r:id="rId22"/>
    <p:sldId id="392" r:id="rId23"/>
    <p:sldId id="342" r:id="rId24"/>
    <p:sldId id="334" r:id="rId25"/>
    <p:sldId id="335" r:id="rId26"/>
    <p:sldId id="336" r:id="rId27"/>
    <p:sldId id="337" r:id="rId28"/>
    <p:sldId id="338" r:id="rId29"/>
    <p:sldId id="339" r:id="rId30"/>
    <p:sldId id="388" r:id="rId31"/>
    <p:sldId id="350" r:id="rId32"/>
    <p:sldId id="351" r:id="rId33"/>
    <p:sldId id="352" r:id="rId34"/>
    <p:sldId id="397" r:id="rId35"/>
    <p:sldId id="398" r:id="rId36"/>
    <p:sldId id="399" r:id="rId37"/>
    <p:sldId id="400" r:id="rId38"/>
    <p:sldId id="353" r:id="rId39"/>
    <p:sldId id="354" r:id="rId40"/>
    <p:sldId id="355" r:id="rId41"/>
    <p:sldId id="356" r:id="rId42"/>
    <p:sldId id="366" r:id="rId43"/>
    <p:sldId id="361" r:id="rId44"/>
    <p:sldId id="362" r:id="rId45"/>
    <p:sldId id="387" r:id="rId46"/>
    <p:sldId id="367" r:id="rId47"/>
    <p:sldId id="368" r:id="rId48"/>
    <p:sldId id="369" r:id="rId49"/>
    <p:sldId id="370" r:id="rId50"/>
    <p:sldId id="371" r:id="rId51"/>
    <p:sldId id="374" r:id="rId52"/>
    <p:sldId id="375" r:id="rId53"/>
    <p:sldId id="376" r:id="rId54"/>
    <p:sldId id="377" r:id="rId55"/>
    <p:sldId id="384" r:id="rId56"/>
    <p:sldId id="385"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djoa Tetteh" initials="AT [6]" lastIdx="1" clrIdx="6">
    <p:extLst/>
  </p:cmAuthor>
  <p:cmAuthor id="1" name="Molly Alig" initials="MA" lastIdx="8" clrIdx="0">
    <p:extLst/>
  </p:cmAuthor>
  <p:cmAuthor id="8" name="Adjoa Tetteh" initials="AT [7]" lastIdx="1" clrIdx="7">
    <p:extLst/>
  </p:cmAuthor>
  <p:cmAuthor id="2" name="Adjoa Tetteh" initials="AT" lastIdx="3" clrIdx="1">
    <p:extLst/>
  </p:cmAuthor>
  <p:cmAuthor id="9" name="Adjoa Tetteh" initials="AT [8]" lastIdx="1" clrIdx="8">
    <p:extLst/>
  </p:cmAuthor>
  <p:cmAuthor id="3" name="Adjoa Tetteh" initials="AT [2]" lastIdx="1" clrIdx="2">
    <p:extLst/>
  </p:cmAuthor>
  <p:cmAuthor id="10" name="Adjoa Tetteh" initials="AT [9]" lastIdx="1" clrIdx="9">
    <p:extLst/>
  </p:cmAuthor>
  <p:cmAuthor id="4" name="Adjoa Tetteh" initials="AT [3]" lastIdx="1" clrIdx="3">
    <p:extLst/>
  </p:cmAuthor>
  <p:cmAuthor id="11" name="Adjoa Tetteh" initials="AT [10]" lastIdx="1" clrIdx="10">
    <p:extLst/>
  </p:cmAuthor>
  <p:cmAuthor id="5" name="Adjoa Tetteh" initials="AT [4]" lastIdx="1" clrIdx="4">
    <p:extLst/>
  </p:cmAuthor>
  <p:cmAuthor id="12" name="Adjoa Tetteh" initials="AT [11]" lastIdx="1" clrIdx="11">
    <p:extLst/>
  </p:cmAuthor>
  <p:cmAuthor id="6" name="Adjoa Tetteh" initials="AT [5]"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13" autoAdjust="0"/>
    <p:restoredTop sz="92949" autoAdjust="0"/>
  </p:normalViewPr>
  <p:slideViewPr>
    <p:cSldViewPr>
      <p:cViewPr varScale="1">
        <p:scale>
          <a:sx n="102" d="100"/>
          <a:sy n="102" d="100"/>
        </p:scale>
        <p:origin x="106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920"/>
    </p:cViewPr>
  </p:sorterViewPr>
  <p:notesViewPr>
    <p:cSldViewPr>
      <p:cViewPr varScale="1">
        <p:scale>
          <a:sx n="52" d="100"/>
          <a:sy n="52" d="100"/>
        </p:scale>
        <p:origin x="-184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751C3D-0475-4DEA-8684-8122FD4BFEF1}" type="doc">
      <dgm:prSet loTypeId="urn:microsoft.com/office/officeart/2008/layout/HalfCircleOrganizationChart" loCatId="hierarchy" qsTypeId="urn:microsoft.com/office/officeart/2005/8/quickstyle/simple1" qsCatId="simple" csTypeId="urn:microsoft.com/office/officeart/2005/8/colors/accent6_5" csCatId="accent6" phldr="1"/>
      <dgm:spPr/>
      <dgm:t>
        <a:bodyPr/>
        <a:lstStyle/>
        <a:p>
          <a:endParaRPr lang="en-US"/>
        </a:p>
      </dgm:t>
    </dgm:pt>
    <dgm:pt modelId="{4B323440-2358-4908-92B1-404DFB1BA1D9}">
      <dgm:prSet phldrT="[Text]" custT="1"/>
      <dgm:spPr/>
      <dgm:t>
        <a:bodyPr/>
        <a:lstStyle/>
        <a:p>
          <a:r>
            <a:rPr lang="en-US" sz="3200" i="0" dirty="0">
              <a:solidFill>
                <a:schemeClr val="tx1">
                  <a:lumMod val="75000"/>
                  <a:lumOff val="25000"/>
                </a:schemeClr>
              </a:solidFill>
              <a:latin typeface="Arial" panose="020B0604020202020204" pitchFamily="34" charset="0"/>
              <a:cs typeface="Arial" panose="020B0604020202020204" pitchFamily="34" charset="0"/>
            </a:rPr>
            <a:t>“</a:t>
          </a:r>
          <a:r>
            <a:rPr lang="en-US" sz="2400" i="0" dirty="0">
              <a:solidFill>
                <a:schemeClr val="tx1">
                  <a:lumMod val="75000"/>
                  <a:lumOff val="25000"/>
                </a:schemeClr>
              </a:solidFill>
              <a:latin typeface="Arial" panose="020B0604020202020204" pitchFamily="34" charset="0"/>
              <a:cs typeface="Arial" panose="020B0604020202020204" pitchFamily="34" charset="0"/>
            </a:rPr>
            <a:t>Do you want to be pregnant in the next three months or have a baby in the next year?”</a:t>
          </a:r>
        </a:p>
      </dgm:t>
    </dgm:pt>
    <dgm:pt modelId="{BA355848-01F5-423C-B5EA-A039C31222CE}" type="parTrans" cxnId="{7E30C78F-8C0A-414D-902A-FDD75E9F86A6}">
      <dgm:prSet/>
      <dgm:spPr/>
      <dgm:t>
        <a:bodyPr/>
        <a:lstStyle/>
        <a:p>
          <a:endParaRPr lang="en-US">
            <a:solidFill>
              <a:schemeClr val="tx1">
                <a:lumMod val="75000"/>
                <a:lumOff val="25000"/>
              </a:schemeClr>
            </a:solidFill>
          </a:endParaRPr>
        </a:p>
      </dgm:t>
    </dgm:pt>
    <dgm:pt modelId="{5C68E0A4-F8B2-4FBD-844A-5D7609AB8E36}" type="sibTrans" cxnId="{7E30C78F-8C0A-414D-902A-FDD75E9F86A6}">
      <dgm:prSet/>
      <dgm:spPr/>
      <dgm:t>
        <a:bodyPr/>
        <a:lstStyle/>
        <a:p>
          <a:endParaRPr lang="en-US">
            <a:solidFill>
              <a:schemeClr val="tx1">
                <a:lumMod val="75000"/>
                <a:lumOff val="25000"/>
              </a:schemeClr>
            </a:solidFill>
          </a:endParaRPr>
        </a:p>
      </dgm:t>
    </dgm:pt>
    <dgm:pt modelId="{431BA14F-A1F4-408D-B5DD-C09A531FB794}">
      <dgm:prSet phldrT="[Text]"/>
      <dgm:spPr/>
      <dgm:t>
        <a:bodyPr/>
        <a:lstStyle/>
        <a:p>
          <a:r>
            <a:rPr lang="en-US" dirty="0">
              <a:solidFill>
                <a:srgbClr val="575291"/>
              </a:solidFill>
            </a:rPr>
            <a:t>Yes</a:t>
          </a:r>
        </a:p>
      </dgm:t>
    </dgm:pt>
    <dgm:pt modelId="{EAF8AAB9-9E77-46E0-9B26-01AF24E5DAEA}" type="parTrans" cxnId="{6A2BAE98-3587-47B5-864F-DEE453D8BC3E}">
      <dgm:prSet/>
      <dgm:spPr>
        <a:ln>
          <a:solidFill>
            <a:srgbClr val="575291"/>
          </a:solidFill>
        </a:ln>
      </dgm:spPr>
      <dgm:t>
        <a:bodyPr/>
        <a:lstStyle/>
        <a:p>
          <a:endParaRPr lang="en-US">
            <a:solidFill>
              <a:schemeClr val="tx1">
                <a:lumMod val="75000"/>
                <a:lumOff val="25000"/>
              </a:schemeClr>
            </a:solidFill>
          </a:endParaRPr>
        </a:p>
      </dgm:t>
    </dgm:pt>
    <dgm:pt modelId="{8F2CE1A0-8E9A-48EF-B3AC-CD8819A13538}" type="sibTrans" cxnId="{6A2BAE98-3587-47B5-864F-DEE453D8BC3E}">
      <dgm:prSet/>
      <dgm:spPr/>
      <dgm:t>
        <a:bodyPr/>
        <a:lstStyle/>
        <a:p>
          <a:endParaRPr lang="en-US">
            <a:solidFill>
              <a:schemeClr val="tx1">
                <a:lumMod val="75000"/>
                <a:lumOff val="25000"/>
              </a:schemeClr>
            </a:solidFill>
          </a:endParaRPr>
        </a:p>
      </dgm:t>
    </dgm:pt>
    <dgm:pt modelId="{E33921C0-34DE-4530-A814-FD1F8CEBADA5}">
      <dgm:prSet phldrT="[Text]"/>
      <dgm:spPr/>
      <dgm:t>
        <a:bodyPr/>
        <a:lstStyle/>
        <a:p>
          <a:r>
            <a:rPr lang="en-US" dirty="0">
              <a:solidFill>
                <a:srgbClr val="F69D35"/>
              </a:solidFill>
            </a:rPr>
            <a:t>Not Sure</a:t>
          </a:r>
        </a:p>
      </dgm:t>
    </dgm:pt>
    <dgm:pt modelId="{89F293A9-FEDE-468B-BC75-F15A8229E579}" type="parTrans" cxnId="{036519DB-F724-4F51-BF5A-A4225D9FE814}">
      <dgm:prSet/>
      <dgm:spPr>
        <a:ln>
          <a:solidFill>
            <a:srgbClr val="575291"/>
          </a:solidFill>
        </a:ln>
      </dgm:spPr>
      <dgm:t>
        <a:bodyPr/>
        <a:lstStyle/>
        <a:p>
          <a:endParaRPr lang="en-US">
            <a:solidFill>
              <a:schemeClr val="tx1">
                <a:lumMod val="75000"/>
                <a:lumOff val="25000"/>
              </a:schemeClr>
            </a:solidFill>
          </a:endParaRPr>
        </a:p>
      </dgm:t>
    </dgm:pt>
    <dgm:pt modelId="{30F5504E-9EB8-4BC2-8BAF-E7E3F7D9443B}" type="sibTrans" cxnId="{036519DB-F724-4F51-BF5A-A4225D9FE814}">
      <dgm:prSet/>
      <dgm:spPr/>
      <dgm:t>
        <a:bodyPr/>
        <a:lstStyle/>
        <a:p>
          <a:endParaRPr lang="en-US">
            <a:solidFill>
              <a:schemeClr val="tx1">
                <a:lumMod val="75000"/>
                <a:lumOff val="25000"/>
              </a:schemeClr>
            </a:solidFill>
          </a:endParaRPr>
        </a:p>
      </dgm:t>
    </dgm:pt>
    <dgm:pt modelId="{A149D67E-2AAA-4C07-90C0-EC14B8BE1B4F}">
      <dgm:prSet phldrT="[Text]"/>
      <dgm:spPr/>
      <dgm:t>
        <a:bodyPr/>
        <a:lstStyle/>
        <a:p>
          <a:r>
            <a:rPr lang="en-US" dirty="0">
              <a:solidFill>
                <a:srgbClr val="51B748"/>
              </a:solidFill>
            </a:rPr>
            <a:t>No</a:t>
          </a:r>
        </a:p>
      </dgm:t>
    </dgm:pt>
    <dgm:pt modelId="{55A9D041-83FB-43C6-8262-E7AF7557BB1C}" type="parTrans" cxnId="{0408CF46-5A68-492D-9144-C471F41D170C}">
      <dgm:prSet/>
      <dgm:spPr>
        <a:ln>
          <a:solidFill>
            <a:srgbClr val="575291"/>
          </a:solidFill>
        </a:ln>
      </dgm:spPr>
      <dgm:t>
        <a:bodyPr/>
        <a:lstStyle/>
        <a:p>
          <a:endParaRPr lang="en-US">
            <a:solidFill>
              <a:schemeClr val="tx1">
                <a:lumMod val="75000"/>
                <a:lumOff val="25000"/>
              </a:schemeClr>
            </a:solidFill>
          </a:endParaRPr>
        </a:p>
      </dgm:t>
    </dgm:pt>
    <dgm:pt modelId="{2847F538-CD71-4E04-AF70-A7682DF4F593}" type="sibTrans" cxnId="{0408CF46-5A68-492D-9144-C471F41D170C}">
      <dgm:prSet/>
      <dgm:spPr/>
      <dgm:t>
        <a:bodyPr/>
        <a:lstStyle/>
        <a:p>
          <a:endParaRPr lang="en-US">
            <a:solidFill>
              <a:schemeClr val="tx1">
                <a:lumMod val="75000"/>
                <a:lumOff val="25000"/>
              </a:schemeClr>
            </a:solidFill>
          </a:endParaRPr>
        </a:p>
      </dgm:t>
    </dgm:pt>
    <dgm:pt modelId="{65A61CB6-5784-4AE8-9A8F-F63ED7CD62D8}" type="pres">
      <dgm:prSet presAssocID="{BA751C3D-0475-4DEA-8684-8122FD4BFEF1}" presName="Name0" presStyleCnt="0">
        <dgm:presLayoutVars>
          <dgm:orgChart val="1"/>
          <dgm:chPref val="1"/>
          <dgm:dir/>
          <dgm:animOne val="branch"/>
          <dgm:animLvl val="lvl"/>
          <dgm:resizeHandles/>
        </dgm:presLayoutVars>
      </dgm:prSet>
      <dgm:spPr/>
    </dgm:pt>
    <dgm:pt modelId="{EF83B106-5AB0-4FEC-BE98-432989E4F912}" type="pres">
      <dgm:prSet presAssocID="{4B323440-2358-4908-92B1-404DFB1BA1D9}" presName="hierRoot1" presStyleCnt="0">
        <dgm:presLayoutVars>
          <dgm:hierBranch val="init"/>
        </dgm:presLayoutVars>
      </dgm:prSet>
      <dgm:spPr/>
    </dgm:pt>
    <dgm:pt modelId="{0C8DD5BF-0EF9-4722-B277-36E54D671888}" type="pres">
      <dgm:prSet presAssocID="{4B323440-2358-4908-92B1-404DFB1BA1D9}" presName="rootComposite1" presStyleCnt="0"/>
      <dgm:spPr/>
    </dgm:pt>
    <dgm:pt modelId="{3B3BC300-C6A8-4CB8-A0AC-350D7464AFC0}" type="pres">
      <dgm:prSet presAssocID="{4B323440-2358-4908-92B1-404DFB1BA1D9}" presName="rootText1" presStyleLbl="alignAcc1" presStyleIdx="0" presStyleCnt="0" custScaleX="227091" custScaleY="190707" custLinFactNeighborY="-51585">
        <dgm:presLayoutVars>
          <dgm:chPref val="3"/>
        </dgm:presLayoutVars>
      </dgm:prSet>
      <dgm:spPr/>
    </dgm:pt>
    <dgm:pt modelId="{12742C86-D2A6-4B97-B2FC-70E02140A507}" type="pres">
      <dgm:prSet presAssocID="{4B323440-2358-4908-92B1-404DFB1BA1D9}" presName="topArc1" presStyleLbl="parChTrans1D1" presStyleIdx="0" presStyleCnt="8"/>
      <dgm:spPr>
        <a:noFill/>
        <a:ln>
          <a:solidFill>
            <a:srgbClr val="575291"/>
          </a:solidFill>
        </a:ln>
      </dgm:spPr>
    </dgm:pt>
    <dgm:pt modelId="{0CA41009-6218-45FF-950F-A39AF33BD307}" type="pres">
      <dgm:prSet presAssocID="{4B323440-2358-4908-92B1-404DFB1BA1D9}" presName="bottomArc1" presStyleLbl="parChTrans1D1" presStyleIdx="1" presStyleCnt="8"/>
      <dgm:spPr>
        <a:ln>
          <a:solidFill>
            <a:srgbClr val="575291"/>
          </a:solidFill>
        </a:ln>
      </dgm:spPr>
    </dgm:pt>
    <dgm:pt modelId="{720D2A95-01DD-4E8C-84CE-1247B9DC46CA}" type="pres">
      <dgm:prSet presAssocID="{4B323440-2358-4908-92B1-404DFB1BA1D9}" presName="topConnNode1" presStyleLbl="node1" presStyleIdx="0" presStyleCnt="0"/>
      <dgm:spPr/>
    </dgm:pt>
    <dgm:pt modelId="{EB5177B8-02A5-4AFC-B4D5-2BC6F4616AB2}" type="pres">
      <dgm:prSet presAssocID="{4B323440-2358-4908-92B1-404DFB1BA1D9}" presName="hierChild2" presStyleCnt="0"/>
      <dgm:spPr/>
    </dgm:pt>
    <dgm:pt modelId="{4713FE47-C373-4919-A158-4A98BE3F47B0}" type="pres">
      <dgm:prSet presAssocID="{EAF8AAB9-9E77-46E0-9B26-01AF24E5DAEA}" presName="Name28" presStyleLbl="parChTrans1D2" presStyleIdx="0" presStyleCnt="3"/>
      <dgm:spPr/>
    </dgm:pt>
    <dgm:pt modelId="{7D30D4C4-5D2B-437F-8DCE-14CD1E9871B0}" type="pres">
      <dgm:prSet presAssocID="{431BA14F-A1F4-408D-B5DD-C09A531FB794}" presName="hierRoot2" presStyleCnt="0">
        <dgm:presLayoutVars>
          <dgm:hierBranch val="init"/>
        </dgm:presLayoutVars>
      </dgm:prSet>
      <dgm:spPr/>
    </dgm:pt>
    <dgm:pt modelId="{1D823073-8A95-435D-B01E-032AD5214192}" type="pres">
      <dgm:prSet presAssocID="{431BA14F-A1F4-408D-B5DD-C09A531FB794}" presName="rootComposite2" presStyleCnt="0"/>
      <dgm:spPr/>
    </dgm:pt>
    <dgm:pt modelId="{3E3231A7-2845-4FFA-933A-C81AC9536DC9}" type="pres">
      <dgm:prSet presAssocID="{431BA14F-A1F4-408D-B5DD-C09A531FB794}" presName="rootText2" presStyleLbl="alignAcc1" presStyleIdx="0" presStyleCnt="0">
        <dgm:presLayoutVars>
          <dgm:chPref val="3"/>
        </dgm:presLayoutVars>
      </dgm:prSet>
      <dgm:spPr/>
    </dgm:pt>
    <dgm:pt modelId="{F1EE4A1C-7F4F-4838-A554-D183D8710FD5}" type="pres">
      <dgm:prSet presAssocID="{431BA14F-A1F4-408D-B5DD-C09A531FB794}" presName="topArc2" presStyleLbl="parChTrans1D1" presStyleIdx="2" presStyleCnt="8"/>
      <dgm:spPr>
        <a:ln>
          <a:solidFill>
            <a:srgbClr val="575291"/>
          </a:solidFill>
        </a:ln>
      </dgm:spPr>
    </dgm:pt>
    <dgm:pt modelId="{5102BD5D-B515-46CE-8C11-09E8AFF04C3F}" type="pres">
      <dgm:prSet presAssocID="{431BA14F-A1F4-408D-B5DD-C09A531FB794}" presName="bottomArc2" presStyleLbl="parChTrans1D1" presStyleIdx="3" presStyleCnt="8"/>
      <dgm:spPr>
        <a:ln>
          <a:solidFill>
            <a:srgbClr val="575291"/>
          </a:solidFill>
        </a:ln>
      </dgm:spPr>
    </dgm:pt>
    <dgm:pt modelId="{BB82A3FC-EC3B-4403-8DDF-27EA88935619}" type="pres">
      <dgm:prSet presAssocID="{431BA14F-A1F4-408D-B5DD-C09A531FB794}" presName="topConnNode2" presStyleLbl="node2" presStyleIdx="0" presStyleCnt="0"/>
      <dgm:spPr/>
    </dgm:pt>
    <dgm:pt modelId="{0AE1157D-8169-4641-94D1-86E550D1B04F}" type="pres">
      <dgm:prSet presAssocID="{431BA14F-A1F4-408D-B5DD-C09A531FB794}" presName="hierChild4" presStyleCnt="0"/>
      <dgm:spPr/>
    </dgm:pt>
    <dgm:pt modelId="{F7EB2AC3-1657-434C-A9C1-53C23CC71501}" type="pres">
      <dgm:prSet presAssocID="{431BA14F-A1F4-408D-B5DD-C09A531FB794}" presName="hierChild5" presStyleCnt="0"/>
      <dgm:spPr/>
    </dgm:pt>
    <dgm:pt modelId="{06565EF3-CAD9-482B-8A9E-7BD1EF3358F4}" type="pres">
      <dgm:prSet presAssocID="{89F293A9-FEDE-468B-BC75-F15A8229E579}" presName="Name28" presStyleLbl="parChTrans1D2" presStyleIdx="1" presStyleCnt="3"/>
      <dgm:spPr/>
    </dgm:pt>
    <dgm:pt modelId="{F6179E10-1A35-4533-AFFA-D30240E0A53C}" type="pres">
      <dgm:prSet presAssocID="{E33921C0-34DE-4530-A814-FD1F8CEBADA5}" presName="hierRoot2" presStyleCnt="0">
        <dgm:presLayoutVars>
          <dgm:hierBranch val="init"/>
        </dgm:presLayoutVars>
      </dgm:prSet>
      <dgm:spPr/>
    </dgm:pt>
    <dgm:pt modelId="{0C6E97DE-5938-41B2-978E-3E305C7FAE33}" type="pres">
      <dgm:prSet presAssocID="{E33921C0-34DE-4530-A814-FD1F8CEBADA5}" presName="rootComposite2" presStyleCnt="0"/>
      <dgm:spPr/>
    </dgm:pt>
    <dgm:pt modelId="{F8167BCC-29DC-4624-AEED-CEE1BFEF1067}" type="pres">
      <dgm:prSet presAssocID="{E33921C0-34DE-4530-A814-FD1F8CEBADA5}" presName="rootText2" presStyleLbl="alignAcc1" presStyleIdx="0" presStyleCnt="0">
        <dgm:presLayoutVars>
          <dgm:chPref val="3"/>
        </dgm:presLayoutVars>
      </dgm:prSet>
      <dgm:spPr/>
    </dgm:pt>
    <dgm:pt modelId="{16AF4847-65A4-4C19-9026-747C705E551C}" type="pres">
      <dgm:prSet presAssocID="{E33921C0-34DE-4530-A814-FD1F8CEBADA5}" presName="topArc2" presStyleLbl="parChTrans1D1" presStyleIdx="4" presStyleCnt="8"/>
      <dgm:spPr>
        <a:ln>
          <a:solidFill>
            <a:srgbClr val="575291"/>
          </a:solidFill>
        </a:ln>
      </dgm:spPr>
    </dgm:pt>
    <dgm:pt modelId="{7AA5F34E-F4AE-472B-AA52-B83731F1C500}" type="pres">
      <dgm:prSet presAssocID="{E33921C0-34DE-4530-A814-FD1F8CEBADA5}" presName="bottomArc2" presStyleLbl="parChTrans1D1" presStyleIdx="5" presStyleCnt="8"/>
      <dgm:spPr>
        <a:ln>
          <a:solidFill>
            <a:srgbClr val="575291"/>
          </a:solidFill>
        </a:ln>
      </dgm:spPr>
    </dgm:pt>
    <dgm:pt modelId="{6861CB3F-9854-48E9-9A24-A6857D8516D4}" type="pres">
      <dgm:prSet presAssocID="{E33921C0-34DE-4530-A814-FD1F8CEBADA5}" presName="topConnNode2" presStyleLbl="node2" presStyleIdx="0" presStyleCnt="0"/>
      <dgm:spPr/>
    </dgm:pt>
    <dgm:pt modelId="{18173CFD-623C-49BE-832F-8F04221E10F3}" type="pres">
      <dgm:prSet presAssocID="{E33921C0-34DE-4530-A814-FD1F8CEBADA5}" presName="hierChild4" presStyleCnt="0"/>
      <dgm:spPr/>
    </dgm:pt>
    <dgm:pt modelId="{89DCA256-8EFA-4172-9745-F7C1255938A9}" type="pres">
      <dgm:prSet presAssocID="{E33921C0-34DE-4530-A814-FD1F8CEBADA5}" presName="hierChild5" presStyleCnt="0"/>
      <dgm:spPr/>
    </dgm:pt>
    <dgm:pt modelId="{29288341-6BBE-4F06-9B33-5A39EF2B5409}" type="pres">
      <dgm:prSet presAssocID="{55A9D041-83FB-43C6-8262-E7AF7557BB1C}" presName="Name28" presStyleLbl="parChTrans1D2" presStyleIdx="2" presStyleCnt="3"/>
      <dgm:spPr/>
    </dgm:pt>
    <dgm:pt modelId="{4696332E-8079-468B-BD0E-7A18A011302E}" type="pres">
      <dgm:prSet presAssocID="{A149D67E-2AAA-4C07-90C0-EC14B8BE1B4F}" presName="hierRoot2" presStyleCnt="0">
        <dgm:presLayoutVars>
          <dgm:hierBranch val="init"/>
        </dgm:presLayoutVars>
      </dgm:prSet>
      <dgm:spPr/>
    </dgm:pt>
    <dgm:pt modelId="{BE26A899-2671-4E56-AF91-263101722556}" type="pres">
      <dgm:prSet presAssocID="{A149D67E-2AAA-4C07-90C0-EC14B8BE1B4F}" presName="rootComposite2" presStyleCnt="0"/>
      <dgm:spPr/>
    </dgm:pt>
    <dgm:pt modelId="{BAEF940C-01D1-4ABD-AEC1-B4EBB9E4B00D}" type="pres">
      <dgm:prSet presAssocID="{A149D67E-2AAA-4C07-90C0-EC14B8BE1B4F}" presName="rootText2" presStyleLbl="alignAcc1" presStyleIdx="0" presStyleCnt="0">
        <dgm:presLayoutVars>
          <dgm:chPref val="3"/>
        </dgm:presLayoutVars>
      </dgm:prSet>
      <dgm:spPr/>
    </dgm:pt>
    <dgm:pt modelId="{DA2F7FC3-01A6-44E9-AF3C-04A40C788EF7}" type="pres">
      <dgm:prSet presAssocID="{A149D67E-2AAA-4C07-90C0-EC14B8BE1B4F}" presName="topArc2" presStyleLbl="parChTrans1D1" presStyleIdx="6" presStyleCnt="8"/>
      <dgm:spPr>
        <a:ln>
          <a:solidFill>
            <a:srgbClr val="575291"/>
          </a:solidFill>
        </a:ln>
      </dgm:spPr>
    </dgm:pt>
    <dgm:pt modelId="{3F28E2DB-C9D1-4238-BB2A-B74E016732E7}" type="pres">
      <dgm:prSet presAssocID="{A149D67E-2AAA-4C07-90C0-EC14B8BE1B4F}" presName="bottomArc2" presStyleLbl="parChTrans1D1" presStyleIdx="7" presStyleCnt="8"/>
      <dgm:spPr>
        <a:ln>
          <a:solidFill>
            <a:srgbClr val="575291"/>
          </a:solidFill>
        </a:ln>
      </dgm:spPr>
    </dgm:pt>
    <dgm:pt modelId="{F28BB82F-B90B-4731-82A2-A5BBF177953E}" type="pres">
      <dgm:prSet presAssocID="{A149D67E-2AAA-4C07-90C0-EC14B8BE1B4F}" presName="topConnNode2" presStyleLbl="node2" presStyleIdx="0" presStyleCnt="0"/>
      <dgm:spPr/>
    </dgm:pt>
    <dgm:pt modelId="{AAED7F39-AEC4-46FB-8C12-D36949C3BFCE}" type="pres">
      <dgm:prSet presAssocID="{A149D67E-2AAA-4C07-90C0-EC14B8BE1B4F}" presName="hierChild4" presStyleCnt="0"/>
      <dgm:spPr/>
    </dgm:pt>
    <dgm:pt modelId="{54340A45-5727-4730-9178-45FE3C1E2685}" type="pres">
      <dgm:prSet presAssocID="{A149D67E-2AAA-4C07-90C0-EC14B8BE1B4F}" presName="hierChild5" presStyleCnt="0"/>
      <dgm:spPr/>
    </dgm:pt>
    <dgm:pt modelId="{4D09B9AD-CA32-4BA6-BB8A-76B59A95E8D6}" type="pres">
      <dgm:prSet presAssocID="{4B323440-2358-4908-92B1-404DFB1BA1D9}" presName="hierChild3" presStyleCnt="0"/>
      <dgm:spPr/>
    </dgm:pt>
  </dgm:ptLst>
  <dgm:cxnLst>
    <dgm:cxn modelId="{EF48321B-962D-4CA8-9DDC-8FAF2EFEA705}" type="presOf" srcId="{89F293A9-FEDE-468B-BC75-F15A8229E579}" destId="{06565EF3-CAD9-482B-8A9E-7BD1EF3358F4}" srcOrd="0" destOrd="0" presId="urn:microsoft.com/office/officeart/2008/layout/HalfCircleOrganizationChart"/>
    <dgm:cxn modelId="{B7B28835-0C20-4A69-B68C-1029E2B36D23}" type="presOf" srcId="{BA751C3D-0475-4DEA-8684-8122FD4BFEF1}" destId="{65A61CB6-5784-4AE8-9A8F-F63ED7CD62D8}" srcOrd="0" destOrd="0" presId="urn:microsoft.com/office/officeart/2008/layout/HalfCircleOrganizationChart"/>
    <dgm:cxn modelId="{6E32713C-C48F-4883-B112-2F30BA990459}" type="presOf" srcId="{A149D67E-2AAA-4C07-90C0-EC14B8BE1B4F}" destId="{BAEF940C-01D1-4ABD-AEC1-B4EBB9E4B00D}" srcOrd="0" destOrd="0" presId="urn:microsoft.com/office/officeart/2008/layout/HalfCircleOrganizationChart"/>
    <dgm:cxn modelId="{90A36560-B09A-4EBE-9678-614E29DA08D8}" type="presOf" srcId="{E33921C0-34DE-4530-A814-FD1F8CEBADA5}" destId="{6861CB3F-9854-48E9-9A24-A6857D8516D4}" srcOrd="1" destOrd="0" presId="urn:microsoft.com/office/officeart/2008/layout/HalfCircleOrganizationChart"/>
    <dgm:cxn modelId="{23B2B241-47C1-4DDA-B608-B36E904F49BC}" type="presOf" srcId="{431BA14F-A1F4-408D-B5DD-C09A531FB794}" destId="{BB82A3FC-EC3B-4403-8DDF-27EA88935619}" srcOrd="1" destOrd="0" presId="urn:microsoft.com/office/officeart/2008/layout/HalfCircleOrganizationChart"/>
    <dgm:cxn modelId="{0408CF46-5A68-492D-9144-C471F41D170C}" srcId="{4B323440-2358-4908-92B1-404DFB1BA1D9}" destId="{A149D67E-2AAA-4C07-90C0-EC14B8BE1B4F}" srcOrd="2" destOrd="0" parTransId="{55A9D041-83FB-43C6-8262-E7AF7557BB1C}" sibTransId="{2847F538-CD71-4E04-AF70-A7682DF4F593}"/>
    <dgm:cxn modelId="{1E3F7251-850A-42BD-9A2D-265E310B4A20}" type="presOf" srcId="{4B323440-2358-4908-92B1-404DFB1BA1D9}" destId="{3B3BC300-C6A8-4CB8-A0AC-350D7464AFC0}" srcOrd="0" destOrd="0" presId="urn:microsoft.com/office/officeart/2008/layout/HalfCircleOrganizationChart"/>
    <dgm:cxn modelId="{69E6717C-95A9-47ED-B621-CE8230B4192E}" type="presOf" srcId="{431BA14F-A1F4-408D-B5DD-C09A531FB794}" destId="{3E3231A7-2845-4FFA-933A-C81AC9536DC9}" srcOrd="0" destOrd="0" presId="urn:microsoft.com/office/officeart/2008/layout/HalfCircleOrganizationChart"/>
    <dgm:cxn modelId="{7E30C78F-8C0A-414D-902A-FDD75E9F86A6}" srcId="{BA751C3D-0475-4DEA-8684-8122FD4BFEF1}" destId="{4B323440-2358-4908-92B1-404DFB1BA1D9}" srcOrd="0" destOrd="0" parTransId="{BA355848-01F5-423C-B5EA-A039C31222CE}" sibTransId="{5C68E0A4-F8B2-4FBD-844A-5D7609AB8E36}"/>
    <dgm:cxn modelId="{6A2BAE98-3587-47B5-864F-DEE453D8BC3E}" srcId="{4B323440-2358-4908-92B1-404DFB1BA1D9}" destId="{431BA14F-A1F4-408D-B5DD-C09A531FB794}" srcOrd="0" destOrd="0" parTransId="{EAF8AAB9-9E77-46E0-9B26-01AF24E5DAEA}" sibTransId="{8F2CE1A0-8E9A-48EF-B3AC-CD8819A13538}"/>
    <dgm:cxn modelId="{8B450EA8-4850-44EA-87F1-5CE8B4D3C6E9}" type="presOf" srcId="{EAF8AAB9-9E77-46E0-9B26-01AF24E5DAEA}" destId="{4713FE47-C373-4919-A158-4A98BE3F47B0}" srcOrd="0" destOrd="0" presId="urn:microsoft.com/office/officeart/2008/layout/HalfCircleOrganizationChart"/>
    <dgm:cxn modelId="{2B665DC2-0586-4314-8D58-938F1F88F953}" type="presOf" srcId="{55A9D041-83FB-43C6-8262-E7AF7557BB1C}" destId="{29288341-6BBE-4F06-9B33-5A39EF2B5409}" srcOrd="0" destOrd="0" presId="urn:microsoft.com/office/officeart/2008/layout/HalfCircleOrganizationChart"/>
    <dgm:cxn modelId="{564933C6-18BB-4365-9FED-BF952AEE4349}" type="presOf" srcId="{4B323440-2358-4908-92B1-404DFB1BA1D9}" destId="{720D2A95-01DD-4E8C-84CE-1247B9DC46CA}" srcOrd="1" destOrd="0" presId="urn:microsoft.com/office/officeart/2008/layout/HalfCircleOrganizationChart"/>
    <dgm:cxn modelId="{E8257FD4-85A9-4E83-9F13-FFB64C8FFA27}" type="presOf" srcId="{E33921C0-34DE-4530-A814-FD1F8CEBADA5}" destId="{F8167BCC-29DC-4624-AEED-CEE1BFEF1067}" srcOrd="0" destOrd="0" presId="urn:microsoft.com/office/officeart/2008/layout/HalfCircleOrganizationChart"/>
    <dgm:cxn modelId="{036519DB-F724-4F51-BF5A-A4225D9FE814}" srcId="{4B323440-2358-4908-92B1-404DFB1BA1D9}" destId="{E33921C0-34DE-4530-A814-FD1F8CEBADA5}" srcOrd="1" destOrd="0" parTransId="{89F293A9-FEDE-468B-BC75-F15A8229E579}" sibTransId="{30F5504E-9EB8-4BC2-8BAF-E7E3F7D9443B}"/>
    <dgm:cxn modelId="{E99AF8F9-CAF2-4996-A1F4-0BF58F4488BC}" type="presOf" srcId="{A149D67E-2AAA-4C07-90C0-EC14B8BE1B4F}" destId="{F28BB82F-B90B-4731-82A2-A5BBF177953E}" srcOrd="1" destOrd="0" presId="urn:microsoft.com/office/officeart/2008/layout/HalfCircleOrganizationChart"/>
    <dgm:cxn modelId="{F93B1F5A-9AB0-4F24-8E5B-FE9B7A22316A}" type="presParOf" srcId="{65A61CB6-5784-4AE8-9A8F-F63ED7CD62D8}" destId="{EF83B106-5AB0-4FEC-BE98-432989E4F912}" srcOrd="0" destOrd="0" presId="urn:microsoft.com/office/officeart/2008/layout/HalfCircleOrganizationChart"/>
    <dgm:cxn modelId="{1D74F949-228D-4AEA-AA61-4B85DA7BEB62}" type="presParOf" srcId="{EF83B106-5AB0-4FEC-BE98-432989E4F912}" destId="{0C8DD5BF-0EF9-4722-B277-36E54D671888}" srcOrd="0" destOrd="0" presId="urn:microsoft.com/office/officeart/2008/layout/HalfCircleOrganizationChart"/>
    <dgm:cxn modelId="{1F859FF5-28CD-4B58-9FD2-1D201E9ABB75}" type="presParOf" srcId="{0C8DD5BF-0EF9-4722-B277-36E54D671888}" destId="{3B3BC300-C6A8-4CB8-A0AC-350D7464AFC0}" srcOrd="0" destOrd="0" presId="urn:microsoft.com/office/officeart/2008/layout/HalfCircleOrganizationChart"/>
    <dgm:cxn modelId="{5DEE04F3-C2C8-4D35-82C7-9F8DA9B3D100}" type="presParOf" srcId="{0C8DD5BF-0EF9-4722-B277-36E54D671888}" destId="{12742C86-D2A6-4B97-B2FC-70E02140A507}" srcOrd="1" destOrd="0" presId="urn:microsoft.com/office/officeart/2008/layout/HalfCircleOrganizationChart"/>
    <dgm:cxn modelId="{AAE386A6-4D7F-4845-ABB8-24628B8A1352}" type="presParOf" srcId="{0C8DD5BF-0EF9-4722-B277-36E54D671888}" destId="{0CA41009-6218-45FF-950F-A39AF33BD307}" srcOrd="2" destOrd="0" presId="urn:microsoft.com/office/officeart/2008/layout/HalfCircleOrganizationChart"/>
    <dgm:cxn modelId="{02204AE7-98A7-4761-81CE-E0C9EE875978}" type="presParOf" srcId="{0C8DD5BF-0EF9-4722-B277-36E54D671888}" destId="{720D2A95-01DD-4E8C-84CE-1247B9DC46CA}" srcOrd="3" destOrd="0" presId="urn:microsoft.com/office/officeart/2008/layout/HalfCircleOrganizationChart"/>
    <dgm:cxn modelId="{84B267CD-EB5A-416A-9B12-A21FB22C9E4B}" type="presParOf" srcId="{EF83B106-5AB0-4FEC-BE98-432989E4F912}" destId="{EB5177B8-02A5-4AFC-B4D5-2BC6F4616AB2}" srcOrd="1" destOrd="0" presId="urn:microsoft.com/office/officeart/2008/layout/HalfCircleOrganizationChart"/>
    <dgm:cxn modelId="{338F54CF-8057-4C34-A536-3081AB73A906}" type="presParOf" srcId="{EB5177B8-02A5-4AFC-B4D5-2BC6F4616AB2}" destId="{4713FE47-C373-4919-A158-4A98BE3F47B0}" srcOrd="0" destOrd="0" presId="urn:microsoft.com/office/officeart/2008/layout/HalfCircleOrganizationChart"/>
    <dgm:cxn modelId="{D8AF781F-240A-4147-A800-33CA6122FD11}" type="presParOf" srcId="{EB5177B8-02A5-4AFC-B4D5-2BC6F4616AB2}" destId="{7D30D4C4-5D2B-437F-8DCE-14CD1E9871B0}" srcOrd="1" destOrd="0" presId="urn:microsoft.com/office/officeart/2008/layout/HalfCircleOrganizationChart"/>
    <dgm:cxn modelId="{B6713DDA-DFBE-4F2D-B877-1B679B6B61AB}" type="presParOf" srcId="{7D30D4C4-5D2B-437F-8DCE-14CD1E9871B0}" destId="{1D823073-8A95-435D-B01E-032AD5214192}" srcOrd="0" destOrd="0" presId="urn:microsoft.com/office/officeart/2008/layout/HalfCircleOrganizationChart"/>
    <dgm:cxn modelId="{CCC854B2-D9EF-46F2-B03C-CB5A0F609A61}" type="presParOf" srcId="{1D823073-8A95-435D-B01E-032AD5214192}" destId="{3E3231A7-2845-4FFA-933A-C81AC9536DC9}" srcOrd="0" destOrd="0" presId="urn:microsoft.com/office/officeart/2008/layout/HalfCircleOrganizationChart"/>
    <dgm:cxn modelId="{97B9607D-3638-4B5D-B13F-397E427F0AD3}" type="presParOf" srcId="{1D823073-8A95-435D-B01E-032AD5214192}" destId="{F1EE4A1C-7F4F-4838-A554-D183D8710FD5}" srcOrd="1" destOrd="0" presId="urn:microsoft.com/office/officeart/2008/layout/HalfCircleOrganizationChart"/>
    <dgm:cxn modelId="{ADAA6424-08F3-4A50-B533-E1432CC157CA}" type="presParOf" srcId="{1D823073-8A95-435D-B01E-032AD5214192}" destId="{5102BD5D-B515-46CE-8C11-09E8AFF04C3F}" srcOrd="2" destOrd="0" presId="urn:microsoft.com/office/officeart/2008/layout/HalfCircleOrganizationChart"/>
    <dgm:cxn modelId="{3DECF0AE-929F-4C25-8CA4-437C41C67070}" type="presParOf" srcId="{1D823073-8A95-435D-B01E-032AD5214192}" destId="{BB82A3FC-EC3B-4403-8DDF-27EA88935619}" srcOrd="3" destOrd="0" presId="urn:microsoft.com/office/officeart/2008/layout/HalfCircleOrganizationChart"/>
    <dgm:cxn modelId="{CF7D430E-C5F2-413A-9D9C-2264AA46874A}" type="presParOf" srcId="{7D30D4C4-5D2B-437F-8DCE-14CD1E9871B0}" destId="{0AE1157D-8169-4641-94D1-86E550D1B04F}" srcOrd="1" destOrd="0" presId="urn:microsoft.com/office/officeart/2008/layout/HalfCircleOrganizationChart"/>
    <dgm:cxn modelId="{95597933-1197-467C-843E-027155A04C7B}" type="presParOf" srcId="{7D30D4C4-5D2B-437F-8DCE-14CD1E9871B0}" destId="{F7EB2AC3-1657-434C-A9C1-53C23CC71501}" srcOrd="2" destOrd="0" presId="urn:microsoft.com/office/officeart/2008/layout/HalfCircleOrganizationChart"/>
    <dgm:cxn modelId="{7AF4CF0C-A340-4B86-AD48-5AD4A22E4258}" type="presParOf" srcId="{EB5177B8-02A5-4AFC-B4D5-2BC6F4616AB2}" destId="{06565EF3-CAD9-482B-8A9E-7BD1EF3358F4}" srcOrd="2" destOrd="0" presId="urn:microsoft.com/office/officeart/2008/layout/HalfCircleOrganizationChart"/>
    <dgm:cxn modelId="{CC9ECF0D-3629-4DB8-A426-22C9027CBC2A}" type="presParOf" srcId="{EB5177B8-02A5-4AFC-B4D5-2BC6F4616AB2}" destId="{F6179E10-1A35-4533-AFFA-D30240E0A53C}" srcOrd="3" destOrd="0" presId="urn:microsoft.com/office/officeart/2008/layout/HalfCircleOrganizationChart"/>
    <dgm:cxn modelId="{ED211CA8-CDEB-4DF4-B438-F08F1DFC8A19}" type="presParOf" srcId="{F6179E10-1A35-4533-AFFA-D30240E0A53C}" destId="{0C6E97DE-5938-41B2-978E-3E305C7FAE33}" srcOrd="0" destOrd="0" presId="urn:microsoft.com/office/officeart/2008/layout/HalfCircleOrganizationChart"/>
    <dgm:cxn modelId="{32A525AA-D83B-47DA-A5D2-6F5FC6300597}" type="presParOf" srcId="{0C6E97DE-5938-41B2-978E-3E305C7FAE33}" destId="{F8167BCC-29DC-4624-AEED-CEE1BFEF1067}" srcOrd="0" destOrd="0" presId="urn:microsoft.com/office/officeart/2008/layout/HalfCircleOrganizationChart"/>
    <dgm:cxn modelId="{AE96DDB0-882F-45BA-869C-C24BF642E055}" type="presParOf" srcId="{0C6E97DE-5938-41B2-978E-3E305C7FAE33}" destId="{16AF4847-65A4-4C19-9026-747C705E551C}" srcOrd="1" destOrd="0" presId="urn:microsoft.com/office/officeart/2008/layout/HalfCircleOrganizationChart"/>
    <dgm:cxn modelId="{55C4EAEF-E624-49B6-82CC-CB4390B621DA}" type="presParOf" srcId="{0C6E97DE-5938-41B2-978E-3E305C7FAE33}" destId="{7AA5F34E-F4AE-472B-AA52-B83731F1C500}" srcOrd="2" destOrd="0" presId="urn:microsoft.com/office/officeart/2008/layout/HalfCircleOrganizationChart"/>
    <dgm:cxn modelId="{73D0414C-F4E8-436A-96C5-BD386E697F92}" type="presParOf" srcId="{0C6E97DE-5938-41B2-978E-3E305C7FAE33}" destId="{6861CB3F-9854-48E9-9A24-A6857D8516D4}" srcOrd="3" destOrd="0" presId="urn:microsoft.com/office/officeart/2008/layout/HalfCircleOrganizationChart"/>
    <dgm:cxn modelId="{A5310AD8-E9EB-4A7C-90F3-82C5DEA7F52D}" type="presParOf" srcId="{F6179E10-1A35-4533-AFFA-D30240E0A53C}" destId="{18173CFD-623C-49BE-832F-8F04221E10F3}" srcOrd="1" destOrd="0" presId="urn:microsoft.com/office/officeart/2008/layout/HalfCircleOrganizationChart"/>
    <dgm:cxn modelId="{98522ED3-B3A9-491E-B169-06939206EC5E}" type="presParOf" srcId="{F6179E10-1A35-4533-AFFA-D30240E0A53C}" destId="{89DCA256-8EFA-4172-9745-F7C1255938A9}" srcOrd="2" destOrd="0" presId="urn:microsoft.com/office/officeart/2008/layout/HalfCircleOrganizationChart"/>
    <dgm:cxn modelId="{16C9ABEE-4430-421D-8FB5-B416D240A84A}" type="presParOf" srcId="{EB5177B8-02A5-4AFC-B4D5-2BC6F4616AB2}" destId="{29288341-6BBE-4F06-9B33-5A39EF2B5409}" srcOrd="4" destOrd="0" presId="urn:microsoft.com/office/officeart/2008/layout/HalfCircleOrganizationChart"/>
    <dgm:cxn modelId="{2450FDB5-C340-4759-9C34-08E325D6D09B}" type="presParOf" srcId="{EB5177B8-02A5-4AFC-B4D5-2BC6F4616AB2}" destId="{4696332E-8079-468B-BD0E-7A18A011302E}" srcOrd="5" destOrd="0" presId="urn:microsoft.com/office/officeart/2008/layout/HalfCircleOrganizationChart"/>
    <dgm:cxn modelId="{D4732FAD-F244-49F2-8CE5-AF7FA716F036}" type="presParOf" srcId="{4696332E-8079-468B-BD0E-7A18A011302E}" destId="{BE26A899-2671-4E56-AF91-263101722556}" srcOrd="0" destOrd="0" presId="urn:microsoft.com/office/officeart/2008/layout/HalfCircleOrganizationChart"/>
    <dgm:cxn modelId="{39CE2EF0-7F4A-493D-955D-EDCB8AEE4ACF}" type="presParOf" srcId="{BE26A899-2671-4E56-AF91-263101722556}" destId="{BAEF940C-01D1-4ABD-AEC1-B4EBB9E4B00D}" srcOrd="0" destOrd="0" presId="urn:microsoft.com/office/officeart/2008/layout/HalfCircleOrganizationChart"/>
    <dgm:cxn modelId="{6AF3B42F-3629-4C83-981F-5BC62DF5EEE9}" type="presParOf" srcId="{BE26A899-2671-4E56-AF91-263101722556}" destId="{DA2F7FC3-01A6-44E9-AF3C-04A40C788EF7}" srcOrd="1" destOrd="0" presId="urn:microsoft.com/office/officeart/2008/layout/HalfCircleOrganizationChart"/>
    <dgm:cxn modelId="{49AC2485-8A8D-4A28-9CC3-1BBC88178B65}" type="presParOf" srcId="{BE26A899-2671-4E56-AF91-263101722556}" destId="{3F28E2DB-C9D1-4238-BB2A-B74E016732E7}" srcOrd="2" destOrd="0" presId="urn:microsoft.com/office/officeart/2008/layout/HalfCircleOrganizationChart"/>
    <dgm:cxn modelId="{52D235F5-3C56-459A-8FBC-C0D077426F10}" type="presParOf" srcId="{BE26A899-2671-4E56-AF91-263101722556}" destId="{F28BB82F-B90B-4731-82A2-A5BBF177953E}" srcOrd="3" destOrd="0" presId="urn:microsoft.com/office/officeart/2008/layout/HalfCircleOrganizationChart"/>
    <dgm:cxn modelId="{9A93992C-15DD-48BE-A56B-47D56C62D8DB}" type="presParOf" srcId="{4696332E-8079-468B-BD0E-7A18A011302E}" destId="{AAED7F39-AEC4-46FB-8C12-D36949C3BFCE}" srcOrd="1" destOrd="0" presId="urn:microsoft.com/office/officeart/2008/layout/HalfCircleOrganizationChart"/>
    <dgm:cxn modelId="{46FA51EB-105B-4349-AA98-A6781B33C4A2}" type="presParOf" srcId="{4696332E-8079-468B-BD0E-7A18A011302E}" destId="{54340A45-5727-4730-9178-45FE3C1E2685}" srcOrd="2" destOrd="0" presId="urn:microsoft.com/office/officeart/2008/layout/HalfCircleOrganizationChart"/>
    <dgm:cxn modelId="{FF9C2FDC-BBB0-42E7-BCC3-3C7FC8E8A719}" type="presParOf" srcId="{EF83B106-5AB0-4FEC-BE98-432989E4F912}" destId="{4D09B9AD-CA32-4BA6-BB8A-76B59A95E8D6}" srcOrd="2" destOrd="0" presId="urn:microsoft.com/office/officeart/2008/layout/HalfCircleOrganizationChart"/>
  </dgm:cxnLst>
  <dgm:bg>
    <a:noFill/>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88341-6BBE-4F06-9B33-5A39EF2B5409}">
      <dsp:nvSpPr>
        <dsp:cNvPr id="0" name=""/>
        <dsp:cNvSpPr/>
      </dsp:nvSpPr>
      <dsp:spPr>
        <a:xfrm>
          <a:off x="3947246" y="2372108"/>
          <a:ext cx="2792705" cy="865674"/>
        </a:xfrm>
        <a:custGeom>
          <a:avLst/>
          <a:gdLst/>
          <a:ahLst/>
          <a:cxnLst/>
          <a:rect l="0" t="0" r="0" b="0"/>
          <a:pathLst>
            <a:path>
              <a:moveTo>
                <a:pt x="0" y="0"/>
              </a:moveTo>
              <a:lnTo>
                <a:pt x="0" y="623331"/>
              </a:lnTo>
              <a:lnTo>
                <a:pt x="2792705" y="623331"/>
              </a:lnTo>
              <a:lnTo>
                <a:pt x="2792705" y="865674"/>
              </a:lnTo>
            </a:path>
          </a:pathLst>
        </a:cu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06565EF3-CAD9-482B-8A9E-7BD1EF3358F4}">
      <dsp:nvSpPr>
        <dsp:cNvPr id="0" name=""/>
        <dsp:cNvSpPr/>
      </dsp:nvSpPr>
      <dsp:spPr>
        <a:xfrm>
          <a:off x="3901526" y="2372108"/>
          <a:ext cx="91440" cy="865674"/>
        </a:xfrm>
        <a:custGeom>
          <a:avLst/>
          <a:gdLst/>
          <a:ahLst/>
          <a:cxnLst/>
          <a:rect l="0" t="0" r="0" b="0"/>
          <a:pathLst>
            <a:path>
              <a:moveTo>
                <a:pt x="45720" y="0"/>
              </a:moveTo>
              <a:lnTo>
                <a:pt x="45720" y="865674"/>
              </a:lnTo>
            </a:path>
          </a:pathLst>
        </a:cu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4713FE47-C373-4919-A158-4A98BE3F47B0}">
      <dsp:nvSpPr>
        <dsp:cNvPr id="0" name=""/>
        <dsp:cNvSpPr/>
      </dsp:nvSpPr>
      <dsp:spPr>
        <a:xfrm>
          <a:off x="1154540" y="2372108"/>
          <a:ext cx="2792705" cy="865674"/>
        </a:xfrm>
        <a:custGeom>
          <a:avLst/>
          <a:gdLst/>
          <a:ahLst/>
          <a:cxnLst/>
          <a:rect l="0" t="0" r="0" b="0"/>
          <a:pathLst>
            <a:path>
              <a:moveTo>
                <a:pt x="2792705" y="0"/>
              </a:moveTo>
              <a:lnTo>
                <a:pt x="2792705" y="623331"/>
              </a:lnTo>
              <a:lnTo>
                <a:pt x="0" y="623331"/>
              </a:lnTo>
              <a:lnTo>
                <a:pt x="0" y="865674"/>
              </a:lnTo>
            </a:path>
          </a:pathLst>
        </a:cu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12742C86-D2A6-4B97-B2FC-70E02140A507}">
      <dsp:nvSpPr>
        <dsp:cNvPr id="0" name=""/>
        <dsp:cNvSpPr/>
      </dsp:nvSpPr>
      <dsp:spPr>
        <a:xfrm>
          <a:off x="2636919" y="171329"/>
          <a:ext cx="2620654" cy="2200779"/>
        </a:xfrm>
        <a:prstGeom prst="arc">
          <a:avLst>
            <a:gd name="adj1" fmla="val 13200000"/>
            <a:gd name="adj2" fmla="val 19200000"/>
          </a:avLst>
        </a:pr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0CA41009-6218-45FF-950F-A39AF33BD307}">
      <dsp:nvSpPr>
        <dsp:cNvPr id="0" name=""/>
        <dsp:cNvSpPr/>
      </dsp:nvSpPr>
      <dsp:spPr>
        <a:xfrm>
          <a:off x="2636919" y="171329"/>
          <a:ext cx="2620654" cy="2200779"/>
        </a:xfrm>
        <a:prstGeom prst="arc">
          <a:avLst>
            <a:gd name="adj1" fmla="val 2400000"/>
            <a:gd name="adj2" fmla="val 8400000"/>
          </a:avLst>
        </a:pr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3B3BC300-C6A8-4CB8-A0AC-350D7464AFC0}">
      <dsp:nvSpPr>
        <dsp:cNvPr id="0" name=""/>
        <dsp:cNvSpPr/>
      </dsp:nvSpPr>
      <dsp:spPr>
        <a:xfrm>
          <a:off x="1326592" y="567469"/>
          <a:ext cx="5241308" cy="140849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i="0" kern="1200" dirty="0">
              <a:solidFill>
                <a:schemeClr val="tx1">
                  <a:lumMod val="75000"/>
                  <a:lumOff val="25000"/>
                </a:schemeClr>
              </a:solidFill>
              <a:latin typeface="Arial" panose="020B0604020202020204" pitchFamily="34" charset="0"/>
              <a:cs typeface="Arial" panose="020B0604020202020204" pitchFamily="34" charset="0"/>
            </a:rPr>
            <a:t>“</a:t>
          </a:r>
          <a:r>
            <a:rPr lang="en-US" sz="2400" i="0" kern="1200" dirty="0">
              <a:solidFill>
                <a:schemeClr val="tx1">
                  <a:lumMod val="75000"/>
                  <a:lumOff val="25000"/>
                </a:schemeClr>
              </a:solidFill>
              <a:latin typeface="Arial" panose="020B0604020202020204" pitchFamily="34" charset="0"/>
              <a:cs typeface="Arial" panose="020B0604020202020204" pitchFamily="34" charset="0"/>
            </a:rPr>
            <a:t>Do you want to be pregnant in the next three months or have a baby in the next year?”</a:t>
          </a:r>
        </a:p>
      </dsp:txBody>
      <dsp:txXfrm>
        <a:off x="1326592" y="567469"/>
        <a:ext cx="5241308" cy="1408498"/>
      </dsp:txXfrm>
    </dsp:sp>
    <dsp:sp modelId="{F1EE4A1C-7F4F-4838-A554-D183D8710FD5}">
      <dsp:nvSpPr>
        <dsp:cNvPr id="0" name=""/>
        <dsp:cNvSpPr/>
      </dsp:nvSpPr>
      <dsp:spPr>
        <a:xfrm>
          <a:off x="577535" y="3237782"/>
          <a:ext cx="1154010" cy="1154010"/>
        </a:xfrm>
        <a:prstGeom prst="arc">
          <a:avLst>
            <a:gd name="adj1" fmla="val 13200000"/>
            <a:gd name="adj2" fmla="val 19200000"/>
          </a:avLst>
        </a:pr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5102BD5D-B515-46CE-8C11-09E8AFF04C3F}">
      <dsp:nvSpPr>
        <dsp:cNvPr id="0" name=""/>
        <dsp:cNvSpPr/>
      </dsp:nvSpPr>
      <dsp:spPr>
        <a:xfrm>
          <a:off x="577535" y="3237782"/>
          <a:ext cx="1154010" cy="1154010"/>
        </a:xfrm>
        <a:prstGeom prst="arc">
          <a:avLst>
            <a:gd name="adj1" fmla="val 2400000"/>
            <a:gd name="adj2" fmla="val 8400000"/>
          </a:avLst>
        </a:pr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3E3231A7-2845-4FFA-933A-C81AC9536DC9}">
      <dsp:nvSpPr>
        <dsp:cNvPr id="0" name=""/>
        <dsp:cNvSpPr/>
      </dsp:nvSpPr>
      <dsp:spPr>
        <a:xfrm>
          <a:off x="530" y="3445504"/>
          <a:ext cx="2308021" cy="7385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575291"/>
              </a:solidFill>
            </a:rPr>
            <a:t>Yes</a:t>
          </a:r>
        </a:p>
      </dsp:txBody>
      <dsp:txXfrm>
        <a:off x="530" y="3445504"/>
        <a:ext cx="2308021" cy="738566"/>
      </dsp:txXfrm>
    </dsp:sp>
    <dsp:sp modelId="{16AF4847-65A4-4C19-9026-747C705E551C}">
      <dsp:nvSpPr>
        <dsp:cNvPr id="0" name=""/>
        <dsp:cNvSpPr/>
      </dsp:nvSpPr>
      <dsp:spPr>
        <a:xfrm>
          <a:off x="3370241" y="3237782"/>
          <a:ext cx="1154010" cy="1154010"/>
        </a:xfrm>
        <a:prstGeom prst="arc">
          <a:avLst>
            <a:gd name="adj1" fmla="val 13200000"/>
            <a:gd name="adj2" fmla="val 19200000"/>
          </a:avLst>
        </a:pr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7AA5F34E-F4AE-472B-AA52-B83731F1C500}">
      <dsp:nvSpPr>
        <dsp:cNvPr id="0" name=""/>
        <dsp:cNvSpPr/>
      </dsp:nvSpPr>
      <dsp:spPr>
        <a:xfrm>
          <a:off x="3370241" y="3237782"/>
          <a:ext cx="1154010" cy="1154010"/>
        </a:xfrm>
        <a:prstGeom prst="arc">
          <a:avLst>
            <a:gd name="adj1" fmla="val 2400000"/>
            <a:gd name="adj2" fmla="val 8400000"/>
          </a:avLst>
        </a:pr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F8167BCC-29DC-4624-AEED-CEE1BFEF1067}">
      <dsp:nvSpPr>
        <dsp:cNvPr id="0" name=""/>
        <dsp:cNvSpPr/>
      </dsp:nvSpPr>
      <dsp:spPr>
        <a:xfrm>
          <a:off x="2793235" y="3445504"/>
          <a:ext cx="2308021" cy="7385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F69D35"/>
              </a:solidFill>
            </a:rPr>
            <a:t>Not Sure</a:t>
          </a:r>
        </a:p>
      </dsp:txBody>
      <dsp:txXfrm>
        <a:off x="2793235" y="3445504"/>
        <a:ext cx="2308021" cy="738566"/>
      </dsp:txXfrm>
    </dsp:sp>
    <dsp:sp modelId="{DA2F7FC3-01A6-44E9-AF3C-04A40C788EF7}">
      <dsp:nvSpPr>
        <dsp:cNvPr id="0" name=""/>
        <dsp:cNvSpPr/>
      </dsp:nvSpPr>
      <dsp:spPr>
        <a:xfrm>
          <a:off x="6162946" y="3237782"/>
          <a:ext cx="1154010" cy="1154010"/>
        </a:xfrm>
        <a:prstGeom prst="arc">
          <a:avLst>
            <a:gd name="adj1" fmla="val 13200000"/>
            <a:gd name="adj2" fmla="val 19200000"/>
          </a:avLst>
        </a:pr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3F28E2DB-C9D1-4238-BB2A-B74E016732E7}">
      <dsp:nvSpPr>
        <dsp:cNvPr id="0" name=""/>
        <dsp:cNvSpPr/>
      </dsp:nvSpPr>
      <dsp:spPr>
        <a:xfrm>
          <a:off x="6162946" y="3237782"/>
          <a:ext cx="1154010" cy="1154010"/>
        </a:xfrm>
        <a:prstGeom prst="arc">
          <a:avLst>
            <a:gd name="adj1" fmla="val 2400000"/>
            <a:gd name="adj2" fmla="val 8400000"/>
          </a:avLst>
        </a:prstGeom>
        <a:noFill/>
        <a:ln w="25400" cap="flat" cmpd="sng" algn="ctr">
          <a:solidFill>
            <a:srgbClr val="575291"/>
          </a:solidFill>
          <a:prstDash val="solid"/>
        </a:ln>
        <a:effectLst/>
      </dsp:spPr>
      <dsp:style>
        <a:lnRef idx="2">
          <a:scrgbClr r="0" g="0" b="0"/>
        </a:lnRef>
        <a:fillRef idx="0">
          <a:scrgbClr r="0" g="0" b="0"/>
        </a:fillRef>
        <a:effectRef idx="0">
          <a:scrgbClr r="0" g="0" b="0"/>
        </a:effectRef>
        <a:fontRef idx="minor"/>
      </dsp:style>
    </dsp:sp>
    <dsp:sp modelId="{BAEF940C-01D1-4ABD-AEC1-B4EBB9E4B00D}">
      <dsp:nvSpPr>
        <dsp:cNvPr id="0" name=""/>
        <dsp:cNvSpPr/>
      </dsp:nvSpPr>
      <dsp:spPr>
        <a:xfrm>
          <a:off x="5585941" y="3445504"/>
          <a:ext cx="2308021" cy="73856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dirty="0">
              <a:solidFill>
                <a:srgbClr val="51B748"/>
              </a:solidFill>
            </a:rPr>
            <a:t>No</a:t>
          </a:r>
        </a:p>
      </dsp:txBody>
      <dsp:txXfrm>
        <a:off x="5585941" y="3445504"/>
        <a:ext cx="2308021" cy="73856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145" cy="465743"/>
          </a:xfrm>
          <a:prstGeom prst="rect">
            <a:avLst/>
          </a:prstGeom>
        </p:spPr>
        <p:txBody>
          <a:bodyPr vert="horz" lIns="88126" tIns="44064" rIns="88126" bIns="44064" rtlCol="0"/>
          <a:lstStyle>
            <a:lvl1pPr algn="l">
              <a:defRPr sz="1200"/>
            </a:lvl1pPr>
          </a:lstStyle>
          <a:p>
            <a:r>
              <a:rPr lang="en-US" dirty="0"/>
              <a:t>Contraceptive Counseling</a:t>
            </a:r>
          </a:p>
        </p:txBody>
      </p:sp>
      <p:sp>
        <p:nvSpPr>
          <p:cNvPr id="4" name="Footer Placeholder 3"/>
          <p:cNvSpPr>
            <a:spLocks noGrp="1"/>
          </p:cNvSpPr>
          <p:nvPr>
            <p:ph type="ftr" sz="quarter" idx="2"/>
          </p:nvPr>
        </p:nvSpPr>
        <p:spPr>
          <a:xfrm>
            <a:off x="1" y="8830658"/>
            <a:ext cx="3038145" cy="465742"/>
          </a:xfrm>
          <a:prstGeom prst="rect">
            <a:avLst/>
          </a:prstGeom>
        </p:spPr>
        <p:txBody>
          <a:bodyPr vert="horz" lIns="88126" tIns="44064" rIns="88126" bIns="44064"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26" tIns="44064" rIns="88126" bIns="44064" rtlCol="0" anchor="b"/>
          <a:lstStyle>
            <a:lvl1pPr algn="r">
              <a:defRPr sz="1200"/>
            </a:lvl1pPr>
          </a:lstStyle>
          <a:p>
            <a:fld id="{B6377776-F057-480B-9FB0-217C7B4CDDB2}" type="slidenum">
              <a:rPr lang="en-US" smtClean="0"/>
              <a:pPr/>
              <a:t>‹#›</a:t>
            </a:fld>
            <a:endParaRPr lang="en-US"/>
          </a:p>
        </p:txBody>
      </p:sp>
    </p:spTree>
    <p:extLst>
      <p:ext uri="{BB962C8B-B14F-4D97-AF65-F5344CB8AC3E}">
        <p14:creationId xmlns:p14="http://schemas.microsoft.com/office/powerpoint/2010/main" val="159330854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3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8" tIns="46580" rIns="93158" bIns="4658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8" tIns="46580" rIns="93158" bIns="465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300"/>
            </a:lvl1pPr>
          </a:lstStyle>
          <a:p>
            <a:fld id="{2ED6782A-DA70-47AD-A6E0-B9E6B76E8759}" type="slidenum">
              <a:rPr lang="en-US" smtClean="0"/>
              <a:pPr/>
              <a:t>‹#›</a:t>
            </a:fld>
            <a:endParaRPr lang="en-US" dirty="0"/>
          </a:p>
        </p:txBody>
      </p:sp>
    </p:spTree>
    <p:extLst>
      <p:ext uri="{BB962C8B-B14F-4D97-AF65-F5344CB8AC3E}">
        <p14:creationId xmlns:p14="http://schemas.microsoft.com/office/powerpoint/2010/main" val="34475799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preconception/overview.html"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6782A-DA70-47AD-A6E0-B9E6B76E8759}" type="slidenum">
              <a:rPr lang="en-US" smtClean="0"/>
              <a:pPr/>
              <a:t>1</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9001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6782A-DA70-47AD-A6E0-B9E6B76E8759}" type="slidenum">
              <a:rPr lang="en-US" smtClean="0"/>
              <a:pPr/>
              <a:t>2</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45516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6782A-DA70-47AD-A6E0-B9E6B76E8759}" type="slidenum">
              <a:rPr lang="en-US" smtClean="0"/>
              <a:pPr/>
              <a:t>4</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75443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6782A-DA70-47AD-A6E0-B9E6B76E8759}" type="slidenum">
              <a:rPr lang="en-US" smtClean="0"/>
              <a:pPr/>
              <a:t>5</a:t>
            </a:fld>
            <a:endParaRPr lang="en-US" dirty="0"/>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971035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D6782A-DA70-47AD-A6E0-B9E6B76E8759}" type="slidenum">
              <a:rPr lang="en-US" smtClean="0"/>
              <a:pPr/>
              <a:t>10</a:t>
            </a:fld>
            <a:endParaRPr lang="en-US" dirty="0"/>
          </a:p>
        </p:txBody>
      </p:sp>
      <p:sp>
        <p:nvSpPr>
          <p:cNvPr id="5" name="Date Placeholder 4"/>
          <p:cNvSpPr>
            <a:spLocks noGrp="1"/>
          </p:cNvSpPr>
          <p:nvPr>
            <p:ph type="dt" idx="11"/>
          </p:nvPr>
        </p:nvSpPr>
        <p:spPr/>
        <p:txBody>
          <a:bodyPr/>
          <a:lstStyle/>
          <a:p>
            <a:endParaRPr lang="en-US" dirty="0"/>
          </a:p>
        </p:txBody>
      </p:sp>
      <p:sp>
        <p:nvSpPr>
          <p:cNvPr id="6" name="Header Placeholder 5"/>
          <p:cNvSpPr>
            <a:spLocks noGrp="1"/>
          </p:cNvSpPr>
          <p:nvPr>
            <p:ph type="hdr" sz="quarter" idx="12"/>
          </p:nvPr>
        </p:nvSpPr>
        <p:spPr/>
        <p:txBody>
          <a:bodyPr/>
          <a:lstStyle/>
          <a:p>
            <a:endParaRPr lang="en-US" dirty="0"/>
          </a:p>
        </p:txBody>
      </p:sp>
    </p:spTree>
    <p:extLst>
      <p:ext uri="{BB962C8B-B14F-4D97-AF65-F5344CB8AC3E}">
        <p14:creationId xmlns:p14="http://schemas.microsoft.com/office/powerpoint/2010/main" val="255518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highlight>
                  <a:srgbClr val="FFFF00"/>
                </a:highlight>
              </a:rPr>
              <a:t>If</a:t>
            </a:r>
            <a:r>
              <a:rPr lang="en-US" b="0" baseline="0" dirty="0">
                <a:highlight>
                  <a:srgbClr val="FFFF00"/>
                </a:highlight>
              </a:rPr>
              <a:t> a client is clear about their desire to become pregnant in the next three months or have a baby in the next year, we will want to make sure that she has access to preconception services that will assist them in having a healthy pregnancy.</a:t>
            </a:r>
          </a:p>
          <a:p>
            <a:pPr marL="0" indent="0">
              <a:buFont typeface="Arial" panose="020B0604020202020204" pitchFamily="34" charset="0"/>
              <a:buNone/>
            </a:pPr>
            <a:endParaRPr lang="en-US" b="0" baseline="0" dirty="0">
              <a:highlight>
                <a:srgbClr val="FFFF00"/>
              </a:highlight>
            </a:endParaRPr>
          </a:p>
          <a:p>
            <a:pPr marL="0" indent="0">
              <a:buFont typeface="Arial" panose="020B0604020202020204" pitchFamily="34" charset="0"/>
              <a:buNone/>
            </a:pPr>
            <a:r>
              <a:rPr lang="en-US" b="0" baseline="0" dirty="0">
                <a:highlight>
                  <a:srgbClr val="FFFF00"/>
                </a:highlight>
              </a:rPr>
              <a:t>If the client is unsure or clear about their desire to </a:t>
            </a:r>
            <a:r>
              <a:rPr lang="en-US" b="1" i="1" baseline="0" dirty="0">
                <a:highlight>
                  <a:srgbClr val="FFFF00"/>
                </a:highlight>
              </a:rPr>
              <a:t>prevent</a:t>
            </a:r>
            <a:r>
              <a:rPr lang="en-US" b="0" i="1" baseline="0" dirty="0">
                <a:highlight>
                  <a:srgbClr val="FFFF00"/>
                </a:highlight>
              </a:rPr>
              <a:t> </a:t>
            </a:r>
            <a:r>
              <a:rPr lang="en-US" b="0" i="0" baseline="0" dirty="0">
                <a:highlight>
                  <a:srgbClr val="FFFF00"/>
                </a:highlight>
              </a:rPr>
              <a:t>a pregnancy in the coming months, we will want to spend some time to explore their thoughts and feelings about pregnancy and contraception and provide then with the information she needs to decide whether or not to </a:t>
            </a:r>
            <a:r>
              <a:rPr lang="en-US" sz="1200" b="0" kern="1200" dirty="0">
                <a:solidFill>
                  <a:schemeClr val="tx1"/>
                </a:solidFill>
                <a:highlight>
                  <a:srgbClr val="FFFF00"/>
                </a:highlight>
                <a:latin typeface="+mn-lt"/>
                <a:ea typeface="+mn-ea"/>
                <a:cs typeface="+mn-cs"/>
              </a:rPr>
              <a:t>contracept</a:t>
            </a:r>
            <a:r>
              <a:rPr lang="en-US" b="0" i="0" baseline="0" dirty="0">
                <a:highlight>
                  <a:srgbClr val="FFFF00"/>
                </a:highlight>
              </a:rPr>
              <a:t>.</a:t>
            </a:r>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86F37BB8-C2BE-4295-839A-A68BA11ED237}" type="slidenum">
              <a:rPr lang="en-US" smtClean="0"/>
              <a:t>34</a:t>
            </a:fld>
            <a:endParaRPr lang="en-US"/>
          </a:p>
        </p:txBody>
      </p:sp>
    </p:spTree>
    <p:extLst>
      <p:ext uri="{BB962C8B-B14F-4D97-AF65-F5344CB8AC3E}">
        <p14:creationId xmlns:p14="http://schemas.microsoft.com/office/powerpoint/2010/main" val="1381629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hlinkClick r:id="rId3"/>
              </a:rPr>
              <a:t>https://www.cdc.gov/preconception/overview.html</a:t>
            </a:r>
            <a:r>
              <a:rPr lang="en-US" dirty="0">
                <a:solidFill>
                  <a:schemeClr val="tx2"/>
                </a:solidFill>
              </a:rPr>
              <a:t> </a:t>
            </a:r>
          </a:p>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D6782A-DA70-47AD-A6E0-B9E6B76E8759}" type="slidenum">
              <a:rPr lang="en-US" smtClean="0"/>
              <a:pPr/>
              <a:t>36</a:t>
            </a:fld>
            <a:endParaRPr lang="en-US" dirty="0"/>
          </a:p>
        </p:txBody>
      </p:sp>
    </p:spTree>
    <p:extLst>
      <p:ext uri="{BB962C8B-B14F-4D97-AF65-F5344CB8AC3E}">
        <p14:creationId xmlns:p14="http://schemas.microsoft.com/office/powerpoint/2010/main" val="420256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highlight>
                  <a:srgbClr val="FFFF00"/>
                </a:highlight>
              </a:rPr>
              <a:t>If</a:t>
            </a:r>
            <a:r>
              <a:rPr lang="en-US" b="0" baseline="0" dirty="0">
                <a:highlight>
                  <a:srgbClr val="FFFF00"/>
                </a:highlight>
              </a:rPr>
              <a:t> a client is clear about their desire to become pregnant in the next three months or have a baby in the next year, we will want to make sure that she has access to preconception services that will assist them in having a healthy pregnancy.</a:t>
            </a:r>
          </a:p>
          <a:p>
            <a:pPr marL="0" indent="0">
              <a:buFont typeface="Arial" panose="020B0604020202020204" pitchFamily="34" charset="0"/>
              <a:buNone/>
            </a:pPr>
            <a:endParaRPr lang="en-US" b="0" baseline="0" dirty="0">
              <a:highlight>
                <a:srgbClr val="FFFF00"/>
              </a:highlight>
            </a:endParaRPr>
          </a:p>
          <a:p>
            <a:pPr marL="0" indent="0">
              <a:buFont typeface="Arial" panose="020B0604020202020204" pitchFamily="34" charset="0"/>
              <a:buNone/>
            </a:pPr>
            <a:r>
              <a:rPr lang="en-US" b="0" baseline="0" dirty="0">
                <a:highlight>
                  <a:srgbClr val="FFFF00"/>
                </a:highlight>
              </a:rPr>
              <a:t>If the client is unsure or clear about their desire to </a:t>
            </a:r>
            <a:r>
              <a:rPr lang="en-US" b="1" i="1" baseline="0" dirty="0">
                <a:highlight>
                  <a:srgbClr val="FFFF00"/>
                </a:highlight>
              </a:rPr>
              <a:t>prevent</a:t>
            </a:r>
            <a:r>
              <a:rPr lang="en-US" b="0" i="1" baseline="0" dirty="0">
                <a:highlight>
                  <a:srgbClr val="FFFF00"/>
                </a:highlight>
              </a:rPr>
              <a:t> </a:t>
            </a:r>
            <a:r>
              <a:rPr lang="en-US" b="0" i="0" baseline="0" dirty="0">
                <a:highlight>
                  <a:srgbClr val="FFFF00"/>
                </a:highlight>
              </a:rPr>
              <a:t>a pregnancy in the coming months, we will want to spend some time to explore their thoughts and feelings about pregnancy and contraception and provide them with the information she needs to decide whether or not to </a:t>
            </a:r>
            <a:r>
              <a:rPr lang="en-US" sz="1200" b="0" kern="1200" dirty="0">
                <a:solidFill>
                  <a:schemeClr val="tx1"/>
                </a:solidFill>
                <a:highlight>
                  <a:srgbClr val="FFFF00"/>
                </a:highlight>
                <a:latin typeface="+mn-lt"/>
                <a:ea typeface="+mn-ea"/>
                <a:cs typeface="+mn-cs"/>
              </a:rPr>
              <a:t>contracept</a:t>
            </a:r>
            <a:r>
              <a:rPr lang="en-US" b="0" i="0" baseline="0" dirty="0">
                <a:highlight>
                  <a:srgbClr val="FFFF00"/>
                </a:highlight>
              </a:rPr>
              <a:t>.</a:t>
            </a:r>
            <a:endParaRPr lang="en-US" b="0" dirty="0">
              <a:highlight>
                <a:srgbClr val="FFFF00"/>
              </a:highlight>
            </a:endParaRPr>
          </a:p>
        </p:txBody>
      </p:sp>
      <p:sp>
        <p:nvSpPr>
          <p:cNvPr id="4" name="Slide Number Placeholder 3"/>
          <p:cNvSpPr>
            <a:spLocks noGrp="1"/>
          </p:cNvSpPr>
          <p:nvPr>
            <p:ph type="sldNum" sz="quarter" idx="10"/>
          </p:nvPr>
        </p:nvSpPr>
        <p:spPr/>
        <p:txBody>
          <a:bodyPr/>
          <a:lstStyle/>
          <a:p>
            <a:fld id="{86F37BB8-C2BE-4295-839A-A68BA11ED237}" type="slidenum">
              <a:rPr lang="en-US" smtClean="0"/>
              <a:t>37</a:t>
            </a:fld>
            <a:endParaRPr lang="en-US"/>
          </a:p>
        </p:txBody>
      </p:sp>
    </p:spTree>
    <p:extLst>
      <p:ext uri="{BB962C8B-B14F-4D97-AF65-F5344CB8AC3E}">
        <p14:creationId xmlns:p14="http://schemas.microsoft.com/office/powerpoint/2010/main" val="67094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2535D3-27F6-4CD8-9D05-20F40BEFDC35}" type="slidenum">
              <a:rPr lang="en-US" smtClean="0"/>
              <a:t>55</a:t>
            </a:fld>
            <a:endParaRPr lang="en-US"/>
          </a:p>
        </p:txBody>
      </p:sp>
    </p:spTree>
    <p:extLst>
      <p:ext uri="{BB962C8B-B14F-4D97-AF65-F5344CB8AC3E}">
        <p14:creationId xmlns:p14="http://schemas.microsoft.com/office/powerpoint/2010/main" val="418339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A6F290-6DC1-4349-AAA1-68B438ABF940}" type="datetime1">
              <a:rPr lang="en-US" smtClean="0"/>
              <a:pPr/>
              <a:t>11/2/2017</a:t>
            </a:fld>
            <a:endParaRPr lang="en-US" dirty="0"/>
          </a:p>
        </p:txBody>
      </p:sp>
      <p:sp>
        <p:nvSpPr>
          <p:cNvPr id="8" name="Slide Number Placeholder 5"/>
          <p:cNvSpPr>
            <a:spLocks noGrp="1"/>
          </p:cNvSpPr>
          <p:nvPr>
            <p:ph type="sldNum" sz="quarter" idx="12"/>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23098-7BE6-4B4A-BB33-5A91B0CA0341}" type="datetime1">
              <a:rPr lang="en-US" smtClean="0"/>
              <a:pPr/>
              <a:t>11/2/2017</a:t>
            </a:fld>
            <a:endParaRPr lang="en-US" dirty="0"/>
          </a:p>
        </p:txBody>
      </p:sp>
      <p:sp>
        <p:nvSpPr>
          <p:cNvPr id="7" name="Slide Number Placeholder 5"/>
          <p:cNvSpPr txBox="1">
            <a:spLocks/>
          </p:cNvSpPr>
          <p:nvPr userDrawn="1"/>
        </p:nvSpPr>
        <p:spPr>
          <a:xfrm>
            <a:off x="3505200" y="6356350"/>
            <a:ext cx="2133600" cy="365125"/>
          </a:xfrm>
          <a:prstGeom prst="rect">
            <a:avLst/>
          </a:prstGeo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6B15189-4604-41E3-92CA-93A83575D4B5}"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EA25F7-FC9F-4D02-B041-03773A060BAC}" type="datetime1">
              <a:rPr lang="en-US" smtClean="0"/>
              <a:pPr/>
              <a:t>11/2/2017</a:t>
            </a:fld>
            <a:endParaRPr lang="en-US" dirty="0"/>
          </a:p>
        </p:txBody>
      </p:sp>
      <p:sp>
        <p:nvSpPr>
          <p:cNvPr id="7" name="Slide Number Placeholder 5"/>
          <p:cNvSpPr txBox="1">
            <a:spLocks/>
          </p:cNvSpPr>
          <p:nvPr userDrawn="1"/>
        </p:nvSpPr>
        <p:spPr>
          <a:xfrm>
            <a:off x="3505200" y="6356350"/>
            <a:ext cx="2133600" cy="365125"/>
          </a:xfrm>
          <a:prstGeom prst="rect">
            <a:avLst/>
          </a:prstGeo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6B15189-4604-41E3-92CA-93A83575D4B5}"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F5954-1B1E-42A9-92DF-BA5CAB285C60}" type="datetime1">
              <a:rPr lang="en-US" smtClean="0"/>
              <a:pPr/>
              <a:t>11/2/2017</a:t>
            </a:fld>
            <a:endParaRPr lang="en-US" dirty="0"/>
          </a:p>
        </p:txBody>
      </p:sp>
      <p:sp>
        <p:nvSpPr>
          <p:cNvPr id="7" name="Slide Number Placeholder 5"/>
          <p:cNvSpPr>
            <a:spLocks noGrp="1"/>
          </p:cNvSpPr>
          <p:nvPr>
            <p:ph type="sldNum" sz="quarter" idx="12"/>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1BD7EC-AC7E-4E0E-8C3E-859AE3D775AB}" type="datetime1">
              <a:rPr lang="en-US" smtClean="0"/>
              <a:pPr/>
              <a:t>11/2/2017</a:t>
            </a:fld>
            <a:endParaRPr lang="en-US" dirty="0"/>
          </a:p>
        </p:txBody>
      </p:sp>
      <p:sp>
        <p:nvSpPr>
          <p:cNvPr id="6" name="Slide Number Placeholder 5"/>
          <p:cNvSpPr>
            <a:spLocks noGrp="1"/>
          </p:cNvSpPr>
          <p:nvPr>
            <p:ph type="sldNum" sz="quarter" idx="12"/>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E5EF0C-D4F9-4F05-8831-608B9D3D7CCF}" type="datetime1">
              <a:rPr lang="en-US" smtClean="0"/>
              <a:pPr/>
              <a:t>11/2/2017</a:t>
            </a:fld>
            <a:endParaRPr lang="en-US" dirty="0"/>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9CCD16-9B98-4CA6-85CD-EE9E0081C230}" type="datetime1">
              <a:rPr lang="en-US" smtClean="0"/>
              <a:pPr/>
              <a:t>11/2/2017</a:t>
            </a:fld>
            <a:endParaRPr lang="en-US" dirty="0"/>
          </a:p>
        </p:txBody>
      </p:sp>
      <p:sp>
        <p:nvSpPr>
          <p:cNvPr id="9" name="Slide Number Placeholder 8"/>
          <p:cNvSpPr>
            <a:spLocks noGrp="1"/>
          </p:cNvSpPr>
          <p:nvPr>
            <p:ph type="sldNum" sz="quarter" idx="12"/>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7C64FB-1115-417D-AD21-BF07423B3839}" type="datetime1">
              <a:rPr lang="en-US" smtClean="0"/>
              <a:pPr/>
              <a:t>11/2/2017</a:t>
            </a:fld>
            <a:endParaRPr lang="en-US" dirty="0"/>
          </a:p>
        </p:txBody>
      </p:sp>
      <p:sp>
        <p:nvSpPr>
          <p:cNvPr id="5" name="Slide Number Placeholder 4"/>
          <p:cNvSpPr>
            <a:spLocks noGrp="1"/>
          </p:cNvSpPr>
          <p:nvPr>
            <p:ph type="sldNum" sz="quarter" idx="12"/>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B33FD-CDED-463B-934E-4D25C709413D}" type="datetime1">
              <a:rPr lang="en-US" smtClean="0"/>
              <a:pPr/>
              <a:t>11/2/2017</a:t>
            </a:fld>
            <a:endParaRPr lang="en-US" dirty="0"/>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B5B740-A028-4B19-8873-EFDE70CAB30E}" type="datetime1">
              <a:rPr lang="en-US" smtClean="0"/>
              <a:pPr/>
              <a:t>11/2/2017</a:t>
            </a:fld>
            <a:endParaRPr lang="en-US" dirty="0"/>
          </a:p>
        </p:txBody>
      </p:sp>
      <p:sp>
        <p:nvSpPr>
          <p:cNvPr id="7" name="Slide Number Placeholder 6"/>
          <p:cNvSpPr>
            <a:spLocks noGrp="1"/>
          </p:cNvSpPr>
          <p:nvPr>
            <p:ph type="sldNum" sz="quarter" idx="12"/>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3DA64D-9305-45F8-9AAF-81BF3CB0E301}" type="datetime1">
              <a:rPr lang="en-US" smtClean="0"/>
              <a:pPr/>
              <a:t>11/2/2017</a:t>
            </a:fld>
            <a:endParaRPr lang="en-US" dirty="0"/>
          </a:p>
        </p:txBody>
      </p:sp>
      <p:sp>
        <p:nvSpPr>
          <p:cNvPr id="8" name="Slide Number Placeholder 5"/>
          <p:cNvSpPr txBox="1">
            <a:spLocks/>
          </p:cNvSpPr>
          <p:nvPr userDrawn="1"/>
        </p:nvSpPr>
        <p:spPr>
          <a:xfrm>
            <a:off x="3505200" y="6356350"/>
            <a:ext cx="2133600" cy="365125"/>
          </a:xfrm>
          <a:prstGeom prst="rect">
            <a:avLst/>
          </a:prstGeom>
        </p:spPr>
        <p:txBody>
          <a:bodyPr/>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6B15189-4604-41E3-92CA-93A83575D4B5}"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7C63E-4F9F-4365-814A-9DE0D07A341C}" type="datetime1">
              <a:rPr lang="en-US" smtClean="0"/>
              <a:pPr/>
              <a:t>11/2/2017</a:t>
            </a:fld>
            <a:endParaRPr lang="en-US" dirty="0"/>
          </a:p>
        </p:txBody>
      </p:sp>
      <p:sp>
        <p:nvSpPr>
          <p:cNvPr id="8" name="Slide Number Placeholder 5"/>
          <p:cNvSpPr>
            <a:spLocks noGrp="1"/>
          </p:cNvSpPr>
          <p:nvPr>
            <p:ph type="sldNum" sz="quarter" idx="4"/>
          </p:nvPr>
        </p:nvSpPr>
        <p:spPr>
          <a:xfrm>
            <a:off x="3505200" y="6356350"/>
            <a:ext cx="2133600" cy="365125"/>
          </a:xfrm>
          <a:prstGeom prst="rect">
            <a:avLst/>
          </a:prstGeom>
        </p:spPr>
        <p:txBody>
          <a:bodyPr/>
          <a:lstStyle>
            <a:lvl1pPr algn="ctr">
              <a:defRPr/>
            </a:lvl1pPr>
          </a:lstStyle>
          <a:p>
            <a:fld id="{06B15189-4604-41E3-92CA-93A83575D4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1.nyc.gov/site/doh/health/health-topics/sexual-reproductive-justice-nyc.pag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mailto:GArredondo@CAIGlobal.org" TargetMode="External"/><Relationship Id="rId2" Type="http://schemas.openxmlformats.org/officeDocument/2006/relationships/hyperlink" Target="mailto:Michelle@CAIGlobal.org"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162231" y="228600"/>
            <a:ext cx="8839200" cy="5486400"/>
          </a:xfrm>
        </p:spPr>
        <p:txBody>
          <a:bodyPr>
            <a:noAutofit/>
          </a:bodyPr>
          <a:lstStyle/>
          <a:p>
            <a:pPr algn="ctr">
              <a:buNone/>
            </a:pPr>
            <a:endParaRPr lang="en-US" sz="1800" i="1" dirty="0"/>
          </a:p>
          <a:p>
            <a:pPr algn="ctr">
              <a:buNone/>
            </a:pPr>
            <a:r>
              <a:rPr lang="en-US" sz="4400" dirty="0">
                <a:solidFill>
                  <a:schemeClr val="tx2"/>
                </a:solidFill>
              </a:rPr>
              <a:t>Client-Centered Contraceptive Counseling</a:t>
            </a:r>
          </a:p>
          <a:p>
            <a:pPr algn="ctr">
              <a:buNone/>
            </a:pPr>
            <a:endParaRPr lang="en-US" sz="1800" i="1" dirty="0">
              <a:solidFill>
                <a:schemeClr val="tx2"/>
              </a:solidFill>
            </a:endParaRPr>
          </a:p>
          <a:p>
            <a:pPr algn="ctr">
              <a:buNone/>
            </a:pPr>
            <a:endParaRPr lang="en-US" sz="1800" i="1" dirty="0">
              <a:solidFill>
                <a:schemeClr val="tx2"/>
              </a:solidFill>
            </a:endParaRPr>
          </a:p>
          <a:p>
            <a:pPr algn="ctr">
              <a:buNone/>
            </a:pPr>
            <a:endParaRPr lang="en-US" sz="1800" i="1" dirty="0">
              <a:solidFill>
                <a:schemeClr val="tx2"/>
              </a:solidFill>
            </a:endParaRPr>
          </a:p>
          <a:p>
            <a:pPr algn="ctr">
              <a:buNone/>
            </a:pPr>
            <a:r>
              <a:rPr lang="en-US" sz="1800" i="1" dirty="0">
                <a:solidFill>
                  <a:schemeClr val="tx2"/>
                </a:solidFill>
              </a:rPr>
              <a:t>A presentation of the</a:t>
            </a:r>
          </a:p>
          <a:p>
            <a:pPr algn="ctr">
              <a:buNone/>
            </a:pPr>
            <a:endParaRPr lang="en-US" sz="1800" dirty="0">
              <a:solidFill>
                <a:schemeClr val="tx2"/>
              </a:solidFill>
            </a:endParaRPr>
          </a:p>
          <a:p>
            <a:pPr algn="ctr">
              <a:buNone/>
            </a:pPr>
            <a:endParaRPr lang="en-US" sz="1800" dirty="0">
              <a:solidFill>
                <a:schemeClr val="tx2"/>
              </a:solidFill>
            </a:endParaRPr>
          </a:p>
          <a:p>
            <a:pPr algn="ctr">
              <a:buNone/>
            </a:pPr>
            <a:endParaRPr lang="en-US" sz="1800" dirty="0">
              <a:solidFill>
                <a:schemeClr val="tx2"/>
              </a:solidFill>
            </a:endParaRPr>
          </a:p>
          <a:p>
            <a:pPr algn="ctr">
              <a:buNone/>
            </a:pPr>
            <a:endParaRPr lang="en-US" sz="1800" dirty="0">
              <a:solidFill>
                <a:schemeClr val="tx2"/>
              </a:solidFill>
            </a:endParaRPr>
          </a:p>
          <a:p>
            <a:pPr algn="ctr">
              <a:buNone/>
            </a:pPr>
            <a:r>
              <a:rPr lang="en-US" sz="1800" dirty="0">
                <a:solidFill>
                  <a:schemeClr val="tx2"/>
                </a:solidFill>
              </a:rPr>
              <a:t>Buffalo, NY</a:t>
            </a:r>
          </a:p>
          <a:p>
            <a:pPr algn="ctr">
              <a:buNone/>
            </a:pPr>
            <a:r>
              <a:rPr lang="en-US" sz="1800" dirty="0">
                <a:solidFill>
                  <a:schemeClr val="tx2"/>
                </a:solidFill>
              </a:rPr>
              <a:t>Wednesday, June 28, 2017</a:t>
            </a:r>
          </a:p>
          <a:p>
            <a:pPr algn="ctr">
              <a:buNone/>
            </a:pPr>
            <a:r>
              <a:rPr lang="en-US" sz="1800" dirty="0">
                <a:solidFill>
                  <a:schemeClr val="tx2"/>
                </a:solidFill>
              </a:rPr>
              <a:t>NYS Center of Excellence for Family Planning and Reproductive Health Services</a:t>
            </a:r>
          </a:p>
          <a:p>
            <a:pPr algn="ctr">
              <a:buNone/>
            </a:pPr>
            <a:r>
              <a:rPr lang="en-US" sz="1800" dirty="0">
                <a:solidFill>
                  <a:schemeClr val="tx2"/>
                </a:solidFill>
              </a:rPr>
              <a:t>A Project of </a:t>
            </a:r>
            <a:r>
              <a:rPr lang="en-US" sz="1800" dirty="0" err="1">
                <a:solidFill>
                  <a:schemeClr val="tx2"/>
                </a:solidFill>
              </a:rPr>
              <a:t>Cicatelli</a:t>
            </a:r>
            <a:r>
              <a:rPr lang="en-US" sz="1800" dirty="0">
                <a:solidFill>
                  <a:schemeClr val="tx2"/>
                </a:solidFill>
              </a:rPr>
              <a:t> Associates, Inc. (CAI)</a:t>
            </a:r>
          </a:p>
        </p:txBody>
      </p:sp>
      <p:pic>
        <p:nvPicPr>
          <p:cNvPr id="1026" name="Picture 2" descr="C:\Users\Elizabeth\Downloads\counseling.png"/>
          <p:cNvPicPr>
            <a:picLocks noChangeAspect="1" noChangeArrowheads="1"/>
          </p:cNvPicPr>
          <p:nvPr/>
        </p:nvPicPr>
        <p:blipFill>
          <a:blip r:embed="rId3" cstate="print"/>
          <a:srcRect/>
          <a:stretch>
            <a:fillRect/>
          </a:stretch>
        </p:blipFill>
        <p:spPr bwMode="auto">
          <a:xfrm>
            <a:off x="1467463" y="2286000"/>
            <a:ext cx="6228737" cy="18288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71600"/>
            <a:ext cx="7772400" cy="1470025"/>
          </a:xfrm>
        </p:spPr>
        <p:txBody>
          <a:bodyPr anchor="t" anchorCtr="0">
            <a:normAutofit/>
          </a:bodyPr>
          <a:lstStyle/>
          <a:p>
            <a:r>
              <a:rPr lang="en-US" dirty="0">
                <a:solidFill>
                  <a:schemeClr val="tx2"/>
                </a:solidFill>
              </a:rPr>
              <a:t>Sexual and Reproductive Justice Framework</a:t>
            </a:r>
          </a:p>
        </p:txBody>
      </p:sp>
      <p:pic>
        <p:nvPicPr>
          <p:cNvPr id="7" name="Picture 2" descr="C:\Users\Elizabeth\Downloads\counseling.png"/>
          <p:cNvPicPr>
            <a:picLocks noChangeAspect="1" noChangeArrowheads="1"/>
          </p:cNvPicPr>
          <p:nvPr/>
        </p:nvPicPr>
        <p:blipFill>
          <a:blip r:embed="rId3" cstate="print"/>
          <a:srcRect/>
          <a:stretch>
            <a:fillRect/>
          </a:stretch>
        </p:blipFill>
        <p:spPr bwMode="auto">
          <a:xfrm>
            <a:off x="1467463" y="3505200"/>
            <a:ext cx="6228737" cy="1828800"/>
          </a:xfrm>
          <a:prstGeom prst="rect">
            <a:avLst/>
          </a:prstGeom>
          <a:noFill/>
        </p:spPr>
      </p:pic>
      <p:sp>
        <p:nvSpPr>
          <p:cNvPr id="6" name="Slide Number Placeholder 5"/>
          <p:cNvSpPr txBox="1">
            <a:spLocks/>
          </p:cNvSpPr>
          <p:nvPr/>
        </p:nvSpPr>
        <p:spPr>
          <a:xfrm>
            <a:off x="3505200" y="6356350"/>
            <a:ext cx="21336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6B15189-4604-41E3-92CA-93A83575D4B5}" type="slidenum">
              <a:rPr kumimoji="0" 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5969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Sexual and Reproductive Justice Framework</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algn="ctr"/>
            <a:r>
              <a:rPr lang="en-US" dirty="0"/>
              <a:t>What does sexual and reproductive justice mean to you?</a:t>
            </a:r>
          </a:p>
          <a:p>
            <a:endParaRPr lang="en-US" dirty="0">
              <a:solidFill>
                <a:schemeClr val="tx2"/>
              </a:solidFill>
            </a:endParaRPr>
          </a:p>
          <a:p>
            <a:endParaRPr lang="en-US" dirty="0"/>
          </a:p>
        </p:txBody>
      </p:sp>
      <p:sp>
        <p:nvSpPr>
          <p:cNvPr id="4" name="Slide Number Placeholder 3"/>
          <p:cNvSpPr>
            <a:spLocks noGrp="1"/>
          </p:cNvSpPr>
          <p:nvPr>
            <p:ph type="sldNum" sz="quarter" idx="12"/>
          </p:nvPr>
        </p:nvSpPr>
        <p:spPr/>
        <p:txBody>
          <a:bodyPr/>
          <a:lstStyle/>
          <a:p>
            <a:fld id="{06B15189-4604-41E3-92CA-93A83575D4B5}" type="slidenum">
              <a:rPr lang="en-US" smtClean="0"/>
              <a:pPr/>
              <a:t>11</a:t>
            </a:fld>
            <a:endParaRPr lang="en-US" dirty="0"/>
          </a:p>
        </p:txBody>
      </p:sp>
    </p:spTree>
    <p:extLst>
      <p:ext uri="{BB962C8B-B14F-4D97-AF65-F5344CB8AC3E}">
        <p14:creationId xmlns:p14="http://schemas.microsoft.com/office/powerpoint/2010/main" val="3549185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Sexual and Reproductive Justice Framework</a:t>
            </a:r>
          </a:p>
        </p:txBody>
      </p:sp>
      <p:sp>
        <p:nvSpPr>
          <p:cNvPr id="3" name="Content Placeholder 2"/>
          <p:cNvSpPr>
            <a:spLocks noGrp="1"/>
          </p:cNvSpPr>
          <p:nvPr>
            <p:ph idx="1"/>
          </p:nvPr>
        </p:nvSpPr>
        <p:spPr/>
        <p:txBody>
          <a:bodyPr>
            <a:normAutofit fontScale="92500" lnSpcReduction="20000"/>
          </a:bodyPr>
          <a:lstStyle/>
          <a:p>
            <a:r>
              <a:rPr lang="en-US" dirty="0"/>
              <a:t>Term “reproductive justice” defined in 1994 by African-American women who felt the experiences of women of color were not acknowledged within the women’s and reproductive rights movements</a:t>
            </a:r>
          </a:p>
          <a:p>
            <a:endParaRPr lang="en-US" dirty="0"/>
          </a:p>
          <a:p>
            <a:r>
              <a:rPr lang="en-US" dirty="0"/>
              <a:t>Rooted in human rights framework and honors reproductive autonomy</a:t>
            </a:r>
          </a:p>
          <a:p>
            <a:endParaRPr lang="en-US" dirty="0"/>
          </a:p>
          <a:p>
            <a:r>
              <a:rPr lang="en-US" dirty="0"/>
              <a:t>Informed by current and historical instances of reproductive injustices</a:t>
            </a:r>
          </a:p>
          <a:p>
            <a:endParaRPr lang="en-US" dirty="0">
              <a:solidFill>
                <a:schemeClr val="tx2"/>
              </a:solidFill>
            </a:endParaRPr>
          </a:p>
          <a:p>
            <a:endParaRPr lang="en-US" dirty="0"/>
          </a:p>
        </p:txBody>
      </p:sp>
      <p:sp>
        <p:nvSpPr>
          <p:cNvPr id="4" name="Slide Number Placeholder 3"/>
          <p:cNvSpPr>
            <a:spLocks noGrp="1"/>
          </p:cNvSpPr>
          <p:nvPr>
            <p:ph type="sldNum" sz="quarter" idx="12"/>
          </p:nvPr>
        </p:nvSpPr>
        <p:spPr/>
        <p:txBody>
          <a:bodyPr/>
          <a:lstStyle/>
          <a:p>
            <a:fld id="{06B15189-4604-41E3-92CA-93A83575D4B5}" type="slidenum">
              <a:rPr lang="en-US" smtClean="0"/>
              <a:pPr/>
              <a:t>12</a:t>
            </a:fld>
            <a:endParaRPr lang="en-US" dirty="0"/>
          </a:p>
        </p:txBody>
      </p:sp>
    </p:spTree>
    <p:extLst>
      <p:ext uri="{BB962C8B-B14F-4D97-AF65-F5344CB8AC3E}">
        <p14:creationId xmlns:p14="http://schemas.microsoft.com/office/powerpoint/2010/main" val="2751146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Sexual and Reproductive Justice Framework</a:t>
            </a:r>
          </a:p>
        </p:txBody>
      </p:sp>
      <p:sp>
        <p:nvSpPr>
          <p:cNvPr id="3" name="Content Placeholder 2"/>
          <p:cNvSpPr>
            <a:spLocks noGrp="1"/>
          </p:cNvSpPr>
          <p:nvPr>
            <p:ph idx="1"/>
          </p:nvPr>
        </p:nvSpPr>
        <p:spPr/>
        <p:txBody>
          <a:bodyPr>
            <a:normAutofit fontScale="85000" lnSpcReduction="10000"/>
          </a:bodyPr>
          <a:lstStyle/>
          <a:p>
            <a:r>
              <a:rPr lang="en-US" dirty="0"/>
              <a:t>Examples of bias, reproductive coercion and injustice:</a:t>
            </a:r>
          </a:p>
          <a:p>
            <a:pPr lvl="1"/>
            <a:r>
              <a:rPr lang="en-US" dirty="0"/>
              <a:t>Eugenics laws and federally-funded sterilization programs in 32 states throughout 1900s that targeted low-income, disabled, and mentally ill populations and communities of color</a:t>
            </a:r>
          </a:p>
          <a:p>
            <a:pPr lvl="1"/>
            <a:r>
              <a:rPr lang="en-US" dirty="0"/>
              <a:t>Mexican-American women in Los Angeles unknowingly sterilized while giving birth in 1960s-1970s</a:t>
            </a:r>
          </a:p>
          <a:p>
            <a:pPr lvl="1"/>
            <a:r>
              <a:rPr lang="en-US" dirty="0"/>
              <a:t>Low-income women required to use Norplant to continue to receive government assistance or avoid jail time</a:t>
            </a:r>
          </a:p>
          <a:p>
            <a:pPr lvl="1"/>
            <a:r>
              <a:rPr lang="en-US" dirty="0"/>
              <a:t>Current research supporting that providers disproportionately counsel women of color on contraception generally and especially LARCs</a:t>
            </a:r>
          </a:p>
          <a:p>
            <a:pPr lvl="1"/>
            <a:endParaRPr lang="en-US" dirty="0"/>
          </a:p>
          <a:p>
            <a:endParaRPr lang="en-US" dirty="0">
              <a:solidFill>
                <a:schemeClr val="tx2"/>
              </a:solidFill>
            </a:endParaRPr>
          </a:p>
          <a:p>
            <a:endParaRPr lang="en-US" dirty="0"/>
          </a:p>
        </p:txBody>
      </p:sp>
      <p:sp>
        <p:nvSpPr>
          <p:cNvPr id="4" name="Slide Number Placeholder 3"/>
          <p:cNvSpPr>
            <a:spLocks noGrp="1"/>
          </p:cNvSpPr>
          <p:nvPr>
            <p:ph type="sldNum" sz="quarter" idx="12"/>
          </p:nvPr>
        </p:nvSpPr>
        <p:spPr/>
        <p:txBody>
          <a:bodyPr/>
          <a:lstStyle/>
          <a:p>
            <a:fld id="{06B15189-4604-41E3-92CA-93A83575D4B5}" type="slidenum">
              <a:rPr lang="en-US" smtClean="0"/>
              <a:pPr/>
              <a:t>13</a:t>
            </a:fld>
            <a:endParaRPr lang="en-US" dirty="0"/>
          </a:p>
        </p:txBody>
      </p:sp>
    </p:spTree>
    <p:extLst>
      <p:ext uri="{BB962C8B-B14F-4D97-AF65-F5344CB8AC3E}">
        <p14:creationId xmlns:p14="http://schemas.microsoft.com/office/powerpoint/2010/main" val="327704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Sexual and Reproductive Justice Framework</a:t>
            </a:r>
          </a:p>
        </p:txBody>
      </p:sp>
      <p:sp>
        <p:nvSpPr>
          <p:cNvPr id="3" name="Content Placeholder 2"/>
          <p:cNvSpPr>
            <a:spLocks noGrp="1"/>
          </p:cNvSpPr>
          <p:nvPr>
            <p:ph idx="1"/>
          </p:nvPr>
        </p:nvSpPr>
        <p:spPr/>
        <p:txBody>
          <a:bodyPr/>
          <a:lstStyle/>
          <a:p>
            <a:r>
              <a:rPr lang="en-US" dirty="0"/>
              <a:t>NYC Department of Health and Mental Hygiene has created a Sexual and Reproductive Justice initiative to guide its work</a:t>
            </a:r>
          </a:p>
          <a:p>
            <a:r>
              <a:rPr lang="en-US" dirty="0"/>
              <a:t>Video created by the NYC DOHMH’s Community Engagement Group:</a:t>
            </a:r>
          </a:p>
          <a:p>
            <a:pPr lvl="1">
              <a:buFont typeface="Arial" panose="020B0604020202020204" pitchFamily="34" charset="0"/>
              <a:buChar char="•"/>
            </a:pPr>
            <a:r>
              <a:rPr lang="en-US" dirty="0">
                <a:solidFill>
                  <a:schemeClr val="tx2"/>
                </a:solidFill>
                <a:hlinkClick r:id="rId2"/>
              </a:rPr>
              <a:t>https://www1.nyc.gov/site/doh/health/health-topics/sexual-reproductive-justice-nyc.page</a:t>
            </a:r>
            <a:r>
              <a:rPr lang="en-US" dirty="0">
                <a:solidFill>
                  <a:schemeClr val="tx2"/>
                </a:solidFill>
              </a:rPr>
              <a:t>  </a:t>
            </a:r>
          </a:p>
          <a:p>
            <a:endParaRPr lang="en-US" dirty="0">
              <a:solidFill>
                <a:schemeClr val="tx2"/>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06B15189-4604-41E3-92CA-93A83575D4B5}" type="slidenum">
              <a:rPr lang="en-US" smtClean="0"/>
              <a:pPr/>
              <a:t>14</a:t>
            </a:fld>
            <a:endParaRPr lang="en-US" dirty="0"/>
          </a:p>
        </p:txBody>
      </p:sp>
    </p:spTree>
    <p:extLst>
      <p:ext uri="{BB962C8B-B14F-4D97-AF65-F5344CB8AC3E}">
        <p14:creationId xmlns:p14="http://schemas.microsoft.com/office/powerpoint/2010/main" val="3946034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Sexual and Reproductive Justice Framework</a:t>
            </a:r>
          </a:p>
        </p:txBody>
      </p:sp>
      <p:sp>
        <p:nvSpPr>
          <p:cNvPr id="3" name="Content Placeholder 2"/>
          <p:cNvSpPr>
            <a:spLocks noGrp="1"/>
          </p:cNvSpPr>
          <p:nvPr>
            <p:ph idx="1"/>
          </p:nvPr>
        </p:nvSpPr>
        <p:spPr/>
        <p:txBody>
          <a:bodyPr>
            <a:normAutofit fontScale="85000" lnSpcReduction="20000"/>
          </a:bodyPr>
          <a:lstStyle/>
          <a:p>
            <a:r>
              <a:rPr lang="en-US" dirty="0"/>
              <a:t>Framework urges us to think about how our identities impact our ability to make reproductive choices and our experiences accessing health care</a:t>
            </a:r>
          </a:p>
          <a:p>
            <a:r>
              <a:rPr lang="en-US" dirty="0"/>
              <a:t>Examples:</a:t>
            </a:r>
          </a:p>
          <a:p>
            <a:pPr lvl="1"/>
            <a:r>
              <a:rPr lang="en-US" dirty="0"/>
              <a:t>Discrimination by a medical provider based on race/ethnicity</a:t>
            </a:r>
          </a:p>
          <a:p>
            <a:pPr lvl="1"/>
            <a:r>
              <a:rPr lang="en-US" dirty="0"/>
              <a:t>Not having financial means to afford contraception</a:t>
            </a:r>
          </a:p>
          <a:p>
            <a:pPr lvl="1"/>
            <a:r>
              <a:rPr lang="en-US" dirty="0"/>
              <a:t>Reproductive choices being questioned based on age or other identities</a:t>
            </a:r>
          </a:p>
          <a:p>
            <a:pPr lvl="1"/>
            <a:r>
              <a:rPr lang="en-US" dirty="0"/>
              <a:t>Providers assuming heterosexuality</a:t>
            </a:r>
          </a:p>
          <a:p>
            <a:pPr lvl="1"/>
            <a:r>
              <a:rPr lang="en-US" dirty="0"/>
              <a:t>Not having medical staff or education materials that reflect your native language</a:t>
            </a:r>
          </a:p>
          <a:p>
            <a:endParaRPr lang="en-US" dirty="0">
              <a:solidFill>
                <a:schemeClr val="tx2"/>
              </a:solidFill>
            </a:endParaRPr>
          </a:p>
          <a:p>
            <a:endParaRPr lang="en-US" dirty="0"/>
          </a:p>
        </p:txBody>
      </p:sp>
      <p:sp>
        <p:nvSpPr>
          <p:cNvPr id="4" name="Slide Number Placeholder 3"/>
          <p:cNvSpPr>
            <a:spLocks noGrp="1"/>
          </p:cNvSpPr>
          <p:nvPr>
            <p:ph type="sldNum" sz="quarter" idx="12"/>
          </p:nvPr>
        </p:nvSpPr>
        <p:spPr/>
        <p:txBody>
          <a:bodyPr/>
          <a:lstStyle/>
          <a:p>
            <a:fld id="{06B15189-4604-41E3-92CA-93A83575D4B5}" type="slidenum">
              <a:rPr lang="en-US" smtClean="0"/>
              <a:pPr/>
              <a:t>15</a:t>
            </a:fld>
            <a:endParaRPr lang="en-US" dirty="0"/>
          </a:p>
        </p:txBody>
      </p:sp>
    </p:spTree>
    <p:extLst>
      <p:ext uri="{BB962C8B-B14F-4D97-AF65-F5344CB8AC3E}">
        <p14:creationId xmlns:p14="http://schemas.microsoft.com/office/powerpoint/2010/main" val="2521413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Sexual and Reproductive Justice Framework</a:t>
            </a:r>
          </a:p>
        </p:txBody>
      </p:sp>
      <p:sp>
        <p:nvSpPr>
          <p:cNvPr id="3" name="Content Placeholder 2"/>
          <p:cNvSpPr>
            <a:spLocks noGrp="1"/>
          </p:cNvSpPr>
          <p:nvPr>
            <p:ph idx="1"/>
          </p:nvPr>
        </p:nvSpPr>
        <p:spPr>
          <a:xfrm>
            <a:off x="1752600" y="5181600"/>
            <a:ext cx="5818632" cy="1174750"/>
          </a:xfrm>
        </p:spPr>
        <p:txBody>
          <a:bodyPr>
            <a:normAutofit fontScale="92500" lnSpcReduction="20000"/>
          </a:bodyPr>
          <a:lstStyle/>
          <a:p>
            <a:endParaRPr lang="en-US" b="1" dirty="0">
              <a:solidFill>
                <a:schemeClr val="tx2"/>
              </a:solidFill>
            </a:endParaRPr>
          </a:p>
          <a:p>
            <a:pPr marL="0" indent="0" algn="ctr">
              <a:buNone/>
            </a:pPr>
            <a:r>
              <a:rPr lang="en-US" sz="2500" dirty="0"/>
              <a:t>What would this mean for the communities you work in?</a:t>
            </a:r>
          </a:p>
          <a:p>
            <a:endParaRPr lang="en-US" b="1" dirty="0">
              <a:solidFill>
                <a:schemeClr val="tx2"/>
              </a:solidFill>
            </a:endParaRPr>
          </a:p>
          <a:p>
            <a:pPr marL="0" indent="0">
              <a:buNone/>
            </a:pPr>
            <a:endParaRPr lang="en-US" b="1" dirty="0"/>
          </a:p>
        </p:txBody>
      </p:sp>
      <p:sp>
        <p:nvSpPr>
          <p:cNvPr id="4" name="Slide Number Placeholder 3"/>
          <p:cNvSpPr>
            <a:spLocks noGrp="1"/>
          </p:cNvSpPr>
          <p:nvPr>
            <p:ph type="sldNum" sz="quarter" idx="12"/>
          </p:nvPr>
        </p:nvSpPr>
        <p:spPr/>
        <p:txBody>
          <a:bodyPr/>
          <a:lstStyle/>
          <a:p>
            <a:fld id="{06B15189-4604-41E3-92CA-93A83575D4B5}" type="slidenum">
              <a:rPr lang="en-US" smtClean="0"/>
              <a:pPr/>
              <a:t>16</a:t>
            </a:fld>
            <a:endParaRPr lang="en-US" dirty="0"/>
          </a:p>
        </p:txBody>
      </p:sp>
      <p:pic>
        <p:nvPicPr>
          <p:cNvPr id="1026" name="Picture 2" descr="Image result for sexual reproductive just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705600" cy="3589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72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76600"/>
            <a:ext cx="7772400" cy="1362075"/>
          </a:xfrm>
        </p:spPr>
        <p:txBody>
          <a:bodyPr/>
          <a:lstStyle/>
          <a:p>
            <a:r>
              <a:rPr lang="en-US" dirty="0">
                <a:solidFill>
                  <a:schemeClr val="tx2"/>
                </a:solidFill>
              </a:rPr>
              <a:t>Core Communication Skills</a:t>
            </a:r>
          </a:p>
        </p:txBody>
      </p:sp>
      <p:sp>
        <p:nvSpPr>
          <p:cNvPr id="4" name="Slide Number Placeholder 3"/>
          <p:cNvSpPr>
            <a:spLocks noGrp="1"/>
          </p:cNvSpPr>
          <p:nvPr>
            <p:ph type="sldNum" sz="quarter" idx="12"/>
          </p:nvPr>
        </p:nvSpPr>
        <p:spPr/>
        <p:txBody>
          <a:bodyPr/>
          <a:lstStyle/>
          <a:p>
            <a:fld id="{EAE9E157-EB56-4208-8A7B-3BF9108B55F0}" type="slidenum">
              <a:rPr lang="en-US" smtClean="0"/>
              <a:t>17</a:t>
            </a:fld>
            <a:endParaRPr lang="en-US"/>
          </a:p>
        </p:txBody>
      </p:sp>
    </p:spTree>
    <p:extLst>
      <p:ext uri="{BB962C8B-B14F-4D97-AF65-F5344CB8AC3E}">
        <p14:creationId xmlns:p14="http://schemas.microsoft.com/office/powerpoint/2010/main" val="560343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365"/>
            <a:ext cx="8229600" cy="1143000"/>
          </a:xfrm>
        </p:spPr>
        <p:txBody>
          <a:bodyPr/>
          <a:lstStyle/>
          <a:p>
            <a:r>
              <a:rPr lang="en-US" dirty="0">
                <a:solidFill>
                  <a:schemeClr val="tx2"/>
                </a:solidFill>
              </a:rPr>
              <a:t>Core Communication Skills </a:t>
            </a:r>
          </a:p>
        </p:txBody>
      </p:sp>
      <p:sp>
        <p:nvSpPr>
          <p:cNvPr id="4" name="Slide Number Placeholder 3"/>
          <p:cNvSpPr>
            <a:spLocks noGrp="1"/>
          </p:cNvSpPr>
          <p:nvPr>
            <p:ph type="sldNum" sz="quarter" idx="12"/>
          </p:nvPr>
        </p:nvSpPr>
        <p:spPr/>
        <p:txBody>
          <a:bodyPr/>
          <a:lstStyle/>
          <a:p>
            <a:fld id="{EAE9E157-EB56-4208-8A7B-3BF9108B55F0}" type="slidenum">
              <a:rPr lang="en-US" smtClean="0"/>
              <a:pPr/>
              <a:t>18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33" y="2129357"/>
            <a:ext cx="2719650" cy="271380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5787" y="1382778"/>
            <a:ext cx="3937665" cy="74657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29639" y="3410638"/>
            <a:ext cx="3826751" cy="74231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3639" y="2392877"/>
            <a:ext cx="3848077" cy="750845"/>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29639" y="4419868"/>
            <a:ext cx="3843813" cy="784975"/>
          </a:xfrm>
          <a:prstGeom prst="rect">
            <a:avLst/>
          </a:prstGeom>
        </p:spPr>
      </p:pic>
    </p:spTree>
    <p:extLst>
      <p:ext uri="{BB962C8B-B14F-4D97-AF65-F5344CB8AC3E}">
        <p14:creationId xmlns:p14="http://schemas.microsoft.com/office/powerpoint/2010/main" val="802948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7499"/>
                </a:solidFill>
              </a:rPr>
              <a:t>Open-Ended Questions</a:t>
            </a:r>
          </a:p>
        </p:txBody>
      </p:sp>
      <p:sp>
        <p:nvSpPr>
          <p:cNvPr id="3" name="Content Placeholder 2"/>
          <p:cNvSpPr>
            <a:spLocks noGrp="1"/>
          </p:cNvSpPr>
          <p:nvPr>
            <p:ph idx="1"/>
          </p:nvPr>
        </p:nvSpPr>
        <p:spPr>
          <a:xfrm>
            <a:off x="3983277" y="2057383"/>
            <a:ext cx="4703523" cy="3947177"/>
          </a:xfrm>
        </p:spPr>
        <p:txBody>
          <a:bodyPr>
            <a:normAutofit/>
          </a:bodyPr>
          <a:lstStyle/>
          <a:p>
            <a:pPr marL="42863" indent="0">
              <a:buNone/>
            </a:pPr>
            <a:r>
              <a:rPr lang="en-US" sz="3200" dirty="0"/>
              <a:t>Cannot be answered by a yes or no response</a:t>
            </a:r>
          </a:p>
          <a:p>
            <a:pPr lvl="1"/>
            <a:r>
              <a:rPr lang="en-US" sz="2800" dirty="0"/>
              <a:t>“What are your thoughts about having a baby right now?”</a:t>
            </a:r>
          </a:p>
          <a:p>
            <a:pPr lvl="1"/>
            <a:endParaRPr lang="en-US" sz="2800" dirty="0"/>
          </a:p>
          <a:p>
            <a:pPr lvl="1"/>
            <a:r>
              <a:rPr lang="en-US" sz="2800" dirty="0"/>
              <a:t>“What are your thoughts about birth control?”</a:t>
            </a:r>
          </a:p>
          <a:p>
            <a:pPr marL="342900" lvl="1" indent="0">
              <a:buNone/>
            </a:pPr>
            <a:endParaRPr lang="en-US"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19</a:t>
            </a:fld>
            <a:endParaRPr lang="en-US" dirty="0"/>
          </a:p>
        </p:txBody>
      </p:sp>
      <p:sp>
        <p:nvSpPr>
          <p:cNvPr id="6" name="Oval 5"/>
          <p:cNvSpPr/>
          <p:nvPr/>
        </p:nvSpPr>
        <p:spPr>
          <a:xfrm>
            <a:off x="183310" y="2418080"/>
            <a:ext cx="1587674" cy="10047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V Boli" panose="02000500030200090000" pitchFamily="2" charset="0"/>
                <a:cs typeface="MV Boli" panose="02000500030200090000" pitchFamily="2" charset="0"/>
              </a:rPr>
              <a:t>Tell me more…</a:t>
            </a:r>
          </a:p>
        </p:txBody>
      </p:sp>
      <p:sp>
        <p:nvSpPr>
          <p:cNvPr id="18" name="Oval 17"/>
          <p:cNvSpPr/>
          <p:nvPr/>
        </p:nvSpPr>
        <p:spPr>
          <a:xfrm>
            <a:off x="3766574" y="3940869"/>
            <a:ext cx="198185" cy="169103"/>
          </a:xfrm>
          <a:prstGeom prst="ellipse">
            <a:avLst/>
          </a:prstGeom>
          <a:solidFill>
            <a:srgbClr val="5754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Oval 18"/>
          <p:cNvSpPr/>
          <p:nvPr/>
        </p:nvSpPr>
        <p:spPr>
          <a:xfrm>
            <a:off x="3458121" y="3699068"/>
            <a:ext cx="308453" cy="232121"/>
          </a:xfrm>
          <a:prstGeom prst="ellipse">
            <a:avLst/>
          </a:prstGeom>
          <a:solidFill>
            <a:srgbClr val="F6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69D35"/>
              </a:solidFill>
            </a:endParaRPr>
          </a:p>
        </p:txBody>
      </p:sp>
      <p:sp>
        <p:nvSpPr>
          <p:cNvPr id="20" name="Oval 19"/>
          <p:cNvSpPr/>
          <p:nvPr/>
        </p:nvSpPr>
        <p:spPr>
          <a:xfrm>
            <a:off x="3976656" y="4109972"/>
            <a:ext cx="198185" cy="169103"/>
          </a:xfrm>
          <a:prstGeom prst="ellipse">
            <a:avLst/>
          </a:prstGeom>
          <a:solidFill>
            <a:srgbClr val="51B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1B748"/>
              </a:solidFill>
            </a:endParaRP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258" y="1680911"/>
            <a:ext cx="3464419" cy="2078651"/>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1" y="1408327"/>
            <a:ext cx="2667000" cy="505662"/>
          </a:xfrm>
          <a:prstGeom prst="rect">
            <a:avLst/>
          </a:prstGeom>
        </p:spPr>
      </p:pic>
    </p:spTree>
    <p:extLst>
      <p:ext uri="{BB962C8B-B14F-4D97-AF65-F5344CB8AC3E}">
        <p14:creationId xmlns:p14="http://schemas.microsoft.com/office/powerpoint/2010/main" val="123696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Welcome &amp; Introductions</a:t>
            </a:r>
          </a:p>
        </p:txBody>
      </p:sp>
      <p:sp>
        <p:nvSpPr>
          <p:cNvPr id="3" name="Content Placeholder 2"/>
          <p:cNvSpPr>
            <a:spLocks noGrp="1"/>
          </p:cNvSpPr>
          <p:nvPr>
            <p:ph idx="1"/>
          </p:nvPr>
        </p:nvSpPr>
        <p:spPr>
          <a:xfrm>
            <a:off x="457200" y="1951037"/>
            <a:ext cx="8229600" cy="4525963"/>
          </a:xfrm>
        </p:spPr>
        <p:txBody>
          <a:bodyPr>
            <a:noAutofit/>
          </a:bodyPr>
          <a:lstStyle/>
          <a:p>
            <a:pPr algn="ctr">
              <a:buNone/>
            </a:pPr>
            <a:r>
              <a:rPr lang="en-US" dirty="0"/>
              <a:t>Michelle Gerka</a:t>
            </a:r>
          </a:p>
          <a:p>
            <a:pPr algn="ctr">
              <a:buNone/>
            </a:pPr>
            <a:r>
              <a:rPr lang="fi-FI" sz="2400" dirty="0"/>
              <a:t>Senior Trainer/Vice President, CAI</a:t>
            </a:r>
          </a:p>
          <a:p>
            <a:pPr algn="ctr">
              <a:buNone/>
            </a:pPr>
            <a:endParaRPr lang="fi-FI" dirty="0"/>
          </a:p>
          <a:p>
            <a:pPr algn="ctr">
              <a:buNone/>
            </a:pPr>
            <a:r>
              <a:rPr lang="fi-FI" dirty="0"/>
              <a:t>Gricel Arredondo</a:t>
            </a:r>
          </a:p>
          <a:p>
            <a:pPr algn="ctr">
              <a:buNone/>
            </a:pPr>
            <a:r>
              <a:rPr lang="en-US" sz="2400" dirty="0"/>
              <a:t>Director, Center for Evidence Based Interventions, CAI</a:t>
            </a:r>
          </a:p>
          <a:p>
            <a:pPr algn="ctr">
              <a:buNone/>
            </a:pPr>
            <a:r>
              <a:rPr lang="en-US" dirty="0"/>
              <a:t> </a:t>
            </a:r>
            <a:endParaRPr lang="en-US" sz="2400" dirty="0"/>
          </a:p>
          <a:p>
            <a:pPr algn="ctr">
              <a:buNone/>
            </a:pPr>
            <a:endParaRPr lang="en-US" sz="2400" dirty="0"/>
          </a:p>
          <a:p>
            <a:pPr algn="ctr">
              <a:buNone/>
            </a:pPr>
            <a:br>
              <a:rPr lang="en-US" sz="2400" dirty="0"/>
            </a:br>
            <a:endParaRPr lang="en-US" sz="2400" dirty="0"/>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p>
            <a:pPr algn="ctr"/>
            <a:fld id="{06B15189-4604-41E3-92CA-93A83575D4B5}" type="slidenum">
              <a:rPr lang="en-US" smtClean="0"/>
              <a:pPr algn="ct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7499"/>
                </a:solidFill>
              </a:rPr>
              <a:t>Affirmation</a:t>
            </a:r>
          </a:p>
        </p:txBody>
      </p:sp>
      <p:sp>
        <p:nvSpPr>
          <p:cNvPr id="3" name="Content Placeholder 2"/>
          <p:cNvSpPr>
            <a:spLocks noGrp="1"/>
          </p:cNvSpPr>
          <p:nvPr>
            <p:ph idx="1"/>
          </p:nvPr>
        </p:nvSpPr>
        <p:spPr>
          <a:xfrm>
            <a:off x="451900" y="1325882"/>
            <a:ext cx="5266944" cy="4587238"/>
          </a:xfrm>
        </p:spPr>
        <p:txBody>
          <a:bodyPr>
            <a:normAutofit lnSpcReduction="10000"/>
          </a:bodyPr>
          <a:lstStyle/>
          <a:p>
            <a:pPr marL="0" indent="0">
              <a:buNone/>
            </a:pPr>
            <a:r>
              <a:rPr lang="en-US" sz="2800" dirty="0"/>
              <a:t>Statement of appreciation and understanding to acknowledge and validate client’s strengths, efforts and experiences, </a:t>
            </a:r>
            <a:r>
              <a:rPr lang="en-US" sz="2800" b="1" dirty="0"/>
              <a:t>not their specific decisions</a:t>
            </a:r>
            <a:endParaRPr lang="en-US" sz="2800" dirty="0"/>
          </a:p>
          <a:p>
            <a:pPr lvl="1"/>
            <a:r>
              <a:rPr lang="en-US" sz="2400" dirty="0"/>
              <a:t>“It’s very thoughtful of you to try to find what works for you.” </a:t>
            </a:r>
          </a:p>
          <a:p>
            <a:pPr lvl="1"/>
            <a:endParaRPr lang="en-US" sz="2400" dirty="0"/>
          </a:p>
          <a:p>
            <a:pPr lvl="1"/>
            <a:r>
              <a:rPr lang="en-US" sz="2400" dirty="0"/>
              <a:t>“It’s great that you are doing research about different methods.”</a:t>
            </a:r>
          </a:p>
        </p:txBody>
      </p:sp>
      <p:sp>
        <p:nvSpPr>
          <p:cNvPr id="4" name="Slide Number Placeholder 3"/>
          <p:cNvSpPr>
            <a:spLocks noGrp="1"/>
          </p:cNvSpPr>
          <p:nvPr>
            <p:ph type="sldNum" sz="quarter" idx="12"/>
          </p:nvPr>
        </p:nvSpPr>
        <p:spPr/>
        <p:txBody>
          <a:bodyPr/>
          <a:lstStyle/>
          <a:p>
            <a:fld id="{EAE9E157-EB56-4208-8A7B-3BF9108B55F0}" type="slidenum">
              <a:rPr lang="en-US" smtClean="0"/>
              <a:pPr/>
              <a:t>20</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8043" y="3619501"/>
            <a:ext cx="2969559" cy="99933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795403"/>
            <a:ext cx="2718703" cy="530479"/>
          </a:xfrm>
          <a:prstGeom prst="rect">
            <a:avLst/>
          </a:prstGeom>
        </p:spPr>
      </p:pic>
    </p:spTree>
    <p:extLst>
      <p:ext uri="{BB962C8B-B14F-4D97-AF65-F5344CB8AC3E}">
        <p14:creationId xmlns:p14="http://schemas.microsoft.com/office/powerpoint/2010/main" val="202879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7499"/>
                </a:solidFill>
              </a:rPr>
              <a:t>Reflection</a:t>
            </a:r>
          </a:p>
        </p:txBody>
      </p:sp>
      <p:sp>
        <p:nvSpPr>
          <p:cNvPr id="4" name="Slide Number Placeholder 3"/>
          <p:cNvSpPr>
            <a:spLocks noGrp="1"/>
          </p:cNvSpPr>
          <p:nvPr>
            <p:ph type="sldNum" sz="quarter" idx="12"/>
          </p:nvPr>
        </p:nvSpPr>
        <p:spPr/>
        <p:txBody>
          <a:bodyPr/>
          <a:lstStyle/>
          <a:p>
            <a:fld id="{EAE9E157-EB56-4208-8A7B-3BF9108B55F0}" type="slidenum">
              <a:rPr lang="en-US" smtClean="0"/>
              <a:pPr/>
              <a:t>21</a:t>
            </a:fld>
            <a:endParaRPr lang="en-US" dirty="0"/>
          </a:p>
        </p:txBody>
      </p:sp>
      <p:sp>
        <p:nvSpPr>
          <p:cNvPr id="6" name="AutoShape 10" descr="data:image/jpeg;base64,/9j/4AAQSkZJRgABAQAAAQABAAD/2wCEAAkGBxAQEA8OEA8PDxAPDxUPEBAODxAOEBAOFBIWFhURFBQYHSggGBolGxQVIT0hJSkrLi4uFyAzODMsNygtLisBCgoKDg0OGhAQGywkICQtMCwsLCwsLCwsLCwsLCwsLCwsLCwsLCwsLCwsLCwsLCwsLCwsLCwsLCwsLCwsLCwsLP/AABEIAOEA4QMBEQACEQEDEQH/xAAbAAEAAgMBAQAAAAAAAAAAAAAAAQUCAwQGB//EAEEQAAIBAgIGBQkGBQMFAAAAAAABAgMRBCEFEjFBUXEiYYGhsQYTMlJykcHC0SMzQkNi8BSSouHxY4LDFSRTc7L/xAAaAQEAAgMBAAAAAAAAAAAAAAAAAQIDBAUG/8QANxEBAAIBAgMECAUEAQUAAAAAAAECAwQREiExBRNBUSIyYXGBscHwI5Gh0eEUM0LxNBUkUmJy/9oADAMBAAIRAxEAPwD7iAAAAAAAAAAAAADVUxMI+lOKfBtX9xgyanDj5XtEfFeuO1ukMFjab2S7mUjW4J6W+ae5v5NsaiexmeuStukqTWYZl0AAAAAAAAAAAAAAAAAAAAAAAAAAAceN0hCllnKb2Qjt5vgjU1Osph9Hrbyj75MuPFN+fSPNSYrG16j1U2r7IU7972s5WS2oz+vbaPKv1nq2q1x06c/bLilorEPNvV6nL4IYtB40oX1mOvrWYT0NW4xfYviza/oc/l8mD/qOn8/m0zo4qlmlUVne9O7/APllLYdRj58M/D+GWmp0+TlxR8f5b8D5U1ou09WqltT6M12r4ommtvE7TzXtpqzzh6fRulqVddCVpLbCWUl2b+aN/FqqXad8VqdXebLGAAAAAAAAAAAAAAAAAAAAAAAOHGYqWt5mlZ1Gryk840o+s+vgjR1WptE93i9b5R5z9IZaUjbit0+bnhgYxvdttu8pPOc2YdNot+f5zPWUZtTFI3n4QzTSyitVdW182dbHp8dPByM2ryZPZCDO1QlABy43R9KsunBN7pLKa5SMGbTY8selHx8Wxh1WXDPoT8PB53HaMq4Z+chKUoRd1OOU4e1bxRxdRo74PSjnHn4x73f0uvx6j0bcrfpPuX+gvKBVLU6tlPdJbJ9fPqMmm1X+Nk5tPw86vQo6bVAAAAAAAAAAAAAAAAAAAAAcukMS4RSitapN6tOPGXF9SWZr6nNOOu1edp5RH34QvjpxTz6R1csIqkvNRetUl06k3tu/xP4I18On4Z4Ineesz9/ornzRWOKfhDI6tYisbQ497Ted7BfdSdkEq8kBASgAZELRs81pjRio/bU1JQum1H8uXrL9N/ccTWaOMX4lOnj7P4eg0Gu738K/Xw9v8rzyd0uqi83J9JbL2z/f73F9Jn39Cfgy58XDzhem+1gAAAAAAAAAAAAAAAAAAAKWOLV6mJa1rfZ0I8Ve111yl3HJrni2S2br4Vj785/RsWrw14fjLZhqTiryetOT1py4y6upbDqYMc0rz6z197jZ8neW38PBtM7AgndGwSrsglCCUBIBCJxTTTSaas08009xExExtKYmYneHkcRRlha9ot6vpU3vcL7Oa+h5vPinT5do6dY+/Y9Vpc8anFvPXpP37XutHYtVacai3rP2t/76zrYcneUizVvXhts6TKoAAAAAAAAAAAAAAAAAHBpms40nGPpVHqLqT2v3XNLtDLOPDO3WeTNgrxX5uHC0ruOXQpLor9TVu5eJqdnY+KeKekdFNdfaOGPF3WO05EwgndXZBbdBYlGyLEo4ZLE7o4ZRYlWYQEBKFbp/B+cpNpXnT6cetfij2rwRpa/D3mLeOsc3Q7Nz91miPCeU/Rq8kMU4ydJ7Jq8faWfhf3HO0N9rTWfF29TTeOKHqzqNIAAAAAAAAAAAAAAAAAPPaeq3rQgvwRv/ALpv6LvPM9t5pnJXHH3u6Gjp6M2duEp6sEuOb5s7mkx93hiHG1V+PJMtptNaQndVBMSjZBbdGwShBKqCVdglCCUAHjoN4bEu2ylVuv8A1+kl/K7HmrR3OaY8p/R63FbvsEW84/V9ETvmdxz0gAAAAAAAAAAAAAAAOHC4zXqSjdauer2HJ0uvnLqLUmeXh8Gxkw8NIn81M/tMTUf+o12QWr8DkZvxu0Nvb8m3E8Gn39i6PVQ87KCyNkEq7BKNkEoCd1dkFt0bIJRITursglASh5bylpWrRl69Pvi7eDRw+0qbZYt5x8noOyb74Zr5T83o6OPawdKon0nCMFfPpLJvuZXV6ycGki9Z9Kdoj6s1MMWzTWeiw0fiPOU4ydr7JW9ZbTZ0Go/qMFbz18fexZqcF5q6TcYgAAAAAAAAAAAAOV4pTpTnSanZStk/SXUal8/HgtfDzmInb3wyRTa8Rfkp9H1Xrwttvw3b+48xoct4z04Y57/7/R0M9I4Z3atEPWnre0/fIz6CZvrZtPtY9V6OnXZ6bdwtkFkBKEEoCUILKSgIlBZGwSgJRuglXd5/yrjlRlwlKPvjf5Tl9qRypPtdfsifSvHshGFqSeGox/DGU8/1a17e5nne07XnFjr/AI8/z/07OKI7y0+PJeeT0nqzVuipXT62s/BHQ7AtfurxMconl7/H6NbWxHFE+KzoVozWtF3V2r9aO1hz0zV4sc7x+zUtSaztLYZVQAAAAAAAAAA14j0JW26rtzsUyepPuTXq8ZoyrVTSpOd+EbtPmth5DBbPEx3O+/sda8UmPTWeEqVVUnqr7TPWVlxz7ycF9TXPbgj0+e/T4q5Ixzjjfow0DtXsmXsn/k2Ytd/ZXh6ZxJhBKuwTEo2QWQglASrMIJRsEoQTCuyCyAlCk8qI3hRX+r/xyOd2l6lff9JdPsrlkt7vq5tHOosPKNvsvOO7svSy7TzettqO64Yj8P4dfm7lYx8e/wDk65zrKEF0lTt0dXJNdbXxNW+TVxhrHOKbctunx2+qYrim8+a18nvu5+38qO52Bv3Fv/r6Q09b68e5andaYAAAAAAAAAAGBowmEhSjqQVldy45sw4cFMNeGkclr3m87yqcG7YyouLl32ZxdPHD2lf27/SW5k56eHPoZJTtfYmu1OxqdnxFNXMe9bVelhXZ6Nx9kWJV2QTursE7o2QWRsWJ3RtCLEo2GiVZhBKqCd0bFi26NlPp9JuhG/4py2cINfMjn9oc4rHt+jp9mxta0+z6mGilg1n6VeTvbg2vlOT2htGhiJ8bfu6mPnn+C/0fH7Gmv0LvR1tDWI0uOP8A1hp5p3yWn2s8Nh4046sVZXb45sy6fT48FODHHLr+at7zed5bjOoAAAAAAAAAAAAB5+u9THRfr6vfHV8UcDNHd9o1t57frGzdr6WnmPvzaaXQxM1wqy90ukvE0Z/B7Qn3/Pmzbcen+C9PR7uLsgsjYJRsglWYQTujYJiVdkFt0IG6AsjZBKuwShTaSWtW6qVFt9TnL6QOZrp3vEeUfP8A06vZ8bY5nzn5R/JVWrhcLDfKLqW65Z/OcjtidsGLH4zvP3+bpafnkvZ6WjDVjGPCKXuR6TFTgpWvlEQ5tp3mZZmRAAAAAAAAAAAAAADz/lNTcZ0a0dqy7U7x+JxO1qTFqZI8PpzhuaWYmJrLXpZWrRqrZVhGa5x/s4mh2xXbLTNXxiJ/Jm0k71mk+C4oz1op8UdvDeL0i0OXlrw3mGZlYixY2RYK7IsSjYJVmEE7omEFolGxYlGyLEo2LFldlNiIOUKkltxFVUoezdQXhJnIzT3l528Z2j5Ozp68FKxPhG8/N04yKniadJejBRjbqXSfcc7W/j9o0xR0rt+8/o2cXoYLWnx/0vj07ngAAAAAAAAAAAAAAFfp3D+coTttj01/t291zS7Qxd5gtt1jn+TNgtw3hUU353CJ7ZYeWfHzf+H/AEnHvX+o0Htp8v8AXybUT3eb2S7dD1rxcOGzkX7Jz8VJxz4MOux7TxrE7DngAlCAgLI2QShBKoTuhBZVpxDdtWPpS6K5vf2bSmW/DXl16QvipxXiJ6dZatWPnoQX3eEp68vbkrRT5R1n2o0sdYrbinpWN3U58Ptsw0LFzq1Kz7OcvovE5vZFJy6nJqLfe/7Qz6qYpjrjhdnpGgAAAAAAAAAAAAAAAQwPM4P/ALbFToy+7qdFX2ar9F+K955/D/2uqnFb1bfXp+zev+Ji4o6wjVeHquO6Ly66b2fvqOZkrbQ6r2fSWxXbPi5/cr2nNSSa2M9NjvF6xaHFvSaW2lkXVAAQgkCVUEo2CUTCC26uzXVnGnGVeeyEclvb4LrbsjDe0bTeekdG5gxz08ZV9fWpUdWX32Ik6lXqv+HklaPYzQ1tpx4ODxt1+/0buKItffwjottG4fzdOMXtfSlzf7t2G9odP3GGK+PWffLBmvx3mXUbbEAAAAAAAAAAAAAAAAKjyhwWvDzkVedNX5w3+7b7zm9pafvMfHWOdfk2NPk4bbT0lzUp/wAVR1rJ1qWTW+S/v4o0b1jX6bePXr+v+/mzRPcZPZLHRuN1XqPJPZ1PgaPZ+u7ue7v0X1On444o6rhM9HE7xvDkzExO0pJQABuBO6EE7olBKGNSajt2vYviYM+aKRt4yz4MM2ndx05+en5yX3FB3TeypWW/rUfEjFPHHFb1Y+f8Nq0cPKOs/JGDi69V1ZLoxeXyx+Jix07/ADcdo5R9wtaeCnDC6Oo1QAAAAAAAAAAAAAAAAAAeZx1CWErKtTX2cnmtyvtg+rgef1OK+jzd9j9Wfvb9m9jtGanBbq6cZho1o+fo539OO++/Lj1GLXaKupr/AFOn+Mffj5+a2HNOOe7v8GnBY9w6Ms1x4Gro+0bYvQydF8+lrk516relVUldO56HHlrkjesuVfFanVmZGMIAkRKSWbaS6xvsbbuLE6TjDKPSlu4Lrf0Obq+1MeGOGnpW/SPf+zdwaK1uduUOLDUqmJbu2oX+0qbG/wBEf3kYtFp8uee8ytnLeuOOGruxEdbVoUlaEcklsy+COleeOYx06NavL0rLHDUFTiordv4vezcpSKV2hhtabTvLaXQAAAAAAAAAAAAAAAAAADCtSjOLhJJxkrNMpelb1mto3iUxMxO8PPypVMHPWjeVKT3+EuD6/wDB57JTN2fk46c6T98/b5S36zTUV2nq7nRpYha0cpb1safWvibNsGm19eOnKfH7+rFF8mCdp6OSWAq030W3y+m8589n6nTzvjmWx3+O/rIWkZxylk+Di13MV7UyY54ckfpt81LaSl+dUS0tPdGHan9TJ/1mPL7/ADU/oPa0VdJV5bJQh7MLv+psw37YvPqwtXQVjrLCNOrN5ucm98r9yMW+s1M7c4j8v5ZYrhxLHCaGvZ1HZeqtr5vcdXR9kUxenk5ywZdXM8qrRwtFQgrJZJJWyOja/F6FOjVjrvLKjRUeb2sz48cUhWZ3bTKgAAAAAAAAAAAAAAAAAAAABjOKaaaTTyaeaaItWLRtMckxMxzhVVtFuD16La/TezXJ/BnB1HZV8du8007T5ftP0luU1MWjhyQ2UNISXRqRd+NrP3E4u1MmOeDPXn+v5K2wVnnSXYqtOazs+qS+p0I1WmzRtMx8f5YOC9WLwlF/gh/LEpOk0due1f0T3uTzlKoU1sjFckl4E1xaXH02+/cib3nrLNNLYiZ1WOvKkK7TPVKTe0mKZMvO3KDeIZpWNumOKRtCqS4AAAAAAAAAAAAAAAAAAAAAAAAGM4J5NJ81cpfHS8bWiJTEzHRq/hI7rrkzTt2dgnpG3ulfvbOOFZ69SFlaGx79l8zkxj/Hvj8I/ZmmscEW83ZQjeMW9rim+djrYtFj4Ymd2C0825RSNumKlPVhXdJkQAAAAAAAAAAAAAAAAAAAAAAAAAAAAAVEH9rX5/KjzsTP9Zlj2/SG5b+1X78VlhfQh7C8DvYvUj3NW3WW0yKgAAAAAAAAAAAAAAAAAAAAAAAAAAAAACop/e1+fyo85H/My+/6Q3bf2q/fissJ93D2F4HfxepHualustpkVAAAAAAAAAAAAAAAAAAAAAAAAAAAAAAFFgKuvKrP1m2uW7uPLabJ3uoyX85dDNXhpWFloyrrU1+luD7NndY9Fp7cWOGlkjazrM6gAAAAAAAAAAAAAAAAAAAAAAAAAAGE6kY7WlzZjvlpSN7TsmKzPRqeMhuu+S+prTr8PhzX7qzTjcXalUksrQdudsjFm10d3aYjwlamP0ohV6E9GXL4HC7N9aW7qukNmh8XqyrQte0lLbxTXyo7mnz8G8NXLTfaVl/1CG9SXYmbUaqnixd3LdSxdOWSkr8Hk/czLXLS3SVZrMdW4yKgAAAAAAAAAAAAAAAAAAAAABsCpxmlkrxp5v1t3Yt5w9X2vWImuHnPn+3m3MWlmed1fGo27ttt73mzixkteeK07y25rERtDqpSNmksNobMRS85TlC9tZbeTv8AA2Zrx1mvmxxPDaJYaMwc4KSklsys07lNFpr47TxJz5a2iNmOEwEoTqTk10kkkuCbzZvxTad2O194iIZVokyiJclWJVeG7BaSlT6MrzjzzXL6GfFqJpynnCt8UW5wu8PXjNa0Xdd6fBm/S8XjeGtNZidpbS6AAAAAAAAAAAAAAAAAAAAOXScmqNVr1H7t5rayJnBeI8pZMO3eRv5vLRd9h4e1JrO0uz1b6UjJSytodVKRt0sw2h10pG3SzBaHXSkbdLMFoZVEZ1XJViVWhx1YkMkOSoisrwsvJ2d3VS2LV9/SNrQ3i02iPYxaiu2y6Og1gAAAAAAAAAAAAAAAAAAAMakFJOLV01ZrimRaItG0kTtO8POYzQc4tul048L2mvqcXUdnWj1eceTfx6qJ9bkr25wdpRafCUWmcu2kiJ5xMNqLxPSW2njGtsX2ERhmFZb1pK2yEnzyMtd4Umm7JaZa/L/q/sZoy7KTh38W6OnlvpPslf4GWNT5wpOm8pYVdMReyEu1pEzqY8II08+MuSpj5y2RSvzkzHOe09IZIw1jrLOjo6vV2pxXGfRXuMlNNmy9eUe1FsuOnR6HR2BjRjqrNvOUnvf0Oxp9PXDXaPi0smSbzvLrM7GAAAAAAAAAAAAAAAAAAAAAARKKeTSa68yJiJ5SOepo+lLbTj2dHwMVtPit1rDJGW8eLCGi6K/LT5uUvFlY0mKPBM5rz4s/4Cj/AOKn/Ii39Pi/8Y/JXvb+csZ6MoP8qHYtXwKzpcM/4wmM148WMNE0F+WnzcpeLIro8Mf4pnPknxdNKjGPoxjH2UkZ60rX1Y2Y5tM9ZbCyAAAAAAAAAAAAAAAAAAAAAAAAAAAAAAAAAAAAAAAAAAAAAAAf/9k="/>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AutoShape 14" descr="data:image/jpeg;base64,/9j/4AAQSkZJRgABAQAAAQABAAD/2wCEAAkGBxAQEA8OEA8PDxAPDxUPEBAODxAOEBAOFBIWFhURFBQYHSggGBolGxQVIT0hJSkrLi4uFyAzODMsNygtLisBCgoKDg0OGhAQGywkICQtMCwsLCwsLCwsLCwsLCwsLCwsLCwsLCwsLCwsLCwsLCwsLCwsLCwsLCwsLCwsLCwsLP/AABEIAOEA4QMBEQACEQEDEQH/xAAbAAEAAgMBAQAAAAAAAAAAAAAAAQUCAwQGB//EAEEQAAIBAgIGBQkGBQMFAAAAAAABAgMRBCEFEjFBUXEiYYGhsQYTMlJykcHC0SMzQkNi8BSSouHxY4LDFSRTc7L/xAAaAQEAAgMBAAAAAAAAAAAAAAAAAQIDBAUG/8QANxEBAAIBAgMECAUEAQUAAAAAAAECAwQREiExBRNBUSIyYXGBscHwI5Gh0eEUM0LxNBUkUmJy/9oADAMBAAIRAxEAPwD7iAAAAAAAAAAAAADVUxMI+lOKfBtX9xgyanDj5XtEfFeuO1ukMFjab2S7mUjW4J6W+ae5v5NsaiexmeuStukqTWYZl0AAAAAAAAAAAAAAAAAAAAAAAAAAAceN0hCllnKb2Qjt5vgjU1Osph9Hrbyj75MuPFN+fSPNSYrG16j1U2r7IU7972s5WS2oz+vbaPKv1nq2q1x06c/bLilorEPNvV6nL4IYtB40oX1mOvrWYT0NW4xfYviza/oc/l8mD/qOn8/m0zo4qlmlUVne9O7/APllLYdRj58M/D+GWmp0+TlxR8f5b8D5U1ou09WqltT6M12r4ommtvE7TzXtpqzzh6fRulqVddCVpLbCWUl2b+aN/FqqXad8VqdXebLGAAAAAAAAAAAAAAAAAAAAAAAOHGYqWt5mlZ1Gryk840o+s+vgjR1WptE93i9b5R5z9IZaUjbit0+bnhgYxvdttu8pPOc2YdNot+f5zPWUZtTFI3n4QzTSyitVdW182dbHp8dPByM2ryZPZCDO1QlABy43R9KsunBN7pLKa5SMGbTY8selHx8Wxh1WXDPoT8PB53HaMq4Z+chKUoRd1OOU4e1bxRxdRo74PSjnHn4x73f0uvx6j0bcrfpPuX+gvKBVLU6tlPdJbJ9fPqMmm1X+Nk5tPw86vQo6bVAAAAAAAAAAAAAAAAAAAAAcukMS4RSitapN6tOPGXF9SWZr6nNOOu1edp5RH34QvjpxTz6R1csIqkvNRetUl06k3tu/xP4I18On4Z4Ineesz9/ornzRWOKfhDI6tYisbQ497Ted7BfdSdkEq8kBASgAZELRs81pjRio/bU1JQum1H8uXrL9N/ccTWaOMX4lOnj7P4eg0Gu738K/Xw9v8rzyd0uqi83J9JbL2z/f73F9Jn39Cfgy58XDzhem+1gAAAAAAAAAAAAAAAAAAAKWOLV6mJa1rfZ0I8Ve111yl3HJrni2S2br4Vj785/RsWrw14fjLZhqTiryetOT1py4y6upbDqYMc0rz6z197jZ8neW38PBtM7AgndGwSrsglCCUBIBCJxTTTSaas08009xExExtKYmYneHkcRRlha9ot6vpU3vcL7Oa+h5vPinT5do6dY+/Y9Vpc8anFvPXpP37XutHYtVacai3rP2t/76zrYcneUizVvXhts6TKoAAAAAAAAAAAAAAAAAHBpms40nGPpVHqLqT2v3XNLtDLOPDO3WeTNgrxX5uHC0ruOXQpLor9TVu5eJqdnY+KeKekdFNdfaOGPF3WO05EwgndXZBbdBYlGyLEo4ZLE7o4ZRYlWYQEBKFbp/B+cpNpXnT6cetfij2rwRpa/D3mLeOsc3Q7Nz91miPCeU/Rq8kMU4ydJ7Jq8faWfhf3HO0N9rTWfF29TTeOKHqzqNIAAAAAAAAAAAAAAAAAPPaeq3rQgvwRv/ALpv6LvPM9t5pnJXHH3u6Gjp6M2duEp6sEuOb5s7mkx93hiHG1V+PJMtptNaQndVBMSjZBbdGwShBKqCVdglCCUAHjoN4bEu2ylVuv8A1+kl/K7HmrR3OaY8p/R63FbvsEW84/V9ETvmdxz0gAAAAAAAAAAAAAAAOHC4zXqSjdauer2HJ0uvnLqLUmeXh8Gxkw8NIn81M/tMTUf+o12QWr8DkZvxu0Nvb8m3E8Gn39i6PVQ87KCyNkEq7BKNkEoCd1dkFt0bIJRITursglASh5bylpWrRl69Pvi7eDRw+0qbZYt5x8noOyb74Zr5T83o6OPawdKon0nCMFfPpLJvuZXV6ycGki9Z9Kdoj6s1MMWzTWeiw0fiPOU4ydr7JW9ZbTZ0Go/qMFbz18fexZqcF5q6TcYgAAAAAAAAAAAAOV4pTpTnSanZStk/SXUal8/HgtfDzmInb3wyRTa8Rfkp9H1Xrwttvw3b+48xoct4z04Y57/7/R0M9I4Z3atEPWnre0/fIz6CZvrZtPtY9V6OnXZ6bdwtkFkBKEEoCUILKSgIlBZGwSgJRuglXd5/yrjlRlwlKPvjf5Tl9qRypPtdfsifSvHshGFqSeGox/DGU8/1a17e5nne07XnFjr/AI8/z/07OKI7y0+PJeeT0nqzVuipXT62s/BHQ7AtfurxMconl7/H6NbWxHFE+KzoVozWtF3V2r9aO1hz0zV4sc7x+zUtSaztLYZVQAAAAAAAAAA14j0JW26rtzsUyepPuTXq8ZoyrVTSpOd+EbtPmth5DBbPEx3O+/sda8UmPTWeEqVVUnqr7TPWVlxz7ycF9TXPbgj0+e/T4q5Ixzjjfow0DtXsmXsn/k2Ytd/ZXh6ZxJhBKuwTEo2QWQglASrMIJRsEoQTCuyCyAlCk8qI3hRX+r/xyOd2l6lff9JdPsrlkt7vq5tHOosPKNvsvOO7svSy7TzettqO64Yj8P4dfm7lYx8e/wDk65zrKEF0lTt0dXJNdbXxNW+TVxhrHOKbctunx2+qYrim8+a18nvu5+38qO52Bv3Fv/r6Q09b68e5andaYAAAAAAAAAAGBowmEhSjqQVldy45sw4cFMNeGkclr3m87yqcG7YyouLl32ZxdPHD2lf27/SW5k56eHPoZJTtfYmu1OxqdnxFNXMe9bVelhXZ6Nx9kWJV2QTursE7o2QWRsWJ3RtCLEo2GiVZhBKqCd0bFi26NlPp9JuhG/4py2cINfMjn9oc4rHt+jp9mxta0+z6mGilg1n6VeTvbg2vlOT2htGhiJ8bfu6mPnn+C/0fH7Gmv0LvR1tDWI0uOP8A1hp5p3yWn2s8Nh4046sVZXb45sy6fT48FODHHLr+at7zed5bjOoAAAAAAAAAAAAB5+u9THRfr6vfHV8UcDNHd9o1t57frGzdr6WnmPvzaaXQxM1wqy90ukvE0Z/B7Qn3/Pmzbcen+C9PR7uLsgsjYJRsglWYQTujYJiVdkFt0IG6AsjZBKuwShTaSWtW6qVFt9TnL6QOZrp3vEeUfP8A06vZ8bY5nzn5R/JVWrhcLDfKLqW65Z/OcjtidsGLH4zvP3+bpafnkvZ6WjDVjGPCKXuR6TFTgpWvlEQ5tp3mZZmRAAAAAAAAAAAAAADz/lNTcZ0a0dqy7U7x+JxO1qTFqZI8PpzhuaWYmJrLXpZWrRqrZVhGa5x/s4mh2xXbLTNXxiJ/Jm0k71mk+C4oz1op8UdvDeL0i0OXlrw3mGZlYixY2RYK7IsSjYJVmEE7omEFolGxYlGyLEo2LFldlNiIOUKkltxFVUoezdQXhJnIzT3l528Z2j5Ozp68FKxPhG8/N04yKniadJejBRjbqXSfcc7W/j9o0xR0rt+8/o2cXoYLWnx/0vj07ngAAAAAAAAAAAAAAFfp3D+coTttj01/t291zS7Qxd5gtt1jn+TNgtw3hUU353CJ7ZYeWfHzf+H/AEnHvX+o0Htp8v8AXybUT3eb2S7dD1rxcOGzkX7Jz8VJxz4MOux7TxrE7DngAlCAgLI2QShBKoTuhBZVpxDdtWPpS6K5vf2bSmW/DXl16QvipxXiJ6dZatWPnoQX3eEp68vbkrRT5R1n2o0sdYrbinpWN3U58Ptsw0LFzq1Kz7OcvovE5vZFJy6nJqLfe/7Qz6qYpjrjhdnpGgAAAAAAAAAAAAAAAQwPM4P/ALbFToy+7qdFX2ar9F+K955/D/2uqnFb1bfXp+zev+Ji4o6wjVeHquO6Ly66b2fvqOZkrbQ6r2fSWxXbPi5/cr2nNSSa2M9NjvF6xaHFvSaW2lkXVAAQgkCVUEo2CUTCC26uzXVnGnGVeeyEclvb4LrbsjDe0bTeekdG5gxz08ZV9fWpUdWX32Ik6lXqv+HklaPYzQ1tpx4ODxt1+/0buKItffwjottG4fzdOMXtfSlzf7t2G9odP3GGK+PWffLBmvx3mXUbbEAAAAAAAAAAAAAAAAKjyhwWvDzkVedNX5w3+7b7zm9pafvMfHWOdfk2NPk4bbT0lzUp/wAVR1rJ1qWTW+S/v4o0b1jX6bePXr+v+/mzRPcZPZLHRuN1XqPJPZ1PgaPZ+u7ue7v0X1On444o6rhM9HE7xvDkzExO0pJQABuBO6EE7olBKGNSajt2vYviYM+aKRt4yz4MM2ndx05+en5yX3FB3TeypWW/rUfEjFPHHFb1Y+f8Nq0cPKOs/JGDi69V1ZLoxeXyx+Jix07/ADcdo5R9wtaeCnDC6Oo1QAAAAAAAAAAAAAAAAAAeZx1CWErKtTX2cnmtyvtg+rgef1OK+jzd9j9Wfvb9m9jtGanBbq6cZho1o+fo539OO++/Lj1GLXaKupr/AFOn+Mffj5+a2HNOOe7v8GnBY9w6Ms1x4Gro+0bYvQydF8+lrk516relVUldO56HHlrkjesuVfFanVmZGMIAkRKSWbaS6xvsbbuLE6TjDKPSlu4Lrf0Obq+1MeGOGnpW/SPf+zdwaK1uduUOLDUqmJbu2oX+0qbG/wBEf3kYtFp8uee8ytnLeuOOGruxEdbVoUlaEcklsy+COleeOYx06NavL0rLHDUFTiordv4vezcpSKV2hhtabTvLaXQAAAAAAAAAAAAAAAAAADCtSjOLhJJxkrNMpelb1mto3iUxMxO8PPypVMHPWjeVKT3+EuD6/wDB57JTN2fk46c6T98/b5S36zTUV2nq7nRpYha0cpb1safWvibNsGm19eOnKfH7+rFF8mCdp6OSWAq030W3y+m8589n6nTzvjmWx3+O/rIWkZxylk+Di13MV7UyY54ckfpt81LaSl+dUS0tPdGHan9TJ/1mPL7/ADU/oPa0VdJV5bJQh7MLv+psw37YvPqwtXQVjrLCNOrN5ucm98r9yMW+s1M7c4j8v5ZYrhxLHCaGvZ1HZeqtr5vcdXR9kUxenk5ywZdXM8qrRwtFQgrJZJJWyOja/F6FOjVjrvLKjRUeb2sz48cUhWZ3bTKgAAAAAAAAAAAAAAAAAAAABjOKaaaTTyaeaaItWLRtMckxMxzhVVtFuD16La/TezXJ/BnB1HZV8du8007T5ftP0luU1MWjhyQ2UNISXRqRd+NrP3E4u1MmOeDPXn+v5K2wVnnSXYqtOazs+qS+p0I1WmzRtMx8f5YOC9WLwlF/gh/LEpOk0due1f0T3uTzlKoU1sjFckl4E1xaXH02+/cib3nrLNNLYiZ1WOvKkK7TPVKTe0mKZMvO3KDeIZpWNumOKRtCqS4AAAAAAAAAAAAAAAAAAAAAAAAGM4J5NJ81cpfHS8bWiJTEzHRq/hI7rrkzTt2dgnpG3ulfvbOOFZ69SFlaGx79l8zkxj/Hvj8I/ZmmscEW83ZQjeMW9rim+djrYtFj4Ymd2C0825RSNumKlPVhXdJkQAAAAAAAAAAAAAAAAAAAAAAAAAAAAAVEH9rX5/KjzsTP9Zlj2/SG5b+1X78VlhfQh7C8DvYvUj3NW3WW0yKgAAAAAAAAAAAAAAAAAAAAAAAAAAAAACop/e1+fyo85H/My+/6Q3bf2q/fissJ93D2F4HfxepHualustpkVAAAAAAAAAAAAAAAAAAAAAAAAAAAAAAFFgKuvKrP1m2uW7uPLabJ3uoyX85dDNXhpWFloyrrU1+luD7NndY9Fp7cWOGlkjazrM6gAAAAAAAAAAAAAAAAAAAAAAAAAAGE6kY7WlzZjvlpSN7TsmKzPRqeMhuu+S+prTr8PhzX7qzTjcXalUksrQdudsjFm10d3aYjwlamP0ohV6E9GXL4HC7N9aW7qukNmh8XqyrQte0lLbxTXyo7mnz8G8NXLTfaVl/1CG9SXYmbUaqnixd3LdSxdOWSkr8Hk/czLXLS3SVZrMdW4yKgAAAAAAAAAAAAAAAAAAAAABsCpxmlkrxp5v1t3Yt5w9X2vWImuHnPn+3m3MWlmed1fGo27ttt73mzixkteeK07y25rERtDqpSNmksNobMRS85TlC9tZbeTv8AA2Zrx1mvmxxPDaJYaMwc4KSklsys07lNFpr47TxJz5a2iNmOEwEoTqTk10kkkuCbzZvxTad2O194iIZVokyiJclWJVeG7BaSlT6MrzjzzXL6GfFqJpynnCt8UW5wu8PXjNa0Xdd6fBm/S8XjeGtNZidpbS6AAAAAAAAAAAAAAAAAAAAOXScmqNVr1H7t5rayJnBeI8pZMO3eRv5vLRd9h4e1JrO0uz1b6UjJSytodVKRt0sw2h10pG3SzBaHXSkbdLMFoZVEZ1XJViVWhx1YkMkOSoisrwsvJ2d3VS2LV9/SNrQ3i02iPYxaiu2y6Og1gAAAAAAAAAAAAAAAAAAAMakFJOLV01ZrimRaItG0kTtO8POYzQc4tul048L2mvqcXUdnWj1eceTfx6qJ9bkr25wdpRafCUWmcu2kiJ5xMNqLxPSW2njGtsX2ERhmFZb1pK2yEnzyMtd4Umm7JaZa/L/q/sZoy7KTh38W6OnlvpPslf4GWNT5wpOm8pYVdMReyEu1pEzqY8II08+MuSpj5y2RSvzkzHOe09IZIw1jrLOjo6vV2pxXGfRXuMlNNmy9eUe1FsuOnR6HR2BjRjqrNvOUnvf0Oxp9PXDXaPi0smSbzvLrM7GAAAAAAAAAAAAAAAAAAAAAARKKeTSa68yJiJ5SOepo+lLbTj2dHwMVtPit1rDJGW8eLCGi6K/LT5uUvFlY0mKPBM5rz4s/4Cj/AOKn/Ii39Pi/8Y/JXvb+csZ6MoP8qHYtXwKzpcM/4wmM148WMNE0F+WnzcpeLIro8Mf4pnPknxdNKjGPoxjH2UkZ60rX1Y2Y5tM9ZbCyAAAAAAAAAAAAAAAAAAAAAAAAAAAAAAAAAAAAAAAAAAAAAAAf/9k="/>
          <p:cNvSpPr>
            <a:spLocks noChangeAspect="1" noChangeArrowheads="1"/>
          </p:cNvSpPr>
          <p:nvPr/>
        </p:nvSpPr>
        <p:spPr bwMode="auto">
          <a:xfrm>
            <a:off x="230981" y="8632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9" name="AutoShape 16" descr="data:image/jpeg;base64,/9j/4AAQSkZJRgABAQAAAQABAAD/2wCEAAkGBxAQEA8OEA8PDxAPDxUPEBAODxAOEBAOFBIWFhURFBQYHSggGBolGxQVIT0hJSkrLi4uFyAzODMsNygtLisBCgoKDg0OGhAQGywkICQtMCwsLCwsLCwsLCwsLCwsLCwsLCwsLCwsLCwsLCwsLCwsLCwsLCwsLCwsLCwsLCwsLP/AABEIAOEA4QMBEQACEQEDEQH/xAAbAAEAAgMBAQAAAAAAAAAAAAAAAQUCAwQGB//EAEEQAAIBAgIGBQkGBQMFAAAAAAABAgMRBCEFEjFBUXEiYYGhsQYTMlJykcHC0SMzQkNi8BSSouHxY4LDFSRTc7L/xAAaAQEAAgMBAAAAAAAAAAAAAAAAAQIDBAUG/8QANxEBAAIBAgMECAUEAQUAAAAAAAECAwQREiExBRNBUSIyYXGBscHwI5Gh0eEUM0LxNBUkUmJy/9oADAMBAAIRAxEAPwD7iAAAAAAAAAAAAADVUxMI+lOKfBtX9xgyanDj5XtEfFeuO1ukMFjab2S7mUjW4J6W+ae5v5NsaiexmeuStukqTWYZl0AAAAAAAAAAAAAAAAAAAAAAAAAAAceN0hCllnKb2Qjt5vgjU1Osph9Hrbyj75MuPFN+fSPNSYrG16j1U2r7IU7972s5WS2oz+vbaPKv1nq2q1x06c/bLilorEPNvV6nL4IYtB40oX1mOvrWYT0NW4xfYviza/oc/l8mD/qOn8/m0zo4qlmlUVne9O7/APllLYdRj58M/D+GWmp0+TlxR8f5b8D5U1ou09WqltT6M12r4ommtvE7TzXtpqzzh6fRulqVddCVpLbCWUl2b+aN/FqqXad8VqdXebLGAAAAAAAAAAAAAAAAAAAAAAAOHGYqWt5mlZ1Gryk840o+s+vgjR1WptE93i9b5R5z9IZaUjbit0+bnhgYxvdttu8pPOc2YdNot+f5zPWUZtTFI3n4QzTSyitVdW182dbHp8dPByM2ryZPZCDO1QlABy43R9KsunBN7pLKa5SMGbTY8selHx8Wxh1WXDPoT8PB53HaMq4Z+chKUoRd1OOU4e1bxRxdRo74PSjnHn4x73f0uvx6j0bcrfpPuX+gvKBVLU6tlPdJbJ9fPqMmm1X+Nk5tPw86vQo6bVAAAAAAAAAAAAAAAAAAAAAcukMS4RSitapN6tOPGXF9SWZr6nNOOu1edp5RH34QvjpxTz6R1csIqkvNRetUl06k3tu/xP4I18On4Z4Ineesz9/ornzRWOKfhDI6tYisbQ497Ted7BfdSdkEq8kBASgAZELRs81pjRio/bU1JQum1H8uXrL9N/ccTWaOMX4lOnj7P4eg0Gu738K/Xw9v8rzyd0uqi83J9JbL2z/f73F9Jn39Cfgy58XDzhem+1gAAAAAAAAAAAAAAAAAAAKWOLV6mJa1rfZ0I8Ve111yl3HJrni2S2br4Vj785/RsWrw14fjLZhqTiryetOT1py4y6upbDqYMc0rz6z197jZ8neW38PBtM7AgndGwSrsglCCUBIBCJxTTTSaas08009xExExtKYmYneHkcRRlha9ot6vpU3vcL7Oa+h5vPinT5do6dY+/Y9Vpc8anFvPXpP37XutHYtVacai3rP2t/76zrYcneUizVvXhts6TKoAAAAAAAAAAAAAAAAAHBpms40nGPpVHqLqT2v3XNLtDLOPDO3WeTNgrxX5uHC0ruOXQpLor9TVu5eJqdnY+KeKekdFNdfaOGPF3WO05EwgndXZBbdBYlGyLEo4ZLE7o4ZRYlWYQEBKFbp/B+cpNpXnT6cetfij2rwRpa/D3mLeOsc3Q7Nz91miPCeU/Rq8kMU4ydJ7Jq8faWfhf3HO0N9rTWfF29TTeOKHqzqNIAAAAAAAAAAAAAAAAAPPaeq3rQgvwRv/ALpv6LvPM9t5pnJXHH3u6Gjp6M2duEp6sEuOb5s7mkx93hiHG1V+PJMtptNaQndVBMSjZBbdGwShBKqCVdglCCUAHjoN4bEu2ylVuv8A1+kl/K7HmrR3OaY8p/R63FbvsEW84/V9ETvmdxz0gAAAAAAAAAAAAAAAOHC4zXqSjdauer2HJ0uvnLqLUmeXh8Gxkw8NIn81M/tMTUf+o12QWr8DkZvxu0Nvb8m3E8Gn39i6PVQ87KCyNkEq7BKNkEoCd1dkFt0bIJRITursglASh5bylpWrRl69Pvi7eDRw+0qbZYt5x8noOyb74Zr5T83o6OPawdKon0nCMFfPpLJvuZXV6ycGki9Z9Kdoj6s1MMWzTWeiw0fiPOU4ydr7JW9ZbTZ0Go/qMFbz18fexZqcF5q6TcYgAAAAAAAAAAAAOV4pTpTnSanZStk/SXUal8/HgtfDzmInb3wyRTa8Rfkp9H1Xrwttvw3b+48xoct4z04Y57/7/R0M9I4Z3atEPWnre0/fIz6CZvrZtPtY9V6OnXZ6bdwtkFkBKEEoCUILKSgIlBZGwSgJRuglXd5/yrjlRlwlKPvjf5Tl9qRypPtdfsifSvHshGFqSeGox/DGU8/1a17e5nne07XnFjr/AI8/z/07OKI7y0+PJeeT0nqzVuipXT62s/BHQ7AtfurxMconl7/H6NbWxHFE+KzoVozWtF3V2r9aO1hz0zV4sc7x+zUtSaztLYZVQAAAAAAAAAA14j0JW26rtzsUyepPuTXq8ZoyrVTSpOd+EbtPmth5DBbPEx3O+/sda8UmPTWeEqVVUnqr7TPWVlxz7ycF9TXPbgj0+e/T4q5Ixzjjfow0DtXsmXsn/k2Ytd/ZXh6ZxJhBKuwTEo2QWQglASrMIJRsEoQTCuyCyAlCk8qI3hRX+r/xyOd2l6lff9JdPsrlkt7vq5tHOosPKNvsvOO7svSy7TzettqO64Yj8P4dfm7lYx8e/wDk65zrKEF0lTt0dXJNdbXxNW+TVxhrHOKbctunx2+qYrim8+a18nvu5+38qO52Bv3Fv/r6Q09b68e5andaYAAAAAAAAAAGBowmEhSjqQVldy45sw4cFMNeGkclr3m87yqcG7YyouLl32ZxdPHD2lf27/SW5k56eHPoZJTtfYmu1OxqdnxFNXMe9bVelhXZ6Nx9kWJV2QTursE7o2QWRsWJ3RtCLEo2GiVZhBKqCd0bFi26NlPp9JuhG/4py2cINfMjn9oc4rHt+jp9mxta0+z6mGilg1n6VeTvbg2vlOT2htGhiJ8bfu6mPnn+C/0fH7Gmv0LvR1tDWI0uOP8A1hp5p3yWn2s8Nh4046sVZXb45sy6fT48FODHHLr+at7zed5bjOoAAAAAAAAAAAAB5+u9THRfr6vfHV8UcDNHd9o1t57frGzdr6WnmPvzaaXQxM1wqy90ukvE0Z/B7Qn3/Pmzbcen+C9PR7uLsgsjYJRsglWYQTujYJiVdkFt0IG6AsjZBKuwShTaSWtW6qVFt9TnL6QOZrp3vEeUfP8A06vZ8bY5nzn5R/JVWrhcLDfKLqW65Z/OcjtidsGLH4zvP3+bpafnkvZ6WjDVjGPCKXuR6TFTgpWvlEQ5tp3mZZmRAAAAAAAAAAAAAADz/lNTcZ0a0dqy7U7x+JxO1qTFqZI8PpzhuaWYmJrLXpZWrRqrZVhGa5x/s4mh2xXbLTNXxiJ/Jm0k71mk+C4oz1op8UdvDeL0i0OXlrw3mGZlYixY2RYK7IsSjYJVmEE7omEFolGxYlGyLEo2LFldlNiIOUKkltxFVUoezdQXhJnIzT3l528Z2j5Ozp68FKxPhG8/N04yKniadJejBRjbqXSfcc7W/j9o0xR0rt+8/o2cXoYLWnx/0vj07ngAAAAAAAAAAAAAAFfp3D+coTttj01/t291zS7Qxd5gtt1jn+TNgtw3hUU353CJ7ZYeWfHzf+H/AEnHvX+o0Htp8v8AXybUT3eb2S7dD1rxcOGzkX7Jz8VJxz4MOux7TxrE7DngAlCAgLI2QShBKoTuhBZVpxDdtWPpS6K5vf2bSmW/DXl16QvipxXiJ6dZatWPnoQX3eEp68vbkrRT5R1n2o0sdYrbinpWN3U58Ptsw0LFzq1Kz7OcvovE5vZFJy6nJqLfe/7Qz6qYpjrjhdnpGgAAAAAAAAAAAAAAAQwPM4P/ALbFToy+7qdFX2ar9F+K955/D/2uqnFb1bfXp+zev+Ji4o6wjVeHquO6Ly66b2fvqOZkrbQ6r2fSWxXbPi5/cr2nNSSa2M9NjvF6xaHFvSaW2lkXVAAQgkCVUEo2CUTCC26uzXVnGnGVeeyEclvb4LrbsjDe0bTeekdG5gxz08ZV9fWpUdWX32Ik6lXqv+HklaPYzQ1tpx4ODxt1+/0buKItffwjottG4fzdOMXtfSlzf7t2G9odP3GGK+PWffLBmvx3mXUbbEAAAAAAAAAAAAAAAAKjyhwWvDzkVedNX5w3+7b7zm9pafvMfHWOdfk2NPk4bbT0lzUp/wAVR1rJ1qWTW+S/v4o0b1jX6bePXr+v+/mzRPcZPZLHRuN1XqPJPZ1PgaPZ+u7ue7v0X1On444o6rhM9HE7xvDkzExO0pJQABuBO6EE7olBKGNSajt2vYviYM+aKRt4yz4MM2ndx05+en5yX3FB3TeypWW/rUfEjFPHHFb1Y+f8Nq0cPKOs/JGDi69V1ZLoxeXyx+Jix07/ADcdo5R9wtaeCnDC6Oo1QAAAAAAAAAAAAAAAAAAeZx1CWErKtTX2cnmtyvtg+rgef1OK+jzd9j9Wfvb9m9jtGanBbq6cZho1o+fo539OO++/Lj1GLXaKupr/AFOn+Mffj5+a2HNOOe7v8GnBY9w6Ms1x4Gro+0bYvQydF8+lrk516relVUldO56HHlrkjesuVfFanVmZGMIAkRKSWbaS6xvsbbuLE6TjDKPSlu4Lrf0Obq+1MeGOGnpW/SPf+zdwaK1uduUOLDUqmJbu2oX+0qbG/wBEf3kYtFp8uee8ytnLeuOOGruxEdbVoUlaEcklsy+COleeOYx06NavL0rLHDUFTiordv4vezcpSKV2hhtabTvLaXQAAAAAAAAAAAAAAAAAADCtSjOLhJJxkrNMpelb1mto3iUxMxO8PPypVMHPWjeVKT3+EuD6/wDB57JTN2fk46c6T98/b5S36zTUV2nq7nRpYha0cpb1safWvibNsGm19eOnKfH7+rFF8mCdp6OSWAq030W3y+m8589n6nTzvjmWx3+O/rIWkZxylk+Di13MV7UyY54ckfpt81LaSl+dUS0tPdGHan9TJ/1mPL7/ADU/oPa0VdJV5bJQh7MLv+psw37YvPqwtXQVjrLCNOrN5ucm98r9yMW+s1M7c4j8v5ZYrhxLHCaGvZ1HZeqtr5vcdXR9kUxenk5ywZdXM8qrRwtFQgrJZJJWyOja/F6FOjVjrvLKjRUeb2sz48cUhWZ3bTKgAAAAAAAAAAAAAAAAAAAABjOKaaaTTyaeaaItWLRtMckxMxzhVVtFuD16La/TezXJ/BnB1HZV8du8007T5ftP0luU1MWjhyQ2UNISXRqRd+NrP3E4u1MmOeDPXn+v5K2wVnnSXYqtOazs+qS+p0I1WmzRtMx8f5YOC9WLwlF/gh/LEpOk0due1f0T3uTzlKoU1sjFckl4E1xaXH02+/cib3nrLNNLYiZ1WOvKkK7TPVKTe0mKZMvO3KDeIZpWNumOKRtCqS4AAAAAAAAAAAAAAAAAAAAAAAAGM4J5NJ81cpfHS8bWiJTEzHRq/hI7rrkzTt2dgnpG3ulfvbOOFZ69SFlaGx79l8zkxj/Hvj8I/ZmmscEW83ZQjeMW9rim+djrYtFj4Ymd2C0825RSNumKlPVhXdJkQAAAAAAAAAAAAAAAAAAAAAAAAAAAAAVEH9rX5/KjzsTP9Zlj2/SG5b+1X78VlhfQh7C8DvYvUj3NW3WW0yKgAAAAAAAAAAAAAAAAAAAAAAAAAAAAACop/e1+fyo85H/My+/6Q3bf2q/fissJ93D2F4HfxepHualustpkVAAAAAAAAAAAAAAAAAAAAAAAAAAAAAAFFgKuvKrP1m2uW7uPLabJ3uoyX85dDNXhpWFloyrrU1+luD7NndY9Fp7cWOGlkjazrM6gAAAAAAAAAAAAAAAAAAAAAAAAAAGE6kY7WlzZjvlpSN7TsmKzPRqeMhuu+S+prTr8PhzX7qzTjcXalUksrQdudsjFm10d3aYjwlamP0ohV6E9GXL4HC7N9aW7qukNmh8XqyrQte0lLbxTXyo7mnz8G8NXLTfaVl/1CG9SXYmbUaqnixd3LdSxdOWSkr8Hk/czLXLS3SVZrMdW4yKgAAAAAAAAAAAAAAAAAAAAABsCpxmlkrxp5v1t3Yt5w9X2vWImuHnPn+3m3MWlmed1fGo27ttt73mzixkteeK07y25rERtDqpSNmksNobMRS85TlC9tZbeTv8AA2Zrx1mvmxxPDaJYaMwc4KSklsys07lNFpr47TxJz5a2iNmOEwEoTqTk10kkkuCbzZvxTad2O194iIZVokyiJclWJVeG7BaSlT6MrzjzzXL6GfFqJpynnCt8UW5wu8PXjNa0Xdd6fBm/S8XjeGtNZidpbS6AAAAAAAAAAAAAAAAAAAAOXScmqNVr1H7t5rayJnBeI8pZMO3eRv5vLRd9h4e1JrO0uz1b6UjJSytodVKRt0sw2h10pG3SzBaHXSkbdLMFoZVEZ1XJViVWhx1YkMkOSoisrwsvJ2d3VS2LV9/SNrQ3i02iPYxaiu2y6Og1gAAAAAAAAAAAAAAAAAAAMakFJOLV01ZrimRaItG0kTtO8POYzQc4tul048L2mvqcXUdnWj1eceTfx6qJ9bkr25wdpRafCUWmcu2kiJ5xMNqLxPSW2njGtsX2ERhmFZb1pK2yEnzyMtd4Umm7JaZa/L/q/sZoy7KTh38W6OnlvpPslf4GWNT5wpOm8pYVdMReyEu1pEzqY8II08+MuSpj5y2RSvzkzHOe09IZIw1jrLOjo6vV2pxXGfRXuMlNNmy9eUe1FsuOnR6HR2BjRjqrNvOUnvf0Oxp9PXDXaPi0smSbzvLrM7GAAAAAAAAAAAAAAAAAAAAAARKKeTSa68yJiJ5SOepo+lLbTj2dHwMVtPit1rDJGW8eLCGi6K/LT5uUvFlY0mKPBM5rz4s/4Cj/AOKn/Ii39Pi/8Y/JXvb+csZ6MoP8qHYtXwKzpcM/4wmM148WMNE0F+WnzcpeLIro8Mf4pnPknxdNKjGPoxjH2UkZ60rX1Y2Y5tM9ZbCyAAAAAAAAAAAAAAAAAAAAAAAAAAAAAAAAAAAAAAAAAAAAAAAf/9k="/>
          <p:cNvSpPr>
            <a:spLocks noGrp="1" noChangeAspect="1" noChangeArrowheads="1"/>
          </p:cNvSpPr>
          <p:nvPr>
            <p:ph idx="1"/>
          </p:nvPr>
        </p:nvSpPr>
        <p:spPr bwMode="auto">
          <a:xfrm>
            <a:off x="230981" y="1412876"/>
            <a:ext cx="4676299" cy="445484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fontScale="92500" lnSpcReduction="10000"/>
          </a:bodyPr>
          <a:lstStyle/>
          <a:p>
            <a:pPr marL="0" indent="0">
              <a:buNone/>
            </a:pPr>
            <a:r>
              <a:rPr lang="en-US" dirty="0"/>
              <a:t>Repeat back to the speaker the key message you received paying close attention to both verbal and non-verbal communication</a:t>
            </a:r>
          </a:p>
          <a:p>
            <a:pPr lvl="1"/>
            <a:r>
              <a:rPr lang="en-US" sz="2400" dirty="0"/>
              <a:t>“Sounds like your partner is concerned about how birth control might affect your health.”</a:t>
            </a:r>
          </a:p>
          <a:p>
            <a:pPr lvl="1"/>
            <a:r>
              <a:rPr lang="en-US" sz="2400" dirty="0"/>
              <a:t>“Sounds like you are not sure if now is the right time to have a baby.”</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8808" y="3445618"/>
            <a:ext cx="2769072" cy="1846048"/>
          </a:xfrm>
          <a:prstGeom prst="rect">
            <a:avLst/>
          </a:prstGeom>
          <a:ln w="38100">
            <a:solidFill>
              <a:srgbClr val="575291"/>
            </a:solidFill>
          </a:ln>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2914" y="748903"/>
            <a:ext cx="2730105" cy="529586"/>
          </a:xfrm>
          <a:prstGeom prst="rect">
            <a:avLst/>
          </a:prstGeom>
        </p:spPr>
      </p:pic>
    </p:spTree>
    <p:extLst>
      <p:ext uri="{BB962C8B-B14F-4D97-AF65-F5344CB8AC3E}">
        <p14:creationId xmlns:p14="http://schemas.microsoft.com/office/powerpoint/2010/main" val="2951604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37499"/>
                </a:solidFill>
              </a:rPr>
              <a:t>Summary</a:t>
            </a:r>
          </a:p>
        </p:txBody>
      </p:sp>
      <p:sp>
        <p:nvSpPr>
          <p:cNvPr id="3" name="Content Placeholder 2"/>
          <p:cNvSpPr>
            <a:spLocks noGrp="1"/>
          </p:cNvSpPr>
          <p:nvPr>
            <p:ph idx="1"/>
          </p:nvPr>
        </p:nvSpPr>
        <p:spPr>
          <a:xfrm>
            <a:off x="381000" y="2020888"/>
            <a:ext cx="4927600" cy="3428999"/>
          </a:xfrm>
        </p:spPr>
        <p:txBody>
          <a:bodyPr>
            <a:normAutofit/>
          </a:bodyPr>
          <a:lstStyle/>
          <a:p>
            <a:pPr marL="0" indent="0">
              <a:buNone/>
            </a:pPr>
            <a:r>
              <a:rPr lang="en-US" sz="3000" dirty="0"/>
              <a:t>Repeating back to the client key pieces of the conversation</a:t>
            </a:r>
          </a:p>
          <a:p>
            <a:pPr lvl="1"/>
            <a:r>
              <a:rPr lang="en-US" sz="2400" dirty="0"/>
              <a:t>Be strategic: </a:t>
            </a:r>
          </a:p>
          <a:p>
            <a:pPr lvl="2"/>
            <a:r>
              <a:rPr lang="en-US" sz="2100" dirty="0"/>
              <a:t>Link material together </a:t>
            </a:r>
          </a:p>
          <a:p>
            <a:pPr marL="685800" lvl="2" indent="0">
              <a:buNone/>
            </a:pPr>
            <a:endParaRPr lang="en-US" sz="2100" dirty="0"/>
          </a:p>
          <a:p>
            <a:pPr lvl="2"/>
            <a:r>
              <a:rPr lang="en-US" sz="2100" dirty="0"/>
              <a:t>Summarize what you want the client to focus on and remember </a:t>
            </a:r>
          </a:p>
        </p:txBody>
      </p:sp>
      <p:sp>
        <p:nvSpPr>
          <p:cNvPr id="4" name="Slide Number Placeholder 3"/>
          <p:cNvSpPr>
            <a:spLocks noGrp="1"/>
          </p:cNvSpPr>
          <p:nvPr>
            <p:ph type="sldNum" sz="quarter" idx="12"/>
          </p:nvPr>
        </p:nvSpPr>
        <p:spPr/>
        <p:txBody>
          <a:bodyPr/>
          <a:lstStyle/>
          <a:p>
            <a:fld id="{EAE9E157-EB56-4208-8A7B-3BF9108B55F0}" type="slidenum">
              <a:rPr lang="en-US" smtClean="0"/>
              <a:pPr/>
              <a:t>22</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399" y="762000"/>
            <a:ext cx="2611929" cy="533400"/>
          </a:xfrm>
          <a:prstGeom prst="rect">
            <a:avLst/>
          </a:prstGeom>
        </p:spPr>
      </p:pic>
      <p:sp>
        <p:nvSpPr>
          <p:cNvPr id="10" name="Oval Callout 9"/>
          <p:cNvSpPr/>
          <p:nvPr/>
        </p:nvSpPr>
        <p:spPr>
          <a:xfrm>
            <a:off x="5181600" y="1782762"/>
            <a:ext cx="3852256" cy="3179763"/>
          </a:xfrm>
          <a:prstGeom prst="wedgeEllipse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sounds like you didn’t like the pill because it made you feel nauseous and you forgot sometimes, and you like the idea of a method like the IUD or Implant that you don’t have to think about taking everyday.</a:t>
            </a:r>
          </a:p>
        </p:txBody>
      </p:sp>
    </p:spTree>
    <p:extLst>
      <p:ext uri="{BB962C8B-B14F-4D97-AF65-F5344CB8AC3E}">
        <p14:creationId xmlns:p14="http://schemas.microsoft.com/office/powerpoint/2010/main" val="749459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Core Communication Skills </a:t>
            </a:r>
          </a:p>
        </p:txBody>
      </p:sp>
      <p:sp>
        <p:nvSpPr>
          <p:cNvPr id="3" name="Content Placeholder 2"/>
          <p:cNvSpPr>
            <a:spLocks noGrp="1"/>
          </p:cNvSpPr>
          <p:nvPr>
            <p:ph idx="1"/>
          </p:nvPr>
        </p:nvSpPr>
        <p:spPr>
          <a:xfrm>
            <a:off x="457200" y="1219200"/>
            <a:ext cx="8534400" cy="4525963"/>
          </a:xfrm>
        </p:spPr>
        <p:txBody>
          <a:bodyPr>
            <a:noAutofit/>
          </a:bodyPr>
          <a:lstStyle/>
          <a:p>
            <a:r>
              <a:rPr lang="en-US" sz="2800" dirty="0"/>
              <a:t>These skills foster a client-centered and shared decision making environment </a:t>
            </a:r>
          </a:p>
          <a:p>
            <a:r>
              <a:rPr lang="en-US" sz="2800" dirty="0"/>
              <a:t>Together these communication skills support the client in:  </a:t>
            </a:r>
          </a:p>
          <a:p>
            <a:pPr lvl="1"/>
            <a:r>
              <a:rPr lang="en-US" sz="2400" dirty="0"/>
              <a:t>Clarifying their pregnancy goals</a:t>
            </a:r>
          </a:p>
          <a:p>
            <a:pPr lvl="1"/>
            <a:r>
              <a:rPr lang="en-US" sz="2400" dirty="0"/>
              <a:t>Exploring their past experiences with birth control</a:t>
            </a:r>
          </a:p>
          <a:p>
            <a:pPr lvl="1"/>
            <a:r>
              <a:rPr lang="en-US" sz="2400" dirty="0"/>
              <a:t>Identifying what’s important to them in a birth control method</a:t>
            </a:r>
          </a:p>
          <a:p>
            <a:pPr lvl="1"/>
            <a:r>
              <a:rPr lang="en-US" sz="2400" dirty="0"/>
              <a:t>Selecting a birth control method that is right for them, should they decide to contracept</a:t>
            </a:r>
          </a:p>
        </p:txBody>
      </p:sp>
      <p:sp>
        <p:nvSpPr>
          <p:cNvPr id="4" name="Slide Number Placeholder 3"/>
          <p:cNvSpPr>
            <a:spLocks noGrp="1"/>
          </p:cNvSpPr>
          <p:nvPr>
            <p:ph type="sldNum" sz="quarter" idx="12"/>
          </p:nvPr>
        </p:nvSpPr>
        <p:spPr/>
        <p:txBody>
          <a:bodyPr/>
          <a:lstStyle/>
          <a:p>
            <a:fld id="{EAE9E157-EB56-4208-8A7B-3BF9108B55F0}" type="slidenum">
              <a:rPr lang="en-US" smtClean="0"/>
              <a:pPr/>
              <a:t>23</a:t>
            </a:fld>
            <a:endParaRPr lang="en-US" dirty="0"/>
          </a:p>
        </p:txBody>
      </p:sp>
    </p:spTree>
    <p:extLst>
      <p:ext uri="{BB962C8B-B14F-4D97-AF65-F5344CB8AC3E}">
        <p14:creationId xmlns:p14="http://schemas.microsoft.com/office/powerpoint/2010/main" val="816353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7256"/>
            <a:ext cx="7772400" cy="1362075"/>
          </a:xfrm>
        </p:spPr>
        <p:txBody>
          <a:bodyPr>
            <a:normAutofit fontScale="90000"/>
          </a:bodyPr>
          <a:lstStyle/>
          <a:p>
            <a:r>
              <a:rPr lang="en-US" dirty="0">
                <a:solidFill>
                  <a:schemeClr val="tx2"/>
                </a:solidFill>
              </a:rPr>
              <a:t>Overview: client-centered approach, Shared Decision Making and the 5-step counseling Model</a:t>
            </a:r>
          </a:p>
        </p:txBody>
      </p:sp>
      <p:sp>
        <p:nvSpPr>
          <p:cNvPr id="4" name="Slide Number Placeholder 3"/>
          <p:cNvSpPr>
            <a:spLocks noGrp="1"/>
          </p:cNvSpPr>
          <p:nvPr>
            <p:ph type="sldNum" sz="quarter" idx="12"/>
          </p:nvPr>
        </p:nvSpPr>
        <p:spPr/>
        <p:txBody>
          <a:bodyPr/>
          <a:lstStyle/>
          <a:p>
            <a:fld id="{EAE9E157-EB56-4208-8A7B-3BF9108B55F0}" type="slidenum">
              <a:rPr lang="en-US" smtClean="0"/>
              <a:t>24</a:t>
            </a:fld>
            <a:endParaRPr lang="en-US"/>
          </a:p>
        </p:txBody>
      </p:sp>
    </p:spTree>
    <p:extLst>
      <p:ext uri="{BB962C8B-B14F-4D97-AF65-F5344CB8AC3E}">
        <p14:creationId xmlns:p14="http://schemas.microsoft.com/office/powerpoint/2010/main" val="3326815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Client-Centered Counseling</a:t>
            </a:r>
          </a:p>
        </p:txBody>
      </p:sp>
      <p:sp>
        <p:nvSpPr>
          <p:cNvPr id="3" name="Content Placeholder 2"/>
          <p:cNvSpPr>
            <a:spLocks noGrp="1"/>
          </p:cNvSpPr>
          <p:nvPr>
            <p:ph idx="1"/>
          </p:nvPr>
        </p:nvSpPr>
        <p:spPr>
          <a:xfrm>
            <a:off x="2548762" y="1496086"/>
            <a:ext cx="6230894" cy="4183652"/>
          </a:xfrm>
        </p:spPr>
        <p:txBody>
          <a:bodyPr>
            <a:noAutofit/>
          </a:bodyPr>
          <a:lstStyle/>
          <a:p>
            <a:r>
              <a:rPr lang="en-US" sz="3200" dirty="0"/>
              <a:t>A client-centered approach </a:t>
            </a:r>
            <a:r>
              <a:rPr lang="en-US" sz="3200" b="1" dirty="0"/>
              <a:t>personalizes</a:t>
            </a:r>
            <a:r>
              <a:rPr lang="en-US" sz="3200" dirty="0"/>
              <a:t> the discussion between counselor and client to meet their individual needs. </a:t>
            </a:r>
          </a:p>
          <a:p>
            <a:pPr marL="0" indent="0">
              <a:buNone/>
            </a:pPr>
            <a:endParaRPr lang="en-US" sz="3200" dirty="0"/>
          </a:p>
          <a:p>
            <a:r>
              <a:rPr lang="en-US" sz="3200" dirty="0"/>
              <a:t>Approaching care in this way </a:t>
            </a:r>
            <a:r>
              <a:rPr lang="en-US" sz="3200" b="1" dirty="0"/>
              <a:t>improves</a:t>
            </a:r>
            <a:r>
              <a:rPr lang="en-US" sz="3200" dirty="0"/>
              <a:t> client outcomes. </a:t>
            </a:r>
            <a:endParaRPr lang="en-US" sz="2800"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25</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06" y="1793453"/>
            <a:ext cx="1656293" cy="3234459"/>
          </a:xfrm>
          <a:prstGeom prst="rect">
            <a:avLst/>
          </a:prstGeom>
        </p:spPr>
      </p:pic>
    </p:spTree>
    <p:extLst>
      <p:ext uri="{BB962C8B-B14F-4D97-AF65-F5344CB8AC3E}">
        <p14:creationId xmlns:p14="http://schemas.microsoft.com/office/powerpoint/2010/main" val="1000950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Shared Decision Making</a:t>
            </a:r>
          </a:p>
        </p:txBody>
      </p:sp>
      <p:sp>
        <p:nvSpPr>
          <p:cNvPr id="3" name="Content Placeholder 2"/>
          <p:cNvSpPr>
            <a:spLocks noGrp="1"/>
          </p:cNvSpPr>
          <p:nvPr>
            <p:ph idx="1"/>
          </p:nvPr>
        </p:nvSpPr>
        <p:spPr>
          <a:xfrm>
            <a:off x="457200" y="1417638"/>
            <a:ext cx="8229600" cy="4571999"/>
          </a:xfrm>
        </p:spPr>
        <p:txBody>
          <a:bodyPr>
            <a:normAutofit/>
          </a:bodyPr>
          <a:lstStyle/>
          <a:p>
            <a:r>
              <a:rPr lang="en-US" sz="3200" dirty="0"/>
              <a:t>Brings together the expertise of the client regarding their own values and preferences and the expertise of the provider regarding medical information</a:t>
            </a:r>
          </a:p>
          <a:p>
            <a:endParaRPr lang="en-US" sz="3200" dirty="0"/>
          </a:p>
          <a:p>
            <a:r>
              <a:rPr lang="en-US" sz="3200" dirty="0"/>
              <a:t>Client and provider work together to come to a mutually acceptable decision guided by the client’s needs </a:t>
            </a:r>
          </a:p>
        </p:txBody>
      </p:sp>
      <p:sp>
        <p:nvSpPr>
          <p:cNvPr id="4" name="Slide Number Placeholder 3"/>
          <p:cNvSpPr>
            <a:spLocks noGrp="1"/>
          </p:cNvSpPr>
          <p:nvPr>
            <p:ph type="sldNum" sz="quarter" idx="12"/>
          </p:nvPr>
        </p:nvSpPr>
        <p:spPr/>
        <p:txBody>
          <a:bodyPr/>
          <a:lstStyle/>
          <a:p>
            <a:fld id="{EAE9E157-EB56-4208-8A7B-3BF9108B55F0}" type="slidenum">
              <a:rPr lang="en-US" smtClean="0"/>
              <a:pPr/>
              <a:t>26</a:t>
            </a:fld>
            <a:endParaRPr lang="en-US" dirty="0"/>
          </a:p>
        </p:txBody>
      </p:sp>
    </p:spTree>
    <p:extLst>
      <p:ext uri="{BB962C8B-B14F-4D97-AF65-F5344CB8AC3E}">
        <p14:creationId xmlns:p14="http://schemas.microsoft.com/office/powerpoint/2010/main" val="2577160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87" y="324916"/>
            <a:ext cx="8991600" cy="960438"/>
          </a:xfrm>
        </p:spPr>
        <p:txBody>
          <a:bodyPr>
            <a:noAutofit/>
          </a:bodyPr>
          <a:lstStyle/>
          <a:p>
            <a:r>
              <a:rPr lang="en-US" sz="3600" dirty="0">
                <a:solidFill>
                  <a:schemeClr val="tx2"/>
                </a:solidFill>
              </a:rPr>
              <a:t>Client Centered Care &amp; Shared Decision Making</a:t>
            </a:r>
          </a:p>
        </p:txBody>
      </p:sp>
      <p:sp>
        <p:nvSpPr>
          <p:cNvPr id="3" name="Content Placeholder 2"/>
          <p:cNvSpPr>
            <a:spLocks noGrp="1"/>
          </p:cNvSpPr>
          <p:nvPr>
            <p:ph idx="1"/>
          </p:nvPr>
        </p:nvSpPr>
        <p:spPr>
          <a:xfrm>
            <a:off x="533401" y="1317761"/>
            <a:ext cx="8229600" cy="4525963"/>
          </a:xfrm>
        </p:spPr>
        <p:txBody>
          <a:bodyPr>
            <a:normAutofit lnSpcReduction="10000"/>
          </a:bodyPr>
          <a:lstStyle/>
          <a:p>
            <a:pPr marL="0" indent="0">
              <a:buNone/>
            </a:pPr>
            <a:r>
              <a:rPr lang="en-US" i="1" dirty="0"/>
              <a:t>This approach improves health outcomes by increasing:</a:t>
            </a:r>
          </a:p>
          <a:p>
            <a:pPr lvl="1"/>
            <a:r>
              <a:rPr lang="en-US" dirty="0"/>
              <a:t>Knowledge about contraceptive options</a:t>
            </a:r>
          </a:p>
          <a:p>
            <a:pPr lvl="1"/>
            <a:r>
              <a:rPr lang="en-US" dirty="0"/>
              <a:t>Contraceptive use</a:t>
            </a:r>
          </a:p>
          <a:p>
            <a:pPr lvl="1"/>
            <a:r>
              <a:rPr lang="en-US" dirty="0"/>
              <a:t>Correct use of contraception</a:t>
            </a:r>
          </a:p>
          <a:p>
            <a:pPr lvl="1"/>
            <a:r>
              <a:rPr lang="en-US" dirty="0"/>
              <a:t>Use of more effective methods</a:t>
            </a:r>
          </a:p>
          <a:p>
            <a:pPr lvl="1"/>
            <a:r>
              <a:rPr lang="en-US" dirty="0"/>
              <a:t>Use of dual-method contraceptives to prevent STIs and pregnancy</a:t>
            </a:r>
          </a:p>
          <a:p>
            <a:pPr lvl="1"/>
            <a:r>
              <a:rPr lang="en-US" dirty="0"/>
              <a:t>Quality of and satisfaction with services</a:t>
            </a:r>
          </a:p>
        </p:txBody>
      </p:sp>
      <p:sp>
        <p:nvSpPr>
          <p:cNvPr id="4" name="Slide Number Placeholder 3"/>
          <p:cNvSpPr>
            <a:spLocks noGrp="1"/>
          </p:cNvSpPr>
          <p:nvPr>
            <p:ph type="sldNum" sz="quarter" idx="12"/>
          </p:nvPr>
        </p:nvSpPr>
        <p:spPr/>
        <p:txBody>
          <a:bodyPr/>
          <a:lstStyle/>
          <a:p>
            <a:fld id="{EAE9E157-EB56-4208-8A7B-3BF9108B55F0}" type="slidenum">
              <a:rPr lang="en-US" smtClean="0"/>
              <a:pPr/>
              <a:t>27</a:t>
            </a:fld>
            <a:endParaRPr lang="en-US" dirty="0"/>
          </a:p>
        </p:txBody>
      </p:sp>
    </p:spTree>
    <p:extLst>
      <p:ext uri="{BB962C8B-B14F-4D97-AF65-F5344CB8AC3E}">
        <p14:creationId xmlns:p14="http://schemas.microsoft.com/office/powerpoint/2010/main" val="41173655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1436198"/>
            <a:ext cx="7772400" cy="1362075"/>
          </a:xfrm>
        </p:spPr>
        <p:txBody>
          <a:bodyPr/>
          <a:lstStyle/>
          <a:p>
            <a:r>
              <a:rPr lang="en-US" dirty="0">
                <a:solidFill>
                  <a:schemeClr val="tx2"/>
                </a:solidFill>
              </a:rPr>
              <a:t>Structured </a:t>
            </a:r>
            <a:br>
              <a:rPr lang="en-US" dirty="0">
                <a:solidFill>
                  <a:schemeClr val="tx2"/>
                </a:solidFill>
              </a:rPr>
            </a:br>
            <a:r>
              <a:rPr lang="en-US" dirty="0">
                <a:solidFill>
                  <a:schemeClr val="tx2"/>
                </a:solidFill>
              </a:rPr>
              <a:t>Contraceptive Counseling</a:t>
            </a:r>
          </a:p>
        </p:txBody>
      </p:sp>
      <p:sp>
        <p:nvSpPr>
          <p:cNvPr id="4" name="Slide Number Placeholder 3"/>
          <p:cNvSpPr>
            <a:spLocks noGrp="1"/>
          </p:cNvSpPr>
          <p:nvPr>
            <p:ph type="sldNum" sz="quarter" idx="12"/>
          </p:nvPr>
        </p:nvSpPr>
        <p:spPr/>
        <p:txBody>
          <a:bodyPr/>
          <a:lstStyle/>
          <a:p>
            <a:fld id="{EAE9E157-EB56-4208-8A7B-3BF9108B55F0}" type="slidenum">
              <a:rPr lang="en-US" smtClean="0"/>
              <a:pPr/>
              <a:t>28</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3235" y="2867002"/>
            <a:ext cx="2830556" cy="3179530"/>
          </a:xfrm>
          <a:prstGeom prst="rect">
            <a:avLst/>
          </a:prstGeom>
        </p:spPr>
      </p:pic>
    </p:spTree>
    <p:extLst>
      <p:ext uri="{BB962C8B-B14F-4D97-AF65-F5344CB8AC3E}">
        <p14:creationId xmlns:p14="http://schemas.microsoft.com/office/powerpoint/2010/main" val="2143442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8440386" cy="720329"/>
          </a:xfrm>
        </p:spPr>
        <p:txBody>
          <a:bodyPr>
            <a:normAutofit fontScale="90000"/>
          </a:bodyPr>
          <a:lstStyle/>
          <a:p>
            <a:r>
              <a:rPr lang="en-US" dirty="0">
                <a:solidFill>
                  <a:schemeClr val="tx2"/>
                </a:solidFill>
              </a:rPr>
              <a:t>5-Step Contraceptive Counseling Model</a:t>
            </a:r>
          </a:p>
        </p:txBody>
      </p:sp>
      <p:sp>
        <p:nvSpPr>
          <p:cNvPr id="4" name="Slide Number Placeholder 3"/>
          <p:cNvSpPr>
            <a:spLocks noGrp="1"/>
          </p:cNvSpPr>
          <p:nvPr>
            <p:ph type="sldNum" sz="quarter" idx="12"/>
          </p:nvPr>
        </p:nvSpPr>
        <p:spPr/>
        <p:txBody>
          <a:bodyPr/>
          <a:lstStyle/>
          <a:p>
            <a:fld id="{EAE9E157-EB56-4208-8A7B-3BF9108B55F0}" type="slidenum">
              <a:rPr lang="en-US" smtClean="0"/>
              <a:pPr/>
              <a:t>29</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33600"/>
            <a:ext cx="9144000" cy="3029062"/>
          </a:xfrm>
          <a:prstGeom prst="rect">
            <a:avLst/>
          </a:prstGeom>
        </p:spPr>
      </p:pic>
    </p:spTree>
    <p:extLst>
      <p:ext uri="{BB962C8B-B14F-4D97-AF65-F5344CB8AC3E}">
        <p14:creationId xmlns:p14="http://schemas.microsoft.com/office/powerpoint/2010/main" val="339063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Welcome &amp; Introductions</a:t>
            </a:r>
            <a:endParaRPr lang="en-US" dirty="0"/>
          </a:p>
        </p:txBody>
      </p:sp>
      <p:sp>
        <p:nvSpPr>
          <p:cNvPr id="3" name="Content Placeholder 2"/>
          <p:cNvSpPr>
            <a:spLocks noGrp="1"/>
          </p:cNvSpPr>
          <p:nvPr>
            <p:ph idx="1"/>
          </p:nvPr>
        </p:nvSpPr>
        <p:spPr/>
        <p:txBody>
          <a:bodyPr/>
          <a:lstStyle/>
          <a:p>
            <a:r>
              <a:rPr lang="en-US" dirty="0"/>
              <a:t>Name</a:t>
            </a:r>
          </a:p>
          <a:p>
            <a:pPr marL="0" indent="0">
              <a:buNone/>
            </a:pPr>
            <a:endParaRPr lang="en-US" dirty="0"/>
          </a:p>
          <a:p>
            <a:r>
              <a:rPr lang="en-US" dirty="0"/>
              <a:t>Role</a:t>
            </a:r>
          </a:p>
          <a:p>
            <a:pPr marL="0" indent="0">
              <a:buNone/>
            </a:pPr>
            <a:endParaRPr lang="en-US" dirty="0"/>
          </a:p>
          <a:p>
            <a:r>
              <a:rPr lang="en-US" dirty="0"/>
              <a:t>Practice Site</a:t>
            </a:r>
          </a:p>
          <a:p>
            <a:endParaRPr lang="en-US" dirty="0"/>
          </a:p>
          <a:p>
            <a:r>
              <a:rPr lang="en-US" dirty="0"/>
              <a:t>Expectation for the training today</a:t>
            </a:r>
          </a:p>
        </p:txBody>
      </p:sp>
      <p:sp>
        <p:nvSpPr>
          <p:cNvPr id="4" name="Slide Number Placeholder 3"/>
          <p:cNvSpPr>
            <a:spLocks noGrp="1"/>
          </p:cNvSpPr>
          <p:nvPr>
            <p:ph type="sldNum" sz="quarter" idx="12"/>
          </p:nvPr>
        </p:nvSpPr>
        <p:spPr/>
        <p:txBody>
          <a:bodyPr/>
          <a:lstStyle/>
          <a:p>
            <a:fld id="{06B15189-4604-41E3-92CA-93A83575D4B5}" type="slidenum">
              <a:rPr lang="en-US" smtClean="0"/>
              <a:pPr/>
              <a:t>3</a:t>
            </a:fld>
            <a:endParaRPr lang="en-US" dirty="0"/>
          </a:p>
        </p:txBody>
      </p:sp>
    </p:spTree>
    <p:extLst>
      <p:ext uri="{BB962C8B-B14F-4D97-AF65-F5344CB8AC3E}">
        <p14:creationId xmlns:p14="http://schemas.microsoft.com/office/powerpoint/2010/main" val="2528369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133600"/>
            <a:ext cx="7772400" cy="1362075"/>
          </a:xfrm>
        </p:spPr>
        <p:txBody>
          <a:bodyPr/>
          <a:lstStyle/>
          <a:p>
            <a:r>
              <a:rPr lang="en-US" dirty="0">
                <a:solidFill>
                  <a:schemeClr val="tx2"/>
                </a:solidFill>
              </a:rPr>
              <a:t>Step 1. Identify Pregnancy intention </a:t>
            </a:r>
          </a:p>
        </p:txBody>
      </p:sp>
      <p:sp>
        <p:nvSpPr>
          <p:cNvPr id="4" name="Slide Number Placeholder 3"/>
          <p:cNvSpPr>
            <a:spLocks noGrp="1"/>
          </p:cNvSpPr>
          <p:nvPr>
            <p:ph type="sldNum" sz="quarter" idx="12"/>
          </p:nvPr>
        </p:nvSpPr>
        <p:spPr/>
        <p:txBody>
          <a:bodyPr/>
          <a:lstStyle/>
          <a:p>
            <a:fld id="{EAE9E157-EB56-4208-8A7B-3BF9108B55F0}" type="slidenum">
              <a:rPr lang="en-US" smtClean="0"/>
              <a:t>30</a:t>
            </a:fld>
            <a:endParaRPr lang="en-US"/>
          </a:p>
        </p:txBody>
      </p:sp>
    </p:spTree>
    <p:extLst>
      <p:ext uri="{BB962C8B-B14F-4D97-AF65-F5344CB8AC3E}">
        <p14:creationId xmlns:p14="http://schemas.microsoft.com/office/powerpoint/2010/main" val="16705522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200"/>
            <a:ext cx="8229600" cy="960438"/>
          </a:xfrm>
        </p:spPr>
        <p:txBody>
          <a:bodyPr>
            <a:normAutofit fontScale="90000"/>
          </a:bodyPr>
          <a:lstStyle/>
          <a:p>
            <a:r>
              <a:rPr lang="en-US" dirty="0">
                <a:solidFill>
                  <a:schemeClr val="tx2"/>
                </a:solidFill>
              </a:rPr>
              <a:t>Step 1. Identify Pregnancy Intention</a:t>
            </a:r>
          </a:p>
        </p:txBody>
      </p:sp>
      <p:sp>
        <p:nvSpPr>
          <p:cNvPr id="3" name="Content Placeholder 2"/>
          <p:cNvSpPr>
            <a:spLocks noGrp="1"/>
          </p:cNvSpPr>
          <p:nvPr>
            <p:ph idx="1"/>
          </p:nvPr>
        </p:nvSpPr>
        <p:spPr>
          <a:xfrm>
            <a:off x="557212" y="2057402"/>
            <a:ext cx="7872413" cy="3428999"/>
          </a:xfrm>
        </p:spPr>
        <p:txBody>
          <a:bodyPr/>
          <a:lstStyle/>
          <a:p>
            <a:pPr marL="0" indent="0" algn="ctr">
              <a:buNone/>
            </a:pPr>
            <a:endParaRPr lang="en-US" i="1" dirty="0"/>
          </a:p>
          <a:p>
            <a:pPr marL="0" indent="0" algn="ctr">
              <a:buNone/>
            </a:pPr>
            <a:endParaRPr lang="en-US" i="1" dirty="0"/>
          </a:p>
          <a:p>
            <a:pPr marL="0" indent="0" algn="ctr">
              <a:buNone/>
            </a:pPr>
            <a:r>
              <a:rPr lang="en-US" sz="2700" i="1" dirty="0">
                <a:solidFill>
                  <a:srgbClr val="575291"/>
                </a:solidFill>
              </a:rPr>
              <a:t>Do you </a:t>
            </a:r>
            <a:r>
              <a:rPr lang="en-US" sz="2700" b="1" i="1" dirty="0">
                <a:solidFill>
                  <a:srgbClr val="237499"/>
                </a:solidFill>
              </a:rPr>
              <a:t>want</a:t>
            </a:r>
            <a:r>
              <a:rPr lang="en-US" sz="2700" i="1" dirty="0">
                <a:solidFill>
                  <a:srgbClr val="575291"/>
                </a:solidFill>
              </a:rPr>
              <a:t> to be pregnant in the next 3 months or have</a:t>
            </a:r>
            <a:r>
              <a:rPr lang="en-US" sz="2700" b="1" i="1" dirty="0">
                <a:solidFill>
                  <a:srgbClr val="575291"/>
                </a:solidFill>
              </a:rPr>
              <a:t> </a:t>
            </a:r>
            <a:r>
              <a:rPr lang="en-US" sz="2700" i="1" dirty="0">
                <a:solidFill>
                  <a:srgbClr val="575291"/>
                </a:solidFill>
              </a:rPr>
              <a:t>a baby in the next year? </a:t>
            </a:r>
          </a:p>
        </p:txBody>
      </p:sp>
      <p:sp>
        <p:nvSpPr>
          <p:cNvPr id="4" name="Slide Number Placeholder 3"/>
          <p:cNvSpPr>
            <a:spLocks noGrp="1"/>
          </p:cNvSpPr>
          <p:nvPr>
            <p:ph type="sldNum" sz="quarter" idx="12"/>
          </p:nvPr>
        </p:nvSpPr>
        <p:spPr/>
        <p:txBody>
          <a:bodyPr/>
          <a:lstStyle/>
          <a:p>
            <a:fld id="{EAE9E157-EB56-4208-8A7B-3BF9108B55F0}" type="slidenum">
              <a:rPr lang="en-US" smtClean="0"/>
              <a:pPr/>
              <a:t>31</a:t>
            </a:fld>
            <a:endParaRPr lang="en-US" dirty="0"/>
          </a:p>
        </p:txBody>
      </p:sp>
    </p:spTree>
    <p:extLst>
      <p:ext uri="{BB962C8B-B14F-4D97-AF65-F5344CB8AC3E}">
        <p14:creationId xmlns:p14="http://schemas.microsoft.com/office/powerpoint/2010/main" val="1637428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solidFill>
                  <a:schemeClr val="tx2"/>
                </a:solidFill>
              </a:rPr>
              <a:t>Step 1. Identify Pregnancy Intention</a:t>
            </a:r>
            <a:endParaRPr lang="en-US" i="1" dirty="0">
              <a:solidFill>
                <a:schemeClr val="tx2"/>
              </a:solidFill>
            </a:endParaRPr>
          </a:p>
        </p:txBody>
      </p:sp>
      <p:sp>
        <p:nvSpPr>
          <p:cNvPr id="4" name="Slide Number Placeholder 3"/>
          <p:cNvSpPr>
            <a:spLocks noGrp="1"/>
          </p:cNvSpPr>
          <p:nvPr>
            <p:ph type="sldNum" sz="quarter" idx="12"/>
          </p:nvPr>
        </p:nvSpPr>
        <p:spPr/>
        <p:txBody>
          <a:bodyPr/>
          <a:lstStyle/>
          <a:p>
            <a:fld id="{EAE9E157-EB56-4208-8A7B-3BF9108B55F0}" type="slidenum">
              <a:rPr lang="en-US" smtClean="0"/>
              <a:pPr/>
              <a:t>32</a:t>
            </a:fld>
            <a:endParaRPr lang="en-US" dirty="0"/>
          </a:p>
        </p:txBody>
      </p:sp>
      <p:graphicFrame>
        <p:nvGraphicFramePr>
          <p:cNvPr id="8" name="Diagram 7"/>
          <p:cNvGraphicFramePr/>
          <p:nvPr>
            <p:extLst/>
          </p:nvPr>
        </p:nvGraphicFramePr>
        <p:xfrm>
          <a:off x="600076" y="1412240"/>
          <a:ext cx="7894493" cy="4944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31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Step 1. Identify Pregnancy Intention</a:t>
            </a:r>
          </a:p>
        </p:txBody>
      </p:sp>
      <p:sp>
        <p:nvSpPr>
          <p:cNvPr id="4" name="Slide Number Placeholder 3"/>
          <p:cNvSpPr>
            <a:spLocks noGrp="1"/>
          </p:cNvSpPr>
          <p:nvPr>
            <p:ph type="sldNum" sz="quarter" idx="12"/>
          </p:nvPr>
        </p:nvSpPr>
        <p:spPr/>
        <p:txBody>
          <a:bodyPr/>
          <a:lstStyle/>
          <a:p>
            <a:fld id="{EAE9E157-EB56-4208-8A7B-3BF9108B55F0}" type="slidenum">
              <a:rPr lang="en-US" smtClean="0"/>
              <a:pPr/>
              <a:t>33</a:t>
            </a:fld>
            <a:endParaRPr lang="en-US" dirty="0"/>
          </a:p>
        </p:txBody>
      </p:sp>
      <p:sp>
        <p:nvSpPr>
          <p:cNvPr id="7" name="Oval 6"/>
          <p:cNvSpPr/>
          <p:nvPr/>
        </p:nvSpPr>
        <p:spPr>
          <a:xfrm>
            <a:off x="3613022" y="1559211"/>
            <a:ext cx="1488186" cy="1261872"/>
          </a:xfrm>
          <a:prstGeom prst="ellipse">
            <a:avLst/>
          </a:prstGeom>
          <a:solidFill>
            <a:srgbClr val="F6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Not Sure</a:t>
            </a:r>
          </a:p>
        </p:txBody>
      </p:sp>
      <p:sp>
        <p:nvSpPr>
          <p:cNvPr id="9" name="Oval 8"/>
          <p:cNvSpPr/>
          <p:nvPr/>
        </p:nvSpPr>
        <p:spPr>
          <a:xfrm>
            <a:off x="1170432" y="1559211"/>
            <a:ext cx="1488186" cy="1261872"/>
          </a:xfrm>
          <a:prstGeom prst="ellipse">
            <a:avLst/>
          </a:prstGeom>
          <a:solidFill>
            <a:srgbClr val="575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Yes</a:t>
            </a:r>
            <a:endParaRPr lang="en-US" sz="3300" dirty="0">
              <a:latin typeface="Arial" panose="020B0604020202020204" pitchFamily="34" charset="0"/>
              <a:cs typeface="Arial" panose="020B0604020202020204" pitchFamily="34" charset="0"/>
            </a:endParaRPr>
          </a:p>
        </p:txBody>
      </p:sp>
      <p:sp>
        <p:nvSpPr>
          <p:cNvPr id="10" name="Oval 9"/>
          <p:cNvSpPr/>
          <p:nvPr/>
        </p:nvSpPr>
        <p:spPr>
          <a:xfrm>
            <a:off x="6103125" y="1559211"/>
            <a:ext cx="1488186" cy="1261872"/>
          </a:xfrm>
          <a:prstGeom prst="ellipse">
            <a:avLst/>
          </a:prstGeom>
          <a:solidFill>
            <a:srgbClr val="51B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latin typeface="Arial" panose="020B0604020202020204" pitchFamily="34" charset="0"/>
                <a:cs typeface="Arial" panose="020B0604020202020204" pitchFamily="34" charset="0"/>
              </a:rPr>
              <a:t>No</a:t>
            </a:r>
          </a:p>
        </p:txBody>
      </p:sp>
      <p:cxnSp>
        <p:nvCxnSpPr>
          <p:cNvPr id="12" name="Straight Arrow Connector 11"/>
          <p:cNvCxnSpPr>
            <a:stCxn id="9" idx="4"/>
          </p:cNvCxnSpPr>
          <p:nvPr/>
        </p:nvCxnSpPr>
        <p:spPr>
          <a:xfrm>
            <a:off x="1914525" y="2821082"/>
            <a:ext cx="0" cy="850391"/>
          </a:xfrm>
          <a:prstGeom prst="straightConnector1">
            <a:avLst/>
          </a:prstGeom>
          <a:ln w="38100">
            <a:solidFill>
              <a:srgbClr val="57529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02250" y="2839356"/>
            <a:ext cx="0" cy="850391"/>
          </a:xfrm>
          <a:prstGeom prst="straightConnector1">
            <a:avLst/>
          </a:prstGeom>
          <a:ln w="38100">
            <a:solidFill>
              <a:srgbClr val="F69D3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47218" y="2839356"/>
            <a:ext cx="0" cy="850391"/>
          </a:xfrm>
          <a:prstGeom prst="straightConnector1">
            <a:avLst/>
          </a:prstGeom>
          <a:ln w="38100">
            <a:solidFill>
              <a:srgbClr val="51B748"/>
            </a:solidFill>
            <a:tailEnd type="triangle"/>
          </a:ln>
        </p:spPr>
        <p:style>
          <a:lnRef idx="1">
            <a:schemeClr val="accent1"/>
          </a:lnRef>
          <a:fillRef idx="0">
            <a:schemeClr val="accent1"/>
          </a:fillRef>
          <a:effectRef idx="0">
            <a:schemeClr val="accent1"/>
          </a:effectRef>
          <a:fontRef idx="minor">
            <a:schemeClr val="tx1"/>
          </a:fontRef>
        </p:style>
      </p:cxnSp>
      <p:sp>
        <p:nvSpPr>
          <p:cNvPr id="17" name="Double Bracket 16"/>
          <p:cNvSpPr/>
          <p:nvPr/>
        </p:nvSpPr>
        <p:spPr>
          <a:xfrm>
            <a:off x="817245" y="3671473"/>
            <a:ext cx="2135124" cy="1993392"/>
          </a:xfrm>
          <a:prstGeom prst="bracketPair">
            <a:avLst/>
          </a:prstGeom>
          <a:ln w="38100">
            <a:solidFill>
              <a:srgbClr val="57529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a:solidFill>
                  <a:srgbClr val="575291"/>
                </a:solidFill>
                <a:latin typeface="Arial" panose="020B0604020202020204" pitchFamily="34" charset="0"/>
                <a:cs typeface="Arial" panose="020B0604020202020204" pitchFamily="34" charset="0"/>
              </a:rPr>
              <a:t>Yes. My boyfriend and I have been actively trying</a:t>
            </a:r>
            <a:r>
              <a:rPr lang="en-US" dirty="0">
                <a:latin typeface="Arial" panose="020B0604020202020204" pitchFamily="34" charset="0"/>
                <a:cs typeface="Arial" panose="020B0604020202020204" pitchFamily="34" charset="0"/>
              </a:rPr>
              <a:t>.</a:t>
            </a:r>
          </a:p>
        </p:txBody>
      </p:sp>
      <p:sp>
        <p:nvSpPr>
          <p:cNvPr id="18" name="Double Bracket 17"/>
          <p:cNvSpPr/>
          <p:nvPr/>
        </p:nvSpPr>
        <p:spPr>
          <a:xfrm>
            <a:off x="3291931" y="3592020"/>
            <a:ext cx="2135124" cy="1993392"/>
          </a:xfrm>
          <a:prstGeom prst="bracketPair">
            <a:avLst/>
          </a:prstGeom>
          <a:noFill/>
          <a:ln w="38100">
            <a:solidFill>
              <a:srgbClr val="F69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a:solidFill>
                  <a:srgbClr val="F69D35"/>
                </a:solidFill>
                <a:latin typeface="Arial" panose="020B0604020202020204" pitchFamily="34" charset="0"/>
                <a:cs typeface="Arial" panose="020B0604020202020204" pitchFamily="34" charset="0"/>
              </a:rPr>
              <a:t>I’m not sure. I never really thought about it...I think a baby would make things hard, but I always wanted to be a mom.</a:t>
            </a:r>
          </a:p>
        </p:txBody>
      </p:sp>
      <p:sp>
        <p:nvSpPr>
          <p:cNvPr id="19" name="Double Bracket 18"/>
          <p:cNvSpPr/>
          <p:nvPr/>
        </p:nvSpPr>
        <p:spPr>
          <a:xfrm>
            <a:off x="5779656" y="3592020"/>
            <a:ext cx="2135124" cy="1993392"/>
          </a:xfrm>
          <a:prstGeom prst="bracketPair">
            <a:avLst/>
          </a:prstGeom>
          <a:ln w="38100">
            <a:solidFill>
              <a:srgbClr val="51B748"/>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dirty="0">
                <a:solidFill>
                  <a:srgbClr val="51B748"/>
                </a:solidFill>
                <a:latin typeface="Arial" panose="020B0604020202020204" pitchFamily="34" charset="0"/>
                <a:cs typeface="Arial" panose="020B0604020202020204" pitchFamily="34" charset="0"/>
              </a:rPr>
              <a:t>No. I really don't want to get pregnant now. I have way too much going on in my life...</a:t>
            </a:r>
          </a:p>
        </p:txBody>
      </p:sp>
    </p:spTree>
    <p:extLst>
      <p:ext uri="{BB962C8B-B14F-4D97-AF65-F5344CB8AC3E}">
        <p14:creationId xmlns:p14="http://schemas.microsoft.com/office/powerpoint/2010/main" val="3963963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37499"/>
                </a:solidFill>
              </a:rPr>
              <a:t>Step 1. Identify Pregnancy Intention</a:t>
            </a:r>
          </a:p>
        </p:txBody>
      </p:sp>
      <p:sp>
        <p:nvSpPr>
          <p:cNvPr id="4" name="Slide Number Placeholder 3"/>
          <p:cNvSpPr>
            <a:spLocks noGrp="1"/>
          </p:cNvSpPr>
          <p:nvPr>
            <p:ph type="sldNum" sz="quarter" idx="12"/>
          </p:nvPr>
        </p:nvSpPr>
        <p:spPr/>
        <p:txBody>
          <a:bodyPr/>
          <a:lstStyle/>
          <a:p>
            <a:fld id="{EAE9E157-EB56-4208-8A7B-3BF9108B55F0}" type="slidenum">
              <a:rPr lang="en-US" smtClean="0"/>
              <a:pPr/>
              <a:t>34</a:t>
            </a:fld>
            <a:endParaRPr lang="en-US" dirty="0"/>
          </a:p>
        </p:txBody>
      </p:sp>
      <p:sp>
        <p:nvSpPr>
          <p:cNvPr id="7" name="Oval 6"/>
          <p:cNvSpPr/>
          <p:nvPr/>
        </p:nvSpPr>
        <p:spPr>
          <a:xfrm>
            <a:off x="3626739" y="2091692"/>
            <a:ext cx="1488186" cy="1261872"/>
          </a:xfrm>
          <a:prstGeom prst="ellipse">
            <a:avLst/>
          </a:prstGeom>
          <a:solidFill>
            <a:srgbClr val="F6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Not Sure</a:t>
            </a:r>
          </a:p>
        </p:txBody>
      </p:sp>
      <p:sp>
        <p:nvSpPr>
          <p:cNvPr id="9" name="Oval 8"/>
          <p:cNvSpPr/>
          <p:nvPr/>
        </p:nvSpPr>
        <p:spPr>
          <a:xfrm>
            <a:off x="1170432" y="2091692"/>
            <a:ext cx="1488186" cy="1261872"/>
          </a:xfrm>
          <a:prstGeom prst="ellipse">
            <a:avLst/>
          </a:prstGeom>
          <a:solidFill>
            <a:srgbClr val="575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Yes</a:t>
            </a:r>
            <a:endParaRPr lang="en-US" sz="3300" dirty="0">
              <a:latin typeface="Arial" panose="020B0604020202020204" pitchFamily="34" charset="0"/>
              <a:cs typeface="Arial" panose="020B0604020202020204" pitchFamily="34" charset="0"/>
            </a:endParaRPr>
          </a:p>
        </p:txBody>
      </p:sp>
      <p:sp>
        <p:nvSpPr>
          <p:cNvPr id="10" name="Oval 9"/>
          <p:cNvSpPr/>
          <p:nvPr/>
        </p:nvSpPr>
        <p:spPr>
          <a:xfrm>
            <a:off x="6083046" y="2091692"/>
            <a:ext cx="1488186" cy="1261872"/>
          </a:xfrm>
          <a:prstGeom prst="ellipse">
            <a:avLst/>
          </a:prstGeom>
          <a:solidFill>
            <a:srgbClr val="51B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latin typeface="Arial" panose="020B0604020202020204" pitchFamily="34" charset="0"/>
                <a:cs typeface="Arial" panose="020B0604020202020204" pitchFamily="34" charset="0"/>
              </a:rPr>
              <a:t>No</a:t>
            </a:r>
          </a:p>
        </p:txBody>
      </p:sp>
      <p:cxnSp>
        <p:nvCxnSpPr>
          <p:cNvPr id="12" name="Straight Arrow Connector 11"/>
          <p:cNvCxnSpPr>
            <a:stCxn id="9" idx="4"/>
          </p:cNvCxnSpPr>
          <p:nvPr/>
        </p:nvCxnSpPr>
        <p:spPr>
          <a:xfrm>
            <a:off x="1914525" y="3353563"/>
            <a:ext cx="0" cy="850391"/>
          </a:xfrm>
          <a:prstGeom prst="straightConnector1">
            <a:avLst/>
          </a:prstGeom>
          <a:ln w="38100">
            <a:solidFill>
              <a:srgbClr val="57529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84548" y="3353563"/>
            <a:ext cx="0" cy="850391"/>
          </a:xfrm>
          <a:prstGeom prst="straightConnector1">
            <a:avLst/>
          </a:prstGeom>
          <a:ln w="38100">
            <a:solidFill>
              <a:srgbClr val="F69D3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47218" y="3353563"/>
            <a:ext cx="0" cy="850391"/>
          </a:xfrm>
          <a:prstGeom prst="straightConnector1">
            <a:avLst/>
          </a:prstGeom>
          <a:ln w="38100">
            <a:solidFill>
              <a:srgbClr val="51B748"/>
            </a:solidFill>
            <a:tailEnd type="triangle"/>
          </a:ln>
        </p:spPr>
        <p:style>
          <a:lnRef idx="1">
            <a:schemeClr val="accent1"/>
          </a:lnRef>
          <a:fillRef idx="0">
            <a:schemeClr val="accent1"/>
          </a:fillRef>
          <a:effectRef idx="0">
            <a:schemeClr val="accent1"/>
          </a:effectRef>
          <a:fontRef idx="minor">
            <a:schemeClr val="tx1"/>
          </a:fontRef>
        </p:style>
      </p:cxnSp>
      <p:sp>
        <p:nvSpPr>
          <p:cNvPr id="17" name="Double Bracket 16"/>
          <p:cNvSpPr/>
          <p:nvPr/>
        </p:nvSpPr>
        <p:spPr>
          <a:xfrm>
            <a:off x="846963" y="4224528"/>
            <a:ext cx="2135124" cy="1993392"/>
          </a:xfrm>
          <a:prstGeom prst="bracketPair">
            <a:avLst/>
          </a:prstGeom>
          <a:ln w="38100">
            <a:solidFill>
              <a:srgbClr val="57529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575291"/>
                </a:solidFill>
                <a:latin typeface="Arial" panose="020B0604020202020204" pitchFamily="34" charset="0"/>
                <a:cs typeface="Arial" panose="020B0604020202020204" pitchFamily="34" charset="0"/>
              </a:rPr>
              <a:t>Preconception Care</a:t>
            </a:r>
          </a:p>
        </p:txBody>
      </p:sp>
      <p:sp>
        <p:nvSpPr>
          <p:cNvPr id="18" name="Double Bracket 17"/>
          <p:cNvSpPr/>
          <p:nvPr/>
        </p:nvSpPr>
        <p:spPr>
          <a:xfrm>
            <a:off x="3316985" y="4224528"/>
            <a:ext cx="4503311" cy="1993392"/>
          </a:xfrm>
          <a:prstGeom prst="bracketPair">
            <a:avLst/>
          </a:prstGeom>
          <a:noFill/>
          <a:ln w="38100">
            <a:solidFill>
              <a:srgbClr val="F69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rgbClr val="F69D35"/>
                </a:solidFill>
                <a:latin typeface="Arial" panose="020B0604020202020204" pitchFamily="34" charset="0"/>
                <a:cs typeface="Arial" panose="020B0604020202020204" pitchFamily="34" charset="0"/>
              </a:rPr>
              <a:t>Contraceptive Counseling </a:t>
            </a:r>
          </a:p>
        </p:txBody>
      </p:sp>
    </p:spTree>
    <p:extLst>
      <p:ext uri="{BB962C8B-B14F-4D97-AF65-F5344CB8AC3E}">
        <p14:creationId xmlns:p14="http://schemas.microsoft.com/office/powerpoint/2010/main" val="2029758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Preconception Care</a:t>
            </a:r>
          </a:p>
        </p:txBody>
      </p:sp>
      <p:sp>
        <p:nvSpPr>
          <p:cNvPr id="3" name="Content Placeholder 2"/>
          <p:cNvSpPr>
            <a:spLocks noGrp="1"/>
          </p:cNvSpPr>
          <p:nvPr>
            <p:ph idx="1"/>
          </p:nvPr>
        </p:nvSpPr>
        <p:spPr/>
        <p:txBody>
          <a:bodyPr>
            <a:normAutofit/>
          </a:bodyPr>
          <a:lstStyle/>
          <a:p>
            <a:r>
              <a:rPr lang="en-US" dirty="0"/>
              <a:t>According to the CDC, ‘Preconception health refers to the health of women and men during their reproductive years, which are the years they can have a child.’</a:t>
            </a:r>
          </a:p>
          <a:p>
            <a:r>
              <a:rPr lang="en-US" dirty="0"/>
              <a:t>Regardless of pregnancy intention, it is important that clients are aware of how they can get healthy and stay healthy</a:t>
            </a:r>
          </a:p>
          <a:p>
            <a:pPr marL="457200" lvl="1" indent="0">
              <a:buNone/>
            </a:pPr>
            <a:endParaRPr lang="en-US" dirty="0">
              <a:solidFill>
                <a:schemeClr val="tx2"/>
              </a:solidFill>
            </a:endParaRPr>
          </a:p>
        </p:txBody>
      </p:sp>
      <p:sp>
        <p:nvSpPr>
          <p:cNvPr id="4" name="Slide Number Placeholder 3"/>
          <p:cNvSpPr>
            <a:spLocks noGrp="1"/>
          </p:cNvSpPr>
          <p:nvPr>
            <p:ph type="sldNum" sz="quarter" idx="12"/>
          </p:nvPr>
        </p:nvSpPr>
        <p:spPr/>
        <p:txBody>
          <a:bodyPr/>
          <a:lstStyle/>
          <a:p>
            <a:fld id="{06B15189-4604-41E3-92CA-93A83575D4B5}" type="slidenum">
              <a:rPr lang="en-US" smtClean="0"/>
              <a:pPr/>
              <a:t>35</a:t>
            </a:fld>
            <a:endParaRPr lang="en-US" dirty="0"/>
          </a:p>
        </p:txBody>
      </p:sp>
    </p:spTree>
    <p:extLst>
      <p:ext uri="{BB962C8B-B14F-4D97-AF65-F5344CB8AC3E}">
        <p14:creationId xmlns:p14="http://schemas.microsoft.com/office/powerpoint/2010/main" val="2430833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Preconception Care</a:t>
            </a:r>
          </a:p>
        </p:txBody>
      </p:sp>
      <p:sp>
        <p:nvSpPr>
          <p:cNvPr id="3" name="Content Placeholder 2"/>
          <p:cNvSpPr>
            <a:spLocks noGrp="1"/>
          </p:cNvSpPr>
          <p:nvPr>
            <p:ph idx="1"/>
          </p:nvPr>
        </p:nvSpPr>
        <p:spPr/>
        <p:txBody>
          <a:bodyPr>
            <a:normAutofit fontScale="92500" lnSpcReduction="20000"/>
          </a:bodyPr>
          <a:lstStyle/>
          <a:p>
            <a:r>
              <a:rPr lang="en-US" dirty="0"/>
              <a:t>For women that are interested in becoming pregnant, it is essential that they are empowered to get healthy</a:t>
            </a:r>
          </a:p>
          <a:p>
            <a:r>
              <a:rPr lang="en-US" dirty="0"/>
              <a:t>Areas to address with clients, no matter their pregnancy intention are:</a:t>
            </a:r>
          </a:p>
          <a:p>
            <a:pPr lvl="1"/>
            <a:r>
              <a:rPr lang="en-US" dirty="0"/>
              <a:t>Referral Process</a:t>
            </a:r>
          </a:p>
          <a:p>
            <a:pPr lvl="1"/>
            <a:r>
              <a:rPr lang="en-US" dirty="0"/>
              <a:t>Healthy Birth Spacing</a:t>
            </a:r>
          </a:p>
          <a:p>
            <a:pPr lvl="1"/>
            <a:r>
              <a:rPr lang="en-US" dirty="0"/>
              <a:t>Physical Activity</a:t>
            </a:r>
          </a:p>
          <a:p>
            <a:pPr lvl="1"/>
            <a:r>
              <a:rPr lang="en-US" dirty="0"/>
              <a:t>Healthy Weight and Diet</a:t>
            </a:r>
          </a:p>
          <a:p>
            <a:pPr lvl="1"/>
            <a:r>
              <a:rPr lang="en-US" dirty="0"/>
              <a:t>Management of Chronic Diseases</a:t>
            </a:r>
          </a:p>
          <a:p>
            <a:pPr lvl="1"/>
            <a:r>
              <a:rPr lang="en-US" dirty="0"/>
              <a:t>Smoking, Alcohol and Drug Use</a:t>
            </a:r>
          </a:p>
        </p:txBody>
      </p:sp>
      <p:sp>
        <p:nvSpPr>
          <p:cNvPr id="4" name="Slide Number Placeholder 3"/>
          <p:cNvSpPr>
            <a:spLocks noGrp="1"/>
          </p:cNvSpPr>
          <p:nvPr>
            <p:ph type="sldNum" sz="quarter" idx="12"/>
          </p:nvPr>
        </p:nvSpPr>
        <p:spPr/>
        <p:txBody>
          <a:bodyPr/>
          <a:lstStyle/>
          <a:p>
            <a:fld id="{06B15189-4604-41E3-92CA-93A83575D4B5}" type="slidenum">
              <a:rPr lang="en-US" smtClean="0"/>
              <a:pPr/>
              <a:t>36</a:t>
            </a:fld>
            <a:endParaRPr lang="en-US" dirty="0"/>
          </a:p>
        </p:txBody>
      </p:sp>
      <p:sp>
        <p:nvSpPr>
          <p:cNvPr id="5" name="Rectangle 4"/>
          <p:cNvSpPr/>
          <p:nvPr/>
        </p:nvSpPr>
        <p:spPr>
          <a:xfrm>
            <a:off x="3560826" y="3244334"/>
            <a:ext cx="184731" cy="369332"/>
          </a:xfrm>
          <a:prstGeom prst="rect">
            <a:avLst/>
          </a:prstGeom>
        </p:spPr>
        <p:txBody>
          <a:bodyPr wrap="none">
            <a:spAutoFit/>
          </a:bodyPr>
          <a:lstStyle/>
          <a:p>
            <a:endParaRPr lang="en-US" dirty="0"/>
          </a:p>
        </p:txBody>
      </p:sp>
      <p:sp>
        <p:nvSpPr>
          <p:cNvPr id="6" name="Rectangle 5"/>
          <p:cNvSpPr/>
          <p:nvPr/>
        </p:nvSpPr>
        <p:spPr>
          <a:xfrm>
            <a:off x="3560826"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53525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237499"/>
                </a:solidFill>
              </a:rPr>
              <a:t>Step 1. Identify Pregnancy Intention</a:t>
            </a:r>
          </a:p>
        </p:txBody>
      </p:sp>
      <p:sp>
        <p:nvSpPr>
          <p:cNvPr id="4" name="Slide Number Placeholder 3"/>
          <p:cNvSpPr>
            <a:spLocks noGrp="1"/>
          </p:cNvSpPr>
          <p:nvPr>
            <p:ph type="sldNum" sz="quarter" idx="12"/>
          </p:nvPr>
        </p:nvSpPr>
        <p:spPr/>
        <p:txBody>
          <a:bodyPr/>
          <a:lstStyle/>
          <a:p>
            <a:fld id="{EAE9E157-EB56-4208-8A7B-3BF9108B55F0}" type="slidenum">
              <a:rPr lang="en-US" smtClean="0"/>
              <a:pPr/>
              <a:t>37</a:t>
            </a:fld>
            <a:endParaRPr lang="en-US" dirty="0"/>
          </a:p>
        </p:txBody>
      </p:sp>
      <p:sp>
        <p:nvSpPr>
          <p:cNvPr id="7" name="Oval 6"/>
          <p:cNvSpPr/>
          <p:nvPr/>
        </p:nvSpPr>
        <p:spPr>
          <a:xfrm>
            <a:off x="3626739" y="2091692"/>
            <a:ext cx="1488186" cy="1261872"/>
          </a:xfrm>
          <a:prstGeom prst="ellipse">
            <a:avLst/>
          </a:prstGeom>
          <a:solidFill>
            <a:srgbClr val="F6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Not Sure</a:t>
            </a:r>
          </a:p>
        </p:txBody>
      </p:sp>
      <p:sp>
        <p:nvSpPr>
          <p:cNvPr id="9" name="Oval 8"/>
          <p:cNvSpPr/>
          <p:nvPr/>
        </p:nvSpPr>
        <p:spPr>
          <a:xfrm>
            <a:off x="1170432" y="2091692"/>
            <a:ext cx="1488186" cy="1261872"/>
          </a:xfrm>
          <a:prstGeom prst="ellipse">
            <a:avLst/>
          </a:prstGeom>
          <a:solidFill>
            <a:srgbClr val="575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Yes</a:t>
            </a:r>
            <a:endParaRPr lang="en-US" sz="3300" dirty="0">
              <a:latin typeface="Arial" panose="020B0604020202020204" pitchFamily="34" charset="0"/>
              <a:cs typeface="Arial" panose="020B0604020202020204" pitchFamily="34" charset="0"/>
            </a:endParaRPr>
          </a:p>
        </p:txBody>
      </p:sp>
      <p:sp>
        <p:nvSpPr>
          <p:cNvPr id="10" name="Oval 9"/>
          <p:cNvSpPr/>
          <p:nvPr/>
        </p:nvSpPr>
        <p:spPr>
          <a:xfrm>
            <a:off x="6083046" y="2091692"/>
            <a:ext cx="1488186" cy="1261872"/>
          </a:xfrm>
          <a:prstGeom prst="ellipse">
            <a:avLst/>
          </a:prstGeom>
          <a:solidFill>
            <a:srgbClr val="51B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latin typeface="Arial" panose="020B0604020202020204" pitchFamily="34" charset="0"/>
                <a:cs typeface="Arial" panose="020B0604020202020204" pitchFamily="34" charset="0"/>
              </a:rPr>
              <a:t>No</a:t>
            </a:r>
          </a:p>
        </p:txBody>
      </p:sp>
      <p:cxnSp>
        <p:nvCxnSpPr>
          <p:cNvPr id="12" name="Straight Arrow Connector 11"/>
          <p:cNvCxnSpPr>
            <a:stCxn id="9" idx="4"/>
          </p:cNvCxnSpPr>
          <p:nvPr/>
        </p:nvCxnSpPr>
        <p:spPr>
          <a:xfrm>
            <a:off x="1914525" y="3353563"/>
            <a:ext cx="0" cy="850391"/>
          </a:xfrm>
          <a:prstGeom prst="straightConnector1">
            <a:avLst/>
          </a:prstGeom>
          <a:ln w="38100">
            <a:solidFill>
              <a:srgbClr val="57529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84548" y="3353563"/>
            <a:ext cx="0" cy="850391"/>
          </a:xfrm>
          <a:prstGeom prst="straightConnector1">
            <a:avLst/>
          </a:prstGeom>
          <a:ln w="38100">
            <a:solidFill>
              <a:srgbClr val="F69D3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47218" y="3353563"/>
            <a:ext cx="0" cy="850391"/>
          </a:xfrm>
          <a:prstGeom prst="straightConnector1">
            <a:avLst/>
          </a:prstGeom>
          <a:ln w="38100">
            <a:solidFill>
              <a:srgbClr val="51B748"/>
            </a:solidFill>
            <a:tailEnd type="triangle"/>
          </a:ln>
        </p:spPr>
        <p:style>
          <a:lnRef idx="1">
            <a:schemeClr val="accent1"/>
          </a:lnRef>
          <a:fillRef idx="0">
            <a:schemeClr val="accent1"/>
          </a:fillRef>
          <a:effectRef idx="0">
            <a:schemeClr val="accent1"/>
          </a:effectRef>
          <a:fontRef idx="minor">
            <a:schemeClr val="tx1"/>
          </a:fontRef>
        </p:style>
      </p:cxnSp>
      <p:sp>
        <p:nvSpPr>
          <p:cNvPr id="17" name="Double Bracket 16"/>
          <p:cNvSpPr/>
          <p:nvPr/>
        </p:nvSpPr>
        <p:spPr>
          <a:xfrm>
            <a:off x="846963" y="4224528"/>
            <a:ext cx="2135124" cy="1993392"/>
          </a:xfrm>
          <a:prstGeom prst="bracketPair">
            <a:avLst/>
          </a:prstGeom>
          <a:ln w="38100">
            <a:solidFill>
              <a:srgbClr val="57529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a:solidFill>
                  <a:srgbClr val="575291"/>
                </a:solidFill>
                <a:latin typeface="Arial" panose="020B0604020202020204" pitchFamily="34" charset="0"/>
                <a:cs typeface="Arial" panose="020B0604020202020204" pitchFamily="34" charset="0"/>
              </a:rPr>
              <a:t>Preconception Care</a:t>
            </a:r>
          </a:p>
        </p:txBody>
      </p:sp>
      <p:sp>
        <p:nvSpPr>
          <p:cNvPr id="18" name="Double Bracket 17"/>
          <p:cNvSpPr/>
          <p:nvPr/>
        </p:nvSpPr>
        <p:spPr>
          <a:xfrm>
            <a:off x="3316985" y="4224528"/>
            <a:ext cx="4503311" cy="1993392"/>
          </a:xfrm>
          <a:prstGeom prst="bracketPair">
            <a:avLst/>
          </a:prstGeom>
          <a:noFill/>
          <a:ln w="38100">
            <a:solidFill>
              <a:srgbClr val="F69D35"/>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600" b="1" dirty="0">
                <a:solidFill>
                  <a:srgbClr val="F69D35"/>
                </a:solidFill>
                <a:latin typeface="Arial" panose="020B0604020202020204" pitchFamily="34" charset="0"/>
                <a:cs typeface="Arial" panose="020B0604020202020204" pitchFamily="34" charset="0"/>
              </a:rPr>
              <a:t>Contraceptive Counseling </a:t>
            </a:r>
          </a:p>
        </p:txBody>
      </p:sp>
    </p:spTree>
    <p:extLst>
      <p:ext uri="{BB962C8B-B14F-4D97-AF65-F5344CB8AC3E}">
        <p14:creationId xmlns:p14="http://schemas.microsoft.com/office/powerpoint/2010/main" val="3092282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09800"/>
            <a:ext cx="7772400" cy="1362075"/>
          </a:xfrm>
        </p:spPr>
        <p:txBody>
          <a:bodyPr/>
          <a:lstStyle/>
          <a:p>
            <a:r>
              <a:rPr lang="en-US" dirty="0">
                <a:solidFill>
                  <a:schemeClr val="tx2"/>
                </a:solidFill>
              </a:rPr>
              <a:t>Step 2. Explore</a:t>
            </a:r>
          </a:p>
        </p:txBody>
      </p:sp>
      <p:sp>
        <p:nvSpPr>
          <p:cNvPr id="4" name="Slide Number Placeholder 3"/>
          <p:cNvSpPr>
            <a:spLocks noGrp="1"/>
          </p:cNvSpPr>
          <p:nvPr>
            <p:ph type="sldNum" sz="quarter" idx="12"/>
          </p:nvPr>
        </p:nvSpPr>
        <p:spPr/>
        <p:txBody>
          <a:bodyPr/>
          <a:lstStyle/>
          <a:p>
            <a:fld id="{EAE9E157-EB56-4208-8A7B-3BF9108B55F0}" type="slidenum">
              <a:rPr lang="en-US" smtClean="0"/>
              <a:pPr/>
              <a:t>38</a:t>
            </a:fld>
            <a:endParaRPr lang="en-US" dirty="0"/>
          </a:p>
        </p:txBody>
      </p:sp>
    </p:spTree>
    <p:extLst>
      <p:ext uri="{BB962C8B-B14F-4D97-AF65-F5344CB8AC3E}">
        <p14:creationId xmlns:p14="http://schemas.microsoft.com/office/powerpoint/2010/main" val="4079610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Step 2. Explore</a:t>
            </a:r>
          </a:p>
        </p:txBody>
      </p:sp>
      <p:sp>
        <p:nvSpPr>
          <p:cNvPr id="3" name="Content Placeholder 2"/>
          <p:cNvSpPr>
            <a:spLocks noGrp="1"/>
          </p:cNvSpPr>
          <p:nvPr>
            <p:ph idx="1"/>
          </p:nvPr>
        </p:nvSpPr>
        <p:spPr>
          <a:xfrm>
            <a:off x="457200" y="1532469"/>
            <a:ext cx="8229600" cy="3428999"/>
          </a:xfrm>
        </p:spPr>
        <p:txBody>
          <a:bodyPr>
            <a:normAutofit lnSpcReduction="10000"/>
          </a:bodyPr>
          <a:lstStyle/>
          <a:p>
            <a:pPr marL="0" indent="0">
              <a:buNone/>
            </a:pPr>
            <a:endParaRPr lang="en-US" sz="2700" dirty="0"/>
          </a:p>
          <a:p>
            <a:pPr marL="0" indent="0">
              <a:buNone/>
            </a:pPr>
            <a:r>
              <a:rPr lang="en-US" sz="3200" dirty="0"/>
              <a:t>Deepens the patient’s understanding of how pregnancy and birth control does or does not fit into their life.</a:t>
            </a:r>
          </a:p>
          <a:p>
            <a:pPr marL="0" indent="0">
              <a:buNone/>
            </a:pPr>
            <a:endParaRPr lang="en-US" sz="3200" dirty="0"/>
          </a:p>
          <a:p>
            <a:pPr marL="0" indent="0">
              <a:buNone/>
            </a:pPr>
            <a:r>
              <a:rPr lang="en-US" sz="3200" i="1" dirty="0"/>
              <a:t>It’s the client’s own thoughts </a:t>
            </a:r>
            <a:r>
              <a:rPr lang="en-US" sz="3200" i="1"/>
              <a:t>and feelings that </a:t>
            </a:r>
            <a:r>
              <a:rPr lang="en-US" sz="3200" i="1" dirty="0"/>
              <a:t>will trigger them to </a:t>
            </a:r>
            <a:r>
              <a:rPr lang="en-US" sz="3200" i="1"/>
              <a:t>action—not yours. </a:t>
            </a:r>
            <a:endParaRPr lang="en-US" sz="3200" i="1" dirty="0"/>
          </a:p>
          <a:p>
            <a:pPr marL="0" indent="0">
              <a:buNone/>
            </a:pPr>
            <a:endParaRPr lang="en-US" sz="3200"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39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105" y="618066"/>
            <a:ext cx="1130695" cy="1075269"/>
          </a:xfrm>
          <a:prstGeom prst="rect">
            <a:avLst/>
          </a:prstGeom>
        </p:spPr>
      </p:pic>
    </p:spTree>
    <p:extLst>
      <p:ext uri="{BB962C8B-B14F-4D97-AF65-F5344CB8AC3E}">
        <p14:creationId xmlns:p14="http://schemas.microsoft.com/office/powerpoint/2010/main" val="738768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Goal &amp; Objectives</a:t>
            </a:r>
          </a:p>
        </p:txBody>
      </p:sp>
      <p:sp>
        <p:nvSpPr>
          <p:cNvPr id="3" name="Content Placeholder 2"/>
          <p:cNvSpPr>
            <a:spLocks noGrp="1"/>
          </p:cNvSpPr>
          <p:nvPr>
            <p:ph idx="1"/>
          </p:nvPr>
        </p:nvSpPr>
        <p:spPr>
          <a:xfrm>
            <a:off x="457200" y="1371600"/>
            <a:ext cx="8229600" cy="4525963"/>
          </a:xfrm>
        </p:spPr>
        <p:txBody>
          <a:bodyPr>
            <a:noAutofit/>
          </a:bodyPr>
          <a:lstStyle/>
          <a:p>
            <a:pPr marL="804863" indent="-804863">
              <a:buNone/>
            </a:pPr>
            <a:r>
              <a:rPr lang="en-US" sz="2400" b="1" dirty="0">
                <a:latin typeface="+mj-lt"/>
              </a:rPr>
              <a:t>Goal</a:t>
            </a:r>
            <a:r>
              <a:rPr lang="en-US" sz="2400" dirty="0">
                <a:latin typeface="+mj-lt"/>
              </a:rPr>
              <a:t>:  To enhance participants’ capacity to provide effective contraceptive counseling to clients</a:t>
            </a:r>
          </a:p>
          <a:p>
            <a:pPr>
              <a:buNone/>
            </a:pPr>
            <a:r>
              <a:rPr lang="en-US" sz="1200" dirty="0">
                <a:latin typeface="+mj-lt"/>
              </a:rPr>
              <a:t>      </a:t>
            </a:r>
          </a:p>
          <a:p>
            <a:pPr>
              <a:buNone/>
            </a:pPr>
            <a:r>
              <a:rPr lang="en-US" sz="2400" dirty="0">
                <a:latin typeface="+mj-lt"/>
              </a:rPr>
              <a:t>As a result of this training, participants will be able to:</a:t>
            </a:r>
          </a:p>
          <a:p>
            <a:pPr>
              <a:buNone/>
            </a:pPr>
            <a:endParaRPr lang="en-US" sz="1000" dirty="0">
              <a:latin typeface="+mj-lt"/>
            </a:endParaRPr>
          </a:p>
          <a:p>
            <a:pPr lvl="0">
              <a:spcBef>
                <a:spcPts val="0"/>
              </a:spcBef>
              <a:buFont typeface="Symbol" panose="05050102010706020507" pitchFamily="18" charset="2"/>
              <a:buChar char=""/>
            </a:pPr>
            <a:r>
              <a:rPr lang="en-US" sz="2400" dirty="0">
                <a:latin typeface="+mj-lt"/>
                <a:ea typeface="Calibri" panose="020F0502020204030204" pitchFamily="34" charset="0"/>
                <a:cs typeface="Times New Roman" panose="02020603050405020304" pitchFamily="18" charset="0"/>
              </a:rPr>
              <a:t>Demonstrate how to use the 5-Step Contraceptive Counseling Model to conduct a contraceptive counseling session</a:t>
            </a:r>
          </a:p>
          <a:p>
            <a:pPr lvl="0">
              <a:spcBef>
                <a:spcPts val="0"/>
              </a:spcBef>
              <a:buFont typeface="Symbol" panose="05050102010706020507" pitchFamily="18" charset="2"/>
              <a:buChar char=""/>
            </a:pPr>
            <a:r>
              <a:rPr lang="en-US" sz="2400" dirty="0">
                <a:latin typeface="+mj-lt"/>
                <a:ea typeface="Calibri" panose="020F0502020204030204" pitchFamily="34" charset="0"/>
                <a:cs typeface="Times New Roman" panose="02020603050405020304" pitchFamily="18" charset="0"/>
              </a:rPr>
              <a:t>Apply key communication skills to facilitate a client-centered contraceptive counseling session</a:t>
            </a:r>
          </a:p>
          <a:p>
            <a:pPr lvl="0">
              <a:spcBef>
                <a:spcPts val="0"/>
              </a:spcBef>
              <a:buFont typeface="Symbol" panose="05050102010706020507" pitchFamily="18" charset="2"/>
              <a:buChar char=""/>
            </a:pPr>
            <a:r>
              <a:rPr lang="en-US" sz="2400" dirty="0">
                <a:latin typeface="+mj-lt"/>
                <a:ea typeface="Calibri" panose="020F0502020204030204" pitchFamily="34" charset="0"/>
                <a:cs typeface="Times New Roman" panose="02020603050405020304" pitchFamily="18" charset="0"/>
              </a:rPr>
              <a:t>Describe how to use the Birth Control Options Grid during contraceptive counseling sessions</a:t>
            </a:r>
          </a:p>
        </p:txBody>
      </p:sp>
      <p:sp>
        <p:nvSpPr>
          <p:cNvPr id="4" name="Slide Number Placeholder 3"/>
          <p:cNvSpPr>
            <a:spLocks noGrp="1"/>
          </p:cNvSpPr>
          <p:nvPr>
            <p:ph type="sldNum" sz="quarter" idx="12"/>
          </p:nvPr>
        </p:nvSpPr>
        <p:spPr>
          <a:xfrm>
            <a:off x="3505200" y="6356350"/>
            <a:ext cx="2133600" cy="365125"/>
          </a:xfrm>
          <a:prstGeom prst="rect">
            <a:avLst/>
          </a:prstGeom>
        </p:spPr>
        <p:txBody>
          <a:bodyPr/>
          <a:lstStyle/>
          <a:p>
            <a:pPr algn="ctr"/>
            <a:fld id="{06B15189-4604-41E3-92CA-93A83575D4B5}" type="slidenum">
              <a:rPr lang="en-US" smtClean="0"/>
              <a:pPr algn="ct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Step 2. Explore: Learn More</a:t>
            </a:r>
          </a:p>
        </p:txBody>
      </p:sp>
      <p:sp>
        <p:nvSpPr>
          <p:cNvPr id="3" name="Content Placeholder 2"/>
          <p:cNvSpPr>
            <a:spLocks noGrp="1"/>
          </p:cNvSpPr>
          <p:nvPr>
            <p:ph idx="1"/>
          </p:nvPr>
        </p:nvSpPr>
        <p:spPr/>
        <p:txBody>
          <a:bodyPr/>
          <a:lstStyle/>
          <a:p>
            <a:pPr marL="0" indent="0">
              <a:buNone/>
            </a:pPr>
            <a:r>
              <a:rPr lang="en-US" dirty="0">
                <a:solidFill>
                  <a:srgbClr val="237499"/>
                </a:solidFill>
              </a:rPr>
              <a:t>There are four key areas to explore:</a:t>
            </a:r>
          </a:p>
          <a:p>
            <a:pPr lvl="1"/>
            <a:r>
              <a:rPr lang="en-US" sz="2700" dirty="0"/>
              <a:t>Pregnancy intention – why they do or do not want to be pregnant</a:t>
            </a:r>
          </a:p>
          <a:p>
            <a:pPr lvl="1"/>
            <a:r>
              <a:rPr lang="en-US" sz="2700" dirty="0"/>
              <a:t>Past experiences with birth control </a:t>
            </a:r>
          </a:p>
          <a:p>
            <a:pPr lvl="1"/>
            <a:r>
              <a:rPr lang="en-US" sz="2700" dirty="0"/>
              <a:t>Feelings and beliefs of individuals that may influence contraceptive choice </a:t>
            </a:r>
          </a:p>
          <a:p>
            <a:pPr lvl="1"/>
            <a:r>
              <a:rPr lang="en-US" sz="2700" dirty="0"/>
              <a:t>Birth control preferences</a:t>
            </a:r>
          </a:p>
          <a:p>
            <a:pPr lvl="1"/>
            <a:endParaRPr lang="en-US"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40</a:t>
            </a:fld>
            <a:endParaRPr lang="en-US" dirty="0"/>
          </a:p>
        </p:txBody>
      </p:sp>
    </p:spTree>
    <p:extLst>
      <p:ext uri="{BB962C8B-B14F-4D97-AF65-F5344CB8AC3E}">
        <p14:creationId xmlns:p14="http://schemas.microsoft.com/office/powerpoint/2010/main" val="29926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Step 2. Explore: Learn More</a:t>
            </a:r>
          </a:p>
        </p:txBody>
      </p:sp>
      <p:sp>
        <p:nvSpPr>
          <p:cNvPr id="3" name="Content Placeholder 2"/>
          <p:cNvSpPr>
            <a:spLocks noGrp="1"/>
          </p:cNvSpPr>
          <p:nvPr>
            <p:ph idx="1"/>
          </p:nvPr>
        </p:nvSpPr>
        <p:spPr>
          <a:xfrm>
            <a:off x="457199" y="2057402"/>
            <a:ext cx="7628467" cy="3428999"/>
          </a:xfrm>
        </p:spPr>
        <p:txBody>
          <a:bodyPr>
            <a:normAutofit/>
          </a:bodyPr>
          <a:lstStyle/>
          <a:p>
            <a:pPr marL="42863" indent="0">
              <a:buNone/>
            </a:pPr>
            <a:r>
              <a:rPr lang="en-US" sz="2600" dirty="0">
                <a:solidFill>
                  <a:srgbClr val="237499"/>
                </a:solidFill>
              </a:rPr>
              <a:t>Explore Questions</a:t>
            </a:r>
          </a:p>
          <a:p>
            <a:pPr lvl="1"/>
            <a:r>
              <a:rPr lang="en-US" sz="2250" dirty="0"/>
              <a:t>What would be hard about having a baby now?</a:t>
            </a:r>
          </a:p>
          <a:p>
            <a:pPr lvl="1"/>
            <a:r>
              <a:rPr lang="en-US" sz="2250" dirty="0"/>
              <a:t>What would be easy about having a baby now?</a:t>
            </a:r>
          </a:p>
          <a:p>
            <a:pPr lvl="1"/>
            <a:r>
              <a:rPr lang="en-US" sz="2250" dirty="0"/>
              <a:t>What makes now a good time for you to have a baby?</a:t>
            </a:r>
          </a:p>
          <a:p>
            <a:pPr lvl="1"/>
            <a:r>
              <a:rPr lang="en-US" sz="2250" dirty="0"/>
              <a:t>What experience have you had with birth control?</a:t>
            </a:r>
          </a:p>
          <a:p>
            <a:pPr lvl="1"/>
            <a:r>
              <a:rPr lang="en-US" sz="2250" dirty="0"/>
              <a:t>What is important to you in a birth control method? </a:t>
            </a:r>
          </a:p>
          <a:p>
            <a:pPr lvl="1"/>
            <a:r>
              <a:rPr lang="en-US" sz="2250" dirty="0"/>
              <a:t>What does your mom/boyfriend/partner/friend think about you using birth control? </a:t>
            </a:r>
          </a:p>
          <a:p>
            <a:endParaRPr lang="en-US"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41</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81182" y="1162668"/>
            <a:ext cx="1208968" cy="1149705"/>
          </a:xfrm>
          <a:prstGeom prst="rect">
            <a:avLst/>
          </a:prstGeom>
        </p:spPr>
      </p:pic>
    </p:spTree>
    <p:extLst>
      <p:ext uri="{BB962C8B-B14F-4D97-AF65-F5344CB8AC3E}">
        <p14:creationId xmlns:p14="http://schemas.microsoft.com/office/powerpoint/2010/main" val="5723811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Step 3. Assist</a:t>
            </a:r>
            <a:br>
              <a:rPr lang="en-US" dirty="0">
                <a:solidFill>
                  <a:schemeClr val="tx2"/>
                </a:solidFill>
              </a:rPr>
            </a:br>
            <a:r>
              <a:rPr lang="en-US" sz="3200" dirty="0">
                <a:solidFill>
                  <a:schemeClr val="tx2"/>
                </a:solidFill>
              </a:rPr>
              <a:t>Birth control Options grid</a:t>
            </a:r>
          </a:p>
        </p:txBody>
      </p:sp>
      <p:sp>
        <p:nvSpPr>
          <p:cNvPr id="4" name="Slide Number Placeholder 3"/>
          <p:cNvSpPr>
            <a:spLocks noGrp="1"/>
          </p:cNvSpPr>
          <p:nvPr>
            <p:ph type="sldNum" sz="quarter" idx="12"/>
          </p:nvPr>
        </p:nvSpPr>
        <p:spPr/>
        <p:txBody>
          <a:bodyPr/>
          <a:lstStyle/>
          <a:p>
            <a:fld id="{EAE9E157-EB56-4208-8A7B-3BF9108B55F0}" type="slidenum">
              <a:rPr lang="en-US" smtClean="0"/>
              <a:pPr/>
              <a:t>42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1219200"/>
            <a:ext cx="3382266" cy="3556251"/>
          </a:xfrm>
          <a:prstGeom prst="rect">
            <a:avLst/>
          </a:prstGeom>
        </p:spPr>
      </p:pic>
    </p:spTree>
    <p:extLst>
      <p:ext uri="{BB962C8B-B14F-4D97-AF65-F5344CB8AC3E}">
        <p14:creationId xmlns:p14="http://schemas.microsoft.com/office/powerpoint/2010/main" val="3113860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E9E157-EB56-4208-8A7B-3BF9108B55F0}" type="slidenum">
              <a:rPr lang="en-US" smtClean="0"/>
              <a:pPr/>
              <a:t>43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7896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Step 3. Assist: Birth Control Options Grid</a:t>
            </a:r>
          </a:p>
        </p:txBody>
      </p:sp>
      <p:sp>
        <p:nvSpPr>
          <p:cNvPr id="3" name="Content Placeholder 2"/>
          <p:cNvSpPr>
            <a:spLocks noGrp="1"/>
          </p:cNvSpPr>
          <p:nvPr>
            <p:ph sz="half" idx="1"/>
          </p:nvPr>
        </p:nvSpPr>
        <p:spPr>
          <a:xfrm>
            <a:off x="457200" y="2438401"/>
            <a:ext cx="3217843" cy="3086100"/>
          </a:xfrm>
        </p:spPr>
        <p:txBody>
          <a:bodyPr>
            <a:normAutofit/>
          </a:bodyPr>
          <a:lstStyle/>
          <a:p>
            <a:pPr marL="0" indent="0">
              <a:buNone/>
            </a:pPr>
            <a:endParaRPr lang="en-US" dirty="0"/>
          </a:p>
          <a:p>
            <a:pPr marL="0" indent="0">
              <a:buNone/>
            </a:pPr>
            <a:r>
              <a:rPr lang="en-US" sz="2400" dirty="0"/>
              <a:t>Across the top of the grid is the range of effective contraceptive methods. </a:t>
            </a:r>
          </a:p>
          <a:p>
            <a:pPr marL="0" indent="0">
              <a:buNone/>
            </a:pPr>
            <a:endParaRPr lang="en-US"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44</a:t>
            </a:fld>
            <a:endParaRPr lang="en-US" dirty="0"/>
          </a:p>
        </p:txBody>
      </p:sp>
      <p:sp>
        <p:nvSpPr>
          <p:cNvPr id="6" name="Right Arrow 5"/>
          <p:cNvSpPr/>
          <p:nvPr/>
        </p:nvSpPr>
        <p:spPr>
          <a:xfrm>
            <a:off x="550475" y="1929547"/>
            <a:ext cx="7908706" cy="1177810"/>
          </a:xfrm>
          <a:prstGeom prst="rightArrow">
            <a:avLst>
              <a:gd name="adj1" fmla="val 50000"/>
              <a:gd name="adj2" fmla="val 95598"/>
            </a:avLst>
          </a:prstGeom>
          <a:solidFill>
            <a:srgbClr val="23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300000"/>
              </a:lnSpc>
            </a:pPr>
            <a:r>
              <a:rPr lang="en-US" sz="1350" b="1" dirty="0">
                <a:solidFill>
                  <a:schemeClr val="bg1"/>
                </a:solidFill>
              </a:rPr>
              <a:t>IUD     </a:t>
            </a:r>
            <a:r>
              <a:rPr lang="en-US" sz="1350" b="1" dirty="0">
                <a:solidFill>
                  <a:schemeClr val="bg1"/>
                </a:solidFill>
                <a:latin typeface="Arial" panose="020B0604020202020204" pitchFamily="34" charset="0"/>
                <a:cs typeface="Arial" panose="020B0604020202020204" pitchFamily="34" charset="0"/>
              </a:rPr>
              <a:t>♦     </a:t>
            </a:r>
            <a:r>
              <a:rPr lang="en-US" sz="1350" b="1" dirty="0">
                <a:solidFill>
                  <a:schemeClr val="bg1"/>
                </a:solidFill>
              </a:rPr>
              <a:t>Implant     </a:t>
            </a:r>
            <a:r>
              <a:rPr lang="en-US" sz="1350" b="1" dirty="0">
                <a:solidFill>
                  <a:schemeClr val="bg1"/>
                </a:solidFill>
                <a:latin typeface="Arial" panose="020B0604020202020204" pitchFamily="34" charset="0"/>
                <a:cs typeface="Arial" panose="020B0604020202020204" pitchFamily="34" charset="0"/>
              </a:rPr>
              <a:t>♦  </a:t>
            </a:r>
            <a:r>
              <a:rPr lang="en-US" sz="1350" b="1" dirty="0">
                <a:solidFill>
                  <a:schemeClr val="bg1"/>
                </a:solidFill>
              </a:rPr>
              <a:t>   Shot     </a:t>
            </a:r>
            <a:r>
              <a:rPr lang="en-US" sz="1350" b="1" dirty="0">
                <a:solidFill>
                  <a:schemeClr val="bg1"/>
                </a:solidFill>
                <a:latin typeface="Arial" panose="020B0604020202020204" pitchFamily="34" charset="0"/>
                <a:cs typeface="Arial" panose="020B0604020202020204" pitchFamily="34" charset="0"/>
              </a:rPr>
              <a:t>♦     </a:t>
            </a:r>
            <a:r>
              <a:rPr lang="en-US" sz="1350" b="1" dirty="0">
                <a:solidFill>
                  <a:schemeClr val="bg1"/>
                </a:solidFill>
              </a:rPr>
              <a:t>Vaginal</a:t>
            </a:r>
            <a:r>
              <a:rPr lang="en-US" sz="1350" b="1" dirty="0">
                <a:solidFill>
                  <a:schemeClr val="bg1"/>
                </a:solidFill>
                <a:latin typeface="Arial" panose="020B0604020202020204" pitchFamily="34" charset="0"/>
                <a:cs typeface="Arial" panose="020B0604020202020204" pitchFamily="34" charset="0"/>
              </a:rPr>
              <a:t> </a:t>
            </a:r>
            <a:r>
              <a:rPr lang="en-US" sz="1350" b="1" dirty="0">
                <a:solidFill>
                  <a:schemeClr val="bg1"/>
                </a:solidFill>
              </a:rPr>
              <a:t>Ring     </a:t>
            </a:r>
            <a:r>
              <a:rPr lang="en-US" sz="1350" b="1" dirty="0">
                <a:solidFill>
                  <a:schemeClr val="bg1"/>
                </a:solidFill>
                <a:latin typeface="Arial" panose="020B0604020202020204" pitchFamily="34" charset="0"/>
                <a:cs typeface="Arial" panose="020B0604020202020204" pitchFamily="34" charset="0"/>
              </a:rPr>
              <a:t>♦     </a:t>
            </a:r>
            <a:r>
              <a:rPr lang="en-US" sz="1350" b="1" dirty="0">
                <a:solidFill>
                  <a:schemeClr val="bg1"/>
                </a:solidFill>
              </a:rPr>
              <a:t>Patch     </a:t>
            </a:r>
            <a:r>
              <a:rPr lang="en-US" sz="1350" b="1" dirty="0">
                <a:solidFill>
                  <a:schemeClr val="bg1"/>
                </a:solidFill>
                <a:latin typeface="Arial" panose="020B0604020202020204" pitchFamily="34" charset="0"/>
                <a:cs typeface="Arial" panose="020B0604020202020204" pitchFamily="34" charset="0"/>
              </a:rPr>
              <a:t>♦     </a:t>
            </a:r>
            <a:r>
              <a:rPr lang="en-US" sz="1350" b="1" dirty="0">
                <a:solidFill>
                  <a:schemeClr val="bg1"/>
                </a:solidFill>
              </a:rPr>
              <a:t>Pill     </a:t>
            </a:r>
            <a:r>
              <a:rPr lang="en-US" sz="1350" b="1" dirty="0">
                <a:solidFill>
                  <a:schemeClr val="bg1"/>
                </a:solidFill>
                <a:latin typeface="Arial" panose="020B0604020202020204" pitchFamily="34" charset="0"/>
                <a:cs typeface="Arial" panose="020B0604020202020204" pitchFamily="34" charset="0"/>
              </a:rPr>
              <a:t>♦     </a:t>
            </a:r>
            <a:r>
              <a:rPr lang="en-US" sz="1350" b="1" dirty="0">
                <a:solidFill>
                  <a:schemeClr val="bg1"/>
                </a:solidFill>
              </a:rPr>
              <a:t>Condom</a:t>
            </a:r>
          </a:p>
        </p:txBody>
      </p:sp>
      <p:grpSp>
        <p:nvGrpSpPr>
          <p:cNvPr id="22" name="Group 21"/>
          <p:cNvGrpSpPr/>
          <p:nvPr/>
        </p:nvGrpSpPr>
        <p:grpSpPr>
          <a:xfrm>
            <a:off x="622235" y="1711557"/>
            <a:ext cx="6230320" cy="515184"/>
            <a:chOff x="823104" y="1495697"/>
            <a:chExt cx="6230320" cy="515184"/>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104" y="1522567"/>
              <a:ext cx="509017" cy="48768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4612" y="1522566"/>
              <a:ext cx="509017" cy="48768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2065" y="1522565"/>
              <a:ext cx="509017" cy="48768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5261" y="1505204"/>
              <a:ext cx="509017" cy="487681"/>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72869" y="1523200"/>
              <a:ext cx="509017" cy="487681"/>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8638" y="1495697"/>
              <a:ext cx="509017" cy="487681"/>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44407" y="1515873"/>
              <a:ext cx="509017" cy="487681"/>
            </a:xfrm>
            <a:prstGeom prst="rect">
              <a:avLst/>
            </a:prstGeom>
          </p:spPr>
        </p:pic>
      </p:grpSp>
      <p:sp>
        <p:nvSpPr>
          <p:cNvPr id="23" name="Content Placeholder 22"/>
          <p:cNvSpPr>
            <a:spLocks noGrp="1"/>
          </p:cNvSpPr>
          <p:nvPr>
            <p:ph sz="half" idx="2"/>
          </p:nvPr>
        </p:nvSpPr>
        <p:spPr/>
        <p:txBody>
          <a:bodyPr>
            <a:normAutofit/>
          </a:bodyPr>
          <a:lstStyle/>
          <a:p>
            <a:endParaRPr lang="en-US"/>
          </a:p>
        </p:txBody>
      </p:sp>
    </p:spTree>
    <p:extLst>
      <p:ext uri="{BB962C8B-B14F-4D97-AF65-F5344CB8AC3E}">
        <p14:creationId xmlns:p14="http://schemas.microsoft.com/office/powerpoint/2010/main" val="299811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Step 3. Assist: Birth Control Options Grid</a:t>
            </a:r>
          </a:p>
        </p:txBody>
      </p:sp>
      <p:sp>
        <p:nvSpPr>
          <p:cNvPr id="5" name="Content Placeholder 4"/>
          <p:cNvSpPr>
            <a:spLocks noGrp="1"/>
          </p:cNvSpPr>
          <p:nvPr>
            <p:ph sz="half" idx="2"/>
          </p:nvPr>
        </p:nvSpPr>
        <p:spPr>
          <a:xfrm>
            <a:off x="5091995" y="1251035"/>
            <a:ext cx="3283028" cy="3036909"/>
          </a:xfrm>
        </p:spPr>
        <p:txBody>
          <a:bodyPr>
            <a:normAutofit fontScale="92500"/>
          </a:bodyPr>
          <a:lstStyle/>
          <a:p>
            <a:pPr marL="0" indent="0">
              <a:buNone/>
            </a:pPr>
            <a:endParaRPr lang="en-US" dirty="0"/>
          </a:p>
          <a:p>
            <a:pPr marL="0" indent="0">
              <a:buNone/>
            </a:pPr>
            <a:endParaRPr lang="en-US" dirty="0"/>
          </a:p>
          <a:p>
            <a:pPr marL="0" indent="0">
              <a:buNone/>
            </a:pPr>
            <a:endParaRPr lang="en-US" dirty="0"/>
          </a:p>
          <a:p>
            <a:pPr marL="0" indent="0">
              <a:buNone/>
            </a:pPr>
            <a:r>
              <a:rPr lang="en-US" sz="2400" dirty="0"/>
              <a:t>Down the side of the grid are key considerations that influence a person’s contraceptive choice. </a:t>
            </a:r>
          </a:p>
          <a:p>
            <a:endParaRPr lang="en-US"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45</a:t>
            </a:fld>
            <a:endParaRPr lang="en-US" dirty="0"/>
          </a:p>
        </p:txBody>
      </p:sp>
      <p:grpSp>
        <p:nvGrpSpPr>
          <p:cNvPr id="24" name="Group 23"/>
          <p:cNvGrpSpPr/>
          <p:nvPr/>
        </p:nvGrpSpPr>
        <p:grpSpPr>
          <a:xfrm>
            <a:off x="1176081" y="1485403"/>
            <a:ext cx="3408619" cy="5040809"/>
            <a:chOff x="3713955" y="2941183"/>
            <a:chExt cx="2133064" cy="3587112"/>
          </a:xfrm>
        </p:grpSpPr>
        <p:sp>
          <p:nvSpPr>
            <p:cNvPr id="7" name="Down Arrow 6"/>
            <p:cNvSpPr/>
            <p:nvPr/>
          </p:nvSpPr>
          <p:spPr>
            <a:xfrm>
              <a:off x="3713955" y="2941183"/>
              <a:ext cx="484189" cy="3587112"/>
            </a:xfrm>
            <a:prstGeom prst="downArrow">
              <a:avLst>
                <a:gd name="adj1" fmla="val 50000"/>
                <a:gd name="adj2" fmla="val 126424"/>
              </a:avLst>
            </a:prstGeom>
            <a:solidFill>
              <a:srgbClr val="F6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entagon 7"/>
            <p:cNvSpPr/>
            <p:nvPr/>
          </p:nvSpPr>
          <p:spPr>
            <a:xfrm>
              <a:off x="4120126" y="2941183"/>
              <a:ext cx="1726893" cy="392075"/>
            </a:xfrm>
            <a:prstGeom prst="homePlate">
              <a:avLst/>
            </a:prstGeom>
            <a:solidFill>
              <a:srgbClr val="5752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Effectiveness</a:t>
              </a:r>
            </a:p>
          </p:txBody>
        </p:sp>
        <p:sp>
          <p:nvSpPr>
            <p:cNvPr id="9" name="Pentagon 8"/>
            <p:cNvSpPr/>
            <p:nvPr/>
          </p:nvSpPr>
          <p:spPr>
            <a:xfrm>
              <a:off x="4120126" y="3348075"/>
              <a:ext cx="1627742" cy="392075"/>
            </a:xfrm>
            <a:prstGeom prst="homePlate">
              <a:avLst/>
            </a:prstGeom>
            <a:solidFill>
              <a:srgbClr val="F69D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Does it Last </a:t>
              </a:r>
            </a:p>
          </p:txBody>
        </p:sp>
        <p:sp>
          <p:nvSpPr>
            <p:cNvPr id="10" name="Pentagon 9"/>
            <p:cNvSpPr/>
            <p:nvPr/>
          </p:nvSpPr>
          <p:spPr>
            <a:xfrm>
              <a:off x="4119848" y="3757844"/>
              <a:ext cx="1512066" cy="392075"/>
            </a:xfrm>
            <a:prstGeom prst="homePlate">
              <a:avLst/>
            </a:prstGeom>
            <a:solidFill>
              <a:srgbClr val="88D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Get Started </a:t>
              </a:r>
            </a:p>
          </p:txBody>
        </p:sp>
        <p:sp>
          <p:nvSpPr>
            <p:cNvPr id="11" name="Pentagon 10"/>
            <p:cNvSpPr/>
            <p:nvPr/>
          </p:nvSpPr>
          <p:spPr>
            <a:xfrm>
              <a:off x="4119848" y="4174187"/>
              <a:ext cx="1356911" cy="392075"/>
            </a:xfrm>
            <a:prstGeom prst="homePlate">
              <a:avLst/>
            </a:prstGeom>
            <a:solidFill>
              <a:srgbClr val="51B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Need to Do</a:t>
              </a:r>
            </a:p>
          </p:txBody>
        </p:sp>
        <p:sp>
          <p:nvSpPr>
            <p:cNvPr id="12" name="Pentagon 11"/>
            <p:cNvSpPr/>
            <p:nvPr/>
          </p:nvSpPr>
          <p:spPr>
            <a:xfrm>
              <a:off x="4119848" y="4590530"/>
              <a:ext cx="1221038" cy="392075"/>
            </a:xfrm>
            <a:prstGeom prst="homePlate">
              <a:avLst/>
            </a:prstGeom>
            <a:solidFill>
              <a:srgbClr val="575291">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Bleeding Changes</a:t>
              </a:r>
            </a:p>
          </p:txBody>
        </p:sp>
        <p:sp>
          <p:nvSpPr>
            <p:cNvPr id="13" name="Pentagon 12"/>
            <p:cNvSpPr/>
            <p:nvPr/>
          </p:nvSpPr>
          <p:spPr>
            <a:xfrm>
              <a:off x="4120889" y="5010774"/>
              <a:ext cx="1125557" cy="392075"/>
            </a:xfrm>
            <a:prstGeom prst="homePlate">
              <a:avLst/>
            </a:prstGeom>
            <a:solidFill>
              <a:srgbClr val="F69D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Side Effects</a:t>
              </a:r>
            </a:p>
          </p:txBody>
        </p:sp>
        <p:sp>
          <p:nvSpPr>
            <p:cNvPr id="14" name="Pentagon 13"/>
            <p:cNvSpPr/>
            <p:nvPr/>
          </p:nvSpPr>
          <p:spPr>
            <a:xfrm>
              <a:off x="4122145" y="5417697"/>
              <a:ext cx="1009880" cy="424303"/>
            </a:xfrm>
            <a:prstGeom prst="homePlate">
              <a:avLst/>
            </a:prstGeom>
            <a:solidFill>
              <a:srgbClr val="2374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Arial" panose="020B0604020202020204" pitchFamily="34" charset="0"/>
                  <a:cs typeface="Arial" panose="020B0604020202020204" pitchFamily="34" charset="0"/>
                </a:rPr>
                <a:t>When can you get pregnant </a:t>
              </a:r>
            </a:p>
          </p:txBody>
        </p:sp>
      </p:grpSp>
    </p:spTree>
    <p:extLst>
      <p:ext uri="{BB962C8B-B14F-4D97-AF65-F5344CB8AC3E}">
        <p14:creationId xmlns:p14="http://schemas.microsoft.com/office/powerpoint/2010/main" val="895062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E9E157-EB56-4208-8A7B-3BF9108B55F0}" type="slidenum">
              <a:rPr lang="en-US" smtClean="0"/>
              <a:pPr/>
              <a:t>46</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9761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tx2"/>
                </a:solidFill>
              </a:rPr>
              <a:t>Step 3. Assist: Birth Control Options Grid</a:t>
            </a:r>
          </a:p>
        </p:txBody>
      </p:sp>
      <p:sp>
        <p:nvSpPr>
          <p:cNvPr id="7" name="Content Placeholder 6"/>
          <p:cNvSpPr>
            <a:spLocks noGrp="1"/>
          </p:cNvSpPr>
          <p:nvPr>
            <p:ph idx="1"/>
          </p:nvPr>
        </p:nvSpPr>
        <p:spPr>
          <a:xfrm>
            <a:off x="457200" y="1925639"/>
            <a:ext cx="8229600" cy="3509962"/>
          </a:xfrm>
        </p:spPr>
        <p:txBody>
          <a:bodyPr>
            <a:normAutofit/>
          </a:bodyPr>
          <a:lstStyle/>
          <a:p>
            <a:pPr lvl="0"/>
            <a:r>
              <a:rPr lang="en-US" sz="2800" dirty="0"/>
              <a:t>Introduce the Birth Control Options Grid</a:t>
            </a:r>
          </a:p>
          <a:p>
            <a:pPr lvl="0"/>
            <a:r>
              <a:rPr lang="en-US" sz="2800" dirty="0"/>
              <a:t>Orient client to the Grid</a:t>
            </a:r>
          </a:p>
          <a:p>
            <a:r>
              <a:rPr lang="en-US" sz="2800" dirty="0"/>
              <a:t>Ask the client where they would like to start</a:t>
            </a:r>
          </a:p>
        </p:txBody>
      </p:sp>
      <p:sp>
        <p:nvSpPr>
          <p:cNvPr id="5" name="Slide Number Placeholder 4"/>
          <p:cNvSpPr>
            <a:spLocks noGrp="1"/>
          </p:cNvSpPr>
          <p:nvPr>
            <p:ph type="sldNum" sz="quarter" idx="12"/>
          </p:nvPr>
        </p:nvSpPr>
        <p:spPr/>
        <p:txBody>
          <a:bodyPr/>
          <a:lstStyle/>
          <a:p>
            <a:fld id="{EAE9E157-EB56-4208-8A7B-3BF9108B55F0}" type="slidenum">
              <a:rPr lang="en-US" smtClean="0"/>
              <a:t>47</a:t>
            </a:fld>
            <a:endParaRPr lang="en-US"/>
          </a:p>
        </p:txBody>
      </p:sp>
    </p:spTree>
    <p:extLst>
      <p:ext uri="{BB962C8B-B14F-4D97-AF65-F5344CB8AC3E}">
        <p14:creationId xmlns:p14="http://schemas.microsoft.com/office/powerpoint/2010/main" val="626017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solidFill>
                  <a:schemeClr val="tx2"/>
                </a:solidFill>
              </a:rPr>
              <a:t>Step 3. Assist: Birth Control Options Grid</a:t>
            </a:r>
          </a:p>
        </p:txBody>
      </p:sp>
      <p:sp>
        <p:nvSpPr>
          <p:cNvPr id="7" name="Content Placeholder 6"/>
          <p:cNvSpPr>
            <a:spLocks noGrp="1"/>
          </p:cNvSpPr>
          <p:nvPr>
            <p:ph idx="1"/>
          </p:nvPr>
        </p:nvSpPr>
        <p:spPr>
          <a:xfrm>
            <a:off x="457200" y="1498602"/>
            <a:ext cx="8686800" cy="4571999"/>
          </a:xfrm>
        </p:spPr>
        <p:txBody>
          <a:bodyPr>
            <a:normAutofit/>
          </a:bodyPr>
          <a:lstStyle/>
          <a:p>
            <a:pPr marL="0" indent="0">
              <a:buNone/>
            </a:pPr>
            <a:r>
              <a:rPr lang="en-US" sz="3200" dirty="0"/>
              <a:t>Information gathered during </a:t>
            </a:r>
            <a:r>
              <a:rPr lang="en-US" sz="3200" b="1" dirty="0"/>
              <a:t>Step 2: Explore </a:t>
            </a:r>
            <a:r>
              <a:rPr lang="en-US" sz="3200" dirty="0"/>
              <a:t>guides how to introduce and use the Birth Control Options Grid in </a:t>
            </a:r>
            <a:r>
              <a:rPr lang="en-US" sz="3200" b="1" dirty="0"/>
              <a:t>Step 3: Assist</a:t>
            </a:r>
            <a:r>
              <a:rPr lang="en-US" sz="3200" dirty="0"/>
              <a:t>. </a:t>
            </a:r>
          </a:p>
          <a:p>
            <a:pPr marL="0" indent="0">
              <a:buNone/>
            </a:pPr>
            <a:r>
              <a:rPr lang="en-US" sz="3200" i="1" dirty="0"/>
              <a:t>Example: </a:t>
            </a:r>
            <a:r>
              <a:rPr lang="en-US" sz="2800" i="1" dirty="0"/>
              <a:t>Client shares that she is interested in a method that will lighten her period and reduce cramping. </a:t>
            </a:r>
          </a:p>
          <a:p>
            <a:pPr lvl="2"/>
            <a:endParaRPr lang="en-US" sz="2400" i="1" dirty="0"/>
          </a:p>
          <a:p>
            <a:pPr marL="85725" indent="0" algn="ctr">
              <a:buNone/>
            </a:pPr>
            <a:r>
              <a:rPr lang="en-US" sz="2800" dirty="0">
                <a:solidFill>
                  <a:srgbClr val="237499"/>
                </a:solidFill>
              </a:rPr>
              <a:t>How would you introduce the Birth Control Options Grid to this client? </a:t>
            </a:r>
          </a:p>
          <a:p>
            <a:pPr marL="0" indent="0">
              <a:buNone/>
            </a:pPr>
            <a:endParaRPr lang="en-US" dirty="0"/>
          </a:p>
        </p:txBody>
      </p:sp>
      <p:sp>
        <p:nvSpPr>
          <p:cNvPr id="5" name="Slide Number Placeholder 4"/>
          <p:cNvSpPr>
            <a:spLocks noGrp="1"/>
          </p:cNvSpPr>
          <p:nvPr>
            <p:ph type="sldNum" sz="quarter" idx="12"/>
          </p:nvPr>
        </p:nvSpPr>
        <p:spPr/>
        <p:txBody>
          <a:bodyPr/>
          <a:lstStyle/>
          <a:p>
            <a:fld id="{EAE9E157-EB56-4208-8A7B-3BF9108B55F0}" type="slidenum">
              <a:rPr lang="en-US" smtClean="0"/>
              <a:t>48</a:t>
            </a:fld>
            <a:endParaRPr lang="en-US"/>
          </a:p>
        </p:txBody>
      </p:sp>
    </p:spTree>
    <p:extLst>
      <p:ext uri="{BB962C8B-B14F-4D97-AF65-F5344CB8AC3E}">
        <p14:creationId xmlns:p14="http://schemas.microsoft.com/office/powerpoint/2010/main" val="24741837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Step 3. Assist: Birth Control Options Grid</a:t>
            </a:r>
          </a:p>
        </p:txBody>
      </p:sp>
      <p:sp>
        <p:nvSpPr>
          <p:cNvPr id="3" name="Content Placeholder 2"/>
          <p:cNvSpPr>
            <a:spLocks noGrp="1"/>
          </p:cNvSpPr>
          <p:nvPr>
            <p:ph idx="1"/>
          </p:nvPr>
        </p:nvSpPr>
        <p:spPr>
          <a:xfrm>
            <a:off x="457200" y="1417638"/>
            <a:ext cx="8229600" cy="4571999"/>
          </a:xfrm>
        </p:spPr>
        <p:txBody>
          <a:bodyPr>
            <a:normAutofit/>
          </a:bodyPr>
          <a:lstStyle/>
          <a:p>
            <a:pPr marL="0" indent="0">
              <a:buNone/>
            </a:pPr>
            <a:r>
              <a:rPr lang="en-US" sz="3200" dirty="0"/>
              <a:t>Example: Introduction Statement</a:t>
            </a:r>
          </a:p>
          <a:p>
            <a:pPr marL="600075" lvl="3" indent="-257175"/>
            <a:r>
              <a:rPr lang="en-US" sz="3200" dirty="0"/>
              <a:t>“Earlier you mentioned that you might prefer a method that lightens your periods and reduces cramping. One of the key preferences along the side of the grid is bleeding changes. Would you like to start there?”</a:t>
            </a:r>
            <a:endParaRPr lang="en-US" sz="1800"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49</a:t>
            </a:fld>
            <a:endParaRPr lang="en-US" dirty="0"/>
          </a:p>
        </p:txBody>
      </p:sp>
    </p:spTree>
    <p:extLst>
      <p:ext uri="{BB962C8B-B14F-4D97-AF65-F5344CB8AC3E}">
        <p14:creationId xmlns:p14="http://schemas.microsoft.com/office/powerpoint/2010/main" val="114589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Day at a Glance</a:t>
            </a:r>
          </a:p>
        </p:txBody>
      </p:sp>
      <p:graphicFrame>
        <p:nvGraphicFramePr>
          <p:cNvPr id="3" name="Table 2"/>
          <p:cNvGraphicFramePr>
            <a:graphicFrameLocks noGrp="1"/>
          </p:cNvGraphicFramePr>
          <p:nvPr>
            <p:extLst>
              <p:ext uri="{D42A27DB-BD31-4B8C-83A1-F6EECF244321}">
                <p14:modId xmlns:p14="http://schemas.microsoft.com/office/powerpoint/2010/main" val="3143825881"/>
              </p:ext>
            </p:extLst>
          </p:nvPr>
        </p:nvGraphicFramePr>
        <p:xfrm>
          <a:off x="1371600" y="1371600"/>
          <a:ext cx="6400800" cy="4139220"/>
        </p:xfrm>
        <a:graphic>
          <a:graphicData uri="http://schemas.openxmlformats.org/drawingml/2006/table">
            <a:tbl>
              <a:tblPr firstRow="1" firstCol="1" bandRow="1">
                <a:tableStyleId>{72833802-FEF1-4C79-8D5D-14CF1EAF98D9}</a:tableStyleId>
              </a:tblPr>
              <a:tblGrid>
                <a:gridCol w="6400800">
                  <a:extLst>
                    <a:ext uri="{9D8B030D-6E8A-4147-A177-3AD203B41FA5}">
                      <a16:colId xmlns:a16="http://schemas.microsoft.com/office/drawing/2014/main" val="20000"/>
                    </a:ext>
                  </a:extLst>
                </a:gridCol>
              </a:tblGrid>
              <a:tr h="381000">
                <a:tc>
                  <a:txBody>
                    <a:bodyPr/>
                    <a:lstStyle/>
                    <a:p>
                      <a:pPr marL="0" marR="0" algn="ctr">
                        <a:lnSpc>
                          <a:spcPct val="115000"/>
                        </a:lnSpc>
                        <a:spcBef>
                          <a:spcPts val="600"/>
                        </a:spcBef>
                        <a:spcAft>
                          <a:spcPts val="600"/>
                        </a:spcAft>
                      </a:pPr>
                      <a:r>
                        <a:rPr lang="en-US" sz="1000" b="1" dirty="0">
                          <a:solidFill>
                            <a:srgbClr val="565090"/>
                          </a:solidFill>
                          <a:effectLst/>
                          <a:latin typeface="Arial" panose="020B0604020202020204" pitchFamily="34" charset="0"/>
                          <a:ea typeface="Arial" panose="020B060402020202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49906">
                <a:tc>
                  <a:txBody>
                    <a:bodyPr/>
                    <a:lstStyle/>
                    <a:p>
                      <a:pPr marL="0" marR="0" algn="ctr">
                        <a:lnSpc>
                          <a:spcPct val="115000"/>
                        </a:lnSpc>
                        <a:spcBef>
                          <a:spcPts val="600"/>
                        </a:spcBef>
                        <a:spcAft>
                          <a:spcPts val="600"/>
                        </a:spcAft>
                        <a:tabLst>
                          <a:tab pos="309880" algn="l"/>
                          <a:tab pos="3082925" algn="ctr"/>
                        </a:tabLst>
                      </a:pPr>
                      <a:r>
                        <a:rPr lang="en-US" sz="1400" dirty="0">
                          <a:solidFill>
                            <a:schemeClr val="tx2"/>
                          </a:solidFill>
                          <a:effectLst/>
                          <a:latin typeface="+mj-lt"/>
                          <a:ea typeface="Arial" panose="020B0604020202020204" pitchFamily="34" charset="0"/>
                          <a:cs typeface="Times New Roman" panose="02020603050405020304" pitchFamily="18" charset="0"/>
                        </a:rPr>
                        <a:t>Welcome</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327086">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US" sz="1400" dirty="0">
                          <a:solidFill>
                            <a:schemeClr val="tx2"/>
                          </a:solidFill>
                          <a:effectLst/>
                          <a:latin typeface="+mj-lt"/>
                          <a:ea typeface="Arial" panose="020B0604020202020204" pitchFamily="34" charset="0"/>
                          <a:cs typeface="Times New Roman" panose="02020603050405020304" pitchFamily="18" charset="0"/>
                        </a:rPr>
                        <a:t>What Does Success Look Like?</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1389689"/>
                  </a:ext>
                </a:extLst>
              </a:tr>
              <a:tr h="327086">
                <a:tc>
                  <a:txBody>
                    <a:bodyPr/>
                    <a:lstStyle/>
                    <a:p>
                      <a:pPr marL="0" marR="0" algn="ctr">
                        <a:lnSpc>
                          <a:spcPct val="115000"/>
                        </a:lnSpc>
                        <a:spcBef>
                          <a:spcPts val="600"/>
                        </a:spcBef>
                        <a:spcAft>
                          <a:spcPts val="600"/>
                        </a:spcAft>
                      </a:pPr>
                      <a:r>
                        <a:rPr lang="en-US" sz="1400" dirty="0">
                          <a:solidFill>
                            <a:schemeClr val="tx2"/>
                          </a:solidFill>
                          <a:effectLst/>
                          <a:latin typeface="+mj-lt"/>
                          <a:ea typeface="Arial" panose="020B0604020202020204" pitchFamily="34" charset="0"/>
                          <a:cs typeface="Times New Roman" panose="02020603050405020304" pitchFamily="18" charset="0"/>
                        </a:rPr>
                        <a:t>Sexual</a:t>
                      </a:r>
                      <a:r>
                        <a:rPr lang="en-US" sz="1400" baseline="0" dirty="0">
                          <a:solidFill>
                            <a:schemeClr val="tx2"/>
                          </a:solidFill>
                          <a:effectLst/>
                          <a:latin typeface="+mj-lt"/>
                          <a:ea typeface="Arial" panose="020B0604020202020204" pitchFamily="34" charset="0"/>
                          <a:cs typeface="Times New Roman" panose="02020603050405020304" pitchFamily="18" charset="0"/>
                        </a:rPr>
                        <a:t> and Reproductive Justice </a:t>
                      </a:r>
                      <a:r>
                        <a:rPr lang="en-US" sz="1400" dirty="0">
                          <a:solidFill>
                            <a:schemeClr val="tx2"/>
                          </a:solidFill>
                          <a:effectLst/>
                          <a:latin typeface="+mj-lt"/>
                          <a:ea typeface="Arial" panose="020B0604020202020204" pitchFamily="34" charset="0"/>
                          <a:cs typeface="Times New Roman" panose="02020603050405020304" pitchFamily="18" charset="0"/>
                        </a:rPr>
                        <a:t>Framework</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349906">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US" sz="1400" dirty="0">
                          <a:solidFill>
                            <a:schemeClr val="tx2"/>
                          </a:solidFill>
                          <a:effectLst/>
                          <a:latin typeface="+mj-lt"/>
                          <a:ea typeface="Arial" panose="020B0604020202020204" pitchFamily="34" charset="0"/>
                          <a:cs typeface="Times New Roman" panose="02020603050405020304" pitchFamily="18" charset="0"/>
                        </a:rPr>
                        <a:t>Core</a:t>
                      </a:r>
                      <a:r>
                        <a:rPr lang="en-US" sz="1400" baseline="0" dirty="0">
                          <a:solidFill>
                            <a:schemeClr val="tx2"/>
                          </a:solidFill>
                          <a:effectLst/>
                          <a:latin typeface="+mj-lt"/>
                          <a:ea typeface="Arial" panose="020B0604020202020204" pitchFamily="34" charset="0"/>
                          <a:cs typeface="Times New Roman" panose="02020603050405020304" pitchFamily="18" charset="0"/>
                        </a:rPr>
                        <a:t> </a:t>
                      </a:r>
                      <a:r>
                        <a:rPr lang="en-US" sz="1400" dirty="0">
                          <a:solidFill>
                            <a:schemeClr val="tx2"/>
                          </a:solidFill>
                          <a:effectLst/>
                          <a:latin typeface="+mj-lt"/>
                          <a:ea typeface="Arial" panose="020B0604020202020204" pitchFamily="34" charset="0"/>
                          <a:cs typeface="Times New Roman" panose="02020603050405020304" pitchFamily="18" charset="0"/>
                        </a:rPr>
                        <a:t>Communication Skills</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49906">
                <a:tc>
                  <a:txBody>
                    <a:bodyPr/>
                    <a:lstStyle/>
                    <a:p>
                      <a:pPr marL="0" marR="0" lvl="0" indent="0" algn="ctr" defTabSz="914400" rtl="0" eaLnBrk="1" fontAlgn="auto" latinLnBrk="0" hangingPunct="1">
                        <a:lnSpc>
                          <a:spcPct val="115000"/>
                        </a:lnSpc>
                        <a:spcBef>
                          <a:spcPts val="600"/>
                        </a:spcBef>
                        <a:spcAft>
                          <a:spcPts val="600"/>
                        </a:spcAft>
                        <a:buClrTx/>
                        <a:buSzTx/>
                        <a:buFontTx/>
                        <a:buNone/>
                        <a:tabLst/>
                        <a:defRPr/>
                      </a:pPr>
                      <a:r>
                        <a:rPr lang="en-US" sz="1400" dirty="0">
                          <a:solidFill>
                            <a:schemeClr val="tx2"/>
                          </a:solidFill>
                          <a:effectLst/>
                          <a:latin typeface="+mj-lt"/>
                          <a:ea typeface="Arial" panose="020B0604020202020204" pitchFamily="34" charset="0"/>
                          <a:cs typeface="Times New Roman" panose="02020603050405020304" pitchFamily="18" charset="0"/>
                        </a:rPr>
                        <a:t>Overview: Client-Centered Approach, Shared Decision-Making</a:t>
                      </a:r>
                      <a:r>
                        <a:rPr lang="en-US" sz="1400" baseline="0" dirty="0">
                          <a:solidFill>
                            <a:schemeClr val="tx2"/>
                          </a:solidFill>
                          <a:effectLst/>
                          <a:latin typeface="+mj-lt"/>
                          <a:ea typeface="Arial" panose="020B0604020202020204" pitchFamily="34" charset="0"/>
                          <a:cs typeface="Times New Roman" panose="02020603050405020304" pitchFamily="18" charset="0"/>
                        </a:rPr>
                        <a:t> and the </a:t>
                      </a:r>
                      <a:r>
                        <a:rPr lang="en-US" sz="1400" dirty="0">
                          <a:solidFill>
                            <a:schemeClr val="tx2"/>
                          </a:solidFill>
                          <a:effectLst/>
                          <a:latin typeface="+mj-lt"/>
                          <a:ea typeface="Arial" panose="020B0604020202020204" pitchFamily="34" charset="0"/>
                          <a:cs typeface="Times New Roman" panose="02020603050405020304" pitchFamily="18" charset="0"/>
                        </a:rPr>
                        <a:t>5-Step Model</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349906">
                <a:tc>
                  <a:txBody>
                    <a:bodyPr/>
                    <a:lstStyle/>
                    <a:p>
                      <a:pPr marL="0" marR="0" algn="ctr">
                        <a:lnSpc>
                          <a:spcPct val="115000"/>
                        </a:lnSpc>
                        <a:spcBef>
                          <a:spcPts val="600"/>
                        </a:spcBef>
                        <a:spcAft>
                          <a:spcPts val="600"/>
                        </a:spcAft>
                      </a:pPr>
                      <a:r>
                        <a:rPr lang="en-US" sz="1400" dirty="0">
                          <a:solidFill>
                            <a:schemeClr val="tx2"/>
                          </a:solidFill>
                          <a:effectLst/>
                          <a:latin typeface="+mj-lt"/>
                          <a:ea typeface="Arial" panose="020B0604020202020204" pitchFamily="34" charset="0"/>
                          <a:cs typeface="Times New Roman" panose="02020603050405020304" pitchFamily="18" charset="0"/>
                        </a:rPr>
                        <a:t>Step 1: Identify Pregnancy Intention </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9906">
                <a:tc>
                  <a:txBody>
                    <a:bodyPr/>
                    <a:lstStyle/>
                    <a:p>
                      <a:pPr marL="0" marR="0" algn="ctr">
                        <a:lnSpc>
                          <a:spcPct val="115000"/>
                        </a:lnSpc>
                        <a:spcBef>
                          <a:spcPts val="600"/>
                        </a:spcBef>
                        <a:spcAft>
                          <a:spcPts val="600"/>
                        </a:spcAft>
                      </a:pPr>
                      <a:r>
                        <a:rPr lang="en-US" sz="1400" dirty="0">
                          <a:solidFill>
                            <a:schemeClr val="tx2"/>
                          </a:solidFill>
                          <a:effectLst/>
                          <a:latin typeface="+mj-lt"/>
                          <a:ea typeface="Arial" panose="020B0604020202020204" pitchFamily="34" charset="0"/>
                          <a:cs typeface="Times New Roman" panose="02020603050405020304" pitchFamily="18" charset="0"/>
                        </a:rPr>
                        <a:t>Step 2: Explore - Learn More</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04800">
                <a:tc>
                  <a:txBody>
                    <a:bodyPr/>
                    <a:lstStyle/>
                    <a:p>
                      <a:pPr marL="0" marR="0" algn="ctr">
                        <a:lnSpc>
                          <a:spcPct val="115000"/>
                        </a:lnSpc>
                        <a:spcBef>
                          <a:spcPts val="600"/>
                        </a:spcBef>
                        <a:spcAft>
                          <a:spcPts val="600"/>
                        </a:spcAft>
                      </a:pPr>
                      <a:r>
                        <a:rPr lang="en-US" sz="1400" dirty="0">
                          <a:solidFill>
                            <a:schemeClr val="tx2"/>
                          </a:solidFill>
                          <a:effectLst/>
                          <a:latin typeface="+mj-lt"/>
                          <a:ea typeface="Arial" panose="020B0604020202020204" pitchFamily="34" charset="0"/>
                          <a:cs typeface="Times New Roman" panose="02020603050405020304" pitchFamily="18" charset="0"/>
                        </a:rPr>
                        <a:t>Step 3: Assist - Birth Control Options Grid</a:t>
                      </a:r>
                      <a:endParaRPr lang="en-US" sz="14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349906">
                <a:tc>
                  <a:txBody>
                    <a:bodyPr/>
                    <a:lstStyle/>
                    <a:p>
                      <a:pPr marL="0" marR="0" algn="ctr">
                        <a:lnSpc>
                          <a:spcPct val="115000"/>
                        </a:lnSpc>
                        <a:spcBef>
                          <a:spcPts val="600"/>
                        </a:spcBef>
                        <a:spcAft>
                          <a:spcPts val="600"/>
                        </a:spcAft>
                      </a:pPr>
                      <a:r>
                        <a:rPr lang="en-US" sz="1400" dirty="0">
                          <a:solidFill>
                            <a:schemeClr val="tx2"/>
                          </a:solidFill>
                          <a:effectLst/>
                          <a:latin typeface="+mj-lt"/>
                          <a:ea typeface="Arial" panose="020B0604020202020204" pitchFamily="34" charset="0"/>
                          <a:cs typeface="Times New Roman" panose="02020603050405020304" pitchFamily="18" charset="0"/>
                        </a:rPr>
                        <a:t>Step 4. Review &amp; Step 5. Provide</a:t>
                      </a:r>
                      <a:endParaRPr lang="en-US" sz="11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349906">
                <a:tc>
                  <a:txBody>
                    <a:bodyPr/>
                    <a:lstStyle/>
                    <a:p>
                      <a:pPr marL="0" marR="0" algn="ctr">
                        <a:lnSpc>
                          <a:spcPct val="115000"/>
                        </a:lnSpc>
                        <a:spcBef>
                          <a:spcPts val="600"/>
                        </a:spcBef>
                        <a:spcAft>
                          <a:spcPts val="600"/>
                        </a:spcAft>
                      </a:pPr>
                      <a:r>
                        <a:rPr lang="en-US" sz="1400" dirty="0">
                          <a:solidFill>
                            <a:schemeClr val="tx2"/>
                          </a:solidFill>
                          <a:effectLst/>
                          <a:latin typeface="+mj-lt"/>
                          <a:ea typeface="Arial" panose="020B0604020202020204" pitchFamily="34" charset="0"/>
                          <a:cs typeface="Times New Roman" panose="02020603050405020304" pitchFamily="18" charset="0"/>
                        </a:rPr>
                        <a:t>Putting It All Together</a:t>
                      </a:r>
                      <a:endParaRPr lang="en-US" sz="11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7587511"/>
                  </a:ext>
                </a:extLst>
              </a:tr>
              <a:tr h="349906">
                <a:tc>
                  <a:txBody>
                    <a:bodyPr/>
                    <a:lstStyle/>
                    <a:p>
                      <a:pPr marL="0" marR="0" algn="ctr">
                        <a:lnSpc>
                          <a:spcPct val="115000"/>
                        </a:lnSpc>
                        <a:spcBef>
                          <a:spcPts val="600"/>
                        </a:spcBef>
                        <a:spcAft>
                          <a:spcPts val="600"/>
                        </a:spcAft>
                      </a:pPr>
                      <a:r>
                        <a:rPr lang="en-US" sz="1400" dirty="0">
                          <a:solidFill>
                            <a:schemeClr val="tx2"/>
                          </a:solidFill>
                          <a:effectLst/>
                          <a:latin typeface="+mj-lt"/>
                          <a:ea typeface="Arial" panose="020B0604020202020204" pitchFamily="34" charset="0"/>
                          <a:cs typeface="Times New Roman" panose="02020603050405020304" pitchFamily="18" charset="0"/>
                        </a:rPr>
                        <a:t>Closing and Evaluations</a:t>
                      </a:r>
                      <a:endParaRPr lang="en-US" sz="1100" dirty="0">
                        <a:solidFill>
                          <a:schemeClr val="tx2"/>
                        </a:solidFill>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0484905"/>
                  </a:ext>
                </a:extLst>
              </a:tr>
            </a:tbl>
          </a:graphicData>
        </a:graphic>
      </p:graphicFrame>
      <p:sp>
        <p:nvSpPr>
          <p:cNvPr id="4" name="Slide Number Placeholder 3"/>
          <p:cNvSpPr>
            <a:spLocks noGrp="1"/>
          </p:cNvSpPr>
          <p:nvPr>
            <p:ph type="sldNum" sz="quarter" idx="12"/>
          </p:nvPr>
        </p:nvSpPr>
        <p:spPr>
          <a:xfrm>
            <a:off x="3505200" y="6356350"/>
            <a:ext cx="2133600" cy="365125"/>
          </a:xfrm>
          <a:prstGeom prst="rect">
            <a:avLst/>
          </a:prstGeom>
        </p:spPr>
        <p:txBody>
          <a:bodyPr/>
          <a:lstStyle/>
          <a:p>
            <a:pPr algn="ctr"/>
            <a:fld id="{06B15189-4604-41E3-92CA-93A83575D4B5}" type="slidenum">
              <a:rPr lang="en-US" smtClean="0"/>
              <a:pPr algn="ct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Step 3. Assist</a:t>
            </a:r>
          </a:p>
        </p:txBody>
      </p:sp>
      <p:sp>
        <p:nvSpPr>
          <p:cNvPr id="3" name="Content Placeholder 2"/>
          <p:cNvSpPr>
            <a:spLocks noGrp="1"/>
          </p:cNvSpPr>
          <p:nvPr>
            <p:ph idx="1"/>
          </p:nvPr>
        </p:nvSpPr>
        <p:spPr>
          <a:xfrm>
            <a:off x="457200" y="1432880"/>
            <a:ext cx="8097520" cy="4500560"/>
          </a:xfrm>
        </p:spPr>
        <p:txBody>
          <a:bodyPr>
            <a:noAutofit/>
          </a:bodyPr>
          <a:lstStyle/>
          <a:p>
            <a:r>
              <a:rPr lang="en-US" sz="2800" dirty="0"/>
              <a:t>Offer accurate and unbiased information about all of the contraceptive options</a:t>
            </a:r>
          </a:p>
          <a:p>
            <a:pPr marL="0" indent="0">
              <a:buNone/>
            </a:pPr>
            <a:endParaRPr lang="en-US" sz="2800" dirty="0"/>
          </a:p>
          <a:p>
            <a:r>
              <a:rPr lang="en-US" sz="2800" dirty="0"/>
              <a:t>Walk the client through the contraceptive methods, guided by their identified preferences, current needs and wants</a:t>
            </a:r>
          </a:p>
        </p:txBody>
      </p:sp>
      <p:sp>
        <p:nvSpPr>
          <p:cNvPr id="4" name="Slide Number Placeholder 3"/>
          <p:cNvSpPr>
            <a:spLocks noGrp="1"/>
          </p:cNvSpPr>
          <p:nvPr>
            <p:ph type="sldNum" sz="quarter" idx="12"/>
          </p:nvPr>
        </p:nvSpPr>
        <p:spPr/>
        <p:txBody>
          <a:bodyPr/>
          <a:lstStyle/>
          <a:p>
            <a:fld id="{EAE9E157-EB56-4208-8A7B-3BF9108B55F0}" type="slidenum">
              <a:rPr lang="en-US" smtClean="0"/>
              <a:pPr/>
              <a:t>50</a:t>
            </a:fld>
            <a:endParaRPr lang="en-US" dirty="0"/>
          </a:p>
        </p:txBody>
      </p:sp>
    </p:spTree>
    <p:extLst>
      <p:ext uri="{BB962C8B-B14F-4D97-AF65-F5344CB8AC3E}">
        <p14:creationId xmlns:p14="http://schemas.microsoft.com/office/powerpoint/2010/main" val="35649871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286000"/>
            <a:ext cx="7772400" cy="2667000"/>
          </a:xfrm>
        </p:spPr>
        <p:txBody>
          <a:bodyPr>
            <a:normAutofit fontScale="90000"/>
          </a:bodyPr>
          <a:lstStyle/>
          <a:p>
            <a:r>
              <a:rPr lang="en-US" dirty="0">
                <a:solidFill>
                  <a:schemeClr val="tx2"/>
                </a:solidFill>
              </a:rPr>
              <a:t>Step 4 : review method and understanding </a:t>
            </a:r>
            <a:br>
              <a:rPr lang="en-US" dirty="0">
                <a:solidFill>
                  <a:schemeClr val="tx2"/>
                </a:solidFill>
              </a:rPr>
            </a:br>
            <a:br>
              <a:rPr lang="en-US" dirty="0">
                <a:solidFill>
                  <a:schemeClr val="tx2"/>
                </a:solidFill>
              </a:rPr>
            </a:br>
            <a:r>
              <a:rPr lang="en-US" dirty="0">
                <a:solidFill>
                  <a:schemeClr val="tx2"/>
                </a:solidFill>
              </a:rPr>
              <a:t>Step 5: provide Method same day</a:t>
            </a:r>
          </a:p>
        </p:txBody>
      </p:sp>
      <p:sp>
        <p:nvSpPr>
          <p:cNvPr id="4" name="Slide Number Placeholder 3"/>
          <p:cNvSpPr>
            <a:spLocks noGrp="1"/>
          </p:cNvSpPr>
          <p:nvPr>
            <p:ph type="sldNum" sz="quarter" idx="12"/>
          </p:nvPr>
        </p:nvSpPr>
        <p:spPr/>
        <p:txBody>
          <a:bodyPr/>
          <a:lstStyle/>
          <a:p>
            <a:fld id="{EAE9E157-EB56-4208-8A7B-3BF9108B55F0}" type="slidenum">
              <a:rPr lang="en-US" smtClean="0"/>
              <a:pPr/>
              <a:t>51</a:t>
            </a:fld>
            <a:endParaRPr lang="en-US" dirty="0"/>
          </a:p>
        </p:txBody>
      </p:sp>
    </p:spTree>
    <p:extLst>
      <p:ext uri="{BB962C8B-B14F-4D97-AF65-F5344CB8AC3E}">
        <p14:creationId xmlns:p14="http://schemas.microsoft.com/office/powerpoint/2010/main" val="32105395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solidFill>
              </a:rPr>
              <a:t>Step 4. Review </a:t>
            </a:r>
          </a:p>
        </p:txBody>
      </p:sp>
      <p:sp>
        <p:nvSpPr>
          <p:cNvPr id="3" name="Content Placeholder 2"/>
          <p:cNvSpPr>
            <a:spLocks noGrp="1"/>
          </p:cNvSpPr>
          <p:nvPr>
            <p:ph idx="1"/>
          </p:nvPr>
        </p:nvSpPr>
        <p:spPr/>
        <p:txBody>
          <a:bodyPr/>
          <a:lstStyle/>
          <a:p>
            <a:pPr marL="0" indent="0">
              <a:buNone/>
            </a:pPr>
            <a:r>
              <a:rPr lang="en-US" sz="2700" dirty="0"/>
              <a:t>Review and summarize the conversation  </a:t>
            </a:r>
          </a:p>
          <a:p>
            <a:pPr lvl="1"/>
            <a:r>
              <a:rPr lang="en-US" sz="2400" dirty="0"/>
              <a:t>Pregnancy intentions and goals </a:t>
            </a:r>
          </a:p>
          <a:p>
            <a:pPr lvl="1"/>
            <a:r>
              <a:rPr lang="en-US" sz="2400" dirty="0"/>
              <a:t>Thoughts on using birth control</a:t>
            </a:r>
          </a:p>
          <a:p>
            <a:pPr lvl="1"/>
            <a:r>
              <a:rPr lang="en-US" sz="2400" dirty="0"/>
              <a:t>Chosen method</a:t>
            </a:r>
          </a:p>
          <a:p>
            <a:pPr lvl="1"/>
            <a:r>
              <a:rPr lang="en-US" sz="2400" dirty="0"/>
              <a:t>Use teach back to review side effects, instructions for use, and maintenance of the method</a:t>
            </a:r>
          </a:p>
          <a:p>
            <a:pPr lvl="1"/>
            <a:r>
              <a:rPr lang="en-US" sz="2400" dirty="0"/>
              <a:t>Develop a follow-up plan</a:t>
            </a:r>
          </a:p>
          <a:p>
            <a:pPr marL="685800" lvl="2" indent="0">
              <a:buNone/>
            </a:pPr>
            <a:endParaRPr lang="en-US" dirty="0"/>
          </a:p>
        </p:txBody>
      </p:sp>
      <p:sp>
        <p:nvSpPr>
          <p:cNvPr id="4" name="Slide Number Placeholder 3"/>
          <p:cNvSpPr>
            <a:spLocks noGrp="1"/>
          </p:cNvSpPr>
          <p:nvPr>
            <p:ph type="sldNum" sz="quarter" idx="12"/>
          </p:nvPr>
        </p:nvSpPr>
        <p:spPr/>
        <p:txBody>
          <a:bodyPr/>
          <a:lstStyle/>
          <a:p>
            <a:fld id="{EAE9E157-EB56-4208-8A7B-3BF9108B55F0}" type="slidenum">
              <a:rPr lang="en-US" smtClean="0"/>
              <a:pPr/>
              <a:t>52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27636" y="593343"/>
            <a:ext cx="1504697" cy="1430938"/>
          </a:xfrm>
          <a:prstGeom prst="rect">
            <a:avLst/>
          </a:prstGeom>
        </p:spPr>
      </p:pic>
    </p:spTree>
    <p:extLst>
      <p:ext uri="{BB962C8B-B14F-4D97-AF65-F5344CB8AC3E}">
        <p14:creationId xmlns:p14="http://schemas.microsoft.com/office/powerpoint/2010/main" val="1829535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Step 5. Provide </a:t>
            </a:r>
          </a:p>
        </p:txBody>
      </p:sp>
      <p:sp>
        <p:nvSpPr>
          <p:cNvPr id="3" name="Content Placeholder 2"/>
          <p:cNvSpPr>
            <a:spLocks noGrp="1"/>
          </p:cNvSpPr>
          <p:nvPr>
            <p:ph idx="1"/>
          </p:nvPr>
        </p:nvSpPr>
        <p:spPr>
          <a:xfrm>
            <a:off x="457200" y="1385212"/>
            <a:ext cx="8686800" cy="4525963"/>
          </a:xfrm>
        </p:spPr>
        <p:txBody>
          <a:bodyPr>
            <a:normAutofit fontScale="92500" lnSpcReduction="10000"/>
          </a:bodyPr>
          <a:lstStyle/>
          <a:p>
            <a:r>
              <a:rPr lang="en-US" dirty="0"/>
              <a:t>Provide method that same day</a:t>
            </a:r>
          </a:p>
          <a:p>
            <a:r>
              <a:rPr lang="en-US" dirty="0"/>
              <a:t>Remove requirements for unnecessary tests</a:t>
            </a:r>
          </a:p>
          <a:p>
            <a:r>
              <a:rPr lang="en-US" dirty="0"/>
              <a:t>Provide a bridge method if necessary</a:t>
            </a:r>
          </a:p>
          <a:p>
            <a:r>
              <a:rPr lang="en-US" dirty="0"/>
              <a:t>Review what will happen next</a:t>
            </a:r>
          </a:p>
          <a:p>
            <a:r>
              <a:rPr lang="en-US" dirty="0"/>
              <a:t>Provide contact information if any questions or concerns arise after leaving the health center</a:t>
            </a:r>
          </a:p>
          <a:p>
            <a:r>
              <a:rPr lang="en-US" dirty="0"/>
              <a:t>Offer and provide EC if requested</a:t>
            </a:r>
          </a:p>
          <a:p>
            <a:r>
              <a:rPr lang="en-US" dirty="0"/>
              <a:t>Offer condoms to promote protection from STIs and HIV</a:t>
            </a:r>
          </a:p>
        </p:txBody>
      </p:sp>
      <p:sp>
        <p:nvSpPr>
          <p:cNvPr id="4" name="Slide Number Placeholder 3"/>
          <p:cNvSpPr>
            <a:spLocks noGrp="1"/>
          </p:cNvSpPr>
          <p:nvPr>
            <p:ph type="sldNum" sz="quarter" idx="12"/>
          </p:nvPr>
        </p:nvSpPr>
        <p:spPr/>
        <p:txBody>
          <a:bodyPr/>
          <a:lstStyle/>
          <a:p>
            <a:fld id="{EAE9E157-EB56-4208-8A7B-3BF9108B55F0}" type="slidenum">
              <a:rPr lang="en-US" smtClean="0"/>
              <a:pPr/>
              <a:t>53</a:t>
            </a:fld>
            <a:endParaRPr lang="en-US" dirty="0"/>
          </a:p>
        </p:txBody>
      </p:sp>
    </p:spTree>
    <p:extLst>
      <p:ext uri="{BB962C8B-B14F-4D97-AF65-F5344CB8AC3E}">
        <p14:creationId xmlns:p14="http://schemas.microsoft.com/office/powerpoint/2010/main" val="25810060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4800600"/>
            <a:ext cx="3728027" cy="960438"/>
          </a:xfrm>
        </p:spPr>
        <p:txBody>
          <a:bodyPr>
            <a:normAutofit/>
          </a:bodyPr>
          <a:lstStyle/>
          <a:p>
            <a:r>
              <a:rPr lang="en-US" dirty="0">
                <a:solidFill>
                  <a:schemeClr val="tx2"/>
                </a:solidFill>
              </a:rPr>
              <a:t>It’s Your Turn! </a:t>
            </a:r>
          </a:p>
        </p:txBody>
      </p:sp>
      <p:sp>
        <p:nvSpPr>
          <p:cNvPr id="4" name="Slide Number Placeholder 3"/>
          <p:cNvSpPr>
            <a:spLocks noGrp="1"/>
          </p:cNvSpPr>
          <p:nvPr>
            <p:ph type="sldNum" sz="quarter" idx="12"/>
          </p:nvPr>
        </p:nvSpPr>
        <p:spPr/>
        <p:txBody>
          <a:bodyPr/>
          <a:lstStyle/>
          <a:p>
            <a:fld id="{EAE9E157-EB56-4208-8A7B-3BF9108B55F0}" type="slidenum">
              <a:rPr lang="en-US" smtClean="0"/>
              <a:pPr/>
              <a:t>54</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28474"/>
            <a:ext cx="9144000" cy="3029062"/>
          </a:xfrm>
          <a:prstGeom prst="rect">
            <a:avLst/>
          </a:prstGeom>
        </p:spPr>
      </p:pic>
      <p:sp>
        <p:nvSpPr>
          <p:cNvPr id="5" name="Title 1"/>
          <p:cNvSpPr txBox="1">
            <a:spLocks/>
          </p:cNvSpPr>
          <p:nvPr/>
        </p:nvSpPr>
        <p:spPr>
          <a:xfrm>
            <a:off x="457200" y="568036"/>
            <a:ext cx="8229600" cy="960438"/>
          </a:xfrm>
          <a:prstGeom prst="rect">
            <a:avLst/>
          </a:prstGeom>
        </p:spPr>
        <p:txBody>
          <a:bodyPr vert="horz" lIns="91440" tIns="45720" rIns="91440" bIns="45720" rtlCol="0" anchor="ctr">
            <a:normAutofit/>
          </a:bodyPr>
          <a:lstStyle>
            <a:lvl1pPr algn="l" defTabSz="685800" rtl="0" eaLnBrk="1" latinLnBrk="0" hangingPunct="1">
              <a:spcBef>
                <a:spcPct val="0"/>
              </a:spcBef>
              <a:buNone/>
              <a:defRPr sz="3300" b="1" kern="120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solidFill>
                  <a:schemeClr val="tx2"/>
                </a:solidFill>
              </a:rPr>
              <a:t>Putting It All Together</a:t>
            </a:r>
          </a:p>
        </p:txBody>
      </p:sp>
    </p:spTree>
    <p:extLst>
      <p:ext uri="{BB962C8B-B14F-4D97-AF65-F5344CB8AC3E}">
        <p14:creationId xmlns:p14="http://schemas.microsoft.com/office/powerpoint/2010/main" val="500093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Questions?</a:t>
            </a:r>
          </a:p>
        </p:txBody>
      </p:sp>
      <p:sp>
        <p:nvSpPr>
          <p:cNvPr id="4" name="Slide Number Placeholder 3"/>
          <p:cNvSpPr>
            <a:spLocks noGrp="1"/>
          </p:cNvSpPr>
          <p:nvPr>
            <p:ph type="sldNum" sz="quarter" idx="12"/>
          </p:nvPr>
        </p:nvSpPr>
        <p:spPr/>
        <p:txBody>
          <a:bodyPr/>
          <a:lstStyle/>
          <a:p>
            <a:fld id="{EAE9E157-EB56-4208-8A7B-3BF9108B55F0}" type="slidenum">
              <a:rPr lang="en-US" smtClean="0"/>
              <a:pPr/>
              <a:t>55</a:t>
            </a:fld>
            <a:endParaRPr lang="en-US" dirty="0"/>
          </a:p>
        </p:txBody>
      </p:sp>
      <p:sp>
        <p:nvSpPr>
          <p:cNvPr id="8" name="Rectangle 7"/>
          <p:cNvSpPr/>
          <p:nvPr/>
        </p:nvSpPr>
        <p:spPr>
          <a:xfrm>
            <a:off x="3243447" y="1306062"/>
            <a:ext cx="1272048" cy="398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17630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9295" y="1993050"/>
            <a:ext cx="7772400" cy="1362075"/>
          </a:xfrm>
        </p:spPr>
        <p:txBody>
          <a:bodyPr/>
          <a:lstStyle/>
          <a:p>
            <a:r>
              <a:rPr lang="en-US" dirty="0">
                <a:solidFill>
                  <a:schemeClr val="tx2"/>
                </a:solidFill>
              </a:rPr>
              <a:t>Thank you! </a:t>
            </a:r>
          </a:p>
        </p:txBody>
      </p:sp>
      <p:sp>
        <p:nvSpPr>
          <p:cNvPr id="4" name="Slide Number Placeholder 3"/>
          <p:cNvSpPr>
            <a:spLocks noGrp="1"/>
          </p:cNvSpPr>
          <p:nvPr>
            <p:ph type="sldNum" sz="quarter" idx="12"/>
          </p:nvPr>
        </p:nvSpPr>
        <p:spPr/>
        <p:txBody>
          <a:bodyPr/>
          <a:lstStyle/>
          <a:p>
            <a:fld id="{EAE9E157-EB56-4208-8A7B-3BF9108B55F0}" type="slidenum">
              <a:rPr lang="en-US" smtClean="0"/>
              <a:pPr/>
              <a:t>56</a:t>
            </a:fld>
            <a:endParaRPr lang="en-US" dirty="0"/>
          </a:p>
        </p:txBody>
      </p:sp>
      <p:sp>
        <p:nvSpPr>
          <p:cNvPr id="8" name="Rectangle 7"/>
          <p:cNvSpPr/>
          <p:nvPr/>
        </p:nvSpPr>
        <p:spPr>
          <a:xfrm>
            <a:off x="3243447" y="1306062"/>
            <a:ext cx="1272048" cy="398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4"/>
          <p:cNvSpPr txBox="1">
            <a:spLocks/>
          </p:cNvSpPr>
          <p:nvPr/>
        </p:nvSpPr>
        <p:spPr>
          <a:xfrm>
            <a:off x="544470" y="4174701"/>
            <a:ext cx="7942050" cy="1362075"/>
          </a:xfrm>
          <a:prstGeom prst="rect">
            <a:avLst/>
          </a:prstGeom>
        </p:spPr>
        <p:txBody>
          <a:bodyPr vert="horz" lIns="91440" tIns="45720" rIns="91440" bIns="45720" rtlCol="0" anchor="t">
            <a:normAutofit fontScale="62500" lnSpcReduction="20000"/>
          </a:bodyPr>
          <a:lstStyle>
            <a:lvl1pPr algn="l" defTabSz="685800" rtl="0" eaLnBrk="1" latinLnBrk="0" hangingPunct="1">
              <a:spcBef>
                <a:spcPct val="0"/>
              </a:spcBef>
              <a:buNone/>
              <a:defRPr sz="3000" b="1" kern="1200" cap="all">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n-US" i="1" cap="none" dirty="0">
                <a:solidFill>
                  <a:schemeClr val="tx1">
                    <a:lumMod val="65000"/>
                    <a:lumOff val="35000"/>
                  </a:schemeClr>
                </a:solidFill>
              </a:rPr>
              <a:t>Michelle Gerka, CAI:</a:t>
            </a:r>
          </a:p>
          <a:p>
            <a:pPr algn="ctr"/>
            <a:r>
              <a:rPr lang="en-US" i="1" cap="none" dirty="0">
                <a:solidFill>
                  <a:schemeClr val="tx1">
                    <a:lumMod val="65000"/>
                    <a:lumOff val="35000"/>
                  </a:schemeClr>
                </a:solidFill>
                <a:hlinkClick r:id="rId2"/>
              </a:rPr>
              <a:t>Michelle@CAIGlobal.org</a:t>
            </a:r>
            <a:r>
              <a:rPr lang="en-US" i="1" cap="none" dirty="0">
                <a:solidFill>
                  <a:schemeClr val="tx1">
                    <a:lumMod val="65000"/>
                    <a:lumOff val="35000"/>
                  </a:schemeClr>
                </a:solidFill>
              </a:rPr>
              <a:t>  </a:t>
            </a:r>
          </a:p>
          <a:p>
            <a:pPr algn="ctr"/>
            <a:endParaRPr lang="en-US" i="1" cap="none" dirty="0">
              <a:solidFill>
                <a:schemeClr val="tx1">
                  <a:lumMod val="65000"/>
                  <a:lumOff val="35000"/>
                </a:schemeClr>
              </a:solidFill>
            </a:endParaRPr>
          </a:p>
          <a:p>
            <a:pPr algn="ctr"/>
            <a:r>
              <a:rPr lang="en-US" i="1" cap="none" dirty="0">
                <a:solidFill>
                  <a:schemeClr val="tx1">
                    <a:lumMod val="65000"/>
                    <a:lumOff val="35000"/>
                  </a:schemeClr>
                </a:solidFill>
              </a:rPr>
              <a:t>Gricel Arredondo, CAI:</a:t>
            </a:r>
          </a:p>
          <a:p>
            <a:pPr algn="ctr"/>
            <a:r>
              <a:rPr lang="en-US" i="1" cap="none" dirty="0">
                <a:solidFill>
                  <a:schemeClr val="tx1">
                    <a:lumMod val="65000"/>
                    <a:lumOff val="35000"/>
                  </a:schemeClr>
                </a:solidFill>
                <a:hlinkClick r:id="rId3"/>
              </a:rPr>
              <a:t>GArredondo@CAIGlobal.org</a:t>
            </a:r>
            <a:r>
              <a:rPr lang="en-US" i="1" cap="none" dirty="0">
                <a:solidFill>
                  <a:schemeClr val="tx1">
                    <a:lumMod val="65000"/>
                    <a:lumOff val="35000"/>
                  </a:schemeClr>
                </a:solidFill>
              </a:rPr>
              <a:t> </a:t>
            </a:r>
            <a:endParaRPr lang="en-US" dirty="0">
              <a:solidFill>
                <a:srgbClr val="237499"/>
              </a:solidFill>
            </a:endParaRPr>
          </a:p>
        </p:txBody>
      </p:sp>
    </p:spTree>
    <p:extLst>
      <p:ext uri="{BB962C8B-B14F-4D97-AF65-F5344CB8AC3E}">
        <p14:creationId xmlns:p14="http://schemas.microsoft.com/office/powerpoint/2010/main" val="356876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Warm-Up</a:t>
            </a:r>
            <a:endParaRPr lang="en-US" dirty="0"/>
          </a:p>
        </p:txBody>
      </p:sp>
      <p:sp>
        <p:nvSpPr>
          <p:cNvPr id="3" name="Content Placeholder 2"/>
          <p:cNvSpPr>
            <a:spLocks noGrp="1"/>
          </p:cNvSpPr>
          <p:nvPr>
            <p:ph idx="1"/>
          </p:nvPr>
        </p:nvSpPr>
        <p:spPr/>
        <p:txBody>
          <a:bodyPr/>
          <a:lstStyle/>
          <a:p>
            <a:r>
              <a:rPr lang="en-US" dirty="0"/>
              <a:t>What makes contraceptive counseling rewarding?</a:t>
            </a:r>
          </a:p>
          <a:p>
            <a:endParaRPr lang="en-US" dirty="0"/>
          </a:p>
          <a:p>
            <a:r>
              <a:rPr lang="en-US" dirty="0"/>
              <a:t>What makes contraceptive counseling challenging?</a:t>
            </a:r>
          </a:p>
        </p:txBody>
      </p:sp>
      <p:sp>
        <p:nvSpPr>
          <p:cNvPr id="4" name="Slide Number Placeholder 3"/>
          <p:cNvSpPr>
            <a:spLocks noGrp="1"/>
          </p:cNvSpPr>
          <p:nvPr>
            <p:ph type="sldNum" sz="quarter" idx="12"/>
          </p:nvPr>
        </p:nvSpPr>
        <p:spPr/>
        <p:txBody>
          <a:bodyPr/>
          <a:lstStyle/>
          <a:p>
            <a:fld id="{06B15189-4604-41E3-92CA-93A83575D4B5}" type="slidenum">
              <a:rPr lang="en-US" smtClean="0"/>
              <a:pPr/>
              <a:t>6</a:t>
            </a:fld>
            <a:endParaRPr lang="en-US" dirty="0"/>
          </a:p>
        </p:txBody>
      </p:sp>
    </p:spTree>
    <p:extLst>
      <p:ext uri="{BB962C8B-B14F-4D97-AF65-F5344CB8AC3E}">
        <p14:creationId xmlns:p14="http://schemas.microsoft.com/office/powerpoint/2010/main" val="1963731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2"/>
                </a:solidFill>
              </a:rPr>
              <a:t>What does success look like?</a:t>
            </a:r>
          </a:p>
        </p:txBody>
      </p:sp>
      <p:sp>
        <p:nvSpPr>
          <p:cNvPr id="4" name="Slide Number Placeholder 3"/>
          <p:cNvSpPr>
            <a:spLocks noGrp="1"/>
          </p:cNvSpPr>
          <p:nvPr>
            <p:ph type="sldNum" sz="quarter" idx="12"/>
          </p:nvPr>
        </p:nvSpPr>
        <p:spPr/>
        <p:txBody>
          <a:bodyPr/>
          <a:lstStyle/>
          <a:p>
            <a:fld id="{EAE9E157-EB56-4208-8A7B-3BF9108B55F0}" type="slidenum">
              <a:rPr lang="en-US" smtClean="0"/>
              <a:pPr/>
              <a:t>7</a:t>
            </a:fld>
            <a:endParaRPr lang="en-US" dirty="0"/>
          </a:p>
        </p:txBody>
      </p:sp>
    </p:spTree>
    <p:extLst>
      <p:ext uri="{BB962C8B-B14F-4D97-AF65-F5344CB8AC3E}">
        <p14:creationId xmlns:p14="http://schemas.microsoft.com/office/powerpoint/2010/main" val="251225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Defining Success</a:t>
            </a:r>
          </a:p>
        </p:txBody>
      </p:sp>
      <p:sp>
        <p:nvSpPr>
          <p:cNvPr id="4" name="Slide Number Placeholder 3"/>
          <p:cNvSpPr>
            <a:spLocks noGrp="1"/>
          </p:cNvSpPr>
          <p:nvPr>
            <p:ph type="sldNum" sz="quarter" idx="12"/>
          </p:nvPr>
        </p:nvSpPr>
        <p:spPr/>
        <p:txBody>
          <a:bodyPr/>
          <a:lstStyle/>
          <a:p>
            <a:fld id="{EAE9E157-EB56-4208-8A7B-3BF9108B55F0}" type="slidenum">
              <a:rPr lang="en-US" smtClean="0"/>
              <a:pPr/>
              <a:t>8</a:t>
            </a:fld>
            <a:endParaRPr lang="en-US" dirty="0"/>
          </a:p>
        </p:txBody>
      </p:sp>
      <p:pic>
        <p:nvPicPr>
          <p:cNvPr id="3" name="Picture 2"/>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18809" y="2056700"/>
            <a:ext cx="3348400" cy="35206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439" y="2056700"/>
            <a:ext cx="3705041" cy="3682473"/>
          </a:xfrm>
          <a:prstGeom prst="rect">
            <a:avLst/>
          </a:prstGeom>
        </p:spPr>
      </p:pic>
      <p:sp>
        <p:nvSpPr>
          <p:cNvPr id="6" name="Content Placeholder 5"/>
          <p:cNvSpPr>
            <a:spLocks noGrp="1"/>
          </p:cNvSpPr>
          <p:nvPr>
            <p:ph sz="half" idx="1"/>
          </p:nvPr>
        </p:nvSpPr>
        <p:spPr>
          <a:xfrm>
            <a:off x="564927" y="2464027"/>
            <a:ext cx="3200401" cy="2705987"/>
          </a:xfrm>
        </p:spPr>
        <p:txBody>
          <a:bodyPr>
            <a:normAutofit fontScale="77500" lnSpcReduction="20000"/>
          </a:bodyPr>
          <a:lstStyle/>
          <a:p>
            <a:pPr marL="0" indent="0">
              <a:buNone/>
            </a:pPr>
            <a:endParaRPr lang="en-US" dirty="0"/>
          </a:p>
          <a:p>
            <a:pPr marL="0" indent="0">
              <a:buNone/>
            </a:pPr>
            <a:endParaRPr lang="en-US" dirty="0"/>
          </a:p>
          <a:p>
            <a:pPr marL="0" indent="0" algn="ctr">
              <a:buNone/>
            </a:pPr>
            <a:endParaRPr lang="en-US" sz="3000" b="1" dirty="0">
              <a:solidFill>
                <a:schemeClr val="tx1"/>
              </a:solidFill>
            </a:endParaRPr>
          </a:p>
          <a:p>
            <a:pPr marL="0" indent="0" algn="ctr">
              <a:buNone/>
            </a:pPr>
            <a:r>
              <a:rPr lang="en-US" sz="3300" b="1" dirty="0">
                <a:solidFill>
                  <a:schemeClr val="accent1"/>
                </a:solidFill>
              </a:rPr>
              <a:t>Number and type </a:t>
            </a:r>
          </a:p>
          <a:p>
            <a:pPr marL="0" indent="0" algn="ctr">
              <a:buNone/>
            </a:pPr>
            <a:r>
              <a:rPr lang="en-US" sz="3300" b="1" dirty="0">
                <a:solidFill>
                  <a:schemeClr val="accent1"/>
                </a:solidFill>
              </a:rPr>
              <a:t>of contraception</a:t>
            </a:r>
          </a:p>
        </p:txBody>
      </p:sp>
      <p:sp>
        <p:nvSpPr>
          <p:cNvPr id="7" name="Content Placeholder 6"/>
          <p:cNvSpPr>
            <a:spLocks noGrp="1"/>
          </p:cNvSpPr>
          <p:nvPr>
            <p:ph sz="half" idx="2"/>
          </p:nvPr>
        </p:nvSpPr>
        <p:spPr>
          <a:xfrm>
            <a:off x="5024160" y="1955188"/>
            <a:ext cx="3403600" cy="2978590"/>
          </a:xfrm>
        </p:spPr>
        <p:txBody>
          <a:bodyPr>
            <a:normAutofit fontScale="77500" lnSpcReduction="20000"/>
          </a:bodyPr>
          <a:lstStyle/>
          <a:p>
            <a:pPr marL="0" indent="0">
              <a:buNone/>
            </a:pPr>
            <a:endParaRPr lang="en-US" dirty="0"/>
          </a:p>
          <a:p>
            <a:pPr marL="0" indent="0">
              <a:buNone/>
            </a:pPr>
            <a:endParaRPr lang="en-US" dirty="0"/>
          </a:p>
          <a:p>
            <a:pPr marL="0" indent="0" algn="ctr">
              <a:buNone/>
            </a:pPr>
            <a:endParaRPr lang="en-US" sz="3000" b="1" dirty="0">
              <a:solidFill>
                <a:schemeClr val="accent1"/>
              </a:solidFill>
            </a:endParaRPr>
          </a:p>
          <a:p>
            <a:pPr marL="0" indent="0" algn="ctr">
              <a:buNone/>
            </a:pPr>
            <a:r>
              <a:rPr lang="en-US" sz="3300" b="1" dirty="0">
                <a:solidFill>
                  <a:schemeClr val="accent1"/>
                </a:solidFill>
              </a:rPr>
              <a:t>Ensuring </a:t>
            </a:r>
          </a:p>
          <a:p>
            <a:pPr marL="0" indent="0" algn="ctr">
              <a:buNone/>
            </a:pPr>
            <a:r>
              <a:rPr lang="en-US" sz="3300" b="1" dirty="0">
                <a:solidFill>
                  <a:schemeClr val="accent1"/>
                </a:solidFill>
              </a:rPr>
              <a:t>knowledge, </a:t>
            </a:r>
          </a:p>
          <a:p>
            <a:pPr marL="0" indent="0" algn="ctr">
              <a:buNone/>
            </a:pPr>
            <a:r>
              <a:rPr lang="en-US" sz="3300" b="1" dirty="0">
                <a:solidFill>
                  <a:schemeClr val="accent1"/>
                </a:solidFill>
              </a:rPr>
              <a:t>opportunity, </a:t>
            </a:r>
          </a:p>
          <a:p>
            <a:pPr marL="0" indent="0" algn="ctr">
              <a:buNone/>
            </a:pPr>
            <a:r>
              <a:rPr lang="en-US" sz="3300" b="1" dirty="0">
                <a:solidFill>
                  <a:schemeClr val="accent1"/>
                </a:solidFill>
              </a:rPr>
              <a:t>and a positive experience</a:t>
            </a:r>
          </a:p>
        </p:txBody>
      </p:sp>
      <p:sp>
        <p:nvSpPr>
          <p:cNvPr id="8" name="TextBox 7"/>
          <p:cNvSpPr txBox="1"/>
          <p:nvPr/>
        </p:nvSpPr>
        <p:spPr>
          <a:xfrm>
            <a:off x="1215016" y="1506336"/>
            <a:ext cx="1955985" cy="461665"/>
          </a:xfrm>
          <a:prstGeom prst="rect">
            <a:avLst/>
          </a:prstGeom>
          <a:noFill/>
        </p:spPr>
        <p:txBody>
          <a:bodyPr wrap="none" rtlCol="0">
            <a:spAutoFit/>
          </a:bodyPr>
          <a:lstStyle/>
          <a:p>
            <a:r>
              <a:rPr lang="en-US" sz="2400" dirty="0">
                <a:solidFill>
                  <a:schemeClr val="accent1"/>
                </a:solidFill>
              </a:rPr>
              <a:t>Success isn’t…</a:t>
            </a:r>
          </a:p>
        </p:txBody>
      </p:sp>
      <p:sp>
        <p:nvSpPr>
          <p:cNvPr id="9" name="TextBox 8"/>
          <p:cNvSpPr txBox="1"/>
          <p:nvPr/>
        </p:nvSpPr>
        <p:spPr>
          <a:xfrm>
            <a:off x="5747967" y="1487309"/>
            <a:ext cx="1614545" cy="461665"/>
          </a:xfrm>
          <a:prstGeom prst="rect">
            <a:avLst/>
          </a:prstGeom>
          <a:noFill/>
        </p:spPr>
        <p:txBody>
          <a:bodyPr wrap="none" rtlCol="0">
            <a:spAutoFit/>
          </a:bodyPr>
          <a:lstStyle/>
          <a:p>
            <a:r>
              <a:rPr lang="en-US" sz="2400" dirty="0">
                <a:solidFill>
                  <a:schemeClr val="accent1"/>
                </a:solidFill>
              </a:rPr>
              <a:t>Success is…</a:t>
            </a:r>
          </a:p>
        </p:txBody>
      </p:sp>
    </p:spTree>
    <p:extLst>
      <p:ext uri="{BB962C8B-B14F-4D97-AF65-F5344CB8AC3E}">
        <p14:creationId xmlns:p14="http://schemas.microsoft.com/office/powerpoint/2010/main" val="409390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Defining Success</a:t>
            </a:r>
          </a:p>
        </p:txBody>
      </p:sp>
      <p:sp>
        <p:nvSpPr>
          <p:cNvPr id="3" name="Content Placeholder 2"/>
          <p:cNvSpPr>
            <a:spLocks noGrp="1"/>
          </p:cNvSpPr>
          <p:nvPr>
            <p:ph idx="1"/>
          </p:nvPr>
        </p:nvSpPr>
        <p:spPr>
          <a:xfrm>
            <a:off x="3860391" y="1417638"/>
            <a:ext cx="5055009" cy="4068763"/>
          </a:xfrm>
        </p:spPr>
        <p:txBody>
          <a:bodyPr>
            <a:normAutofit/>
          </a:bodyPr>
          <a:lstStyle/>
          <a:p>
            <a:r>
              <a:rPr lang="en-US" sz="2700" dirty="0"/>
              <a:t>Clients are provided with </a:t>
            </a:r>
            <a:r>
              <a:rPr lang="en-US" sz="2700" b="1" dirty="0"/>
              <a:t>accurate</a:t>
            </a:r>
            <a:r>
              <a:rPr lang="en-US" sz="2700" dirty="0"/>
              <a:t> and </a:t>
            </a:r>
            <a:r>
              <a:rPr lang="en-US" sz="2700" b="1" dirty="0"/>
              <a:t>unbiased</a:t>
            </a:r>
            <a:r>
              <a:rPr lang="en-US" sz="2700" dirty="0"/>
              <a:t> counseling and information</a:t>
            </a:r>
          </a:p>
          <a:p>
            <a:endParaRPr lang="en-US" sz="2700" dirty="0"/>
          </a:p>
          <a:p>
            <a:r>
              <a:rPr lang="en-US" sz="2700" dirty="0"/>
              <a:t>People that choose to contracept, have the opportunity to receive their method of choice that </a:t>
            </a:r>
            <a:r>
              <a:rPr lang="en-US" sz="2700" b="1" dirty="0"/>
              <a:t>same day </a:t>
            </a:r>
            <a:r>
              <a:rPr lang="en-US" sz="2700" dirty="0"/>
              <a:t>by a trained healthcare provider</a:t>
            </a:r>
          </a:p>
        </p:txBody>
      </p:sp>
      <p:sp>
        <p:nvSpPr>
          <p:cNvPr id="4" name="Slide Number Placeholder 3"/>
          <p:cNvSpPr>
            <a:spLocks noGrp="1"/>
          </p:cNvSpPr>
          <p:nvPr>
            <p:ph type="sldNum" sz="quarter" idx="12"/>
          </p:nvPr>
        </p:nvSpPr>
        <p:spPr/>
        <p:txBody>
          <a:bodyPr/>
          <a:lstStyle/>
          <a:p>
            <a:fld id="{EAE9E157-EB56-4208-8A7B-3BF9108B55F0}" type="slidenum">
              <a:rPr lang="en-US" smtClean="0"/>
              <a:pPr/>
              <a:t>9</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 y="1417638"/>
            <a:ext cx="3815667" cy="3807461"/>
          </a:xfrm>
          <a:prstGeom prst="rect">
            <a:avLst/>
          </a:prstGeom>
        </p:spPr>
      </p:pic>
    </p:spTree>
    <p:extLst>
      <p:ext uri="{BB962C8B-B14F-4D97-AF65-F5344CB8AC3E}">
        <p14:creationId xmlns:p14="http://schemas.microsoft.com/office/powerpoint/2010/main" val="1422219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35445</TotalTime>
  <Words>2053</Words>
  <Application>Microsoft Office PowerPoint</Application>
  <PresentationFormat>On-screen Show (4:3)</PresentationFormat>
  <Paragraphs>349</Paragraphs>
  <Slides>56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MV Boli</vt:lpstr>
      <vt:lpstr>Symbol</vt:lpstr>
      <vt:lpstr>Times New Roman</vt:lpstr>
      <vt:lpstr>Office Theme</vt:lpstr>
      <vt:lpstr>PowerPoint Presentation</vt:lpstr>
      <vt:lpstr>Welcome &amp; Introductions</vt:lpstr>
      <vt:lpstr>Welcome &amp; Introductions</vt:lpstr>
      <vt:lpstr>Goal &amp; Objectives</vt:lpstr>
      <vt:lpstr>Day at a Glance</vt:lpstr>
      <vt:lpstr>Warm-Up</vt:lpstr>
      <vt:lpstr>What does success look like?</vt:lpstr>
      <vt:lpstr>Defining Success</vt:lpstr>
      <vt:lpstr>Defining Success</vt:lpstr>
      <vt:lpstr>Sexual and Reproductive Justice Framework</vt:lpstr>
      <vt:lpstr>Sexual and Reproductive Justice Framework</vt:lpstr>
      <vt:lpstr>Sexual and Reproductive Justice Framework</vt:lpstr>
      <vt:lpstr>Sexual and Reproductive Justice Framework</vt:lpstr>
      <vt:lpstr>Sexual and Reproductive Justice Framework</vt:lpstr>
      <vt:lpstr>Sexual and Reproductive Justice Framework</vt:lpstr>
      <vt:lpstr>Sexual and Reproductive Justice Framework</vt:lpstr>
      <vt:lpstr>Core Communication Skills</vt:lpstr>
      <vt:lpstr>Core Communication Skills </vt:lpstr>
      <vt:lpstr>Open-Ended Questions</vt:lpstr>
      <vt:lpstr>Affirmation</vt:lpstr>
      <vt:lpstr>Reflection</vt:lpstr>
      <vt:lpstr>Summary</vt:lpstr>
      <vt:lpstr>Core Communication Skills </vt:lpstr>
      <vt:lpstr>Overview: client-centered approach, Shared Decision Making and the 5-step counseling Model</vt:lpstr>
      <vt:lpstr>Client-Centered Counseling</vt:lpstr>
      <vt:lpstr>Shared Decision Making</vt:lpstr>
      <vt:lpstr>Client Centered Care &amp; Shared Decision Making</vt:lpstr>
      <vt:lpstr>Structured  Contraceptive Counseling</vt:lpstr>
      <vt:lpstr>5-Step Contraceptive Counseling Model</vt:lpstr>
      <vt:lpstr>Step 1. Identify Pregnancy intention </vt:lpstr>
      <vt:lpstr>Step 1. Identify Pregnancy Intention</vt:lpstr>
      <vt:lpstr>Step 1. Identify Pregnancy Intention</vt:lpstr>
      <vt:lpstr>Step 1. Identify Pregnancy Intention</vt:lpstr>
      <vt:lpstr>Step 1. Identify Pregnancy Intention</vt:lpstr>
      <vt:lpstr>Preconception Care</vt:lpstr>
      <vt:lpstr>Preconception Care</vt:lpstr>
      <vt:lpstr>Step 1. Identify Pregnancy Intention</vt:lpstr>
      <vt:lpstr>Step 2. Explore</vt:lpstr>
      <vt:lpstr>Step 2. Explore</vt:lpstr>
      <vt:lpstr>Step 2. Explore: Learn More</vt:lpstr>
      <vt:lpstr>Step 2. Explore: Learn More</vt:lpstr>
      <vt:lpstr>Step 3. Assist Birth control Options grid</vt:lpstr>
      <vt:lpstr>PowerPoint Presentation</vt:lpstr>
      <vt:lpstr>Step 3. Assist: Birth Control Options Grid</vt:lpstr>
      <vt:lpstr>Step 3. Assist: Birth Control Options Grid</vt:lpstr>
      <vt:lpstr>PowerPoint Presentation</vt:lpstr>
      <vt:lpstr>Step 3. Assist: Birth Control Options Grid</vt:lpstr>
      <vt:lpstr>Step 3. Assist: Birth Control Options Grid</vt:lpstr>
      <vt:lpstr>Step 3. Assist: Birth Control Options Grid</vt:lpstr>
      <vt:lpstr>Step 3. Assist</vt:lpstr>
      <vt:lpstr>Step 4 : review method and understanding   Step 5: provide Method same day</vt:lpstr>
      <vt:lpstr>Step 4. Review </vt:lpstr>
      <vt:lpstr>Step 5. Provide </vt:lpstr>
      <vt:lpstr>It’s Your Turn! </vt:lpstr>
      <vt:lpstr>Questions?</vt:lpstr>
      <vt:lpstr>Thank you! </vt:lpstr>
    </vt:vector>
  </TitlesOfParts>
  <Company>CAIDPC2138</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DPC2138</dc:creator>
  <cp:lastModifiedBy>Lucy Paez Stelzner</cp:lastModifiedBy>
  <cp:revision>1897</cp:revision>
  <cp:lastPrinted>2017-05-22T20:27:58Z</cp:lastPrinted>
  <dcterms:created xsi:type="dcterms:W3CDTF">2013-05-13T19:04:15Z</dcterms:created>
  <dcterms:modified xsi:type="dcterms:W3CDTF">2017-11-02T13:53:13Z</dcterms:modified>
</cp:coreProperties>
</file>