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96" r:id="rId3"/>
    <p:sldId id="379" r:id="rId4"/>
    <p:sldId id="382" r:id="rId5"/>
    <p:sldId id="378" r:id="rId6"/>
    <p:sldId id="381" r:id="rId7"/>
    <p:sldId id="376" r:id="rId8"/>
    <p:sldId id="259" r:id="rId9"/>
    <p:sldId id="264" r:id="rId10"/>
    <p:sldId id="263" r:id="rId11"/>
    <p:sldId id="262" r:id="rId12"/>
    <p:sldId id="261" r:id="rId13"/>
    <p:sldId id="260" r:id="rId14"/>
    <p:sldId id="375" r:id="rId15"/>
    <p:sldId id="266" r:id="rId16"/>
    <p:sldId id="267" r:id="rId17"/>
    <p:sldId id="268" r:id="rId18"/>
    <p:sldId id="270" r:id="rId19"/>
    <p:sldId id="315" r:id="rId20"/>
    <p:sldId id="370" r:id="rId21"/>
    <p:sldId id="287" r:id="rId22"/>
    <p:sldId id="374" r:id="rId23"/>
    <p:sldId id="279" r:id="rId24"/>
    <p:sldId id="282" r:id="rId25"/>
    <p:sldId id="283" r:id="rId26"/>
    <p:sldId id="273" r:id="rId27"/>
    <p:sldId id="274" r:id="rId28"/>
    <p:sldId id="383" r:id="rId29"/>
    <p:sldId id="384" r:id="rId30"/>
    <p:sldId id="385" r:id="rId31"/>
    <p:sldId id="292" r:id="rId32"/>
    <p:sldId id="294" r:id="rId33"/>
    <p:sldId id="277" r:id="rId34"/>
    <p:sldId id="295" r:id="rId35"/>
    <p:sldId id="316" r:id="rId36"/>
    <p:sldId id="297" r:id="rId37"/>
    <p:sldId id="298" r:id="rId38"/>
    <p:sldId id="299" r:id="rId39"/>
    <p:sldId id="300" r:id="rId40"/>
    <p:sldId id="301" r:id="rId41"/>
    <p:sldId id="302" r:id="rId42"/>
    <p:sldId id="303" r:id="rId43"/>
    <p:sldId id="304" r:id="rId44"/>
    <p:sldId id="306" r:id="rId45"/>
    <p:sldId id="305" r:id="rId46"/>
    <p:sldId id="308" r:id="rId47"/>
    <p:sldId id="309" r:id="rId48"/>
    <p:sldId id="310" r:id="rId49"/>
    <p:sldId id="311" r:id="rId50"/>
    <p:sldId id="312" r:id="rId51"/>
    <p:sldId id="313" r:id="rId52"/>
    <p:sldId id="314" r:id="rId53"/>
    <p:sldId id="307" r:id="rId54"/>
    <p:sldId id="372" r:id="rId55"/>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0C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2" d="100"/>
          <a:sy n="62"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81D34-13B6-439F-B003-1909BF69FBF6}" type="doc">
      <dgm:prSet loTypeId="urn:microsoft.com/office/officeart/2005/8/layout/pyramid1" loCatId="pyramid" qsTypeId="urn:microsoft.com/office/officeart/2005/8/quickstyle/simple1" qsCatId="simple" csTypeId="urn:microsoft.com/office/officeart/2005/8/colors/accent1_2" csCatId="accent1" phldr="1"/>
      <dgm:spPr/>
    </dgm:pt>
    <dgm:pt modelId="{BDB16F5D-13A3-450F-8021-46526B4EABA3}">
      <dgm:prSet phldrT="[Text]"/>
      <dgm:spPr>
        <a:solidFill>
          <a:srgbClr val="70C4BD"/>
        </a:solidFill>
      </dgm:spPr>
      <dgm:t>
        <a:bodyPr/>
        <a:lstStyle/>
        <a:p>
          <a:r>
            <a:rPr lang="en-US"/>
            <a:t> </a:t>
          </a:r>
        </a:p>
      </dgm:t>
    </dgm:pt>
    <dgm:pt modelId="{5A849367-7565-4432-B96B-55C69C6377AB}" type="parTrans" cxnId="{7DD70221-394B-40F4-B4AC-5E9B9E463233}">
      <dgm:prSet/>
      <dgm:spPr/>
      <dgm:t>
        <a:bodyPr/>
        <a:lstStyle/>
        <a:p>
          <a:endParaRPr lang="en-US"/>
        </a:p>
      </dgm:t>
    </dgm:pt>
    <dgm:pt modelId="{55704D6D-AE5D-42F5-8120-6C07D401DD20}" type="sibTrans" cxnId="{7DD70221-394B-40F4-B4AC-5E9B9E463233}">
      <dgm:prSet/>
      <dgm:spPr/>
      <dgm:t>
        <a:bodyPr/>
        <a:lstStyle/>
        <a:p>
          <a:endParaRPr lang="en-US"/>
        </a:p>
      </dgm:t>
    </dgm:pt>
    <dgm:pt modelId="{15F11865-0A11-47FC-B4E0-21B43ED698AD}">
      <dgm:prSet phldrT="[Text]"/>
      <dgm:spPr>
        <a:solidFill>
          <a:srgbClr val="70C4BD"/>
        </a:solidFill>
      </dgm:spPr>
      <dgm:t>
        <a:bodyPr/>
        <a:lstStyle/>
        <a:p>
          <a:r>
            <a:rPr lang="en-US"/>
            <a:t> </a:t>
          </a:r>
        </a:p>
      </dgm:t>
    </dgm:pt>
    <dgm:pt modelId="{8249FBF4-D861-4FC2-9314-8E09EEC7B284}" type="parTrans" cxnId="{A76B07FB-63EF-46E4-9E4C-F49954CC2265}">
      <dgm:prSet/>
      <dgm:spPr/>
      <dgm:t>
        <a:bodyPr/>
        <a:lstStyle/>
        <a:p>
          <a:endParaRPr lang="en-US"/>
        </a:p>
      </dgm:t>
    </dgm:pt>
    <dgm:pt modelId="{C9B00597-61C6-46F7-BAD5-D075EFF30879}" type="sibTrans" cxnId="{A76B07FB-63EF-46E4-9E4C-F49954CC2265}">
      <dgm:prSet/>
      <dgm:spPr/>
      <dgm:t>
        <a:bodyPr/>
        <a:lstStyle/>
        <a:p>
          <a:endParaRPr lang="en-US"/>
        </a:p>
      </dgm:t>
    </dgm:pt>
    <dgm:pt modelId="{14EA07AD-8593-4530-BC80-81FB22794022}">
      <dgm:prSet phldrT="[Text]"/>
      <dgm:spPr>
        <a:solidFill>
          <a:schemeClr val="tx1"/>
        </a:solidFill>
      </dgm:spPr>
      <dgm:t>
        <a:bodyPr/>
        <a:lstStyle/>
        <a:p>
          <a:endParaRPr lang="en-US"/>
        </a:p>
      </dgm:t>
    </dgm:pt>
    <dgm:pt modelId="{25E8BDDE-B801-49B1-B993-E2526CB13495}" type="parTrans" cxnId="{DD134AC3-7F16-4D74-A0F1-A3F769D13BD6}">
      <dgm:prSet/>
      <dgm:spPr/>
      <dgm:t>
        <a:bodyPr/>
        <a:lstStyle/>
        <a:p>
          <a:endParaRPr lang="en-US"/>
        </a:p>
      </dgm:t>
    </dgm:pt>
    <dgm:pt modelId="{F7B2A9E8-7C9D-4771-9762-C7845C133E97}" type="sibTrans" cxnId="{DD134AC3-7F16-4D74-A0F1-A3F769D13BD6}">
      <dgm:prSet/>
      <dgm:spPr/>
      <dgm:t>
        <a:bodyPr/>
        <a:lstStyle/>
        <a:p>
          <a:endParaRPr lang="en-US"/>
        </a:p>
      </dgm:t>
    </dgm:pt>
    <dgm:pt modelId="{90CBCBE1-5022-4C6E-9FDF-16D38F2F78B5}">
      <dgm:prSet phldrT="[Text]"/>
      <dgm:spPr>
        <a:solidFill>
          <a:srgbClr val="70C4BD"/>
        </a:solidFill>
      </dgm:spPr>
      <dgm:t>
        <a:bodyPr/>
        <a:lstStyle/>
        <a:p>
          <a:endParaRPr lang="en-US"/>
        </a:p>
      </dgm:t>
    </dgm:pt>
    <dgm:pt modelId="{2BE7F8E0-E7AB-49CA-BEC9-8A585949A4AB}" type="parTrans" cxnId="{9EA4203C-107F-4179-ACD0-60F4DF98E2F5}">
      <dgm:prSet/>
      <dgm:spPr/>
      <dgm:t>
        <a:bodyPr/>
        <a:lstStyle/>
        <a:p>
          <a:endParaRPr lang="en-US"/>
        </a:p>
      </dgm:t>
    </dgm:pt>
    <dgm:pt modelId="{070B7232-729C-41A7-897D-16581B82BE12}" type="sibTrans" cxnId="{9EA4203C-107F-4179-ACD0-60F4DF98E2F5}">
      <dgm:prSet/>
      <dgm:spPr/>
      <dgm:t>
        <a:bodyPr/>
        <a:lstStyle/>
        <a:p>
          <a:endParaRPr lang="en-US"/>
        </a:p>
      </dgm:t>
    </dgm:pt>
    <dgm:pt modelId="{28533EC4-EE55-4341-B578-FCEEDC286BF2}">
      <dgm:prSet phldrT="[Text]"/>
      <dgm:spPr>
        <a:solidFill>
          <a:srgbClr val="70C4BD"/>
        </a:solidFill>
      </dgm:spPr>
      <dgm:t>
        <a:bodyPr/>
        <a:lstStyle/>
        <a:p>
          <a:endParaRPr lang="en-US"/>
        </a:p>
      </dgm:t>
    </dgm:pt>
    <dgm:pt modelId="{A5C87ED2-6EF3-45CA-9B46-0B84D8355549}" type="parTrans" cxnId="{F20669F1-432A-490A-B6E1-61E41C61489B}">
      <dgm:prSet/>
      <dgm:spPr/>
      <dgm:t>
        <a:bodyPr/>
        <a:lstStyle/>
        <a:p>
          <a:endParaRPr lang="en-US"/>
        </a:p>
      </dgm:t>
    </dgm:pt>
    <dgm:pt modelId="{4D9538A1-4710-43BD-A5D6-EFE37C100788}" type="sibTrans" cxnId="{F20669F1-432A-490A-B6E1-61E41C61489B}">
      <dgm:prSet/>
      <dgm:spPr/>
      <dgm:t>
        <a:bodyPr/>
        <a:lstStyle/>
        <a:p>
          <a:endParaRPr lang="en-US"/>
        </a:p>
      </dgm:t>
    </dgm:pt>
    <dgm:pt modelId="{D833B504-CF5B-4952-994A-B9E681F387CA}" type="pres">
      <dgm:prSet presAssocID="{34F81D34-13B6-439F-B003-1909BF69FBF6}" presName="Name0" presStyleCnt="0">
        <dgm:presLayoutVars>
          <dgm:dir/>
          <dgm:animLvl val="lvl"/>
          <dgm:resizeHandles val="exact"/>
        </dgm:presLayoutVars>
      </dgm:prSet>
      <dgm:spPr/>
    </dgm:pt>
    <dgm:pt modelId="{66C09D09-049C-4C51-9EAC-A9C3575CAE35}" type="pres">
      <dgm:prSet presAssocID="{BDB16F5D-13A3-450F-8021-46526B4EABA3}" presName="Name8" presStyleCnt="0"/>
      <dgm:spPr/>
    </dgm:pt>
    <dgm:pt modelId="{F5AE409D-DB87-462C-97E2-4EC964E2D926}" type="pres">
      <dgm:prSet presAssocID="{BDB16F5D-13A3-450F-8021-46526B4EABA3}" presName="level" presStyleLbl="node1" presStyleIdx="0" presStyleCnt="5">
        <dgm:presLayoutVars>
          <dgm:chMax val="1"/>
          <dgm:bulletEnabled val="1"/>
        </dgm:presLayoutVars>
      </dgm:prSet>
      <dgm:spPr/>
    </dgm:pt>
    <dgm:pt modelId="{AD085D44-3AC9-483D-A1A1-3054DCECE852}" type="pres">
      <dgm:prSet presAssocID="{BDB16F5D-13A3-450F-8021-46526B4EABA3}" presName="levelTx" presStyleLbl="revTx" presStyleIdx="0" presStyleCnt="0">
        <dgm:presLayoutVars>
          <dgm:chMax val="1"/>
          <dgm:bulletEnabled val="1"/>
        </dgm:presLayoutVars>
      </dgm:prSet>
      <dgm:spPr/>
    </dgm:pt>
    <dgm:pt modelId="{23D200C1-C8ED-41C4-A7A7-0E74B30B75B1}" type="pres">
      <dgm:prSet presAssocID="{15F11865-0A11-47FC-B4E0-21B43ED698AD}" presName="Name8" presStyleCnt="0"/>
      <dgm:spPr/>
    </dgm:pt>
    <dgm:pt modelId="{618483DE-51B9-446F-92BF-502EE08905A2}" type="pres">
      <dgm:prSet presAssocID="{15F11865-0A11-47FC-B4E0-21B43ED698AD}" presName="level" presStyleLbl="node1" presStyleIdx="1" presStyleCnt="5">
        <dgm:presLayoutVars>
          <dgm:chMax val="1"/>
          <dgm:bulletEnabled val="1"/>
        </dgm:presLayoutVars>
      </dgm:prSet>
      <dgm:spPr/>
    </dgm:pt>
    <dgm:pt modelId="{3236281C-A57E-4D14-9BCA-8FE83502E480}" type="pres">
      <dgm:prSet presAssocID="{15F11865-0A11-47FC-B4E0-21B43ED698AD}" presName="levelTx" presStyleLbl="revTx" presStyleIdx="0" presStyleCnt="0">
        <dgm:presLayoutVars>
          <dgm:chMax val="1"/>
          <dgm:bulletEnabled val="1"/>
        </dgm:presLayoutVars>
      </dgm:prSet>
      <dgm:spPr/>
    </dgm:pt>
    <dgm:pt modelId="{8779870C-2B21-47B8-820B-AA367FCBBACA}" type="pres">
      <dgm:prSet presAssocID="{90CBCBE1-5022-4C6E-9FDF-16D38F2F78B5}" presName="Name8" presStyleCnt="0"/>
      <dgm:spPr/>
    </dgm:pt>
    <dgm:pt modelId="{3106B475-F1C6-448B-9A55-BA0A4DA8B9D9}" type="pres">
      <dgm:prSet presAssocID="{90CBCBE1-5022-4C6E-9FDF-16D38F2F78B5}" presName="level" presStyleLbl="node1" presStyleIdx="2" presStyleCnt="5">
        <dgm:presLayoutVars>
          <dgm:chMax val="1"/>
          <dgm:bulletEnabled val="1"/>
        </dgm:presLayoutVars>
      </dgm:prSet>
      <dgm:spPr/>
    </dgm:pt>
    <dgm:pt modelId="{CE50BD19-C58D-4803-9A65-E0AC851BB100}" type="pres">
      <dgm:prSet presAssocID="{90CBCBE1-5022-4C6E-9FDF-16D38F2F78B5}" presName="levelTx" presStyleLbl="revTx" presStyleIdx="0" presStyleCnt="0">
        <dgm:presLayoutVars>
          <dgm:chMax val="1"/>
          <dgm:bulletEnabled val="1"/>
        </dgm:presLayoutVars>
      </dgm:prSet>
      <dgm:spPr/>
    </dgm:pt>
    <dgm:pt modelId="{DE34A861-455B-4A67-9356-A8F8694500F1}" type="pres">
      <dgm:prSet presAssocID="{28533EC4-EE55-4341-B578-FCEEDC286BF2}" presName="Name8" presStyleCnt="0"/>
      <dgm:spPr/>
    </dgm:pt>
    <dgm:pt modelId="{449112AA-312E-45B1-8E02-63028FE1C065}" type="pres">
      <dgm:prSet presAssocID="{28533EC4-EE55-4341-B578-FCEEDC286BF2}" presName="level" presStyleLbl="node1" presStyleIdx="3" presStyleCnt="5">
        <dgm:presLayoutVars>
          <dgm:chMax val="1"/>
          <dgm:bulletEnabled val="1"/>
        </dgm:presLayoutVars>
      </dgm:prSet>
      <dgm:spPr/>
    </dgm:pt>
    <dgm:pt modelId="{A3720443-752F-4CC6-9400-400CDF8254EB}" type="pres">
      <dgm:prSet presAssocID="{28533EC4-EE55-4341-B578-FCEEDC286BF2}" presName="levelTx" presStyleLbl="revTx" presStyleIdx="0" presStyleCnt="0">
        <dgm:presLayoutVars>
          <dgm:chMax val="1"/>
          <dgm:bulletEnabled val="1"/>
        </dgm:presLayoutVars>
      </dgm:prSet>
      <dgm:spPr/>
    </dgm:pt>
    <dgm:pt modelId="{3B250A18-E8D1-43F0-8F80-9DAAAD4FD9C7}" type="pres">
      <dgm:prSet presAssocID="{14EA07AD-8593-4530-BC80-81FB22794022}" presName="Name8" presStyleCnt="0"/>
      <dgm:spPr/>
    </dgm:pt>
    <dgm:pt modelId="{EA6A7583-6D47-41F1-A29E-808D21C1AAD1}" type="pres">
      <dgm:prSet presAssocID="{14EA07AD-8593-4530-BC80-81FB22794022}" presName="level" presStyleLbl="node1" presStyleIdx="4" presStyleCnt="5">
        <dgm:presLayoutVars>
          <dgm:chMax val="1"/>
          <dgm:bulletEnabled val="1"/>
        </dgm:presLayoutVars>
      </dgm:prSet>
      <dgm:spPr/>
    </dgm:pt>
    <dgm:pt modelId="{29222CFF-1C25-49C1-89FA-15A44C97065E}" type="pres">
      <dgm:prSet presAssocID="{14EA07AD-8593-4530-BC80-81FB22794022}" presName="levelTx" presStyleLbl="revTx" presStyleIdx="0" presStyleCnt="0">
        <dgm:presLayoutVars>
          <dgm:chMax val="1"/>
          <dgm:bulletEnabled val="1"/>
        </dgm:presLayoutVars>
      </dgm:prSet>
      <dgm:spPr/>
    </dgm:pt>
  </dgm:ptLst>
  <dgm:cxnLst>
    <dgm:cxn modelId="{2BE1C801-3E83-4E17-ACE6-BB79A8286185}" type="presOf" srcId="{15F11865-0A11-47FC-B4E0-21B43ED698AD}" destId="{618483DE-51B9-446F-92BF-502EE08905A2}" srcOrd="0" destOrd="0" presId="urn:microsoft.com/office/officeart/2005/8/layout/pyramid1"/>
    <dgm:cxn modelId="{99A8BC0E-EE81-457E-8F29-732665556765}" type="presOf" srcId="{14EA07AD-8593-4530-BC80-81FB22794022}" destId="{EA6A7583-6D47-41F1-A29E-808D21C1AAD1}" srcOrd="0" destOrd="0" presId="urn:microsoft.com/office/officeart/2005/8/layout/pyramid1"/>
    <dgm:cxn modelId="{7DD70221-394B-40F4-B4AC-5E9B9E463233}" srcId="{34F81D34-13B6-439F-B003-1909BF69FBF6}" destId="{BDB16F5D-13A3-450F-8021-46526B4EABA3}" srcOrd="0" destOrd="0" parTransId="{5A849367-7565-4432-B96B-55C69C6377AB}" sibTransId="{55704D6D-AE5D-42F5-8120-6C07D401DD20}"/>
    <dgm:cxn modelId="{14873029-94DD-45D9-94C2-DB6E39579DA0}" type="presOf" srcId="{34F81D34-13B6-439F-B003-1909BF69FBF6}" destId="{D833B504-CF5B-4952-994A-B9E681F387CA}" srcOrd="0" destOrd="0" presId="urn:microsoft.com/office/officeart/2005/8/layout/pyramid1"/>
    <dgm:cxn modelId="{9EA4203C-107F-4179-ACD0-60F4DF98E2F5}" srcId="{34F81D34-13B6-439F-B003-1909BF69FBF6}" destId="{90CBCBE1-5022-4C6E-9FDF-16D38F2F78B5}" srcOrd="2" destOrd="0" parTransId="{2BE7F8E0-E7AB-49CA-BEC9-8A585949A4AB}" sibTransId="{070B7232-729C-41A7-897D-16581B82BE12}"/>
    <dgm:cxn modelId="{D6F9173E-6AA7-4F5E-841C-03A8D8A978C8}" type="presOf" srcId="{28533EC4-EE55-4341-B578-FCEEDC286BF2}" destId="{449112AA-312E-45B1-8E02-63028FE1C065}" srcOrd="0" destOrd="0" presId="urn:microsoft.com/office/officeart/2005/8/layout/pyramid1"/>
    <dgm:cxn modelId="{B2B4746D-5A9B-4019-A27F-A6581881E61B}" type="presOf" srcId="{BDB16F5D-13A3-450F-8021-46526B4EABA3}" destId="{F5AE409D-DB87-462C-97E2-4EC964E2D926}" srcOrd="0" destOrd="0" presId="urn:microsoft.com/office/officeart/2005/8/layout/pyramid1"/>
    <dgm:cxn modelId="{EB063E70-941B-446F-8D71-8E6D200684B8}" type="presOf" srcId="{28533EC4-EE55-4341-B578-FCEEDC286BF2}" destId="{A3720443-752F-4CC6-9400-400CDF8254EB}" srcOrd="1" destOrd="0" presId="urn:microsoft.com/office/officeart/2005/8/layout/pyramid1"/>
    <dgm:cxn modelId="{7720A754-60B3-446E-9B58-41C0E923FB5C}" type="presOf" srcId="{15F11865-0A11-47FC-B4E0-21B43ED698AD}" destId="{3236281C-A57E-4D14-9BCA-8FE83502E480}" srcOrd="1" destOrd="0" presId="urn:microsoft.com/office/officeart/2005/8/layout/pyramid1"/>
    <dgm:cxn modelId="{D09B2A99-1AB9-40B6-AD59-3A220CC0112F}" type="presOf" srcId="{90CBCBE1-5022-4C6E-9FDF-16D38F2F78B5}" destId="{CE50BD19-C58D-4803-9A65-E0AC851BB100}" srcOrd="1" destOrd="0" presId="urn:microsoft.com/office/officeart/2005/8/layout/pyramid1"/>
    <dgm:cxn modelId="{DD134AC3-7F16-4D74-A0F1-A3F769D13BD6}" srcId="{34F81D34-13B6-439F-B003-1909BF69FBF6}" destId="{14EA07AD-8593-4530-BC80-81FB22794022}" srcOrd="4" destOrd="0" parTransId="{25E8BDDE-B801-49B1-B993-E2526CB13495}" sibTransId="{F7B2A9E8-7C9D-4771-9762-C7845C133E97}"/>
    <dgm:cxn modelId="{286577C5-F4D7-4B8D-8340-241C8EBF6DAC}" type="presOf" srcId="{14EA07AD-8593-4530-BC80-81FB22794022}" destId="{29222CFF-1C25-49C1-89FA-15A44C97065E}" srcOrd="1" destOrd="0" presId="urn:microsoft.com/office/officeart/2005/8/layout/pyramid1"/>
    <dgm:cxn modelId="{E3BEABD3-F2CF-4B02-BF14-66A0F7F44B04}" type="presOf" srcId="{90CBCBE1-5022-4C6E-9FDF-16D38F2F78B5}" destId="{3106B475-F1C6-448B-9A55-BA0A4DA8B9D9}" srcOrd="0" destOrd="0" presId="urn:microsoft.com/office/officeart/2005/8/layout/pyramid1"/>
    <dgm:cxn modelId="{F48293D9-E024-4D0D-8B44-A148613A1BCF}" type="presOf" srcId="{BDB16F5D-13A3-450F-8021-46526B4EABA3}" destId="{AD085D44-3AC9-483D-A1A1-3054DCECE852}" srcOrd="1" destOrd="0" presId="urn:microsoft.com/office/officeart/2005/8/layout/pyramid1"/>
    <dgm:cxn modelId="{F20669F1-432A-490A-B6E1-61E41C61489B}" srcId="{34F81D34-13B6-439F-B003-1909BF69FBF6}" destId="{28533EC4-EE55-4341-B578-FCEEDC286BF2}" srcOrd="3" destOrd="0" parTransId="{A5C87ED2-6EF3-45CA-9B46-0B84D8355549}" sibTransId="{4D9538A1-4710-43BD-A5D6-EFE37C100788}"/>
    <dgm:cxn modelId="{A76B07FB-63EF-46E4-9E4C-F49954CC2265}" srcId="{34F81D34-13B6-439F-B003-1909BF69FBF6}" destId="{15F11865-0A11-47FC-B4E0-21B43ED698AD}" srcOrd="1" destOrd="0" parTransId="{8249FBF4-D861-4FC2-9314-8E09EEC7B284}" sibTransId="{C9B00597-61C6-46F7-BAD5-D075EFF30879}"/>
    <dgm:cxn modelId="{E046DEC1-D3F8-454C-9A33-662F75F0866E}" type="presParOf" srcId="{D833B504-CF5B-4952-994A-B9E681F387CA}" destId="{66C09D09-049C-4C51-9EAC-A9C3575CAE35}" srcOrd="0" destOrd="0" presId="urn:microsoft.com/office/officeart/2005/8/layout/pyramid1"/>
    <dgm:cxn modelId="{CD29ECFF-AC8E-4607-B040-38BD040FCA13}" type="presParOf" srcId="{66C09D09-049C-4C51-9EAC-A9C3575CAE35}" destId="{F5AE409D-DB87-462C-97E2-4EC964E2D926}" srcOrd="0" destOrd="0" presId="urn:microsoft.com/office/officeart/2005/8/layout/pyramid1"/>
    <dgm:cxn modelId="{A43E2C15-33A5-41A2-B1C9-74317F459305}" type="presParOf" srcId="{66C09D09-049C-4C51-9EAC-A9C3575CAE35}" destId="{AD085D44-3AC9-483D-A1A1-3054DCECE852}" srcOrd="1" destOrd="0" presId="urn:microsoft.com/office/officeart/2005/8/layout/pyramid1"/>
    <dgm:cxn modelId="{B8FBA468-7829-4F77-BC72-3B9F0F82AEB8}" type="presParOf" srcId="{D833B504-CF5B-4952-994A-B9E681F387CA}" destId="{23D200C1-C8ED-41C4-A7A7-0E74B30B75B1}" srcOrd="1" destOrd="0" presId="urn:microsoft.com/office/officeart/2005/8/layout/pyramid1"/>
    <dgm:cxn modelId="{1EE44218-DEBE-4285-AEF6-C63891B4200D}" type="presParOf" srcId="{23D200C1-C8ED-41C4-A7A7-0E74B30B75B1}" destId="{618483DE-51B9-446F-92BF-502EE08905A2}" srcOrd="0" destOrd="0" presId="urn:microsoft.com/office/officeart/2005/8/layout/pyramid1"/>
    <dgm:cxn modelId="{C0BC16F1-8F6A-49F3-9197-0C1C02576C17}" type="presParOf" srcId="{23D200C1-C8ED-41C4-A7A7-0E74B30B75B1}" destId="{3236281C-A57E-4D14-9BCA-8FE83502E480}" srcOrd="1" destOrd="0" presId="urn:microsoft.com/office/officeart/2005/8/layout/pyramid1"/>
    <dgm:cxn modelId="{574B2807-24B7-4ABE-B69B-B21B9525B694}" type="presParOf" srcId="{D833B504-CF5B-4952-994A-B9E681F387CA}" destId="{8779870C-2B21-47B8-820B-AA367FCBBACA}" srcOrd="2" destOrd="0" presId="urn:microsoft.com/office/officeart/2005/8/layout/pyramid1"/>
    <dgm:cxn modelId="{D4B87A73-309C-46CA-BCC6-E554EFE3B4E2}" type="presParOf" srcId="{8779870C-2B21-47B8-820B-AA367FCBBACA}" destId="{3106B475-F1C6-448B-9A55-BA0A4DA8B9D9}" srcOrd="0" destOrd="0" presId="urn:microsoft.com/office/officeart/2005/8/layout/pyramid1"/>
    <dgm:cxn modelId="{C1043598-98DD-4937-876B-C1FC1F27E8A7}" type="presParOf" srcId="{8779870C-2B21-47B8-820B-AA367FCBBACA}" destId="{CE50BD19-C58D-4803-9A65-E0AC851BB100}" srcOrd="1" destOrd="0" presId="urn:microsoft.com/office/officeart/2005/8/layout/pyramid1"/>
    <dgm:cxn modelId="{C9E0C787-07A1-47CD-B009-B33204C90CEE}" type="presParOf" srcId="{D833B504-CF5B-4952-994A-B9E681F387CA}" destId="{DE34A861-455B-4A67-9356-A8F8694500F1}" srcOrd="3" destOrd="0" presId="urn:microsoft.com/office/officeart/2005/8/layout/pyramid1"/>
    <dgm:cxn modelId="{D5B5A0B6-90D8-42C2-8962-42FA2CA2D00E}" type="presParOf" srcId="{DE34A861-455B-4A67-9356-A8F8694500F1}" destId="{449112AA-312E-45B1-8E02-63028FE1C065}" srcOrd="0" destOrd="0" presId="urn:microsoft.com/office/officeart/2005/8/layout/pyramid1"/>
    <dgm:cxn modelId="{81381569-08C5-4699-8861-68F32646BB3C}" type="presParOf" srcId="{DE34A861-455B-4A67-9356-A8F8694500F1}" destId="{A3720443-752F-4CC6-9400-400CDF8254EB}" srcOrd="1" destOrd="0" presId="urn:microsoft.com/office/officeart/2005/8/layout/pyramid1"/>
    <dgm:cxn modelId="{95B3112F-A1A0-4335-9383-3BDD7821F0E4}" type="presParOf" srcId="{D833B504-CF5B-4952-994A-B9E681F387CA}" destId="{3B250A18-E8D1-43F0-8F80-9DAAAD4FD9C7}" srcOrd="4" destOrd="0" presId="urn:microsoft.com/office/officeart/2005/8/layout/pyramid1"/>
    <dgm:cxn modelId="{5D7E819A-6117-44BA-9CC1-EB5697233D25}" type="presParOf" srcId="{3B250A18-E8D1-43F0-8F80-9DAAAD4FD9C7}" destId="{EA6A7583-6D47-41F1-A29E-808D21C1AAD1}" srcOrd="0" destOrd="0" presId="urn:microsoft.com/office/officeart/2005/8/layout/pyramid1"/>
    <dgm:cxn modelId="{99F00F7C-58A2-43CE-B320-B0B1E1FC3273}" type="presParOf" srcId="{3B250A18-E8D1-43F0-8F80-9DAAAD4FD9C7}" destId="{29222CFF-1C25-49C1-89FA-15A44C97065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81D34-13B6-439F-B003-1909BF69FBF6}" type="doc">
      <dgm:prSet loTypeId="urn:microsoft.com/office/officeart/2005/8/layout/pyramid1" loCatId="pyramid" qsTypeId="urn:microsoft.com/office/officeart/2005/8/quickstyle/simple1" qsCatId="simple" csTypeId="urn:microsoft.com/office/officeart/2005/8/colors/accent1_2" csCatId="accent1" phldr="1"/>
      <dgm:spPr/>
    </dgm:pt>
    <dgm:pt modelId="{15F11865-0A11-47FC-B4E0-21B43ED698AD}">
      <dgm:prSet phldrT="[Text]"/>
      <dgm:spPr>
        <a:solidFill>
          <a:srgbClr val="70C4BD"/>
        </a:solidFill>
      </dgm:spPr>
      <dgm:t>
        <a:bodyPr/>
        <a:lstStyle/>
        <a:p>
          <a:r>
            <a:rPr lang="en-US" dirty="0"/>
            <a:t> </a:t>
          </a:r>
        </a:p>
      </dgm:t>
    </dgm:pt>
    <dgm:pt modelId="{8249FBF4-D861-4FC2-9314-8E09EEC7B284}" type="parTrans" cxnId="{A76B07FB-63EF-46E4-9E4C-F49954CC2265}">
      <dgm:prSet/>
      <dgm:spPr/>
      <dgm:t>
        <a:bodyPr/>
        <a:lstStyle/>
        <a:p>
          <a:endParaRPr lang="en-US"/>
        </a:p>
      </dgm:t>
    </dgm:pt>
    <dgm:pt modelId="{C9B00597-61C6-46F7-BAD5-D075EFF30879}" type="sibTrans" cxnId="{A76B07FB-63EF-46E4-9E4C-F49954CC2265}">
      <dgm:prSet/>
      <dgm:spPr/>
      <dgm:t>
        <a:bodyPr/>
        <a:lstStyle/>
        <a:p>
          <a:endParaRPr lang="en-US"/>
        </a:p>
      </dgm:t>
    </dgm:pt>
    <dgm:pt modelId="{14EA07AD-8593-4530-BC80-81FB22794022}">
      <dgm:prSet phldrT="[Text]" custT="1"/>
      <dgm:spPr>
        <a:solidFill>
          <a:srgbClr val="70C4BD"/>
        </a:solidFill>
      </dgm:spPr>
      <dgm:t>
        <a:bodyPr/>
        <a:lstStyle/>
        <a:p>
          <a:r>
            <a:rPr lang="en-US" sz="2400" b="1" dirty="0"/>
            <a:t>Highest Impact</a:t>
          </a:r>
        </a:p>
      </dgm:t>
    </dgm:pt>
    <dgm:pt modelId="{25E8BDDE-B801-49B1-B993-E2526CB13495}" type="parTrans" cxnId="{DD134AC3-7F16-4D74-A0F1-A3F769D13BD6}">
      <dgm:prSet/>
      <dgm:spPr/>
      <dgm:t>
        <a:bodyPr/>
        <a:lstStyle/>
        <a:p>
          <a:endParaRPr lang="en-US"/>
        </a:p>
      </dgm:t>
    </dgm:pt>
    <dgm:pt modelId="{F7B2A9E8-7C9D-4771-9762-C7845C133E97}" type="sibTrans" cxnId="{DD134AC3-7F16-4D74-A0F1-A3F769D13BD6}">
      <dgm:prSet/>
      <dgm:spPr/>
      <dgm:t>
        <a:bodyPr/>
        <a:lstStyle/>
        <a:p>
          <a:endParaRPr lang="en-US"/>
        </a:p>
      </dgm:t>
    </dgm:pt>
    <dgm:pt modelId="{90CBCBE1-5022-4C6E-9FDF-16D38F2F78B5}">
      <dgm:prSet phldrT="[Text]"/>
      <dgm:spPr>
        <a:solidFill>
          <a:srgbClr val="70C4BD"/>
        </a:solidFill>
      </dgm:spPr>
      <dgm:t>
        <a:bodyPr/>
        <a:lstStyle/>
        <a:p>
          <a:endParaRPr lang="en-US"/>
        </a:p>
      </dgm:t>
    </dgm:pt>
    <dgm:pt modelId="{2BE7F8E0-E7AB-49CA-BEC9-8A585949A4AB}" type="parTrans" cxnId="{9EA4203C-107F-4179-ACD0-60F4DF98E2F5}">
      <dgm:prSet/>
      <dgm:spPr/>
      <dgm:t>
        <a:bodyPr/>
        <a:lstStyle/>
        <a:p>
          <a:endParaRPr lang="en-US"/>
        </a:p>
      </dgm:t>
    </dgm:pt>
    <dgm:pt modelId="{070B7232-729C-41A7-897D-16581B82BE12}" type="sibTrans" cxnId="{9EA4203C-107F-4179-ACD0-60F4DF98E2F5}">
      <dgm:prSet/>
      <dgm:spPr/>
      <dgm:t>
        <a:bodyPr/>
        <a:lstStyle/>
        <a:p>
          <a:endParaRPr lang="en-US"/>
        </a:p>
      </dgm:t>
    </dgm:pt>
    <dgm:pt modelId="{28533EC4-EE55-4341-B578-FCEEDC286BF2}">
      <dgm:prSet phldrT="[Text]"/>
      <dgm:spPr>
        <a:solidFill>
          <a:srgbClr val="70C4BD"/>
        </a:solidFill>
      </dgm:spPr>
      <dgm:t>
        <a:bodyPr/>
        <a:lstStyle/>
        <a:p>
          <a:endParaRPr lang="en-US"/>
        </a:p>
      </dgm:t>
    </dgm:pt>
    <dgm:pt modelId="{A5C87ED2-6EF3-45CA-9B46-0B84D8355549}" type="parTrans" cxnId="{F20669F1-432A-490A-B6E1-61E41C61489B}">
      <dgm:prSet/>
      <dgm:spPr/>
      <dgm:t>
        <a:bodyPr/>
        <a:lstStyle/>
        <a:p>
          <a:endParaRPr lang="en-US"/>
        </a:p>
      </dgm:t>
    </dgm:pt>
    <dgm:pt modelId="{4D9538A1-4710-43BD-A5D6-EFE37C100788}" type="sibTrans" cxnId="{F20669F1-432A-490A-B6E1-61E41C61489B}">
      <dgm:prSet/>
      <dgm:spPr/>
      <dgm:t>
        <a:bodyPr/>
        <a:lstStyle/>
        <a:p>
          <a:endParaRPr lang="en-US"/>
        </a:p>
      </dgm:t>
    </dgm:pt>
    <dgm:pt modelId="{E4F2E827-B644-42EC-AFF1-5935E850FC7F}">
      <dgm:prSet phldrT="[Text]"/>
      <dgm:spPr>
        <a:solidFill>
          <a:srgbClr val="70C4BD"/>
        </a:solidFill>
      </dgm:spPr>
      <dgm:t>
        <a:bodyPr/>
        <a:lstStyle/>
        <a:p>
          <a:endParaRPr lang="en-US"/>
        </a:p>
      </dgm:t>
    </dgm:pt>
    <dgm:pt modelId="{4E69F664-9548-49A5-8165-D0A7D4A36856}" type="parTrans" cxnId="{6B681FD7-32CA-4E2F-9C86-E0E4E612614C}">
      <dgm:prSet/>
      <dgm:spPr/>
      <dgm:t>
        <a:bodyPr/>
        <a:lstStyle/>
        <a:p>
          <a:endParaRPr lang="en-US"/>
        </a:p>
      </dgm:t>
    </dgm:pt>
    <dgm:pt modelId="{E891D8EC-7B33-4A36-850E-F20CFA016E69}" type="sibTrans" cxnId="{6B681FD7-32CA-4E2F-9C86-E0E4E612614C}">
      <dgm:prSet/>
      <dgm:spPr/>
      <dgm:t>
        <a:bodyPr/>
        <a:lstStyle/>
        <a:p>
          <a:endParaRPr lang="en-US"/>
        </a:p>
      </dgm:t>
    </dgm:pt>
    <dgm:pt modelId="{D833B504-CF5B-4952-994A-B9E681F387CA}" type="pres">
      <dgm:prSet presAssocID="{34F81D34-13B6-439F-B003-1909BF69FBF6}" presName="Name0" presStyleCnt="0">
        <dgm:presLayoutVars>
          <dgm:dir/>
          <dgm:animLvl val="lvl"/>
          <dgm:resizeHandles val="exact"/>
        </dgm:presLayoutVars>
      </dgm:prSet>
      <dgm:spPr/>
    </dgm:pt>
    <dgm:pt modelId="{8F3BEC8F-9A0E-42AC-B484-EB4FDE019E66}" type="pres">
      <dgm:prSet presAssocID="{E4F2E827-B644-42EC-AFF1-5935E850FC7F}" presName="Name8" presStyleCnt="0"/>
      <dgm:spPr/>
    </dgm:pt>
    <dgm:pt modelId="{DE972CE2-E9D8-4163-924B-C9C82D7BF391}" type="pres">
      <dgm:prSet presAssocID="{E4F2E827-B644-42EC-AFF1-5935E850FC7F}" presName="level" presStyleLbl="node1" presStyleIdx="0" presStyleCnt="5">
        <dgm:presLayoutVars>
          <dgm:chMax val="1"/>
          <dgm:bulletEnabled val="1"/>
        </dgm:presLayoutVars>
      </dgm:prSet>
      <dgm:spPr/>
    </dgm:pt>
    <dgm:pt modelId="{46F02CAD-7B83-41DD-B508-D979B85E9F4F}" type="pres">
      <dgm:prSet presAssocID="{E4F2E827-B644-42EC-AFF1-5935E850FC7F}" presName="levelTx" presStyleLbl="revTx" presStyleIdx="0" presStyleCnt="0">
        <dgm:presLayoutVars>
          <dgm:chMax val="1"/>
          <dgm:bulletEnabled val="1"/>
        </dgm:presLayoutVars>
      </dgm:prSet>
      <dgm:spPr/>
    </dgm:pt>
    <dgm:pt modelId="{23D200C1-C8ED-41C4-A7A7-0E74B30B75B1}" type="pres">
      <dgm:prSet presAssocID="{15F11865-0A11-47FC-B4E0-21B43ED698AD}" presName="Name8" presStyleCnt="0"/>
      <dgm:spPr/>
    </dgm:pt>
    <dgm:pt modelId="{618483DE-51B9-446F-92BF-502EE08905A2}" type="pres">
      <dgm:prSet presAssocID="{15F11865-0A11-47FC-B4E0-21B43ED698AD}" presName="level" presStyleLbl="node1" presStyleIdx="1" presStyleCnt="5">
        <dgm:presLayoutVars>
          <dgm:chMax val="1"/>
          <dgm:bulletEnabled val="1"/>
        </dgm:presLayoutVars>
      </dgm:prSet>
      <dgm:spPr/>
    </dgm:pt>
    <dgm:pt modelId="{3236281C-A57E-4D14-9BCA-8FE83502E480}" type="pres">
      <dgm:prSet presAssocID="{15F11865-0A11-47FC-B4E0-21B43ED698AD}" presName="levelTx" presStyleLbl="revTx" presStyleIdx="0" presStyleCnt="0">
        <dgm:presLayoutVars>
          <dgm:chMax val="1"/>
          <dgm:bulletEnabled val="1"/>
        </dgm:presLayoutVars>
      </dgm:prSet>
      <dgm:spPr/>
    </dgm:pt>
    <dgm:pt modelId="{8779870C-2B21-47B8-820B-AA367FCBBACA}" type="pres">
      <dgm:prSet presAssocID="{90CBCBE1-5022-4C6E-9FDF-16D38F2F78B5}" presName="Name8" presStyleCnt="0"/>
      <dgm:spPr/>
    </dgm:pt>
    <dgm:pt modelId="{3106B475-F1C6-448B-9A55-BA0A4DA8B9D9}" type="pres">
      <dgm:prSet presAssocID="{90CBCBE1-5022-4C6E-9FDF-16D38F2F78B5}" presName="level" presStyleLbl="node1" presStyleIdx="2" presStyleCnt="5">
        <dgm:presLayoutVars>
          <dgm:chMax val="1"/>
          <dgm:bulletEnabled val="1"/>
        </dgm:presLayoutVars>
      </dgm:prSet>
      <dgm:spPr/>
    </dgm:pt>
    <dgm:pt modelId="{CE50BD19-C58D-4803-9A65-E0AC851BB100}" type="pres">
      <dgm:prSet presAssocID="{90CBCBE1-5022-4C6E-9FDF-16D38F2F78B5}" presName="levelTx" presStyleLbl="revTx" presStyleIdx="0" presStyleCnt="0">
        <dgm:presLayoutVars>
          <dgm:chMax val="1"/>
          <dgm:bulletEnabled val="1"/>
        </dgm:presLayoutVars>
      </dgm:prSet>
      <dgm:spPr/>
    </dgm:pt>
    <dgm:pt modelId="{DE34A861-455B-4A67-9356-A8F8694500F1}" type="pres">
      <dgm:prSet presAssocID="{28533EC4-EE55-4341-B578-FCEEDC286BF2}" presName="Name8" presStyleCnt="0"/>
      <dgm:spPr/>
    </dgm:pt>
    <dgm:pt modelId="{449112AA-312E-45B1-8E02-63028FE1C065}" type="pres">
      <dgm:prSet presAssocID="{28533EC4-EE55-4341-B578-FCEEDC286BF2}" presName="level" presStyleLbl="node1" presStyleIdx="3" presStyleCnt="5">
        <dgm:presLayoutVars>
          <dgm:chMax val="1"/>
          <dgm:bulletEnabled val="1"/>
        </dgm:presLayoutVars>
      </dgm:prSet>
      <dgm:spPr/>
    </dgm:pt>
    <dgm:pt modelId="{A3720443-752F-4CC6-9400-400CDF8254EB}" type="pres">
      <dgm:prSet presAssocID="{28533EC4-EE55-4341-B578-FCEEDC286BF2}" presName="levelTx" presStyleLbl="revTx" presStyleIdx="0" presStyleCnt="0">
        <dgm:presLayoutVars>
          <dgm:chMax val="1"/>
          <dgm:bulletEnabled val="1"/>
        </dgm:presLayoutVars>
      </dgm:prSet>
      <dgm:spPr/>
    </dgm:pt>
    <dgm:pt modelId="{3B250A18-E8D1-43F0-8F80-9DAAAD4FD9C7}" type="pres">
      <dgm:prSet presAssocID="{14EA07AD-8593-4530-BC80-81FB22794022}" presName="Name8" presStyleCnt="0"/>
      <dgm:spPr/>
    </dgm:pt>
    <dgm:pt modelId="{EA6A7583-6D47-41F1-A29E-808D21C1AAD1}" type="pres">
      <dgm:prSet presAssocID="{14EA07AD-8593-4530-BC80-81FB22794022}" presName="level" presStyleLbl="node1" presStyleIdx="4" presStyleCnt="5">
        <dgm:presLayoutVars>
          <dgm:chMax val="1"/>
          <dgm:bulletEnabled val="1"/>
        </dgm:presLayoutVars>
      </dgm:prSet>
      <dgm:spPr/>
    </dgm:pt>
    <dgm:pt modelId="{29222CFF-1C25-49C1-89FA-15A44C97065E}" type="pres">
      <dgm:prSet presAssocID="{14EA07AD-8593-4530-BC80-81FB22794022}" presName="levelTx" presStyleLbl="revTx" presStyleIdx="0" presStyleCnt="0">
        <dgm:presLayoutVars>
          <dgm:chMax val="1"/>
          <dgm:bulletEnabled val="1"/>
        </dgm:presLayoutVars>
      </dgm:prSet>
      <dgm:spPr/>
    </dgm:pt>
  </dgm:ptLst>
  <dgm:cxnLst>
    <dgm:cxn modelId="{2BE1C801-3E83-4E17-ACE6-BB79A8286185}" type="presOf" srcId="{15F11865-0A11-47FC-B4E0-21B43ED698AD}" destId="{618483DE-51B9-446F-92BF-502EE08905A2}" srcOrd="0" destOrd="0" presId="urn:microsoft.com/office/officeart/2005/8/layout/pyramid1"/>
    <dgm:cxn modelId="{C8351908-6532-4C96-9AA4-5D9C6DC43BEA}" type="presOf" srcId="{E4F2E827-B644-42EC-AFF1-5935E850FC7F}" destId="{46F02CAD-7B83-41DD-B508-D979B85E9F4F}" srcOrd="1" destOrd="0" presId="urn:microsoft.com/office/officeart/2005/8/layout/pyramid1"/>
    <dgm:cxn modelId="{99A8BC0E-EE81-457E-8F29-732665556765}" type="presOf" srcId="{14EA07AD-8593-4530-BC80-81FB22794022}" destId="{EA6A7583-6D47-41F1-A29E-808D21C1AAD1}" srcOrd="0" destOrd="0" presId="urn:microsoft.com/office/officeart/2005/8/layout/pyramid1"/>
    <dgm:cxn modelId="{F6DDFB13-FC42-4D76-ACB7-20B10178D4E2}" type="presOf" srcId="{E4F2E827-B644-42EC-AFF1-5935E850FC7F}" destId="{DE972CE2-E9D8-4163-924B-C9C82D7BF391}" srcOrd="0" destOrd="0" presId="urn:microsoft.com/office/officeart/2005/8/layout/pyramid1"/>
    <dgm:cxn modelId="{14873029-94DD-45D9-94C2-DB6E39579DA0}" type="presOf" srcId="{34F81D34-13B6-439F-B003-1909BF69FBF6}" destId="{D833B504-CF5B-4952-994A-B9E681F387CA}" srcOrd="0" destOrd="0" presId="urn:microsoft.com/office/officeart/2005/8/layout/pyramid1"/>
    <dgm:cxn modelId="{9EA4203C-107F-4179-ACD0-60F4DF98E2F5}" srcId="{34F81D34-13B6-439F-B003-1909BF69FBF6}" destId="{90CBCBE1-5022-4C6E-9FDF-16D38F2F78B5}" srcOrd="2" destOrd="0" parTransId="{2BE7F8E0-E7AB-49CA-BEC9-8A585949A4AB}" sibTransId="{070B7232-729C-41A7-897D-16581B82BE12}"/>
    <dgm:cxn modelId="{D6F9173E-6AA7-4F5E-841C-03A8D8A978C8}" type="presOf" srcId="{28533EC4-EE55-4341-B578-FCEEDC286BF2}" destId="{449112AA-312E-45B1-8E02-63028FE1C065}" srcOrd="0" destOrd="0" presId="urn:microsoft.com/office/officeart/2005/8/layout/pyramid1"/>
    <dgm:cxn modelId="{EB063E70-941B-446F-8D71-8E6D200684B8}" type="presOf" srcId="{28533EC4-EE55-4341-B578-FCEEDC286BF2}" destId="{A3720443-752F-4CC6-9400-400CDF8254EB}" srcOrd="1" destOrd="0" presId="urn:microsoft.com/office/officeart/2005/8/layout/pyramid1"/>
    <dgm:cxn modelId="{7720A754-60B3-446E-9B58-41C0E923FB5C}" type="presOf" srcId="{15F11865-0A11-47FC-B4E0-21B43ED698AD}" destId="{3236281C-A57E-4D14-9BCA-8FE83502E480}" srcOrd="1" destOrd="0" presId="urn:microsoft.com/office/officeart/2005/8/layout/pyramid1"/>
    <dgm:cxn modelId="{D09B2A99-1AB9-40B6-AD59-3A220CC0112F}" type="presOf" srcId="{90CBCBE1-5022-4C6E-9FDF-16D38F2F78B5}" destId="{CE50BD19-C58D-4803-9A65-E0AC851BB100}" srcOrd="1" destOrd="0" presId="urn:microsoft.com/office/officeart/2005/8/layout/pyramid1"/>
    <dgm:cxn modelId="{DD134AC3-7F16-4D74-A0F1-A3F769D13BD6}" srcId="{34F81D34-13B6-439F-B003-1909BF69FBF6}" destId="{14EA07AD-8593-4530-BC80-81FB22794022}" srcOrd="4" destOrd="0" parTransId="{25E8BDDE-B801-49B1-B993-E2526CB13495}" sibTransId="{F7B2A9E8-7C9D-4771-9762-C7845C133E97}"/>
    <dgm:cxn modelId="{286577C5-F4D7-4B8D-8340-241C8EBF6DAC}" type="presOf" srcId="{14EA07AD-8593-4530-BC80-81FB22794022}" destId="{29222CFF-1C25-49C1-89FA-15A44C97065E}" srcOrd="1" destOrd="0" presId="urn:microsoft.com/office/officeart/2005/8/layout/pyramid1"/>
    <dgm:cxn modelId="{E3BEABD3-F2CF-4B02-BF14-66A0F7F44B04}" type="presOf" srcId="{90CBCBE1-5022-4C6E-9FDF-16D38F2F78B5}" destId="{3106B475-F1C6-448B-9A55-BA0A4DA8B9D9}" srcOrd="0" destOrd="0" presId="urn:microsoft.com/office/officeart/2005/8/layout/pyramid1"/>
    <dgm:cxn modelId="{6B681FD7-32CA-4E2F-9C86-E0E4E612614C}" srcId="{34F81D34-13B6-439F-B003-1909BF69FBF6}" destId="{E4F2E827-B644-42EC-AFF1-5935E850FC7F}" srcOrd="0" destOrd="0" parTransId="{4E69F664-9548-49A5-8165-D0A7D4A36856}" sibTransId="{E891D8EC-7B33-4A36-850E-F20CFA016E69}"/>
    <dgm:cxn modelId="{F20669F1-432A-490A-B6E1-61E41C61489B}" srcId="{34F81D34-13B6-439F-B003-1909BF69FBF6}" destId="{28533EC4-EE55-4341-B578-FCEEDC286BF2}" srcOrd="3" destOrd="0" parTransId="{A5C87ED2-6EF3-45CA-9B46-0B84D8355549}" sibTransId="{4D9538A1-4710-43BD-A5D6-EFE37C100788}"/>
    <dgm:cxn modelId="{A76B07FB-63EF-46E4-9E4C-F49954CC2265}" srcId="{34F81D34-13B6-439F-B003-1909BF69FBF6}" destId="{15F11865-0A11-47FC-B4E0-21B43ED698AD}" srcOrd="1" destOrd="0" parTransId="{8249FBF4-D861-4FC2-9314-8E09EEC7B284}" sibTransId="{C9B00597-61C6-46F7-BAD5-D075EFF30879}"/>
    <dgm:cxn modelId="{181FEB8A-9BD4-49D5-9D64-3D181CE3E8EA}" type="presParOf" srcId="{D833B504-CF5B-4952-994A-B9E681F387CA}" destId="{8F3BEC8F-9A0E-42AC-B484-EB4FDE019E66}" srcOrd="0" destOrd="0" presId="urn:microsoft.com/office/officeart/2005/8/layout/pyramid1"/>
    <dgm:cxn modelId="{FE5E229B-4ECF-449C-8ACD-79BAF6C79959}" type="presParOf" srcId="{8F3BEC8F-9A0E-42AC-B484-EB4FDE019E66}" destId="{DE972CE2-E9D8-4163-924B-C9C82D7BF391}" srcOrd="0" destOrd="0" presId="urn:microsoft.com/office/officeart/2005/8/layout/pyramid1"/>
    <dgm:cxn modelId="{46923F22-05F4-42F6-8690-24CAE1649D22}" type="presParOf" srcId="{8F3BEC8F-9A0E-42AC-B484-EB4FDE019E66}" destId="{46F02CAD-7B83-41DD-B508-D979B85E9F4F}" srcOrd="1" destOrd="0" presId="urn:microsoft.com/office/officeart/2005/8/layout/pyramid1"/>
    <dgm:cxn modelId="{B8FBA468-7829-4F77-BC72-3B9F0F82AEB8}" type="presParOf" srcId="{D833B504-CF5B-4952-994A-B9E681F387CA}" destId="{23D200C1-C8ED-41C4-A7A7-0E74B30B75B1}" srcOrd="1" destOrd="0" presId="urn:microsoft.com/office/officeart/2005/8/layout/pyramid1"/>
    <dgm:cxn modelId="{1EE44218-DEBE-4285-AEF6-C63891B4200D}" type="presParOf" srcId="{23D200C1-C8ED-41C4-A7A7-0E74B30B75B1}" destId="{618483DE-51B9-446F-92BF-502EE08905A2}" srcOrd="0" destOrd="0" presId="urn:microsoft.com/office/officeart/2005/8/layout/pyramid1"/>
    <dgm:cxn modelId="{C0BC16F1-8F6A-49F3-9197-0C1C02576C17}" type="presParOf" srcId="{23D200C1-C8ED-41C4-A7A7-0E74B30B75B1}" destId="{3236281C-A57E-4D14-9BCA-8FE83502E480}" srcOrd="1" destOrd="0" presId="urn:microsoft.com/office/officeart/2005/8/layout/pyramid1"/>
    <dgm:cxn modelId="{574B2807-24B7-4ABE-B69B-B21B9525B694}" type="presParOf" srcId="{D833B504-CF5B-4952-994A-B9E681F387CA}" destId="{8779870C-2B21-47B8-820B-AA367FCBBACA}" srcOrd="2" destOrd="0" presId="urn:microsoft.com/office/officeart/2005/8/layout/pyramid1"/>
    <dgm:cxn modelId="{D4B87A73-309C-46CA-BCC6-E554EFE3B4E2}" type="presParOf" srcId="{8779870C-2B21-47B8-820B-AA367FCBBACA}" destId="{3106B475-F1C6-448B-9A55-BA0A4DA8B9D9}" srcOrd="0" destOrd="0" presId="urn:microsoft.com/office/officeart/2005/8/layout/pyramid1"/>
    <dgm:cxn modelId="{C1043598-98DD-4937-876B-C1FC1F27E8A7}" type="presParOf" srcId="{8779870C-2B21-47B8-820B-AA367FCBBACA}" destId="{CE50BD19-C58D-4803-9A65-E0AC851BB100}" srcOrd="1" destOrd="0" presId="urn:microsoft.com/office/officeart/2005/8/layout/pyramid1"/>
    <dgm:cxn modelId="{C9E0C787-07A1-47CD-B009-B33204C90CEE}" type="presParOf" srcId="{D833B504-CF5B-4952-994A-B9E681F387CA}" destId="{DE34A861-455B-4A67-9356-A8F8694500F1}" srcOrd="3" destOrd="0" presId="urn:microsoft.com/office/officeart/2005/8/layout/pyramid1"/>
    <dgm:cxn modelId="{D5B5A0B6-90D8-42C2-8962-42FA2CA2D00E}" type="presParOf" srcId="{DE34A861-455B-4A67-9356-A8F8694500F1}" destId="{449112AA-312E-45B1-8E02-63028FE1C065}" srcOrd="0" destOrd="0" presId="urn:microsoft.com/office/officeart/2005/8/layout/pyramid1"/>
    <dgm:cxn modelId="{81381569-08C5-4699-8861-68F32646BB3C}" type="presParOf" srcId="{DE34A861-455B-4A67-9356-A8F8694500F1}" destId="{A3720443-752F-4CC6-9400-400CDF8254EB}" srcOrd="1" destOrd="0" presId="urn:microsoft.com/office/officeart/2005/8/layout/pyramid1"/>
    <dgm:cxn modelId="{95B3112F-A1A0-4335-9383-3BDD7821F0E4}" type="presParOf" srcId="{D833B504-CF5B-4952-994A-B9E681F387CA}" destId="{3B250A18-E8D1-43F0-8F80-9DAAAD4FD9C7}" srcOrd="4" destOrd="0" presId="urn:microsoft.com/office/officeart/2005/8/layout/pyramid1"/>
    <dgm:cxn modelId="{5D7E819A-6117-44BA-9CC1-EB5697233D25}" type="presParOf" srcId="{3B250A18-E8D1-43F0-8F80-9DAAAD4FD9C7}" destId="{EA6A7583-6D47-41F1-A29E-808D21C1AAD1}" srcOrd="0" destOrd="0" presId="urn:microsoft.com/office/officeart/2005/8/layout/pyramid1"/>
    <dgm:cxn modelId="{99F00F7C-58A2-43CE-B320-B0B1E1FC3273}" type="presParOf" srcId="{3B250A18-E8D1-43F0-8F80-9DAAAD4FD9C7}" destId="{29222CFF-1C25-49C1-89FA-15A44C97065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E409D-DB87-462C-97E2-4EC964E2D926}">
      <dsp:nvSpPr>
        <dsp:cNvPr id="0" name=""/>
        <dsp:cNvSpPr/>
      </dsp:nvSpPr>
      <dsp:spPr>
        <a:xfrm>
          <a:off x="1045028" y="0"/>
          <a:ext cx="522514" cy="403497"/>
        </a:xfrm>
        <a:prstGeom prst="trapezoid">
          <a:avLst>
            <a:gd name="adj" fmla="val 64748"/>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 </a:t>
          </a:r>
        </a:p>
      </dsp:txBody>
      <dsp:txXfrm>
        <a:off x="1045028" y="0"/>
        <a:ext cx="522514" cy="403497"/>
      </dsp:txXfrm>
    </dsp:sp>
    <dsp:sp modelId="{618483DE-51B9-446F-92BF-502EE08905A2}">
      <dsp:nvSpPr>
        <dsp:cNvPr id="0" name=""/>
        <dsp:cNvSpPr/>
      </dsp:nvSpPr>
      <dsp:spPr>
        <a:xfrm>
          <a:off x="783771" y="403497"/>
          <a:ext cx="1045028" cy="403497"/>
        </a:xfrm>
        <a:prstGeom prst="trapezoid">
          <a:avLst>
            <a:gd name="adj" fmla="val 64748"/>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 </a:t>
          </a:r>
        </a:p>
      </dsp:txBody>
      <dsp:txXfrm>
        <a:off x="966651" y="403497"/>
        <a:ext cx="679268" cy="403497"/>
      </dsp:txXfrm>
    </dsp:sp>
    <dsp:sp modelId="{3106B475-F1C6-448B-9A55-BA0A4DA8B9D9}">
      <dsp:nvSpPr>
        <dsp:cNvPr id="0" name=""/>
        <dsp:cNvSpPr/>
      </dsp:nvSpPr>
      <dsp:spPr>
        <a:xfrm>
          <a:off x="522514" y="806994"/>
          <a:ext cx="1567542" cy="403497"/>
        </a:xfrm>
        <a:prstGeom prst="trapezoid">
          <a:avLst>
            <a:gd name="adj" fmla="val 64748"/>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96834" y="806994"/>
        <a:ext cx="1018902" cy="403497"/>
      </dsp:txXfrm>
    </dsp:sp>
    <dsp:sp modelId="{449112AA-312E-45B1-8E02-63028FE1C065}">
      <dsp:nvSpPr>
        <dsp:cNvPr id="0" name=""/>
        <dsp:cNvSpPr/>
      </dsp:nvSpPr>
      <dsp:spPr>
        <a:xfrm>
          <a:off x="261257" y="1210491"/>
          <a:ext cx="2090056" cy="403497"/>
        </a:xfrm>
        <a:prstGeom prst="trapezoid">
          <a:avLst>
            <a:gd name="adj" fmla="val 64748"/>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27017" y="1210491"/>
        <a:ext cx="1358536" cy="403497"/>
      </dsp:txXfrm>
    </dsp:sp>
    <dsp:sp modelId="{EA6A7583-6D47-41F1-A29E-808D21C1AAD1}">
      <dsp:nvSpPr>
        <dsp:cNvPr id="0" name=""/>
        <dsp:cNvSpPr/>
      </dsp:nvSpPr>
      <dsp:spPr>
        <a:xfrm>
          <a:off x="0" y="1613988"/>
          <a:ext cx="2612570" cy="403497"/>
        </a:xfrm>
        <a:prstGeom prst="trapezoid">
          <a:avLst>
            <a:gd name="adj" fmla="val 64748"/>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57199" y="1613988"/>
        <a:ext cx="1698171" cy="403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72CE2-E9D8-4163-924B-C9C82D7BF391}">
      <dsp:nvSpPr>
        <dsp:cNvPr id="0" name=""/>
        <dsp:cNvSpPr/>
      </dsp:nvSpPr>
      <dsp:spPr>
        <a:xfrm>
          <a:off x="1242422" y="0"/>
          <a:ext cx="621211" cy="503645"/>
        </a:xfrm>
        <a:prstGeom prst="trapezoid">
          <a:avLst>
            <a:gd name="adj" fmla="val 61671"/>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242422" y="0"/>
        <a:ext cx="621211" cy="503645"/>
      </dsp:txXfrm>
    </dsp:sp>
    <dsp:sp modelId="{618483DE-51B9-446F-92BF-502EE08905A2}">
      <dsp:nvSpPr>
        <dsp:cNvPr id="0" name=""/>
        <dsp:cNvSpPr/>
      </dsp:nvSpPr>
      <dsp:spPr>
        <a:xfrm>
          <a:off x="931817" y="503645"/>
          <a:ext cx="1242422" cy="503645"/>
        </a:xfrm>
        <a:prstGeom prst="trapezoid">
          <a:avLst>
            <a:gd name="adj" fmla="val 61671"/>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 </a:t>
          </a:r>
        </a:p>
      </dsp:txBody>
      <dsp:txXfrm>
        <a:off x="1149241" y="503645"/>
        <a:ext cx="807574" cy="503645"/>
      </dsp:txXfrm>
    </dsp:sp>
    <dsp:sp modelId="{3106B475-F1C6-448B-9A55-BA0A4DA8B9D9}">
      <dsp:nvSpPr>
        <dsp:cNvPr id="0" name=""/>
        <dsp:cNvSpPr/>
      </dsp:nvSpPr>
      <dsp:spPr>
        <a:xfrm>
          <a:off x="621211" y="1007291"/>
          <a:ext cx="1863634" cy="503645"/>
        </a:xfrm>
        <a:prstGeom prst="trapezoid">
          <a:avLst>
            <a:gd name="adj" fmla="val 61671"/>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47347" y="1007291"/>
        <a:ext cx="1211362" cy="503645"/>
      </dsp:txXfrm>
    </dsp:sp>
    <dsp:sp modelId="{449112AA-312E-45B1-8E02-63028FE1C065}">
      <dsp:nvSpPr>
        <dsp:cNvPr id="0" name=""/>
        <dsp:cNvSpPr/>
      </dsp:nvSpPr>
      <dsp:spPr>
        <a:xfrm>
          <a:off x="310605" y="1510937"/>
          <a:ext cx="2484845" cy="503645"/>
        </a:xfrm>
        <a:prstGeom prst="trapezoid">
          <a:avLst>
            <a:gd name="adj" fmla="val 61671"/>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45453" y="1510937"/>
        <a:ext cx="1615149" cy="503645"/>
      </dsp:txXfrm>
    </dsp:sp>
    <dsp:sp modelId="{EA6A7583-6D47-41F1-A29E-808D21C1AAD1}">
      <dsp:nvSpPr>
        <dsp:cNvPr id="0" name=""/>
        <dsp:cNvSpPr/>
      </dsp:nvSpPr>
      <dsp:spPr>
        <a:xfrm>
          <a:off x="0" y="2014583"/>
          <a:ext cx="3106057" cy="503645"/>
        </a:xfrm>
        <a:prstGeom prst="trapezoid">
          <a:avLst>
            <a:gd name="adj" fmla="val 61671"/>
          </a:avLst>
        </a:prstGeom>
        <a:solidFill>
          <a:srgbClr val="70C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Highest Impact</a:t>
          </a:r>
        </a:p>
      </dsp:txBody>
      <dsp:txXfrm>
        <a:off x="543559" y="2014583"/>
        <a:ext cx="2018937" cy="5036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284502B-A32E-48A1-BA93-04B395DDC8F7}" type="datetimeFigureOut">
              <a:rPr lang="en-US" smtClean="0"/>
              <a:t>3/6/2019</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34E1AE05-731D-4661-9124-03E165951538}" type="slidenum">
              <a:rPr lang="en-US" smtClean="0"/>
              <a:t>‹#›</a:t>
            </a:fld>
            <a:endParaRPr lang="en-US"/>
          </a:p>
        </p:txBody>
      </p:sp>
    </p:spTree>
    <p:extLst>
      <p:ext uri="{BB962C8B-B14F-4D97-AF65-F5344CB8AC3E}">
        <p14:creationId xmlns:p14="http://schemas.microsoft.com/office/powerpoint/2010/main" val="266640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D39EFA5-7CE6-4C6C-9317-CFCDAFF87EFF}" type="slidenum">
              <a:rPr lang="es-ES"/>
              <a:pPr/>
              <a:t>15</a:t>
            </a:fld>
            <a:endParaRPr lang="es-E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389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71DB4D0-9092-4640-9BE9-588C61924807}" type="slidenum">
              <a:rPr lang="en-US"/>
              <a:pPr/>
              <a:t>16</a:t>
            </a:fld>
            <a:endParaRPr lang="en-US"/>
          </a:p>
        </p:txBody>
      </p:sp>
      <p:sp>
        <p:nvSpPr>
          <p:cNvPr id="79875" name="Slide Image Placeholder 1"/>
          <p:cNvSpPr>
            <a:spLocks noGrp="1" noRot="1" noChangeAspect="1" noTextEdit="1"/>
          </p:cNvSpPr>
          <p:nvPr>
            <p:ph type="sldImg"/>
          </p:nvPr>
        </p:nvSpPr>
        <p:spPr>
          <a:ln/>
        </p:spPr>
      </p:sp>
      <p:sp>
        <p:nvSpPr>
          <p:cNvPr id="79876" name="Notes Placeholder 2"/>
          <p:cNvSpPr>
            <a:spLocks noGrp="1"/>
          </p:cNvSpPr>
          <p:nvPr>
            <p:ph type="body" idx="1"/>
          </p:nvPr>
        </p:nvSpPr>
        <p:spPr>
          <a:noFill/>
          <a:ln/>
        </p:spPr>
        <p:txBody>
          <a:bodyPr/>
          <a:lstStyle/>
          <a:p>
            <a:endParaRPr lang="en-US"/>
          </a:p>
        </p:txBody>
      </p:sp>
      <p:sp>
        <p:nvSpPr>
          <p:cNvPr id="79877" name="Slide Number Placeholder 3"/>
          <p:cNvSpPr txBox="1">
            <a:spLocks noGrp="1"/>
          </p:cNvSpPr>
          <p:nvPr/>
        </p:nvSpPr>
        <p:spPr bwMode="auto">
          <a:xfrm>
            <a:off x="3956348" y="8815525"/>
            <a:ext cx="3027137" cy="466641"/>
          </a:xfrm>
          <a:prstGeom prst="rect">
            <a:avLst/>
          </a:prstGeom>
          <a:noFill/>
          <a:ln w="9525">
            <a:noFill/>
            <a:miter lim="800000"/>
            <a:headEnd/>
            <a:tailEnd/>
          </a:ln>
        </p:spPr>
        <p:txBody>
          <a:bodyPr lIns="92923" tIns="46462" rIns="92923" bIns="46462" anchor="b"/>
          <a:lstStyle/>
          <a:p>
            <a:pPr algn="r" defTabSz="928139"/>
            <a:fld id="{32824AC7-E829-43F1-86DC-166D21981162}" type="slidenum">
              <a:rPr lang="en-US" sz="1000">
                <a:latin typeface="Times New Roman" pitchFamily="18" charset="0"/>
              </a:rPr>
              <a:pPr algn="r" defTabSz="928139"/>
              <a:t>16</a:t>
            </a:fld>
            <a:endParaRPr lang="en-US" sz="1000" dirty="0">
              <a:latin typeface="Times New Roman" pitchFamily="18" charset="0"/>
            </a:endParaRPr>
          </a:p>
        </p:txBody>
      </p:sp>
    </p:spTree>
    <p:extLst>
      <p:ext uri="{BB962C8B-B14F-4D97-AF65-F5344CB8AC3E}">
        <p14:creationId xmlns:p14="http://schemas.microsoft.com/office/powerpoint/2010/main" val="335191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E5CEC09-3088-4CCD-9B86-79A795942CC1}" type="slidenum">
              <a:rPr lang="en-US"/>
              <a:pPr/>
              <a:t>17</a:t>
            </a:fld>
            <a:endParaRPr lang="en-US"/>
          </a:p>
        </p:txBody>
      </p:sp>
      <p:sp>
        <p:nvSpPr>
          <p:cNvPr id="80899" name="Slide Image Placeholder 1"/>
          <p:cNvSpPr>
            <a:spLocks noGrp="1" noRot="1" noChangeAspect="1" noTextEdit="1"/>
          </p:cNvSpPr>
          <p:nvPr>
            <p:ph type="sldImg"/>
          </p:nvPr>
        </p:nvSpPr>
        <p:spPr>
          <a:ln/>
        </p:spPr>
      </p:sp>
      <p:sp>
        <p:nvSpPr>
          <p:cNvPr id="80900" name="Notes Placeholder 2"/>
          <p:cNvSpPr>
            <a:spLocks noGrp="1"/>
          </p:cNvSpPr>
          <p:nvPr>
            <p:ph type="body" idx="1"/>
          </p:nvPr>
        </p:nvSpPr>
        <p:spPr>
          <a:noFill/>
          <a:ln/>
        </p:spPr>
        <p:txBody>
          <a:bodyPr/>
          <a:lstStyle/>
          <a:p>
            <a:endParaRPr lang="en-US"/>
          </a:p>
        </p:txBody>
      </p:sp>
      <p:sp>
        <p:nvSpPr>
          <p:cNvPr id="80901" name="Slide Number Placeholder 3"/>
          <p:cNvSpPr txBox="1">
            <a:spLocks noGrp="1"/>
          </p:cNvSpPr>
          <p:nvPr/>
        </p:nvSpPr>
        <p:spPr bwMode="auto">
          <a:xfrm>
            <a:off x="3956348" y="8815525"/>
            <a:ext cx="3027137" cy="466641"/>
          </a:xfrm>
          <a:prstGeom prst="rect">
            <a:avLst/>
          </a:prstGeom>
          <a:noFill/>
          <a:ln w="9525">
            <a:noFill/>
            <a:miter lim="800000"/>
            <a:headEnd/>
            <a:tailEnd/>
          </a:ln>
        </p:spPr>
        <p:txBody>
          <a:bodyPr lIns="92923" tIns="46462" rIns="92923" bIns="46462" anchor="b"/>
          <a:lstStyle/>
          <a:p>
            <a:pPr algn="r" defTabSz="928139"/>
            <a:fld id="{4C5D0C6D-D7C2-473E-AE69-8E509F6C05CE}" type="slidenum">
              <a:rPr lang="en-US" sz="1000">
                <a:latin typeface="Times New Roman" pitchFamily="18" charset="0"/>
              </a:rPr>
              <a:pPr algn="r" defTabSz="928139"/>
              <a:t>17</a:t>
            </a:fld>
            <a:endParaRPr lang="en-US" sz="1000" dirty="0">
              <a:latin typeface="Times New Roman" pitchFamily="18" charset="0"/>
            </a:endParaRPr>
          </a:p>
        </p:txBody>
      </p:sp>
    </p:spTree>
    <p:extLst>
      <p:ext uri="{BB962C8B-B14F-4D97-AF65-F5344CB8AC3E}">
        <p14:creationId xmlns:p14="http://schemas.microsoft.com/office/powerpoint/2010/main" val="30320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46CCD85-6E07-4692-8433-F1197270BDD2}" type="slidenum">
              <a:rPr lang="en-US"/>
              <a:pPr/>
              <a:t>18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823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2E0918-EA2E-463A-8BDA-51B62B313D58}"/>
              </a:ext>
            </a:extLst>
          </p:cNvPr>
          <p:cNvSpPr>
            <a:spLocks noGrp="1" noChangeArrowheads="1"/>
          </p:cNvSpPr>
          <p:nvPr>
            <p:ph type="sldNum" sz="quarter" idx="5"/>
          </p:nvPr>
        </p:nvSpPr>
        <p:spPr>
          <a:ln/>
        </p:spPr>
        <p:txBody>
          <a:bodyPr/>
          <a:lstStyle/>
          <a:p>
            <a:fld id="{7B03A6EC-0C1C-4248-8143-345B6743D5A1}" type="slidenum">
              <a:rPr lang="en-US" altLang="en-US"/>
              <a:pPr/>
              <a:t>20</a:t>
            </a:fld>
            <a:endParaRPr lang="en-US" altLang="en-US"/>
          </a:p>
        </p:txBody>
      </p:sp>
      <p:sp>
        <p:nvSpPr>
          <p:cNvPr id="272386" name="Rectangle 2">
            <a:extLst>
              <a:ext uri="{FF2B5EF4-FFF2-40B4-BE49-F238E27FC236}">
                <a16:creationId xmlns:a16="http://schemas.microsoft.com/office/drawing/2014/main" id="{8A710C07-E469-42FD-87BF-A1878210E18A}"/>
              </a:ext>
            </a:extLst>
          </p:cNvPr>
          <p:cNvSpPr>
            <a:spLocks noGrp="1" noRot="1" noChangeAspect="1" noChangeArrowheads="1" noTextEdit="1"/>
          </p:cNvSpPr>
          <p:nvPr>
            <p:ph type="sldImg"/>
          </p:nvPr>
        </p:nvSpPr>
        <p:spPr>
          <a:xfrm>
            <a:off x="1216025" y="704850"/>
            <a:ext cx="4711700" cy="3533775"/>
          </a:xfrm>
          <a:ln/>
        </p:spPr>
      </p:sp>
      <p:sp>
        <p:nvSpPr>
          <p:cNvPr id="272387" name="Rectangle 3">
            <a:extLst>
              <a:ext uri="{FF2B5EF4-FFF2-40B4-BE49-F238E27FC236}">
                <a16:creationId xmlns:a16="http://schemas.microsoft.com/office/drawing/2014/main" id="{D6A1DDE7-0A09-441A-A9AB-4E9648E51A47}"/>
              </a:ext>
            </a:extLst>
          </p:cNvPr>
          <p:cNvSpPr>
            <a:spLocks noGrp="1" noChangeArrowheads="1"/>
          </p:cNvSpPr>
          <p:nvPr>
            <p:ph type="body" idx="1"/>
          </p:nvPr>
        </p:nvSpPr>
        <p:spPr>
          <a:xfrm>
            <a:off x="953970" y="4443606"/>
            <a:ext cx="5232282" cy="4295322"/>
          </a:xfrm>
        </p:spPr>
        <p:txBody>
          <a:bodyPr/>
          <a:lstStyle/>
          <a:p>
            <a:endParaRPr lang="en-US" altLang="en-US"/>
          </a:p>
        </p:txBody>
      </p:sp>
    </p:spTree>
    <p:extLst>
      <p:ext uri="{BB962C8B-B14F-4D97-AF65-F5344CB8AC3E}">
        <p14:creationId xmlns:p14="http://schemas.microsoft.com/office/powerpoint/2010/main" val="314387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584687A-5CD0-4B62-BAF0-5DC029447629}" type="slidenum">
              <a:rPr lang="en-US"/>
              <a:pPr/>
              <a:t>26</a:t>
            </a:fld>
            <a:endParaRPr lang="en-US" dirty="0"/>
          </a:p>
        </p:txBody>
      </p:sp>
      <p:sp>
        <p:nvSpPr>
          <p:cNvPr id="88067" name="Rectangle 7"/>
          <p:cNvSpPr txBox="1">
            <a:spLocks noGrp="1" noChangeArrowheads="1"/>
          </p:cNvSpPr>
          <p:nvPr/>
        </p:nvSpPr>
        <p:spPr bwMode="auto">
          <a:xfrm>
            <a:off x="3956348" y="8815525"/>
            <a:ext cx="3027137" cy="466641"/>
          </a:xfrm>
          <a:prstGeom prst="rect">
            <a:avLst/>
          </a:prstGeom>
          <a:noFill/>
          <a:ln w="9525">
            <a:noFill/>
            <a:miter lim="800000"/>
            <a:headEnd/>
            <a:tailEnd/>
          </a:ln>
        </p:spPr>
        <p:txBody>
          <a:bodyPr lIns="92923" tIns="46462" rIns="92923" bIns="46462" anchor="b"/>
          <a:lstStyle/>
          <a:p>
            <a:pPr algn="r" defTabSz="928139"/>
            <a:fld id="{C3F60486-A780-415E-A728-753406A82329}" type="slidenum">
              <a:rPr lang="es-ES" sz="1000"/>
              <a:pPr algn="r" defTabSz="928139"/>
              <a:t>26</a:t>
            </a:fld>
            <a:endParaRPr lang="es-ES" sz="1000" dirty="0"/>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4188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2BC1DE2-DF2C-4E1D-A5C4-17FE7E5A99AF}" type="slidenum">
              <a:rPr lang="en-US"/>
              <a:pPr/>
              <a:t>27</a:t>
            </a:fld>
            <a:endParaRPr lang="en-US" dirty="0"/>
          </a:p>
        </p:txBody>
      </p:sp>
      <p:sp>
        <p:nvSpPr>
          <p:cNvPr id="89091" name="Rectangle 7"/>
          <p:cNvSpPr txBox="1">
            <a:spLocks noGrp="1" noChangeArrowheads="1"/>
          </p:cNvSpPr>
          <p:nvPr/>
        </p:nvSpPr>
        <p:spPr bwMode="auto">
          <a:xfrm>
            <a:off x="3956348" y="8815525"/>
            <a:ext cx="3027137" cy="466641"/>
          </a:xfrm>
          <a:prstGeom prst="rect">
            <a:avLst/>
          </a:prstGeom>
          <a:noFill/>
          <a:ln w="9525">
            <a:noFill/>
            <a:miter lim="800000"/>
            <a:headEnd/>
            <a:tailEnd/>
          </a:ln>
        </p:spPr>
        <p:txBody>
          <a:bodyPr lIns="92923" tIns="46462" rIns="92923" bIns="46462" anchor="b"/>
          <a:lstStyle/>
          <a:p>
            <a:pPr algn="r" defTabSz="928139"/>
            <a:fld id="{8F6A7177-04C9-43D9-887D-8AC8F1522F0D}" type="slidenum">
              <a:rPr lang="es-ES" sz="1000"/>
              <a:pPr algn="r" defTabSz="928139"/>
              <a:t>27</a:t>
            </a:fld>
            <a:endParaRPr lang="es-ES" sz="1000" dirty="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1027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1267"/>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0560B1-4D89-42AF-B102-0F622E1F61A6}"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125172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982911"/>
            <a:ext cx="7886700" cy="423295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560B1-4D89-42AF-B102-0F622E1F61A6}"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153893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852755"/>
            <a:ext cx="1971675" cy="53242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852755"/>
            <a:ext cx="5800725" cy="532420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560B1-4D89-42AF-B102-0F622E1F61A6}"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185006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2041379"/>
            <a:ext cx="7886700" cy="43149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560B1-4D89-42AF-B102-0F622E1F61A6}"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20949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90835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788078"/>
            <a:ext cx="7886700" cy="237641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0560B1-4D89-42AF-B102-0F622E1F61A6}"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236575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13705"/>
            <a:ext cx="7886700" cy="73519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19449"/>
            <a:ext cx="3886200" cy="4749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19449"/>
            <a:ext cx="3886200" cy="4749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0560B1-4D89-42AF-B102-0F622E1F61A6}"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268908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21101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5578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381787"/>
            <a:ext cx="3868340" cy="3618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578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381787"/>
            <a:ext cx="3887391" cy="3618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0560B1-4D89-42AF-B102-0F622E1F61A6}" type="datetimeFigureOut">
              <a:rPr lang="en-US" smtClean="0"/>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419223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0560B1-4D89-42AF-B102-0F622E1F61A6}" type="datetimeFigureOut">
              <a:rPr lang="en-US" smtClean="0"/>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12176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560B1-4D89-42AF-B102-0F622E1F61A6}" type="datetimeFigureOut">
              <a:rPr lang="en-US" smtClean="0"/>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233999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0560B1-4D89-42AF-B102-0F622E1F61A6}"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12611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750012"/>
            <a:ext cx="2949178" cy="1307387"/>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530401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399"/>
            <a:ext cx="2949178" cy="4148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0560B1-4D89-42AF-B102-0F622E1F61A6}"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5EE5-47F7-4232-ADA5-5132E9494226}" type="slidenum">
              <a:rPr lang="en-US" smtClean="0"/>
              <a:t>‹#›</a:t>
            </a:fld>
            <a:endParaRPr lang="en-US"/>
          </a:p>
        </p:txBody>
      </p:sp>
    </p:spTree>
    <p:extLst>
      <p:ext uri="{BB962C8B-B14F-4D97-AF65-F5344CB8AC3E}">
        <p14:creationId xmlns:p14="http://schemas.microsoft.com/office/powerpoint/2010/main" val="17572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19881"/>
            <a:ext cx="7886700" cy="7351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41379"/>
            <a:ext cx="7886700" cy="25203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560B1-4D89-42AF-B102-0F622E1F61A6}" type="datetimeFigureOut">
              <a:rPr lang="en-US" smtClean="0"/>
              <a:t>3/6/2019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95EE5-47F7-4232-ADA5-5132E9494226}" type="slidenum">
              <a:rPr lang="en-US" smtClean="0"/>
              <a:t>‹#›</a:t>
            </a:fld>
            <a:endParaRPr lang="en-US"/>
          </a:p>
        </p:txBody>
      </p:sp>
    </p:spTree>
    <p:extLst>
      <p:ext uri="{BB962C8B-B14F-4D97-AF65-F5344CB8AC3E}">
        <p14:creationId xmlns:p14="http://schemas.microsoft.com/office/powerpoint/2010/main" val="42417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Impacting Policy at the Community Level</a:t>
            </a:r>
          </a:p>
        </p:txBody>
      </p:sp>
      <p:sp>
        <p:nvSpPr>
          <p:cNvPr id="3" name="Subtitle 2"/>
          <p:cNvSpPr>
            <a:spLocks noGrp="1"/>
          </p:cNvSpPr>
          <p:nvPr>
            <p:ph type="subTitle" idx="1"/>
          </p:nvPr>
        </p:nvSpPr>
        <p:spPr>
          <a:xfrm>
            <a:off x="1143000" y="3560942"/>
            <a:ext cx="6858000" cy="969962"/>
          </a:xfrm>
        </p:spPr>
        <p:txBody>
          <a:bodyPr/>
          <a:lstStyle/>
          <a:p>
            <a:r>
              <a:rPr lang="en-US" dirty="0"/>
              <a:t>2019 Provider Meeting</a:t>
            </a:r>
          </a:p>
          <a:p>
            <a:r>
              <a:rPr lang="en-US" dirty="0"/>
              <a:t>May 23</a:t>
            </a:r>
            <a:r>
              <a:rPr lang="en-US" baseline="30000" dirty="0"/>
              <a:t>rd</a:t>
            </a:r>
          </a:p>
          <a:p>
            <a:endParaRPr lang="en-US" dirty="0"/>
          </a:p>
        </p:txBody>
      </p:sp>
    </p:spTree>
    <p:extLst>
      <p:ext uri="{BB962C8B-B14F-4D97-AF65-F5344CB8AC3E}">
        <p14:creationId xmlns:p14="http://schemas.microsoft.com/office/powerpoint/2010/main" val="119322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AC33-1AE7-4D2C-9563-C1DB79F57B6C}"/>
              </a:ext>
            </a:extLst>
          </p:cNvPr>
          <p:cNvSpPr>
            <a:spLocks noGrp="1"/>
          </p:cNvSpPr>
          <p:nvPr>
            <p:ph type="title"/>
          </p:nvPr>
        </p:nvSpPr>
        <p:spPr>
          <a:xfrm>
            <a:off x="628650" y="931196"/>
            <a:ext cx="7886700" cy="735192"/>
          </a:xfrm>
        </p:spPr>
        <p:txBody>
          <a:bodyPr/>
          <a:lstStyle/>
          <a:p>
            <a:r>
              <a:rPr lang="en-US" dirty="0"/>
              <a:t>Changing the Context </a:t>
            </a:r>
          </a:p>
        </p:txBody>
      </p:sp>
      <p:sp>
        <p:nvSpPr>
          <p:cNvPr id="3" name="Content Placeholder 2">
            <a:extLst>
              <a:ext uri="{FF2B5EF4-FFF2-40B4-BE49-F238E27FC236}">
                <a16:creationId xmlns:a16="http://schemas.microsoft.com/office/drawing/2014/main" id="{6BB33E4A-DF7A-45B5-8472-00CDC990E0EF}"/>
              </a:ext>
            </a:extLst>
          </p:cNvPr>
          <p:cNvSpPr>
            <a:spLocks noGrp="1"/>
          </p:cNvSpPr>
          <p:nvPr>
            <p:ph idx="1"/>
          </p:nvPr>
        </p:nvSpPr>
        <p:spPr>
          <a:xfrm>
            <a:off x="628650" y="1855073"/>
            <a:ext cx="8167007" cy="5184356"/>
          </a:xfrm>
        </p:spPr>
        <p:txBody>
          <a:bodyPr>
            <a:normAutofit fontScale="77500" lnSpcReduction="20000"/>
          </a:bodyPr>
          <a:lstStyle/>
          <a:p>
            <a:pPr>
              <a:lnSpc>
                <a:spcPct val="100000"/>
              </a:lnSpc>
            </a:pPr>
            <a:r>
              <a:rPr lang="en-US" sz="3400" dirty="0"/>
              <a:t>Fluoridation of water to prevent dental cavities</a:t>
            </a:r>
          </a:p>
          <a:p>
            <a:pPr>
              <a:lnSpc>
                <a:spcPct val="100000"/>
              </a:lnSpc>
            </a:pPr>
            <a:r>
              <a:rPr lang="en-US" sz="3400" dirty="0"/>
              <a:t>Increased unit price for tobacco, alcohol, and sugar-sweetened beverages</a:t>
            </a:r>
          </a:p>
          <a:p>
            <a:pPr>
              <a:lnSpc>
                <a:spcPct val="100000"/>
              </a:lnSpc>
            </a:pPr>
            <a:r>
              <a:rPr lang="en-US" sz="3400" dirty="0"/>
              <a:t>Smoke-free workplaces</a:t>
            </a:r>
          </a:p>
          <a:p>
            <a:pPr>
              <a:lnSpc>
                <a:spcPct val="100000"/>
              </a:lnSpc>
            </a:pPr>
            <a:r>
              <a:rPr lang="en-US" sz="3400" dirty="0"/>
              <a:t>Road and vehicle design requirements to reduce crashes and protect pedestrians and bicyclists</a:t>
            </a:r>
          </a:p>
          <a:p>
            <a:pPr>
              <a:lnSpc>
                <a:spcPct val="100000"/>
              </a:lnSpc>
            </a:pPr>
            <a:r>
              <a:rPr lang="en-US" sz="3400" dirty="0"/>
              <a:t>Laws prohibiting driving at even low blood alcohol levels</a:t>
            </a:r>
          </a:p>
          <a:p>
            <a:pPr>
              <a:lnSpc>
                <a:spcPct val="100000"/>
              </a:lnSpc>
            </a:pPr>
            <a:r>
              <a:rPr lang="en-US" sz="3400" dirty="0"/>
              <a:t>Effectively implementing laws to mandate helmet use by motorcyclists and motorcycle passengers</a:t>
            </a:r>
            <a:br>
              <a:rPr lang="en-US" dirty="0"/>
            </a:br>
            <a:endParaRPr lang="en-US" dirty="0"/>
          </a:p>
        </p:txBody>
      </p:sp>
    </p:spTree>
    <p:extLst>
      <p:ext uri="{BB962C8B-B14F-4D97-AF65-F5344CB8AC3E}">
        <p14:creationId xmlns:p14="http://schemas.microsoft.com/office/powerpoint/2010/main" val="151372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8786-F0FC-4919-A7CF-E3786548CF09}"/>
              </a:ext>
            </a:extLst>
          </p:cNvPr>
          <p:cNvSpPr>
            <a:spLocks noGrp="1"/>
          </p:cNvSpPr>
          <p:nvPr>
            <p:ph type="title"/>
          </p:nvPr>
        </p:nvSpPr>
        <p:spPr>
          <a:xfrm>
            <a:off x="290287" y="783772"/>
            <a:ext cx="8984342" cy="1146629"/>
          </a:xfrm>
        </p:spPr>
        <p:txBody>
          <a:bodyPr>
            <a:normAutofit fontScale="90000"/>
          </a:bodyPr>
          <a:lstStyle/>
          <a:p>
            <a:r>
              <a:rPr lang="en-US" dirty="0"/>
              <a:t>Long-Lasting Protective Environments</a:t>
            </a:r>
          </a:p>
        </p:txBody>
      </p:sp>
      <p:sp>
        <p:nvSpPr>
          <p:cNvPr id="3" name="Content Placeholder 2">
            <a:extLst>
              <a:ext uri="{FF2B5EF4-FFF2-40B4-BE49-F238E27FC236}">
                <a16:creationId xmlns:a16="http://schemas.microsoft.com/office/drawing/2014/main" id="{03399657-37D4-4527-9853-46FE5316125E}"/>
              </a:ext>
            </a:extLst>
          </p:cNvPr>
          <p:cNvSpPr>
            <a:spLocks noGrp="1"/>
          </p:cNvSpPr>
          <p:nvPr>
            <p:ph idx="1"/>
          </p:nvPr>
        </p:nvSpPr>
        <p:spPr/>
        <p:txBody>
          <a:bodyPr>
            <a:normAutofit fontScale="92500" lnSpcReduction="10000"/>
          </a:bodyPr>
          <a:lstStyle/>
          <a:p>
            <a:r>
              <a:rPr lang="en-US" dirty="0"/>
              <a:t>Immunizations</a:t>
            </a:r>
          </a:p>
          <a:p>
            <a:r>
              <a:rPr lang="en-US" dirty="0"/>
              <a:t>Male circumcision in countries with high HIV prevalence and significant female-to-male transmission</a:t>
            </a:r>
          </a:p>
          <a:p>
            <a:r>
              <a:rPr lang="en-US" dirty="0"/>
              <a:t>Mass antibiotics to prevent or treat tropical diseases</a:t>
            </a:r>
          </a:p>
          <a:p>
            <a:r>
              <a:rPr lang="en-US" dirty="0"/>
              <a:t>Treatment of tobacco addiction</a:t>
            </a:r>
          </a:p>
          <a:p>
            <a:r>
              <a:rPr lang="en-US" dirty="0"/>
              <a:t>Brief behavioral counseling to reduce alcohol consumption</a:t>
            </a:r>
          </a:p>
          <a:p>
            <a:r>
              <a:rPr lang="en-US" dirty="0"/>
              <a:t>Home modifications, such as installation of grab bars and handrails to prevent falls</a:t>
            </a:r>
          </a:p>
        </p:txBody>
      </p:sp>
    </p:spTree>
    <p:extLst>
      <p:ext uri="{BB962C8B-B14F-4D97-AF65-F5344CB8AC3E}">
        <p14:creationId xmlns:p14="http://schemas.microsoft.com/office/powerpoint/2010/main" val="373258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21EF-9541-4D11-BD41-DCD1356C8F99}"/>
              </a:ext>
            </a:extLst>
          </p:cNvPr>
          <p:cNvSpPr>
            <a:spLocks noGrp="1"/>
          </p:cNvSpPr>
          <p:nvPr>
            <p:ph type="title"/>
          </p:nvPr>
        </p:nvSpPr>
        <p:spPr/>
        <p:txBody>
          <a:bodyPr/>
          <a:lstStyle/>
          <a:p>
            <a:r>
              <a:rPr lang="en-US" dirty="0"/>
              <a:t>Clinical Interventions</a:t>
            </a:r>
          </a:p>
        </p:txBody>
      </p:sp>
      <p:sp>
        <p:nvSpPr>
          <p:cNvPr id="3" name="Content Placeholder 2">
            <a:extLst>
              <a:ext uri="{FF2B5EF4-FFF2-40B4-BE49-F238E27FC236}">
                <a16:creationId xmlns:a16="http://schemas.microsoft.com/office/drawing/2014/main" id="{B74569FB-EBD9-47EA-94CB-1C9F95722983}"/>
              </a:ext>
            </a:extLst>
          </p:cNvPr>
          <p:cNvSpPr>
            <a:spLocks noGrp="1"/>
          </p:cNvSpPr>
          <p:nvPr>
            <p:ph idx="1"/>
          </p:nvPr>
        </p:nvSpPr>
        <p:spPr/>
        <p:txBody>
          <a:bodyPr/>
          <a:lstStyle/>
          <a:p>
            <a:r>
              <a:rPr lang="en-US" dirty="0"/>
              <a:t>HIV treatment to decrease viral load </a:t>
            </a:r>
          </a:p>
          <a:p>
            <a:r>
              <a:rPr lang="en-US" dirty="0"/>
              <a:t>Treatment of hypertension and hyperlipidemia</a:t>
            </a:r>
          </a:p>
          <a:p>
            <a:r>
              <a:rPr lang="en-US" dirty="0"/>
              <a:t>Aspirin therapy for people with coronary heart disease</a:t>
            </a:r>
          </a:p>
          <a:p>
            <a:r>
              <a:rPr lang="en-US" dirty="0"/>
              <a:t>Methadone and buprenorphine treatment to decrease opiate overdose</a:t>
            </a:r>
          </a:p>
          <a:p>
            <a:r>
              <a:rPr lang="en-US" dirty="0"/>
              <a:t>Screening and treatment of women older than 65 years for osteoporosis to reduce fractures</a:t>
            </a:r>
          </a:p>
        </p:txBody>
      </p:sp>
    </p:spTree>
    <p:extLst>
      <p:ext uri="{BB962C8B-B14F-4D97-AF65-F5344CB8AC3E}">
        <p14:creationId xmlns:p14="http://schemas.microsoft.com/office/powerpoint/2010/main" val="229423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ABD0-0C15-4B1B-ACCE-CDCA55F2AD49}"/>
              </a:ext>
            </a:extLst>
          </p:cNvPr>
          <p:cNvSpPr>
            <a:spLocks noGrp="1"/>
          </p:cNvSpPr>
          <p:nvPr>
            <p:ph type="title"/>
          </p:nvPr>
        </p:nvSpPr>
        <p:spPr/>
        <p:txBody>
          <a:bodyPr/>
          <a:lstStyle/>
          <a:p>
            <a:r>
              <a:rPr lang="en-US" dirty="0"/>
              <a:t>Counseling and Education </a:t>
            </a:r>
          </a:p>
        </p:txBody>
      </p:sp>
      <p:sp>
        <p:nvSpPr>
          <p:cNvPr id="3" name="Content Placeholder 2">
            <a:extLst>
              <a:ext uri="{FF2B5EF4-FFF2-40B4-BE49-F238E27FC236}">
                <a16:creationId xmlns:a16="http://schemas.microsoft.com/office/drawing/2014/main" id="{B9BFE80E-7922-45F9-BD72-4AF13BC5AA05}"/>
              </a:ext>
            </a:extLst>
          </p:cNvPr>
          <p:cNvSpPr>
            <a:spLocks noGrp="1"/>
          </p:cNvSpPr>
          <p:nvPr>
            <p:ph idx="1"/>
          </p:nvPr>
        </p:nvSpPr>
        <p:spPr/>
        <p:txBody>
          <a:bodyPr>
            <a:normAutofit/>
          </a:bodyPr>
          <a:lstStyle/>
          <a:p>
            <a:r>
              <a:rPr lang="en-US" sz="3200" dirty="0"/>
              <a:t>Dietary counseling</a:t>
            </a:r>
          </a:p>
          <a:p>
            <a:r>
              <a:rPr lang="en-US" sz="3200" dirty="0"/>
              <a:t>Counseling to Increase level of physical activity</a:t>
            </a:r>
          </a:p>
          <a:p>
            <a:r>
              <a:rPr lang="en-US" sz="3200" dirty="0"/>
              <a:t>Counseling and public education to avoid drinking and driving and encourage compliance with traffic laws</a:t>
            </a:r>
          </a:p>
          <a:p>
            <a:r>
              <a:rPr lang="en-US" sz="3200" dirty="0"/>
              <a:t>School-based programs to prevent or reduce violent behavior </a:t>
            </a:r>
          </a:p>
        </p:txBody>
      </p:sp>
    </p:spTree>
    <p:extLst>
      <p:ext uri="{BB962C8B-B14F-4D97-AF65-F5344CB8AC3E}">
        <p14:creationId xmlns:p14="http://schemas.microsoft.com/office/powerpoint/2010/main" val="121460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AD0BE-9617-4ACC-8EA8-EDA9D122F2C0}"/>
              </a:ext>
            </a:extLst>
          </p:cNvPr>
          <p:cNvSpPr>
            <a:spLocks noGrp="1"/>
          </p:cNvSpPr>
          <p:nvPr>
            <p:ph idx="1"/>
          </p:nvPr>
        </p:nvSpPr>
        <p:spPr>
          <a:xfrm>
            <a:off x="568325" y="2302636"/>
            <a:ext cx="8007350" cy="1253364"/>
          </a:xfrm>
        </p:spPr>
        <p:txBody>
          <a:bodyPr>
            <a:normAutofit fontScale="92500" lnSpcReduction="10000"/>
          </a:bodyPr>
          <a:lstStyle/>
          <a:p>
            <a:pPr marL="0" indent="0" algn="ctr">
              <a:buNone/>
            </a:pPr>
            <a:r>
              <a:rPr lang="en-US" sz="4800" dirty="0"/>
              <a:t>Education Alone Will Not Change </a:t>
            </a:r>
            <a:r>
              <a:rPr lang="en-US" sz="5200" dirty="0"/>
              <a:t>Behavior</a:t>
            </a:r>
            <a:r>
              <a:rPr lang="en-US" sz="4300" dirty="0"/>
              <a:t> </a:t>
            </a:r>
            <a:endParaRPr lang="en-US" sz="4800" dirty="0"/>
          </a:p>
        </p:txBody>
      </p:sp>
    </p:spTree>
    <p:extLst>
      <p:ext uri="{BB962C8B-B14F-4D97-AF65-F5344CB8AC3E}">
        <p14:creationId xmlns:p14="http://schemas.microsoft.com/office/powerpoint/2010/main" val="286534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1066800" y="1417637"/>
            <a:ext cx="7086600" cy="4525963"/>
          </a:xfrm>
          <a:solidFill>
            <a:srgbClr val="70C4BD"/>
          </a:solidFill>
          <a:ln>
            <a:solidFill>
              <a:schemeClr val="tx1"/>
            </a:solidFill>
          </a:ln>
        </p:spPr>
        <p:txBody>
          <a:bodyPr/>
          <a:lstStyle/>
          <a:p>
            <a:pPr algn="ctr" eaLnBrk="1" hangingPunct="1">
              <a:buFontTx/>
              <a:buNone/>
            </a:pPr>
            <a:endParaRPr lang="es-ES_tradnl" sz="4400" dirty="0">
              <a:solidFill>
                <a:schemeClr val="bg1"/>
              </a:solidFill>
            </a:endParaRPr>
          </a:p>
          <a:p>
            <a:pPr algn="ctr" eaLnBrk="1" hangingPunct="1">
              <a:buFontTx/>
              <a:buNone/>
            </a:pPr>
            <a:endParaRPr lang="es-ES_tradnl" sz="3600" dirty="0"/>
          </a:p>
          <a:p>
            <a:pPr algn="ctr" eaLnBrk="1" hangingPunct="1">
              <a:buFontTx/>
              <a:buNone/>
            </a:pPr>
            <a:r>
              <a:rPr lang="es-ES_tradnl" sz="6000" b="1" dirty="0" err="1"/>
              <a:t>Why</a:t>
            </a:r>
            <a:r>
              <a:rPr lang="es-ES_tradnl" sz="6000" b="1" dirty="0"/>
              <a:t> </a:t>
            </a:r>
            <a:r>
              <a:rPr lang="es-ES_tradnl" sz="6000" b="1" dirty="0" err="1"/>
              <a:t>Policy</a:t>
            </a:r>
            <a:r>
              <a:rPr lang="es-ES_tradnl" sz="6000" b="1" dirty="0"/>
              <a:t>?</a:t>
            </a:r>
            <a:endParaRPr lang="en-US" sz="6000" b="1" dirty="0"/>
          </a:p>
        </p:txBody>
      </p:sp>
    </p:spTree>
    <p:extLst>
      <p:ext uri="{BB962C8B-B14F-4D97-AF65-F5344CB8AC3E}">
        <p14:creationId xmlns:p14="http://schemas.microsoft.com/office/powerpoint/2010/main" val="88256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952500" y="533400"/>
            <a:ext cx="7239000" cy="1295400"/>
          </a:xfrm>
        </p:spPr>
        <p:txBody>
          <a:bodyPr>
            <a:normAutofit/>
          </a:bodyPr>
          <a:lstStyle/>
          <a:p>
            <a:pPr algn="ctr"/>
            <a:r>
              <a:rPr lang="en-US" sz="4000" dirty="0"/>
              <a:t>Traditional Health Interventions </a:t>
            </a:r>
          </a:p>
        </p:txBody>
      </p:sp>
      <p:sp>
        <p:nvSpPr>
          <p:cNvPr id="12291" name="Rectangle 3"/>
          <p:cNvSpPr>
            <a:spLocks noGrp="1" noChangeArrowheads="1"/>
          </p:cNvSpPr>
          <p:nvPr>
            <p:ph idx="4294967295"/>
          </p:nvPr>
        </p:nvSpPr>
        <p:spPr>
          <a:xfrm>
            <a:off x="0" y="1828800"/>
            <a:ext cx="7924800" cy="4419600"/>
          </a:xfrm>
        </p:spPr>
        <p:txBody>
          <a:bodyPr/>
          <a:lstStyle/>
          <a:p>
            <a:pPr lvl="1"/>
            <a:r>
              <a:rPr lang="en-US" sz="3200" dirty="0"/>
              <a:t>Focus on individual behavior change</a:t>
            </a:r>
          </a:p>
          <a:p>
            <a:pPr lvl="1"/>
            <a:r>
              <a:rPr lang="en-US" sz="3200" dirty="0"/>
              <a:t>Increases awareness via info &amp; education</a:t>
            </a:r>
          </a:p>
          <a:p>
            <a:pPr lvl="1"/>
            <a:r>
              <a:rPr lang="en-US" sz="3200" dirty="0"/>
              <a:t>Supports internal motivation  </a:t>
            </a:r>
          </a:p>
          <a:p>
            <a:pPr lvl="1"/>
            <a:r>
              <a:rPr lang="en-US" sz="3200" dirty="0"/>
              <a:t>With knowledge, person will change behavior</a:t>
            </a:r>
          </a:p>
        </p:txBody>
      </p:sp>
    </p:spTree>
    <p:extLst>
      <p:ext uri="{BB962C8B-B14F-4D97-AF65-F5344CB8AC3E}">
        <p14:creationId xmlns:p14="http://schemas.microsoft.com/office/powerpoint/2010/main" val="158407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914400" y="533400"/>
            <a:ext cx="7239000" cy="1143000"/>
          </a:xfrm>
        </p:spPr>
        <p:txBody>
          <a:bodyPr>
            <a:normAutofit fontScale="90000"/>
          </a:bodyPr>
          <a:lstStyle/>
          <a:p>
            <a:pPr algn="ctr"/>
            <a:r>
              <a:rPr lang="en-US" sz="4000" dirty="0"/>
              <a:t>Population-Based Interventions</a:t>
            </a:r>
          </a:p>
        </p:txBody>
      </p:sp>
      <p:sp>
        <p:nvSpPr>
          <p:cNvPr id="13315" name="Rectangle 3"/>
          <p:cNvSpPr>
            <a:spLocks noGrp="1" noChangeArrowheads="1"/>
          </p:cNvSpPr>
          <p:nvPr>
            <p:ph idx="4294967295"/>
          </p:nvPr>
        </p:nvSpPr>
        <p:spPr>
          <a:xfrm>
            <a:off x="533400" y="1828800"/>
            <a:ext cx="8610600" cy="4343400"/>
          </a:xfrm>
        </p:spPr>
        <p:txBody>
          <a:bodyPr/>
          <a:lstStyle/>
          <a:p>
            <a:pPr lvl="1"/>
            <a:r>
              <a:rPr lang="en-US" sz="3600"/>
              <a:t>Focus on impacting whole populations</a:t>
            </a:r>
          </a:p>
          <a:p>
            <a:pPr lvl="1"/>
            <a:r>
              <a:rPr lang="en-US" sz="3600"/>
              <a:t>In tobacco prevention, primary strategy is policy change  </a:t>
            </a:r>
          </a:p>
          <a:p>
            <a:pPr lvl="2"/>
            <a:r>
              <a:rPr lang="en-US" sz="3200"/>
              <a:t>Laws, ordinances, etc.</a:t>
            </a:r>
          </a:p>
          <a:p>
            <a:pPr lvl="2">
              <a:buFontTx/>
              <a:buNone/>
            </a:pPr>
            <a:endParaRPr lang="en-US" sz="3200"/>
          </a:p>
        </p:txBody>
      </p:sp>
    </p:spTree>
    <p:extLst>
      <p:ext uri="{BB962C8B-B14F-4D97-AF65-F5344CB8AC3E}">
        <p14:creationId xmlns:p14="http://schemas.microsoft.com/office/powerpoint/2010/main" val="335463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85800" y="1676400"/>
            <a:ext cx="7924800" cy="4648200"/>
          </a:xfrm>
        </p:spPr>
        <p:txBody>
          <a:bodyPr/>
          <a:lstStyle/>
          <a:p>
            <a:pPr marL="0" indent="0">
              <a:buNone/>
            </a:pPr>
            <a:r>
              <a:rPr lang="en-US" sz="4000" dirty="0"/>
              <a:t>Includes</a:t>
            </a:r>
            <a:r>
              <a:rPr lang="en-US" sz="4400" dirty="0"/>
              <a:t>:</a:t>
            </a:r>
          </a:p>
          <a:p>
            <a:pPr marL="990600" lvl="1" indent="-533400"/>
            <a:r>
              <a:rPr lang="en-US" sz="3200" dirty="0"/>
              <a:t>Policy – i.e., Smoke-free workplaces</a:t>
            </a:r>
          </a:p>
          <a:p>
            <a:pPr marL="990600" lvl="1" indent="-533400"/>
            <a:r>
              <a:rPr lang="en-US" sz="3200" dirty="0"/>
              <a:t>Systems – i.e., integrate tobacco screening into every doctor visit</a:t>
            </a:r>
          </a:p>
          <a:p>
            <a:pPr marL="990600" lvl="1" indent="-533400"/>
            <a:r>
              <a:rPr lang="en-US" sz="3200" dirty="0"/>
              <a:t>Environmental Changes – i.e., Tobacco Free campus, bike paths</a:t>
            </a:r>
          </a:p>
          <a:p>
            <a:pPr marL="685800" indent="-685800"/>
            <a:endParaRPr lang="en-US" dirty="0"/>
          </a:p>
          <a:p>
            <a:pPr marL="685800" indent="-685800"/>
            <a:endParaRPr lang="en-US" sz="2800" dirty="0"/>
          </a:p>
        </p:txBody>
      </p:sp>
      <p:sp>
        <p:nvSpPr>
          <p:cNvPr id="14339" name="Rectangle 2"/>
          <p:cNvSpPr>
            <a:spLocks noGrp="1" noChangeArrowheads="1"/>
          </p:cNvSpPr>
          <p:nvPr>
            <p:ph type="title"/>
          </p:nvPr>
        </p:nvSpPr>
        <p:spPr>
          <a:xfrm>
            <a:off x="914400" y="304800"/>
            <a:ext cx="7620000" cy="1325563"/>
          </a:xfrm>
        </p:spPr>
        <p:txBody>
          <a:bodyPr>
            <a:normAutofit/>
          </a:bodyPr>
          <a:lstStyle/>
          <a:p>
            <a:pPr marL="838200" indent="-838200" algn="ctr"/>
            <a:r>
              <a:rPr lang="en-US" sz="3600" dirty="0"/>
              <a:t>Population-Based Interventions</a:t>
            </a:r>
          </a:p>
        </p:txBody>
      </p:sp>
    </p:spTree>
    <p:extLst>
      <p:ext uri="{BB962C8B-B14F-4D97-AF65-F5344CB8AC3E}">
        <p14:creationId xmlns:p14="http://schemas.microsoft.com/office/powerpoint/2010/main" val="258956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Lead to social norm change</a:t>
            </a:r>
          </a:p>
          <a:p>
            <a:endParaRPr lang="en-US" dirty="0"/>
          </a:p>
          <a:p>
            <a:pPr lvl="1"/>
            <a:r>
              <a:rPr lang="en-US" sz="2800" dirty="0"/>
              <a:t>Social Norms: A set of beliefs, values, or behaviors generally held by people in a culture or sub-culture</a:t>
            </a:r>
          </a:p>
        </p:txBody>
      </p:sp>
      <p:sp>
        <p:nvSpPr>
          <p:cNvPr id="4" name="Rectangle 2"/>
          <p:cNvSpPr>
            <a:spLocks noGrp="1" noChangeArrowheads="1"/>
          </p:cNvSpPr>
          <p:nvPr>
            <p:ph type="title"/>
          </p:nvPr>
        </p:nvSpPr>
        <p:spPr/>
        <p:txBody>
          <a:bodyPr>
            <a:normAutofit/>
          </a:bodyPr>
          <a:lstStyle/>
          <a:p>
            <a:pPr marL="838200" indent="-838200" algn="ctr"/>
            <a:r>
              <a:rPr lang="en-US" sz="3600" dirty="0"/>
              <a:t>Population-Based Interventions</a:t>
            </a:r>
          </a:p>
        </p:txBody>
      </p:sp>
    </p:spTree>
    <p:extLst>
      <p:ext uri="{BB962C8B-B14F-4D97-AF65-F5344CB8AC3E}">
        <p14:creationId xmlns:p14="http://schemas.microsoft.com/office/powerpoint/2010/main" val="360125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EAFD4-F424-411A-B3EA-4342B3EF9FA3}"/>
              </a:ext>
            </a:extLst>
          </p:cNvPr>
          <p:cNvSpPr>
            <a:spLocks noGrp="1"/>
          </p:cNvSpPr>
          <p:nvPr>
            <p:ph type="title"/>
          </p:nvPr>
        </p:nvSpPr>
        <p:spPr/>
        <p:txBody>
          <a:bodyPr/>
          <a:lstStyle/>
          <a:p>
            <a:pPr algn="ctr"/>
            <a:r>
              <a:rPr lang="en-US" dirty="0"/>
              <a:t>WELCOME </a:t>
            </a:r>
          </a:p>
        </p:txBody>
      </p:sp>
      <p:sp>
        <p:nvSpPr>
          <p:cNvPr id="5" name="Text Placeholder 4">
            <a:extLst>
              <a:ext uri="{FF2B5EF4-FFF2-40B4-BE49-F238E27FC236}">
                <a16:creationId xmlns:a16="http://schemas.microsoft.com/office/drawing/2014/main" id="{8E94A441-C9CF-4E31-9DD0-1B165EBD6E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9574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a:extLst>
              <a:ext uri="{FF2B5EF4-FFF2-40B4-BE49-F238E27FC236}">
                <a16:creationId xmlns:a16="http://schemas.microsoft.com/office/drawing/2014/main" id="{CCB877F3-3E00-46CF-B501-1C36B055F3A7}"/>
              </a:ext>
            </a:extLst>
          </p:cNvPr>
          <p:cNvSpPr txBox="1">
            <a:spLocks noChangeArrowheads="1"/>
          </p:cNvSpPr>
          <p:nvPr/>
        </p:nvSpPr>
        <p:spPr bwMode="auto">
          <a:xfrm>
            <a:off x="838200" y="762000"/>
            <a:ext cx="7848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spcAft>
                <a:spcPct val="0"/>
              </a:spcAft>
              <a:buClrTx/>
              <a:buFontTx/>
              <a:buNone/>
            </a:pPr>
            <a:endParaRPr lang="en-US" altLang="en-US" sz="1000" b="0">
              <a:latin typeface="Tahoma" panose="020B0604030504040204" pitchFamily="34" charset="0"/>
            </a:endParaRPr>
          </a:p>
        </p:txBody>
      </p:sp>
      <p:sp>
        <p:nvSpPr>
          <p:cNvPr id="271364" name="Rectangle 4">
            <a:extLst>
              <a:ext uri="{FF2B5EF4-FFF2-40B4-BE49-F238E27FC236}">
                <a16:creationId xmlns:a16="http://schemas.microsoft.com/office/drawing/2014/main" id="{D7218708-F0EE-4A1F-A4B4-741DC94E72CE}"/>
              </a:ext>
            </a:extLst>
          </p:cNvPr>
          <p:cNvSpPr>
            <a:spLocks noChangeArrowheads="1"/>
          </p:cNvSpPr>
          <p:nvPr/>
        </p:nvSpPr>
        <p:spPr bwMode="auto">
          <a:xfrm>
            <a:off x="228600" y="2895600"/>
            <a:ext cx="8458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3600" b="1">
                <a:solidFill>
                  <a:schemeClr val="tx1"/>
                </a:solidFill>
                <a:latin typeface="Arial" panose="020B0604020202020204" pitchFamily="34" charset="0"/>
              </a:defRPr>
            </a:lvl1pPr>
            <a:lvl2pPr marL="914400" indent="-457200">
              <a:buBlip>
                <a:blip r:embed="rId3"/>
              </a:buBlip>
              <a:defRPr sz="2800">
                <a:solidFill>
                  <a:schemeClr val="tx1"/>
                </a:solidFill>
                <a:latin typeface="Arial" panose="020B0604020202020204" pitchFamily="34" charset="0"/>
              </a:defRPr>
            </a:lvl2pPr>
            <a:lvl3pPr marL="1379538" indent="-350838">
              <a:buChar char="•"/>
              <a:defRPr sz="2400">
                <a:solidFill>
                  <a:schemeClr val="tx1"/>
                </a:solidFill>
                <a:latin typeface="Arial" panose="020B0604020202020204" pitchFamily="34" charset="0"/>
              </a:defRPr>
            </a:lvl3pPr>
            <a:lvl4pPr marL="1828800" indent="-334963">
              <a:buFont typeface="Arial" panose="020B0604020202020204" pitchFamily="34" charset="0"/>
              <a:defRPr sz="2000">
                <a:solidFill>
                  <a:schemeClr val="tx1"/>
                </a:solidFill>
                <a:latin typeface="Arial" panose="020B0604020202020204" pitchFamily="34" charset="0"/>
              </a:defRPr>
            </a:lvl4pPr>
            <a:lvl5pPr marL="2921000" indent="-228600">
              <a:buChar char="»"/>
              <a:defRPr sz="2000">
                <a:solidFill>
                  <a:schemeClr val="tx1"/>
                </a:solidFill>
                <a:latin typeface="Arial" panose="020B0604020202020204" pitchFamily="34" charset="0"/>
              </a:defRPr>
            </a:lvl5pPr>
            <a:lvl6pPr marL="3378200" indent="-228600" fontAlgn="base">
              <a:spcBef>
                <a:spcPct val="25000"/>
              </a:spcBef>
              <a:spcAft>
                <a:spcPct val="25000"/>
              </a:spcAft>
              <a:buChar char="»"/>
              <a:defRPr sz="2000">
                <a:solidFill>
                  <a:schemeClr val="tx1"/>
                </a:solidFill>
                <a:latin typeface="Arial" panose="020B0604020202020204" pitchFamily="34" charset="0"/>
              </a:defRPr>
            </a:lvl6pPr>
            <a:lvl7pPr marL="3835400" indent="-228600" fontAlgn="base">
              <a:spcBef>
                <a:spcPct val="25000"/>
              </a:spcBef>
              <a:spcAft>
                <a:spcPct val="25000"/>
              </a:spcAft>
              <a:buChar char="»"/>
              <a:defRPr sz="2000">
                <a:solidFill>
                  <a:schemeClr val="tx1"/>
                </a:solidFill>
                <a:latin typeface="Arial" panose="020B0604020202020204" pitchFamily="34" charset="0"/>
              </a:defRPr>
            </a:lvl7pPr>
            <a:lvl8pPr marL="4292600" indent="-228600" fontAlgn="base">
              <a:spcBef>
                <a:spcPct val="25000"/>
              </a:spcBef>
              <a:spcAft>
                <a:spcPct val="25000"/>
              </a:spcAft>
              <a:buChar char="»"/>
              <a:defRPr sz="2000">
                <a:solidFill>
                  <a:schemeClr val="tx1"/>
                </a:solidFill>
                <a:latin typeface="Arial" panose="020B0604020202020204" pitchFamily="34" charset="0"/>
              </a:defRPr>
            </a:lvl8pPr>
            <a:lvl9pPr marL="4749800" indent="-228600" fontAlgn="base">
              <a:spcBef>
                <a:spcPct val="25000"/>
              </a:spcBef>
              <a:spcAft>
                <a:spcPct val="25000"/>
              </a:spcAft>
              <a:buChar char="»"/>
              <a:defRPr sz="2000">
                <a:solidFill>
                  <a:schemeClr val="tx1"/>
                </a:solidFill>
                <a:latin typeface="Arial" panose="020B0604020202020204" pitchFamily="34" charset="0"/>
              </a:defRPr>
            </a:lvl9pPr>
          </a:lstStyle>
          <a:p>
            <a:pPr lvl="1">
              <a:buClrTx/>
              <a:buFontTx/>
              <a:buNone/>
            </a:pPr>
            <a:endParaRPr lang="en-US" altLang="en-US">
              <a:latin typeface="Tahoma" panose="020B0604030504040204" pitchFamily="34" charset="0"/>
            </a:endParaRPr>
          </a:p>
          <a:p>
            <a:pPr>
              <a:buClrTx/>
              <a:buFontTx/>
              <a:buNone/>
            </a:pPr>
            <a:endParaRPr lang="en-US" altLang="en-US" sz="3200" b="0">
              <a:latin typeface="Tahoma" panose="020B0604030504040204" pitchFamily="34" charset="0"/>
            </a:endParaRPr>
          </a:p>
        </p:txBody>
      </p:sp>
      <p:sp>
        <p:nvSpPr>
          <p:cNvPr id="271365" name="WordArt 5">
            <a:extLst>
              <a:ext uri="{FF2B5EF4-FFF2-40B4-BE49-F238E27FC236}">
                <a16:creationId xmlns:a16="http://schemas.microsoft.com/office/drawing/2014/main" id="{903025FE-E8CD-4DAF-8C6B-081138B14B6E}"/>
              </a:ext>
            </a:extLst>
          </p:cNvPr>
          <p:cNvSpPr>
            <a:spLocks noChangeArrowheads="1" noChangeShapeType="1" noTextEdit="1"/>
          </p:cNvSpPr>
          <p:nvPr/>
        </p:nvSpPr>
        <p:spPr bwMode="auto">
          <a:xfrm>
            <a:off x="3276600" y="1905000"/>
            <a:ext cx="2819400" cy="419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Tx/>
              <a:buNone/>
            </a:pPr>
            <a:r>
              <a:rPr lang="en-US" sz="3600" kern="10">
                <a:ln w="9525">
                  <a:solidFill>
                    <a:srgbClr val="000000"/>
                  </a:solidFill>
                  <a:round/>
                  <a:headEnd/>
                  <a:tailEnd/>
                </a:ln>
                <a:solidFill>
                  <a:srgbClr val="FFFFFF"/>
                </a:solidFill>
                <a:latin typeface="Arial Black" panose="020B0A04020102020204" pitchFamily="34" charset="0"/>
              </a:rPr>
              <a:t>Public Policy</a:t>
            </a:r>
          </a:p>
        </p:txBody>
      </p:sp>
      <p:sp>
        <p:nvSpPr>
          <p:cNvPr id="271366" name="WordArt 6">
            <a:extLst>
              <a:ext uri="{FF2B5EF4-FFF2-40B4-BE49-F238E27FC236}">
                <a16:creationId xmlns:a16="http://schemas.microsoft.com/office/drawing/2014/main" id="{15C3FFB5-B53C-4580-A252-51D5FC793E9C}"/>
              </a:ext>
            </a:extLst>
          </p:cNvPr>
          <p:cNvSpPr>
            <a:spLocks noChangeArrowheads="1" noChangeShapeType="1" noTextEdit="1"/>
          </p:cNvSpPr>
          <p:nvPr/>
        </p:nvSpPr>
        <p:spPr bwMode="auto">
          <a:xfrm>
            <a:off x="2971800" y="3009900"/>
            <a:ext cx="3505200" cy="1714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Tx/>
              <a:buNone/>
            </a:pPr>
            <a:r>
              <a:rPr lang="en-US" sz="3600" kern="10">
                <a:ln w="9525">
                  <a:solidFill>
                    <a:srgbClr val="000000"/>
                  </a:solidFill>
                  <a:round/>
                  <a:headEnd/>
                  <a:tailEnd/>
                </a:ln>
                <a:solidFill>
                  <a:srgbClr val="FFFFFF"/>
                </a:solidFill>
                <a:latin typeface="Arial Black" panose="020B0A04020102020204" pitchFamily="34" charset="0"/>
              </a:rPr>
              <a:t>Public Practice</a:t>
            </a:r>
          </a:p>
          <a:p>
            <a:pPr algn="ctr">
              <a:buFontTx/>
              <a:buNone/>
            </a:pPr>
            <a:endParaRPr lang="en-US" sz="3600" kern="10">
              <a:ln w="9525">
                <a:solidFill>
                  <a:srgbClr val="000000"/>
                </a:solidFill>
                <a:round/>
                <a:headEnd/>
                <a:tailEnd/>
              </a:ln>
              <a:solidFill>
                <a:srgbClr val="FFFFFF"/>
              </a:solidFill>
              <a:latin typeface="Arial Black" panose="020B0A04020102020204" pitchFamily="34" charset="0"/>
            </a:endParaRPr>
          </a:p>
        </p:txBody>
      </p:sp>
      <p:sp>
        <p:nvSpPr>
          <p:cNvPr id="271367" name="WordArt 7">
            <a:extLst>
              <a:ext uri="{FF2B5EF4-FFF2-40B4-BE49-F238E27FC236}">
                <a16:creationId xmlns:a16="http://schemas.microsoft.com/office/drawing/2014/main" id="{0BA1D54F-791D-473E-9314-AF80115FDC98}"/>
              </a:ext>
            </a:extLst>
          </p:cNvPr>
          <p:cNvSpPr>
            <a:spLocks noChangeArrowheads="1" noChangeShapeType="1" noTextEdit="1"/>
          </p:cNvSpPr>
          <p:nvPr/>
        </p:nvSpPr>
        <p:spPr bwMode="auto">
          <a:xfrm>
            <a:off x="2667000" y="4371975"/>
            <a:ext cx="4114800" cy="7334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Tx/>
              <a:buNone/>
            </a:pPr>
            <a:r>
              <a:rPr lang="en-US" sz="5400" kern="10">
                <a:ln w="9525">
                  <a:solidFill>
                    <a:srgbClr val="000000"/>
                  </a:solidFill>
                  <a:round/>
                  <a:headEnd/>
                  <a:tailEnd/>
                </a:ln>
                <a:solidFill>
                  <a:srgbClr val="FFFFFF"/>
                </a:solidFill>
                <a:latin typeface="Arial Black" panose="020B0A04020102020204" pitchFamily="34" charset="0"/>
              </a:rPr>
              <a:t>Public Opinion</a:t>
            </a:r>
          </a:p>
        </p:txBody>
      </p:sp>
      <p:sp>
        <p:nvSpPr>
          <p:cNvPr id="271368" name="AutoShape 8">
            <a:extLst>
              <a:ext uri="{FF2B5EF4-FFF2-40B4-BE49-F238E27FC236}">
                <a16:creationId xmlns:a16="http://schemas.microsoft.com/office/drawing/2014/main" id="{C58F546B-A0A4-42D2-9539-67B3345FF26D}"/>
              </a:ext>
            </a:extLst>
          </p:cNvPr>
          <p:cNvSpPr>
            <a:spLocks noChangeArrowheads="1"/>
          </p:cNvSpPr>
          <p:nvPr/>
        </p:nvSpPr>
        <p:spPr bwMode="auto">
          <a:xfrm>
            <a:off x="4343400" y="2362200"/>
            <a:ext cx="304800" cy="533400"/>
          </a:xfrm>
          <a:prstGeom prst="downArrow">
            <a:avLst>
              <a:gd name="adj1" fmla="val 50000"/>
              <a:gd name="adj2" fmla="val 4375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69" name="AutoShape 9">
            <a:extLst>
              <a:ext uri="{FF2B5EF4-FFF2-40B4-BE49-F238E27FC236}">
                <a16:creationId xmlns:a16="http://schemas.microsoft.com/office/drawing/2014/main" id="{7D0DF7FA-108E-4A48-9D41-5CB08576F7D9}"/>
              </a:ext>
            </a:extLst>
          </p:cNvPr>
          <p:cNvSpPr>
            <a:spLocks noChangeArrowheads="1"/>
          </p:cNvSpPr>
          <p:nvPr/>
        </p:nvSpPr>
        <p:spPr bwMode="auto">
          <a:xfrm>
            <a:off x="4343400" y="3733800"/>
            <a:ext cx="304800" cy="533400"/>
          </a:xfrm>
          <a:prstGeom prst="downArrow">
            <a:avLst>
              <a:gd name="adj1" fmla="val 50000"/>
              <a:gd name="adj2" fmla="val 4375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70" name="WordArt 10">
            <a:extLst>
              <a:ext uri="{FF2B5EF4-FFF2-40B4-BE49-F238E27FC236}">
                <a16:creationId xmlns:a16="http://schemas.microsoft.com/office/drawing/2014/main" id="{C310CF01-90DC-413D-B74D-250C4BB7EF35}"/>
              </a:ext>
            </a:extLst>
          </p:cNvPr>
          <p:cNvSpPr>
            <a:spLocks noChangeArrowheads="1" noChangeShapeType="1" noTextEdit="1"/>
          </p:cNvSpPr>
          <p:nvPr/>
        </p:nvSpPr>
        <p:spPr bwMode="auto">
          <a:xfrm>
            <a:off x="838200" y="1905000"/>
            <a:ext cx="19812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Tx/>
              <a:buNone/>
            </a:pPr>
            <a:r>
              <a:rPr lang="en-US" sz="3600" kern="10">
                <a:ln w="9525">
                  <a:solidFill>
                    <a:srgbClr val="000000"/>
                  </a:solidFill>
                  <a:round/>
                  <a:headEnd/>
                  <a:tailEnd/>
                </a:ln>
                <a:solidFill>
                  <a:srgbClr val="99CCFF"/>
                </a:solidFill>
                <a:latin typeface="Arial Black" panose="020B0A04020102020204" pitchFamily="34" charset="0"/>
              </a:rPr>
              <a:t>Private Policy</a:t>
            </a:r>
          </a:p>
        </p:txBody>
      </p:sp>
      <p:sp>
        <p:nvSpPr>
          <p:cNvPr id="271371" name="Line 11">
            <a:extLst>
              <a:ext uri="{FF2B5EF4-FFF2-40B4-BE49-F238E27FC236}">
                <a16:creationId xmlns:a16="http://schemas.microsoft.com/office/drawing/2014/main" id="{3013EEA3-665D-4882-AE35-FD39807055CC}"/>
              </a:ext>
            </a:extLst>
          </p:cNvPr>
          <p:cNvSpPr>
            <a:spLocks noChangeShapeType="1"/>
          </p:cNvSpPr>
          <p:nvPr/>
        </p:nvSpPr>
        <p:spPr bwMode="auto">
          <a:xfrm>
            <a:off x="2895600" y="2057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72" name="AutoShape 12">
            <a:extLst>
              <a:ext uri="{FF2B5EF4-FFF2-40B4-BE49-F238E27FC236}">
                <a16:creationId xmlns:a16="http://schemas.microsoft.com/office/drawing/2014/main" id="{26B67A82-5398-4AB4-A805-BE3AA31ECCBD}"/>
              </a:ext>
            </a:extLst>
          </p:cNvPr>
          <p:cNvSpPr>
            <a:spLocks noChangeArrowheads="1"/>
          </p:cNvSpPr>
          <p:nvPr/>
        </p:nvSpPr>
        <p:spPr bwMode="auto">
          <a:xfrm>
            <a:off x="4375150" y="5029200"/>
            <a:ext cx="304800" cy="533400"/>
          </a:xfrm>
          <a:prstGeom prst="downArrow">
            <a:avLst>
              <a:gd name="adj1" fmla="val 50000"/>
              <a:gd name="adj2" fmla="val 4375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73" name="WordArt 13">
            <a:extLst>
              <a:ext uri="{FF2B5EF4-FFF2-40B4-BE49-F238E27FC236}">
                <a16:creationId xmlns:a16="http://schemas.microsoft.com/office/drawing/2014/main" id="{D093F7CA-85AE-47FC-A897-A6C04269BC90}"/>
              </a:ext>
            </a:extLst>
          </p:cNvPr>
          <p:cNvSpPr>
            <a:spLocks noChangeArrowheads="1" noChangeShapeType="1" noTextEdit="1"/>
          </p:cNvSpPr>
          <p:nvPr/>
        </p:nvSpPr>
        <p:spPr bwMode="auto">
          <a:xfrm>
            <a:off x="2133600" y="5591175"/>
            <a:ext cx="5029200"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Tx/>
              <a:buNone/>
            </a:pPr>
            <a:r>
              <a:rPr lang="en-US" sz="5400" kern="10">
                <a:ln w="9525">
                  <a:solidFill>
                    <a:srgbClr val="000000"/>
                  </a:solidFill>
                  <a:round/>
                  <a:headEnd/>
                  <a:tailEnd/>
                </a:ln>
                <a:solidFill>
                  <a:srgbClr val="99CCFF"/>
                </a:solidFill>
                <a:latin typeface="Arial Black" panose="020B0A04020102020204" pitchFamily="34" charset="0"/>
              </a:rPr>
              <a:t>Social Norm Change</a:t>
            </a:r>
          </a:p>
        </p:txBody>
      </p:sp>
      <p:sp>
        <p:nvSpPr>
          <p:cNvPr id="271378" name="Rectangle 2">
            <a:extLst>
              <a:ext uri="{FF2B5EF4-FFF2-40B4-BE49-F238E27FC236}">
                <a16:creationId xmlns:a16="http://schemas.microsoft.com/office/drawing/2014/main" id="{5DC19926-12C2-467B-A617-2AACB4445C60}"/>
              </a:ext>
            </a:extLst>
          </p:cNvPr>
          <p:cNvSpPr>
            <a:spLocks noGrp="1" noChangeArrowheads="1"/>
          </p:cNvSpPr>
          <p:nvPr>
            <p:ph type="title"/>
          </p:nvPr>
        </p:nvSpPr>
        <p:spPr>
          <a:xfrm>
            <a:off x="838200" y="450057"/>
            <a:ext cx="7239000" cy="1325562"/>
          </a:xfrm>
          <a:ln/>
        </p:spPr>
        <p:txBody>
          <a:bodyPr/>
          <a:lstStyle/>
          <a:p>
            <a:r>
              <a:rPr lang="en-US" altLang="en-US" b="0" dirty="0"/>
              <a:t>Policy Change leads to…</a:t>
            </a:r>
          </a:p>
        </p:txBody>
      </p:sp>
    </p:spTree>
    <p:extLst>
      <p:ext uri="{BB962C8B-B14F-4D97-AF65-F5344CB8AC3E}">
        <p14:creationId xmlns:p14="http://schemas.microsoft.com/office/powerpoint/2010/main" val="100631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56229"/>
            <a:ext cx="7886700" cy="4314972"/>
          </a:xfrm>
        </p:spPr>
        <p:txBody>
          <a:bodyPr/>
          <a:lstStyle/>
          <a:p>
            <a:r>
              <a:rPr lang="en-US" dirty="0"/>
              <a:t>Worksite policies that establish healthy food guidelines for meetings</a:t>
            </a:r>
          </a:p>
          <a:p>
            <a:r>
              <a:rPr lang="en-US" dirty="0"/>
              <a:t>School Policy around healthy snacks in vending machines</a:t>
            </a:r>
          </a:p>
          <a:p>
            <a:r>
              <a:rPr lang="en-US" dirty="0"/>
              <a:t>Traffic safety laws such as speed limits, limits on the use of cell phones while driving, and seat belt and helmet requirements</a:t>
            </a:r>
          </a:p>
          <a:p>
            <a:r>
              <a:rPr lang="en-US" dirty="0"/>
              <a:t>Local ordinances that restrict fast food outlets near schools</a:t>
            </a:r>
          </a:p>
          <a:p>
            <a:endParaRPr lang="en-US" dirty="0"/>
          </a:p>
          <a:p>
            <a:endParaRPr lang="en-US" dirty="0"/>
          </a:p>
          <a:p>
            <a:pPr>
              <a:buNone/>
            </a:pPr>
            <a:endParaRPr lang="en-US" dirty="0"/>
          </a:p>
        </p:txBody>
      </p:sp>
      <p:sp>
        <p:nvSpPr>
          <p:cNvPr id="2" name="Title 1"/>
          <p:cNvSpPr>
            <a:spLocks noGrp="1"/>
          </p:cNvSpPr>
          <p:nvPr>
            <p:ph type="title"/>
          </p:nvPr>
        </p:nvSpPr>
        <p:spPr>
          <a:xfrm>
            <a:off x="876300" y="613229"/>
            <a:ext cx="7391400" cy="1143000"/>
          </a:xfrm>
        </p:spPr>
        <p:txBody>
          <a:bodyPr>
            <a:normAutofit/>
          </a:bodyPr>
          <a:lstStyle/>
          <a:p>
            <a:pPr algn="ctr"/>
            <a:r>
              <a:rPr lang="en-US" sz="3600" dirty="0">
                <a:effectLst/>
              </a:rPr>
              <a:t>Examples</a:t>
            </a:r>
            <a:r>
              <a:rPr lang="en-US" sz="3600" dirty="0"/>
              <a:t> of Policy Changes</a:t>
            </a:r>
          </a:p>
        </p:txBody>
      </p:sp>
    </p:spTree>
    <p:extLst>
      <p:ext uri="{BB962C8B-B14F-4D97-AF65-F5344CB8AC3E}">
        <p14:creationId xmlns:p14="http://schemas.microsoft.com/office/powerpoint/2010/main" val="13241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048546D7-1F68-4779-B5DE-E6A9A4B97A2C}"/>
              </a:ext>
            </a:extLst>
          </p:cNvPr>
          <p:cNvSpPr>
            <a:spLocks noGrp="1"/>
          </p:cNvSpPr>
          <p:nvPr>
            <p:ph idx="1"/>
          </p:nvPr>
        </p:nvSpPr>
        <p:spPr>
          <a:xfrm>
            <a:off x="628650" y="1271587"/>
            <a:ext cx="7886700" cy="4314825"/>
          </a:xfrm>
        </p:spPr>
        <p:txBody>
          <a:bodyPr/>
          <a:lstStyle/>
          <a:p>
            <a:pPr marL="0" indent="0">
              <a:buNone/>
            </a:pPr>
            <a:r>
              <a:rPr lang="en-US" i="1" dirty="0"/>
              <a:t>The cigarette companies said they would pay for any educational program as long as we stopped our policy work… That’s when I realized we were taking the right approach.</a:t>
            </a:r>
          </a:p>
          <a:p>
            <a:pPr marL="0" indent="0" algn="r">
              <a:buNone/>
            </a:pPr>
            <a:r>
              <a:rPr lang="en-US" i="1" dirty="0"/>
              <a:t>	-</a:t>
            </a:r>
            <a:r>
              <a:rPr lang="en-US" dirty="0"/>
              <a:t>Larry Cohen, Prevention Institute</a:t>
            </a:r>
            <a:endParaRPr lang="en-US" i="1" dirty="0"/>
          </a:p>
        </p:txBody>
      </p:sp>
      <p:pic>
        <p:nvPicPr>
          <p:cNvPr id="5" name="Picture 4" descr="Tobacco marketing – hiding in plain sight - Cancer Research UK ...">
            <a:extLst>
              <a:ext uri="{FF2B5EF4-FFF2-40B4-BE49-F238E27FC236}">
                <a16:creationId xmlns:a16="http://schemas.microsoft.com/office/drawing/2014/main" id="{C61C430B-0E92-47F1-B1AE-092664AB9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683" y="3832782"/>
            <a:ext cx="5284992" cy="1984808"/>
          </a:xfrm>
          <a:prstGeom prst="rect">
            <a:avLst/>
          </a:prstGeom>
        </p:spPr>
      </p:pic>
    </p:spTree>
    <p:extLst>
      <p:ext uri="{BB962C8B-B14F-4D97-AF65-F5344CB8AC3E}">
        <p14:creationId xmlns:p14="http://schemas.microsoft.com/office/powerpoint/2010/main" val="353524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51093"/>
            <a:ext cx="7886700" cy="4314972"/>
          </a:xfrm>
        </p:spPr>
        <p:txBody>
          <a:bodyPr>
            <a:normAutofit/>
          </a:bodyPr>
          <a:lstStyle/>
          <a:p>
            <a:r>
              <a:rPr lang="en-US" dirty="0"/>
              <a:t>Making changes in the environment where we live, work, and play is another population-based strategy that affects an individual’s tendency to engage in healthy behaviors.</a:t>
            </a:r>
          </a:p>
          <a:p>
            <a:pPr lvl="1"/>
            <a:r>
              <a:rPr lang="en-US" dirty="0"/>
              <a:t>Environmental changes effect the “built environment,” i.e., the physical structures, resources, transportation systems, and infrastructure in our community.</a:t>
            </a:r>
          </a:p>
          <a:p>
            <a:r>
              <a:rPr lang="en-US" dirty="0"/>
              <a:t>The focus in on changing the economic, social, and physical environment that will foster healthy lifestyles</a:t>
            </a:r>
          </a:p>
          <a:p>
            <a:endParaRPr lang="en-US" dirty="0"/>
          </a:p>
          <a:p>
            <a:endParaRPr lang="en-US" dirty="0"/>
          </a:p>
        </p:txBody>
      </p:sp>
      <p:sp>
        <p:nvSpPr>
          <p:cNvPr id="2" name="Title 1"/>
          <p:cNvSpPr>
            <a:spLocks noGrp="1"/>
          </p:cNvSpPr>
          <p:nvPr>
            <p:ph type="title"/>
          </p:nvPr>
        </p:nvSpPr>
        <p:spPr>
          <a:xfrm>
            <a:off x="609600" y="304800"/>
            <a:ext cx="8229600" cy="1143000"/>
          </a:xfrm>
        </p:spPr>
        <p:txBody>
          <a:bodyPr>
            <a:normAutofit/>
          </a:bodyPr>
          <a:lstStyle/>
          <a:p>
            <a:pPr algn="ctr"/>
            <a:br>
              <a:rPr lang="en-US" sz="3600" dirty="0"/>
            </a:br>
            <a:r>
              <a:rPr lang="en-US" sz="3600" dirty="0"/>
              <a:t>Environmental Change</a:t>
            </a:r>
          </a:p>
        </p:txBody>
      </p:sp>
    </p:spTree>
    <p:extLst>
      <p:ext uri="{BB962C8B-B14F-4D97-AF65-F5344CB8AC3E}">
        <p14:creationId xmlns:p14="http://schemas.microsoft.com/office/powerpoint/2010/main" val="228906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Incorporating walking paths, green space and recreation areas into a new housing development</a:t>
            </a:r>
          </a:p>
          <a:p>
            <a:r>
              <a:rPr lang="en-US" dirty="0"/>
              <a:t>Establishing partnerships to allow and promote the use of recreational facilities in schools by community members during non-school hours</a:t>
            </a:r>
          </a:p>
        </p:txBody>
      </p:sp>
      <p:sp>
        <p:nvSpPr>
          <p:cNvPr id="2" name="Title 1"/>
          <p:cNvSpPr>
            <a:spLocks noGrp="1"/>
          </p:cNvSpPr>
          <p:nvPr>
            <p:ph type="title"/>
          </p:nvPr>
        </p:nvSpPr>
        <p:spPr>
          <a:xfrm>
            <a:off x="457200" y="979114"/>
            <a:ext cx="8229600" cy="1143000"/>
          </a:xfrm>
        </p:spPr>
        <p:txBody>
          <a:bodyPr>
            <a:normAutofit fontScale="90000"/>
          </a:bodyPr>
          <a:lstStyle/>
          <a:p>
            <a:r>
              <a:rPr lang="en-US" dirty="0"/>
              <a:t>Examples of environmental change</a:t>
            </a:r>
            <a:br>
              <a:rPr lang="en-US" dirty="0"/>
            </a:br>
            <a:endParaRPr lang="en-US" dirty="0"/>
          </a:p>
        </p:txBody>
      </p:sp>
    </p:spTree>
    <p:extLst>
      <p:ext uri="{BB962C8B-B14F-4D97-AF65-F5344CB8AC3E}">
        <p14:creationId xmlns:p14="http://schemas.microsoft.com/office/powerpoint/2010/main" val="401986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Mobilizing area growers for a community farmers’ market, increasing access to fresh fruits and vegetables</a:t>
            </a:r>
          </a:p>
          <a:p>
            <a:r>
              <a:rPr lang="en-US" dirty="0"/>
              <a:t>Developing, improving and promoting the use of parks and recreation areas.</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939470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2600" y="304800"/>
            <a:ext cx="7391400" cy="1143000"/>
          </a:xfrm>
        </p:spPr>
        <p:txBody>
          <a:bodyPr/>
          <a:lstStyle/>
          <a:p>
            <a:r>
              <a:rPr lang="en-US" sz="4000" dirty="0"/>
              <a:t>Individual Change</a:t>
            </a:r>
          </a:p>
        </p:txBody>
      </p:sp>
      <p:sp>
        <p:nvSpPr>
          <p:cNvPr id="20483" name="Rectangle 3"/>
          <p:cNvSpPr>
            <a:spLocks noGrp="1" noChangeArrowheads="1"/>
          </p:cNvSpPr>
          <p:nvPr>
            <p:ph type="body" idx="4294967295"/>
          </p:nvPr>
        </p:nvSpPr>
        <p:spPr>
          <a:xfrm>
            <a:off x="609600" y="1600200"/>
            <a:ext cx="8534400" cy="4953000"/>
          </a:xfrm>
        </p:spPr>
        <p:txBody>
          <a:bodyPr/>
          <a:lstStyle/>
          <a:p>
            <a:pPr marL="469900" indent="-469900"/>
            <a:endParaRPr lang="en-US" dirty="0"/>
          </a:p>
          <a:p>
            <a:pPr marL="908050" lvl="1" indent="-436563">
              <a:buFontTx/>
              <a:buNone/>
            </a:pPr>
            <a:r>
              <a:rPr lang="en-US" dirty="0"/>
              <a:t>	</a:t>
            </a:r>
          </a:p>
        </p:txBody>
      </p:sp>
      <p:pic>
        <p:nvPicPr>
          <p:cNvPr id="20484" name="Picture 4" descr="Imagine Umbrella"/>
          <p:cNvPicPr>
            <a:picLocks noChangeAspect="1" noChangeArrowheads="1"/>
          </p:cNvPicPr>
          <p:nvPr/>
        </p:nvPicPr>
        <p:blipFill>
          <a:blip r:embed="rId3" cstate="print"/>
          <a:srcRect/>
          <a:stretch>
            <a:fillRect/>
          </a:stretch>
        </p:blipFill>
        <p:spPr bwMode="auto">
          <a:xfrm>
            <a:off x="1219200" y="1676400"/>
            <a:ext cx="6781800" cy="4387850"/>
          </a:xfrm>
          <a:prstGeom prst="rect">
            <a:avLst/>
          </a:prstGeom>
          <a:noFill/>
          <a:ln w="9525">
            <a:noFill/>
            <a:miter lim="800000"/>
            <a:headEnd/>
            <a:tailEnd/>
          </a:ln>
        </p:spPr>
      </p:pic>
    </p:spTree>
    <p:extLst>
      <p:ext uri="{BB962C8B-B14F-4D97-AF65-F5344CB8AC3E}">
        <p14:creationId xmlns:p14="http://schemas.microsoft.com/office/powerpoint/2010/main" val="399454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81000" y="304800"/>
            <a:ext cx="8229600" cy="1143000"/>
          </a:xfrm>
        </p:spPr>
        <p:txBody>
          <a:bodyPr>
            <a:normAutofit fontScale="90000"/>
          </a:bodyPr>
          <a:lstStyle/>
          <a:p>
            <a:r>
              <a:rPr lang="en-US" sz="4000" dirty="0"/>
              <a:t>Policy Change = Population Change</a:t>
            </a:r>
          </a:p>
        </p:txBody>
      </p:sp>
      <p:sp>
        <p:nvSpPr>
          <p:cNvPr id="21507" name="Rectangle 3"/>
          <p:cNvSpPr>
            <a:spLocks noGrp="1" noChangeArrowheads="1"/>
          </p:cNvSpPr>
          <p:nvPr>
            <p:ph type="body" idx="4294967295"/>
          </p:nvPr>
        </p:nvSpPr>
        <p:spPr>
          <a:xfrm>
            <a:off x="609600" y="1600200"/>
            <a:ext cx="8534400" cy="4953000"/>
          </a:xfrm>
        </p:spPr>
        <p:txBody>
          <a:bodyPr/>
          <a:lstStyle/>
          <a:p>
            <a:pPr marL="469900" indent="-469900"/>
            <a:endParaRPr lang="en-US" dirty="0"/>
          </a:p>
          <a:p>
            <a:pPr marL="908050" lvl="1" indent="-436563">
              <a:buFontTx/>
              <a:buNone/>
            </a:pPr>
            <a:r>
              <a:rPr lang="en-US" dirty="0"/>
              <a:t> </a:t>
            </a:r>
          </a:p>
        </p:txBody>
      </p:sp>
      <p:pic>
        <p:nvPicPr>
          <p:cNvPr id="21508" name="Picture 4" descr="tent-night-people"/>
          <p:cNvPicPr>
            <a:picLocks noChangeAspect="1" noChangeArrowheads="1"/>
          </p:cNvPicPr>
          <p:nvPr/>
        </p:nvPicPr>
        <p:blipFill>
          <a:blip r:embed="rId3" cstate="print"/>
          <a:srcRect/>
          <a:stretch>
            <a:fillRect/>
          </a:stretch>
        </p:blipFill>
        <p:spPr bwMode="auto">
          <a:xfrm>
            <a:off x="1524000" y="1600200"/>
            <a:ext cx="6705600" cy="4633913"/>
          </a:xfrm>
          <a:prstGeom prst="rect">
            <a:avLst/>
          </a:prstGeom>
          <a:noFill/>
          <a:ln w="9525">
            <a:noFill/>
            <a:miter lim="800000"/>
            <a:headEnd/>
            <a:tailEnd/>
          </a:ln>
        </p:spPr>
      </p:pic>
    </p:spTree>
    <p:extLst>
      <p:ext uri="{BB962C8B-B14F-4D97-AF65-F5344CB8AC3E}">
        <p14:creationId xmlns:p14="http://schemas.microsoft.com/office/powerpoint/2010/main" val="1330082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C5598E-1E29-48AA-9932-4A0B6A15DA9E}"/>
              </a:ext>
            </a:extLst>
          </p:cNvPr>
          <p:cNvSpPr txBox="1"/>
          <p:nvPr/>
        </p:nvSpPr>
        <p:spPr>
          <a:xfrm>
            <a:off x="515256" y="798285"/>
            <a:ext cx="7754258"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What Does This Look Like on an Organizational Level?</a:t>
            </a:r>
          </a:p>
        </p:txBody>
      </p:sp>
      <p:pic>
        <p:nvPicPr>
          <p:cNvPr id="4" name="Picture 3">
            <a:extLst>
              <a:ext uri="{FF2B5EF4-FFF2-40B4-BE49-F238E27FC236}">
                <a16:creationId xmlns:a16="http://schemas.microsoft.com/office/drawing/2014/main" id="{43C57EDB-3DEF-4678-A5DE-C394BC315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339" y="1998614"/>
            <a:ext cx="6199322" cy="4132881"/>
          </a:xfrm>
          <a:prstGeom prst="rect">
            <a:avLst/>
          </a:prstGeom>
        </p:spPr>
      </p:pic>
    </p:spTree>
    <p:extLst>
      <p:ext uri="{BB962C8B-B14F-4D97-AF65-F5344CB8AC3E}">
        <p14:creationId xmlns:p14="http://schemas.microsoft.com/office/powerpoint/2010/main" val="222142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9140-B21E-4065-A5BF-D7CACC1857D1}"/>
              </a:ext>
            </a:extLst>
          </p:cNvPr>
          <p:cNvSpPr>
            <a:spLocks noGrp="1"/>
          </p:cNvSpPr>
          <p:nvPr>
            <p:ph type="title"/>
          </p:nvPr>
        </p:nvSpPr>
        <p:spPr>
          <a:xfrm>
            <a:off x="365124" y="1076339"/>
            <a:ext cx="8413751" cy="735192"/>
          </a:xfrm>
        </p:spPr>
        <p:txBody>
          <a:bodyPr>
            <a:noAutofit/>
          </a:bodyPr>
          <a:lstStyle/>
          <a:p>
            <a:r>
              <a:rPr lang="en-US" sz="3600" dirty="0"/>
              <a:t>Sample Tobacco Policy </a:t>
            </a:r>
            <a:br>
              <a:rPr lang="en-US" sz="3600" dirty="0"/>
            </a:br>
            <a:r>
              <a:rPr lang="en-US" sz="3600" dirty="0"/>
              <a:t>Healthcare Setting</a:t>
            </a:r>
          </a:p>
        </p:txBody>
      </p:sp>
      <p:sp>
        <p:nvSpPr>
          <p:cNvPr id="3" name="Content Placeholder 2">
            <a:extLst>
              <a:ext uri="{FF2B5EF4-FFF2-40B4-BE49-F238E27FC236}">
                <a16:creationId xmlns:a16="http://schemas.microsoft.com/office/drawing/2014/main" id="{7175C298-A747-43FE-899D-CA64D82A2B25}"/>
              </a:ext>
            </a:extLst>
          </p:cNvPr>
          <p:cNvSpPr>
            <a:spLocks noGrp="1"/>
          </p:cNvSpPr>
          <p:nvPr>
            <p:ph idx="1"/>
          </p:nvPr>
        </p:nvSpPr>
        <p:spPr/>
        <p:txBody>
          <a:bodyPr>
            <a:normAutofit fontScale="92500" lnSpcReduction="10000"/>
          </a:bodyPr>
          <a:lstStyle/>
          <a:p>
            <a:endParaRPr lang="en-US" dirty="0"/>
          </a:p>
          <a:p>
            <a:r>
              <a:rPr lang="en-US" dirty="0"/>
              <a:t>All patients screened for tobacco use</a:t>
            </a:r>
          </a:p>
          <a:p>
            <a:pPr marL="0" indent="0">
              <a:buNone/>
            </a:pPr>
            <a:endParaRPr lang="en-US" dirty="0"/>
          </a:p>
          <a:p>
            <a:r>
              <a:rPr lang="en-US" dirty="0"/>
              <a:t>Referral policy for patients to tobacco cessation programs</a:t>
            </a:r>
          </a:p>
          <a:p>
            <a:endParaRPr lang="en-US" dirty="0"/>
          </a:p>
          <a:p>
            <a:r>
              <a:rPr lang="en-US" dirty="0"/>
              <a:t>Offering general support/resources for nicotine addiction</a:t>
            </a:r>
          </a:p>
          <a:p>
            <a:pPr marL="0" indent="0">
              <a:buNone/>
            </a:pPr>
            <a:endParaRPr lang="en-US" dirty="0"/>
          </a:p>
          <a:p>
            <a:r>
              <a:rPr lang="en-US" dirty="0"/>
              <a:t>No smoking on building property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4328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E41427-B5B9-4F94-9C0A-A0653A774D8B}"/>
              </a:ext>
            </a:extLst>
          </p:cNvPr>
          <p:cNvSpPr>
            <a:spLocks noGrp="1"/>
          </p:cNvSpPr>
          <p:nvPr>
            <p:ph idx="1"/>
          </p:nvPr>
        </p:nvSpPr>
        <p:spPr>
          <a:xfrm>
            <a:off x="437696" y="2035028"/>
            <a:ext cx="7886700" cy="4314972"/>
          </a:xfrm>
        </p:spPr>
        <p:txBody>
          <a:bodyPr/>
          <a:lstStyle/>
          <a:p>
            <a:endParaRPr lang="en-US" dirty="0"/>
          </a:p>
          <a:p>
            <a:r>
              <a:rPr lang="en-US" dirty="0"/>
              <a:t>Different types of public health interventions have different outcomes </a:t>
            </a:r>
          </a:p>
          <a:p>
            <a:pPr marL="0" indent="0">
              <a:buNone/>
            </a:pPr>
            <a:endParaRPr lang="en-US" dirty="0"/>
          </a:p>
          <a:p>
            <a:r>
              <a:rPr lang="en-US" dirty="0"/>
              <a:t>Public health pyramid shows impact of different public health interventions</a:t>
            </a:r>
          </a:p>
          <a:p>
            <a:endParaRPr lang="en-US" dirty="0"/>
          </a:p>
        </p:txBody>
      </p:sp>
      <p:sp>
        <p:nvSpPr>
          <p:cNvPr id="4" name="Title 1">
            <a:extLst>
              <a:ext uri="{FF2B5EF4-FFF2-40B4-BE49-F238E27FC236}">
                <a16:creationId xmlns:a16="http://schemas.microsoft.com/office/drawing/2014/main" id="{FD93FF5B-EF14-4558-BBE6-726D86AA797C}"/>
              </a:ext>
            </a:extLst>
          </p:cNvPr>
          <p:cNvSpPr>
            <a:spLocks noGrp="1"/>
          </p:cNvSpPr>
          <p:nvPr>
            <p:ph type="title"/>
          </p:nvPr>
        </p:nvSpPr>
        <p:spPr>
          <a:xfrm>
            <a:off x="437696" y="1219200"/>
            <a:ext cx="8268607" cy="693930"/>
          </a:xfrm>
        </p:spPr>
        <p:txBody>
          <a:bodyPr>
            <a:normAutofit fontScale="90000"/>
          </a:bodyPr>
          <a:lstStyle/>
          <a:p>
            <a:r>
              <a:rPr lang="en-US" dirty="0"/>
              <a:t>Public Health: What have we learned? </a:t>
            </a:r>
          </a:p>
        </p:txBody>
      </p:sp>
    </p:spTree>
    <p:extLst>
      <p:ext uri="{BB962C8B-B14F-4D97-AF65-F5344CB8AC3E}">
        <p14:creationId xmlns:p14="http://schemas.microsoft.com/office/powerpoint/2010/main" val="2596960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A0614-BCC5-4B38-AB72-911C247A9009}"/>
              </a:ext>
            </a:extLst>
          </p:cNvPr>
          <p:cNvSpPr>
            <a:spLocks noGrp="1"/>
          </p:cNvSpPr>
          <p:nvPr>
            <p:ph type="title"/>
          </p:nvPr>
        </p:nvSpPr>
        <p:spPr>
          <a:xfrm>
            <a:off x="241753" y="1424681"/>
            <a:ext cx="8660493" cy="735192"/>
          </a:xfrm>
        </p:spPr>
        <p:txBody>
          <a:bodyPr>
            <a:normAutofit fontScale="90000"/>
          </a:bodyPr>
          <a:lstStyle/>
          <a:p>
            <a:r>
              <a:rPr lang="en-US" sz="4000"/>
              <a:t>Sample Wellness Policy</a:t>
            </a:r>
            <a:br>
              <a:rPr lang="en-US" sz="4000"/>
            </a:br>
            <a:r>
              <a:rPr lang="en-US" sz="4000"/>
              <a:t>School District</a:t>
            </a:r>
            <a:br>
              <a:rPr lang="en-US"/>
            </a:br>
            <a:endParaRPr lang="en-US" dirty="0"/>
          </a:p>
        </p:txBody>
      </p:sp>
      <p:sp>
        <p:nvSpPr>
          <p:cNvPr id="3" name="Content Placeholder 2">
            <a:extLst>
              <a:ext uri="{FF2B5EF4-FFF2-40B4-BE49-F238E27FC236}">
                <a16:creationId xmlns:a16="http://schemas.microsoft.com/office/drawing/2014/main" id="{41AD319F-579C-47CE-A7DC-FDBA8B9F355E}"/>
              </a:ext>
            </a:extLst>
          </p:cNvPr>
          <p:cNvSpPr>
            <a:spLocks noGrp="1"/>
          </p:cNvSpPr>
          <p:nvPr>
            <p:ph idx="1"/>
          </p:nvPr>
        </p:nvSpPr>
        <p:spPr>
          <a:xfrm>
            <a:off x="553811" y="2278742"/>
            <a:ext cx="8036378" cy="3630045"/>
          </a:xfrm>
        </p:spPr>
        <p:txBody>
          <a:bodyPr>
            <a:normAutofit/>
          </a:bodyPr>
          <a:lstStyle/>
          <a:p>
            <a:r>
              <a:rPr lang="en-US"/>
              <a:t>Physical education requirements for schools </a:t>
            </a:r>
          </a:p>
          <a:p>
            <a:pPr marL="0" indent="0">
              <a:buNone/>
            </a:pPr>
            <a:endParaRPr lang="en-US"/>
          </a:p>
          <a:p>
            <a:r>
              <a:rPr lang="en-US"/>
              <a:t>Providing healthy snacks at all school related events</a:t>
            </a:r>
          </a:p>
          <a:p>
            <a:pPr marL="0" indent="0">
              <a:buNone/>
            </a:pPr>
            <a:endParaRPr lang="en-US"/>
          </a:p>
          <a:p>
            <a:r>
              <a:rPr lang="en-US"/>
              <a:t>Students and staff receive nutrition programming</a:t>
            </a:r>
            <a:endParaRPr lang="en-US" dirty="0"/>
          </a:p>
        </p:txBody>
      </p:sp>
    </p:spTree>
    <p:extLst>
      <p:ext uri="{BB962C8B-B14F-4D97-AF65-F5344CB8AC3E}">
        <p14:creationId xmlns:p14="http://schemas.microsoft.com/office/powerpoint/2010/main" val="233772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71514"/>
            <a:ext cx="7886700" cy="4314972"/>
          </a:xfrm>
        </p:spPr>
        <p:txBody>
          <a:bodyPr>
            <a:normAutofit/>
          </a:bodyPr>
          <a:lstStyle/>
          <a:p>
            <a:pPr algn="ctr">
              <a:buNone/>
            </a:pPr>
            <a:r>
              <a:rPr lang="en-US" sz="5400" b="1" dirty="0"/>
              <a:t>POPULATION</a:t>
            </a:r>
          </a:p>
          <a:p>
            <a:pPr algn="ctr">
              <a:buNone/>
            </a:pPr>
            <a:endParaRPr lang="en-US" sz="5400" b="1" dirty="0"/>
          </a:p>
          <a:p>
            <a:pPr algn="ctr">
              <a:buNone/>
            </a:pPr>
            <a:r>
              <a:rPr lang="en-US" sz="5400" b="1" dirty="0"/>
              <a:t>BASED </a:t>
            </a:r>
          </a:p>
          <a:p>
            <a:pPr algn="ctr">
              <a:buNone/>
            </a:pPr>
            <a:endParaRPr lang="en-US" sz="5400" b="1" dirty="0"/>
          </a:p>
          <a:p>
            <a:pPr algn="ctr">
              <a:buNone/>
            </a:pPr>
            <a:r>
              <a:rPr lang="en-US" sz="5400" b="1" dirty="0"/>
              <a:t>POKER</a:t>
            </a:r>
          </a:p>
        </p:txBody>
      </p:sp>
    </p:spTree>
    <p:extLst>
      <p:ext uri="{BB962C8B-B14F-4D97-AF65-F5344CB8AC3E}">
        <p14:creationId xmlns:p14="http://schemas.microsoft.com/office/powerpoint/2010/main" val="233789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4400" dirty="0"/>
              <a:t>You run the school cafeteria.  You are concerned about the rate of childhood obesity in your school and want to do something to make an impact.  Which of these things would have the biggest impact?</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618850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lphaUcPeriod"/>
            </a:pPr>
            <a:r>
              <a:rPr lang="en-US" dirty="0"/>
              <a:t>Talk to the students as they come into the cafeteria about food choices</a:t>
            </a:r>
          </a:p>
          <a:p>
            <a:pPr marL="514350" indent="-514350">
              <a:buAutoNum type="alphaUcPeriod"/>
            </a:pPr>
            <a:r>
              <a:rPr lang="en-US" dirty="0"/>
              <a:t>Put up a sign about five fruits and vegetables a day</a:t>
            </a:r>
          </a:p>
          <a:p>
            <a:pPr marL="514350" indent="-514350">
              <a:buAutoNum type="alphaUcPeriod"/>
            </a:pPr>
            <a:r>
              <a:rPr lang="en-US" dirty="0"/>
              <a:t>Have the student government vote on a rule to remove all snack machines from the school property</a:t>
            </a:r>
          </a:p>
          <a:p>
            <a:pPr marL="514350" indent="-514350">
              <a:buAutoNum type="alphaUcPeriod"/>
            </a:pPr>
            <a:r>
              <a:rPr lang="en-US" dirty="0"/>
              <a:t>Write a letter to McDonald’s requesting that they make healthier food choices available.</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320880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4400" dirty="0"/>
              <a:t>You are a parent in your community who works part-time as an emergency medical technician (EMT).  You see too many head injuries from bike falls and want to get everyone to wear bike helmets.  What actions will have the most impact?</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74461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lphaUcPeriod"/>
            </a:pPr>
            <a:r>
              <a:rPr lang="en-US" dirty="0"/>
              <a:t>Send a brochure to all residents of the community encouraging helmet use.</a:t>
            </a:r>
          </a:p>
          <a:p>
            <a:pPr marL="514350" indent="-514350">
              <a:buAutoNum type="alphaUcPeriod"/>
            </a:pPr>
            <a:r>
              <a:rPr lang="en-US" dirty="0"/>
              <a:t>Organize to pass a mandatory helmet law for cyclists in your community</a:t>
            </a:r>
          </a:p>
          <a:p>
            <a:pPr marL="514350" indent="-514350">
              <a:buAutoNum type="alphaUcPeriod"/>
            </a:pPr>
            <a:r>
              <a:rPr lang="en-US" dirty="0"/>
              <a:t>Teach bike and helmet safety in school health classes</a:t>
            </a:r>
          </a:p>
          <a:p>
            <a:pPr marL="514350" indent="-514350">
              <a:buAutoNum type="alphaUcPeriod"/>
            </a:pPr>
            <a:r>
              <a:rPr lang="en-US" dirty="0"/>
              <a:t>Give away free helmets as part of a bicycle clinic</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138992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4400" dirty="0"/>
              <a:t>You are a doctor at the local health center.  You are concerned about the number of children with asthma that you see each week.  Most of the children with asthma live in homes where adults smoke.  What strategy is the most effective?</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842117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lphaUcPeriod"/>
            </a:pPr>
            <a:r>
              <a:rPr lang="en-US" dirty="0"/>
              <a:t>Put posters and brochures in the waiting area about second hand smoke</a:t>
            </a:r>
          </a:p>
          <a:p>
            <a:pPr marL="514350" indent="-514350">
              <a:buAutoNum type="alphaUcPeriod"/>
            </a:pPr>
            <a:r>
              <a:rPr lang="en-US" dirty="0"/>
              <a:t>Do educational presentations at day care center for parents.</a:t>
            </a:r>
          </a:p>
          <a:p>
            <a:pPr marL="514350" indent="-514350">
              <a:buAutoNum type="alphaUcPeriod"/>
            </a:pPr>
            <a:r>
              <a:rPr lang="en-US" dirty="0"/>
              <a:t>Create a local website about tobacco and second hand smoke</a:t>
            </a:r>
          </a:p>
          <a:p>
            <a:pPr marL="514350" indent="-514350">
              <a:buAutoNum type="alphaUcPeriod"/>
            </a:pPr>
            <a:r>
              <a:rPr lang="en-US" dirty="0"/>
              <a:t>Work with your local government to pass ordinances regarding smoke free apartments and cars.</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573317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600" dirty="0"/>
              <a:t>You own a local insurance company.  You are worried about the number of car accidents involving teenagers.  The number of serious accidents and deaths in your community increased by 20% in the last year.  What strategy would be most effective?</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235483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lphaUcPeriod"/>
            </a:pPr>
            <a:r>
              <a:rPr lang="en-US" dirty="0"/>
              <a:t>Pass a local ordinance that limits the number of passengers with a 16-19 year old driver.</a:t>
            </a:r>
          </a:p>
          <a:p>
            <a:pPr marL="514350" indent="-514350">
              <a:buAutoNum type="alphaUcPeriod"/>
            </a:pPr>
            <a:r>
              <a:rPr lang="en-US" dirty="0"/>
              <a:t>Provide more opportunities for driver’s education in the high school.</a:t>
            </a:r>
          </a:p>
          <a:p>
            <a:pPr marL="514350" indent="-514350">
              <a:buAutoNum type="alphaUcPeriod"/>
            </a:pPr>
            <a:r>
              <a:rPr lang="en-US" dirty="0"/>
              <a:t>Do an “ad” campaign about safe driving</a:t>
            </a:r>
          </a:p>
          <a:p>
            <a:pPr marL="514350" indent="-514350">
              <a:buAutoNum type="alphaUcPeriod"/>
            </a:pPr>
            <a:r>
              <a:rPr lang="en-US" dirty="0"/>
              <a:t>Develop a brochure that could be sent to each of your customers who have teen drivers on their policy.</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15295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71E9-8FB9-4902-83DF-EBD42B3C3073}"/>
              </a:ext>
            </a:extLst>
          </p:cNvPr>
          <p:cNvSpPr>
            <a:spLocks noGrp="1"/>
          </p:cNvSpPr>
          <p:nvPr>
            <p:ph type="title"/>
          </p:nvPr>
        </p:nvSpPr>
        <p:spPr/>
        <p:txBody>
          <a:bodyPr>
            <a:normAutofit fontScale="90000"/>
          </a:bodyPr>
          <a:lstStyle/>
          <a:p>
            <a:r>
              <a:rPr lang="en-US" dirty="0"/>
              <a:t>Framework to Improve Health: </a:t>
            </a:r>
            <a:br>
              <a:rPr lang="en-US" dirty="0"/>
            </a:br>
            <a:r>
              <a:rPr lang="en-US" dirty="0"/>
              <a:t>5 Tier Model </a:t>
            </a:r>
          </a:p>
        </p:txBody>
      </p:sp>
      <p:sp>
        <p:nvSpPr>
          <p:cNvPr id="3" name="Content Placeholder 2">
            <a:extLst>
              <a:ext uri="{FF2B5EF4-FFF2-40B4-BE49-F238E27FC236}">
                <a16:creationId xmlns:a16="http://schemas.microsoft.com/office/drawing/2014/main" id="{664417AD-5940-4948-B95C-EFDA0A740924}"/>
              </a:ext>
            </a:extLst>
          </p:cNvPr>
          <p:cNvSpPr>
            <a:spLocks noGrp="1"/>
          </p:cNvSpPr>
          <p:nvPr>
            <p:ph idx="1"/>
          </p:nvPr>
        </p:nvSpPr>
        <p:spPr>
          <a:xfrm>
            <a:off x="730250" y="2394857"/>
            <a:ext cx="3986893" cy="4463143"/>
          </a:xfrm>
        </p:spPr>
        <p:txBody>
          <a:bodyPr>
            <a:normAutofit/>
          </a:bodyPr>
          <a:lstStyle/>
          <a:p>
            <a:pPr marL="0" indent="0">
              <a:buNone/>
            </a:pPr>
            <a:r>
              <a:rPr lang="en-US" dirty="0"/>
              <a:t>At the base of this pyramid show interventions with the </a:t>
            </a:r>
            <a:r>
              <a:rPr lang="en-US" b="1" dirty="0"/>
              <a:t>greatest impact </a:t>
            </a:r>
            <a:r>
              <a:rPr lang="en-US" dirty="0"/>
              <a:t>are efforts to address socio-economic determinants of health </a:t>
            </a:r>
          </a:p>
          <a:p>
            <a:endParaRPr lang="en-US" dirty="0"/>
          </a:p>
        </p:txBody>
      </p:sp>
      <p:graphicFrame>
        <p:nvGraphicFramePr>
          <p:cNvPr id="11" name="Diagram 10">
            <a:extLst>
              <a:ext uri="{FF2B5EF4-FFF2-40B4-BE49-F238E27FC236}">
                <a16:creationId xmlns:a16="http://schemas.microsoft.com/office/drawing/2014/main" id="{4B331CA0-31C1-41E4-B9C3-BD0A5B3CA20A}"/>
              </a:ext>
            </a:extLst>
          </p:cNvPr>
          <p:cNvGraphicFramePr/>
          <p:nvPr>
            <p:extLst>
              <p:ext uri="{D42A27DB-BD31-4B8C-83A1-F6EECF244321}">
                <p14:modId xmlns:p14="http://schemas.microsoft.com/office/powerpoint/2010/main" val="2796941007"/>
              </p:ext>
            </p:extLst>
          </p:nvPr>
        </p:nvGraphicFramePr>
        <p:xfrm>
          <a:off x="5544457" y="2608942"/>
          <a:ext cx="2612571" cy="201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77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4400" dirty="0"/>
              <a:t>You are a high school gym teacher who is concerned about the number of overweight young people in your classes.  It seems to be getting worse every year and you are worried about their health and well being.  What strategy might be most effective?</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741655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lphaUcPeriod"/>
            </a:pPr>
            <a:r>
              <a:rPr lang="en-US" dirty="0"/>
              <a:t>Provide training for the faculty on good nutrition and obesity</a:t>
            </a:r>
          </a:p>
          <a:p>
            <a:pPr marL="514350" indent="-514350">
              <a:buAutoNum type="alphaUcPeriod"/>
            </a:pPr>
            <a:r>
              <a:rPr lang="en-US" dirty="0"/>
              <a:t>Develop a strategy with the local school board to increase the number of hours of mandatory physical education</a:t>
            </a:r>
          </a:p>
          <a:p>
            <a:pPr marL="514350" indent="-514350">
              <a:buAutoNum type="alphaUcPeriod"/>
            </a:pPr>
            <a:r>
              <a:rPr lang="en-US" dirty="0"/>
              <a:t>Have each student weigh in weekly</a:t>
            </a:r>
          </a:p>
          <a:p>
            <a:pPr marL="514350" indent="-514350">
              <a:buAutoNum type="alphaUcPeriod"/>
            </a:pPr>
            <a:r>
              <a:rPr lang="en-US" dirty="0"/>
              <a:t>Ask the cafeteria to post information about calories for each lunch item served</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65857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4400" dirty="0"/>
              <a:t>You are a nurse in your community.  There has been increasing numbers of the flu among pre-school age children.  This is a life threatening disease.  There is an effective vaccine but many families do not access this. What is the most effective strategy?</a:t>
            </a:r>
          </a:p>
          <a:p>
            <a:endParaRPr lang="en-US" sz="4400"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898907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lphaUcPeriod"/>
            </a:pPr>
            <a:r>
              <a:rPr lang="en-US" dirty="0"/>
              <a:t>Make flu shots mandatory for any child attending day care, pre-school or any other group early childhood program.</a:t>
            </a:r>
          </a:p>
          <a:p>
            <a:pPr marL="514350" indent="-514350">
              <a:buAutoNum type="alphaUcPeriod"/>
            </a:pPr>
            <a:r>
              <a:rPr lang="en-US" dirty="0"/>
              <a:t>Do a story on the local news about the increased incidents of influenza.</a:t>
            </a:r>
          </a:p>
          <a:p>
            <a:pPr marL="514350" indent="-514350">
              <a:buAutoNum type="alphaUcPeriod"/>
            </a:pPr>
            <a:r>
              <a:rPr lang="en-US" dirty="0"/>
              <a:t>Send a brochure about the dangers of the flu to each family registered with your office.</a:t>
            </a:r>
          </a:p>
          <a:p>
            <a:pPr marL="514350" indent="-514350">
              <a:buAutoNum type="alphaUcPeriod"/>
            </a:pPr>
            <a:r>
              <a:rPr lang="en-US" dirty="0"/>
              <a:t>Provide additional trainings for early childhood staff on hand washing.</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994032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3600" dirty="0"/>
              <a:t>You are the head of customer service for a large grocery store chain.  You are astounded by the number of plastic bags used each month by customers.  You want to “propose” green solutions to your Board of Directors.  What strategy might be most effective?</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184723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14350" indent="-514350">
              <a:buAutoNum type="alphaUcPeriod"/>
            </a:pPr>
            <a:r>
              <a:rPr lang="en-US" dirty="0"/>
              <a:t>Ask customers to bring in their own bags.</a:t>
            </a:r>
          </a:p>
          <a:p>
            <a:pPr marL="514350" indent="-514350">
              <a:buAutoNum type="alphaUcPeriod"/>
            </a:pPr>
            <a:r>
              <a:rPr lang="en-US" dirty="0"/>
              <a:t>Sell reusable bags at an inexpensive cost to customers.</a:t>
            </a:r>
          </a:p>
          <a:p>
            <a:pPr marL="514350" indent="-514350">
              <a:buAutoNum type="alphaUcPeriod"/>
            </a:pPr>
            <a:r>
              <a:rPr lang="en-US" dirty="0"/>
              <a:t>Charge 15 cents for each plastic bag used for groceries</a:t>
            </a:r>
          </a:p>
          <a:p>
            <a:pPr marL="514350" indent="-514350">
              <a:buAutoNum type="alphaUcPeriod"/>
            </a:pPr>
            <a:r>
              <a:rPr lang="en-US" dirty="0"/>
              <a:t>Develop  a creative public education campaign</a:t>
            </a:r>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322595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sz="4400" dirty="0"/>
              <a:t>You are the principal of an elementary school and you are concerned about the amount of cookies, candies and other sweets that are a part of the regular day to day school environment.  You think it sends an unhealthy message to everyone.  What strategy might you use?</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281861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lphaUcPeriod"/>
            </a:pPr>
            <a:r>
              <a:rPr lang="en-US" dirty="0"/>
              <a:t>Ask the PTA to adopt a policy to not sell sweets as part of any fund raiser.</a:t>
            </a:r>
          </a:p>
          <a:p>
            <a:pPr marL="514350" indent="-514350">
              <a:buAutoNum type="alphaUcPeriod"/>
            </a:pPr>
            <a:r>
              <a:rPr lang="en-US" dirty="0"/>
              <a:t>Develop  a written policy that food is not to be utilized for rewards with students.</a:t>
            </a:r>
          </a:p>
          <a:p>
            <a:pPr marL="514350" indent="-514350">
              <a:buAutoNum type="alphaUcPeriod"/>
            </a:pPr>
            <a:r>
              <a:rPr lang="en-US" dirty="0"/>
              <a:t>Develop  written  guidelines  for  food choices for holidays  and celebrations.</a:t>
            </a:r>
          </a:p>
          <a:p>
            <a:pPr marL="514350" indent="-514350">
              <a:buAutoNum type="alphaUcPeriod"/>
            </a:pPr>
            <a:r>
              <a:rPr lang="en-US" dirty="0"/>
              <a:t>Provide faculty  with  enhanced training on childhood obesity.</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545352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4400" dirty="0"/>
              <a:t>You are the HR Director of a large non-profit organization.  You are concerned about the health and well being of your employees and the rising health insurance costs.  You need healthy employees.  What strategy might be most effective?</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84717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lphaUcPeriod"/>
            </a:pPr>
            <a:r>
              <a:rPr lang="en-US" dirty="0"/>
              <a:t>Work with your insurance company to include a gym membership as part of your routine coverage.</a:t>
            </a:r>
          </a:p>
          <a:p>
            <a:pPr marL="514350" indent="-514350">
              <a:buAutoNum type="alphaUcPeriod"/>
            </a:pPr>
            <a:r>
              <a:rPr lang="en-US" dirty="0"/>
              <a:t>Promote  a walking club for staff during lunch time</a:t>
            </a:r>
          </a:p>
          <a:p>
            <a:pPr marL="514350" indent="-514350">
              <a:buAutoNum type="alphaUcPeriod"/>
            </a:pPr>
            <a:r>
              <a:rPr lang="en-US" dirty="0"/>
              <a:t>Develop guidelines for healthy meeting food options that the organization will use</a:t>
            </a:r>
          </a:p>
          <a:p>
            <a:pPr marL="514350" indent="-514350">
              <a:buAutoNum type="alphaUcPeriod"/>
            </a:pPr>
            <a:r>
              <a:rPr lang="en-US" dirty="0"/>
              <a:t>Pay for an worksite Weight Watchers group</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59640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71E9-8FB9-4902-83DF-EBD42B3C3073}"/>
              </a:ext>
            </a:extLst>
          </p:cNvPr>
          <p:cNvSpPr>
            <a:spLocks noGrp="1"/>
          </p:cNvSpPr>
          <p:nvPr>
            <p:ph type="title"/>
          </p:nvPr>
        </p:nvSpPr>
        <p:spPr/>
        <p:txBody>
          <a:bodyPr/>
          <a:lstStyle/>
          <a:p>
            <a:r>
              <a:rPr lang="en-US" dirty="0"/>
              <a:t>5 Tier Model </a:t>
            </a:r>
          </a:p>
        </p:txBody>
      </p:sp>
      <p:sp>
        <p:nvSpPr>
          <p:cNvPr id="3" name="Content Placeholder 2">
            <a:extLst>
              <a:ext uri="{FF2B5EF4-FFF2-40B4-BE49-F238E27FC236}">
                <a16:creationId xmlns:a16="http://schemas.microsoft.com/office/drawing/2014/main" id="{664417AD-5940-4948-B95C-EFDA0A740924}"/>
              </a:ext>
            </a:extLst>
          </p:cNvPr>
          <p:cNvSpPr>
            <a:spLocks noGrp="1"/>
          </p:cNvSpPr>
          <p:nvPr>
            <p:ph idx="1"/>
          </p:nvPr>
        </p:nvSpPr>
        <p:spPr>
          <a:xfrm>
            <a:off x="483507" y="2041379"/>
            <a:ext cx="5496379" cy="4301364"/>
          </a:xfrm>
        </p:spPr>
        <p:txBody>
          <a:bodyPr>
            <a:normAutofit/>
          </a:bodyPr>
          <a:lstStyle/>
          <a:p>
            <a:r>
              <a:rPr lang="en-US" dirty="0"/>
              <a:t>health education counseling </a:t>
            </a:r>
          </a:p>
          <a:p>
            <a:r>
              <a:rPr lang="en-US" dirty="0"/>
              <a:t>ongoing direct clinical care</a:t>
            </a:r>
          </a:p>
          <a:p>
            <a:r>
              <a:rPr lang="en-US" dirty="0"/>
              <a:t>clinical interventions that require limited contact but confer long-term protection, </a:t>
            </a:r>
          </a:p>
          <a:p>
            <a:r>
              <a:rPr lang="en-US" dirty="0"/>
              <a:t>interventions that change the context to make individuals’ default decisions healthy </a:t>
            </a:r>
          </a:p>
          <a:p>
            <a:endParaRPr lang="en-US" dirty="0"/>
          </a:p>
        </p:txBody>
      </p:sp>
      <p:graphicFrame>
        <p:nvGraphicFramePr>
          <p:cNvPr id="10" name="Diagram 9">
            <a:extLst>
              <a:ext uri="{FF2B5EF4-FFF2-40B4-BE49-F238E27FC236}">
                <a16:creationId xmlns:a16="http://schemas.microsoft.com/office/drawing/2014/main" id="{33BA73E5-A19C-4511-8E59-54852D896397}"/>
              </a:ext>
            </a:extLst>
          </p:cNvPr>
          <p:cNvGraphicFramePr/>
          <p:nvPr>
            <p:extLst>
              <p:ext uri="{D42A27DB-BD31-4B8C-83A1-F6EECF244321}">
                <p14:modId xmlns:p14="http://schemas.microsoft.com/office/powerpoint/2010/main" val="4119474492"/>
              </p:ext>
            </p:extLst>
          </p:nvPr>
        </p:nvGraphicFramePr>
        <p:xfrm>
          <a:off x="5733143" y="2293255"/>
          <a:ext cx="3106057" cy="2518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1697BA38-B61E-4CD0-80D8-8522457D20CC}"/>
              </a:ext>
            </a:extLst>
          </p:cNvPr>
          <p:cNvSpPr txBox="1"/>
          <p:nvPr/>
        </p:nvSpPr>
        <p:spPr>
          <a:xfrm>
            <a:off x="6386286" y="2389870"/>
            <a:ext cx="2452914" cy="461665"/>
          </a:xfrm>
          <a:prstGeom prst="rect">
            <a:avLst/>
          </a:prstGeom>
          <a:noFill/>
        </p:spPr>
        <p:txBody>
          <a:bodyPr wrap="square" rtlCol="0">
            <a:spAutoFit/>
          </a:bodyPr>
          <a:lstStyle/>
          <a:p>
            <a:r>
              <a:rPr lang="en-US" sz="2400" b="1" dirty="0"/>
              <a:t>Lowest Impact</a:t>
            </a:r>
          </a:p>
        </p:txBody>
      </p:sp>
    </p:spTree>
    <p:extLst>
      <p:ext uri="{BB962C8B-B14F-4D97-AF65-F5344CB8AC3E}">
        <p14:creationId xmlns:p14="http://schemas.microsoft.com/office/powerpoint/2010/main" val="1699858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t>You are the Director of Physical Education for a local school district.  It seems your students are more and more sedentary each year.  You’re not sure what to do.  What strategy might be the most effective?</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296445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buAutoNum type="alphaUcPeriod"/>
            </a:pPr>
            <a:r>
              <a:rPr lang="en-US" dirty="0"/>
              <a:t>Work with your local community to create bike paths for the two miles surrounding the school</a:t>
            </a:r>
          </a:p>
          <a:p>
            <a:pPr marL="514350" indent="-514350">
              <a:buAutoNum type="alphaUcPeriod"/>
            </a:pPr>
            <a:r>
              <a:rPr lang="en-US" dirty="0"/>
              <a:t>Develop  a “ride your bike to school” campaign in your community</a:t>
            </a:r>
          </a:p>
          <a:p>
            <a:pPr marL="514350" indent="-514350">
              <a:buAutoNum type="alphaUcPeriod"/>
            </a:pPr>
            <a:r>
              <a:rPr lang="en-US" dirty="0"/>
              <a:t>Work with local merchants to donate bicycles to your school.</a:t>
            </a:r>
          </a:p>
          <a:p>
            <a:pPr marL="514350" indent="-514350">
              <a:buAutoNum type="alphaUcPeriod"/>
            </a:pPr>
            <a:r>
              <a:rPr lang="en-US" dirty="0"/>
              <a:t>Develop  a policy that provides incentives (i.e. prizes, extra credits, movie tickets) for students who ride their bike to school at least ten days per month.</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877822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4400" dirty="0"/>
              <a:t>You live in a community where recycling is optional.  The town you live in has not addressed the issue in some time and you are more and more concerned.  What strategy could you use?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67822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lphaUcPeriod"/>
            </a:pPr>
            <a:r>
              <a:rPr lang="en-US" dirty="0"/>
              <a:t>Go door to door to educate your neighbors on the environmental impact.</a:t>
            </a:r>
          </a:p>
          <a:p>
            <a:pPr marL="514350" indent="-514350">
              <a:buAutoNum type="alphaUcPeriod"/>
            </a:pPr>
            <a:r>
              <a:rPr lang="en-US" dirty="0"/>
              <a:t>Work with the recycling plant to do more consumer education</a:t>
            </a:r>
          </a:p>
          <a:p>
            <a:pPr marL="514350" indent="-514350">
              <a:buAutoNum type="alphaUcPeriod"/>
            </a:pPr>
            <a:r>
              <a:rPr lang="en-US" dirty="0"/>
              <a:t>Try to get local news coverage on the issue</a:t>
            </a:r>
          </a:p>
          <a:p>
            <a:pPr marL="514350" indent="-514350">
              <a:buAutoNum type="alphaUcPeriod"/>
            </a:pPr>
            <a:r>
              <a:rPr lang="en-US" dirty="0"/>
              <a:t>Create a small working group to approach the local government about new </a:t>
            </a:r>
            <a:r>
              <a:rPr lang="en-US"/>
              <a:t>mandatory rules.</a:t>
            </a: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248264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D98DE-0B0F-4799-88CD-70F6FDBD6E78}"/>
              </a:ext>
            </a:extLst>
          </p:cNvPr>
          <p:cNvSpPr>
            <a:spLocks noGrp="1"/>
          </p:cNvSpPr>
          <p:nvPr>
            <p:ph idx="1"/>
          </p:nvPr>
        </p:nvSpPr>
        <p:spPr/>
        <p:txBody>
          <a:bodyPr>
            <a:normAutofit/>
          </a:bodyPr>
          <a:lstStyle/>
          <a:p>
            <a:pPr marL="0" indent="0" algn="ctr">
              <a:buNone/>
            </a:pPr>
            <a:r>
              <a:rPr lang="en-US" sz="7200" dirty="0"/>
              <a:t>Closing </a:t>
            </a:r>
          </a:p>
        </p:txBody>
      </p:sp>
    </p:spTree>
    <p:extLst>
      <p:ext uri="{BB962C8B-B14F-4D97-AF65-F5344CB8AC3E}">
        <p14:creationId xmlns:p14="http://schemas.microsoft.com/office/powerpoint/2010/main" val="298368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E7E2-348F-49A6-BABB-ECA59CF3886A}"/>
              </a:ext>
            </a:extLst>
          </p:cNvPr>
          <p:cNvSpPr>
            <a:spLocks noGrp="1"/>
          </p:cNvSpPr>
          <p:nvPr>
            <p:ph type="title"/>
          </p:nvPr>
        </p:nvSpPr>
        <p:spPr/>
        <p:txBody>
          <a:bodyPr/>
          <a:lstStyle/>
          <a:p>
            <a:r>
              <a:rPr lang="en-US" dirty="0"/>
              <a:t>What works? </a:t>
            </a:r>
          </a:p>
        </p:txBody>
      </p:sp>
      <p:sp>
        <p:nvSpPr>
          <p:cNvPr id="3" name="Content Placeholder 2">
            <a:extLst>
              <a:ext uri="{FF2B5EF4-FFF2-40B4-BE49-F238E27FC236}">
                <a16:creationId xmlns:a16="http://schemas.microsoft.com/office/drawing/2014/main" id="{D36FD93B-28BD-42D9-BDF3-A950AF3EFEB1}"/>
              </a:ext>
            </a:extLst>
          </p:cNvPr>
          <p:cNvSpPr>
            <a:spLocks noGrp="1"/>
          </p:cNvSpPr>
          <p:nvPr>
            <p:ph idx="1"/>
          </p:nvPr>
        </p:nvSpPr>
        <p:spPr>
          <a:xfrm>
            <a:off x="408668" y="2251836"/>
            <a:ext cx="8326664" cy="4954507"/>
          </a:xfrm>
        </p:spPr>
        <p:txBody>
          <a:bodyPr/>
          <a:lstStyle/>
          <a:p>
            <a:r>
              <a:rPr lang="en-US" sz="3200" dirty="0"/>
              <a:t>Interventions focusing on lower levels of the pyramid are more effective </a:t>
            </a:r>
          </a:p>
          <a:p>
            <a:endParaRPr lang="en-US" sz="3200" dirty="0"/>
          </a:p>
          <a:p>
            <a:r>
              <a:rPr lang="en-US" sz="3200" dirty="0"/>
              <a:t>Reach broader segments of society</a:t>
            </a:r>
          </a:p>
          <a:p>
            <a:endParaRPr lang="en-US" sz="3200" dirty="0"/>
          </a:p>
          <a:p>
            <a:r>
              <a:rPr lang="en-US" sz="3200" dirty="0"/>
              <a:t>Require less individual effort</a:t>
            </a:r>
          </a:p>
          <a:p>
            <a:endParaRPr lang="en-US" dirty="0"/>
          </a:p>
        </p:txBody>
      </p:sp>
    </p:spTree>
    <p:extLst>
      <p:ext uri="{BB962C8B-B14F-4D97-AF65-F5344CB8AC3E}">
        <p14:creationId xmlns:p14="http://schemas.microsoft.com/office/powerpoint/2010/main" val="49547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3374FB-8FE8-44E7-88F7-3697736FA2CE}"/>
              </a:ext>
            </a:extLst>
          </p:cNvPr>
          <p:cNvSpPr>
            <a:spLocks noGrp="1"/>
          </p:cNvSpPr>
          <p:nvPr>
            <p:ph type="title"/>
          </p:nvPr>
        </p:nvSpPr>
        <p:spPr>
          <a:xfrm>
            <a:off x="628649" y="2075542"/>
            <a:ext cx="8167007" cy="1870302"/>
          </a:xfrm>
        </p:spPr>
        <p:txBody>
          <a:bodyPr>
            <a:normAutofit/>
          </a:bodyPr>
          <a:lstStyle/>
          <a:p>
            <a:r>
              <a:rPr lang="en-US" sz="4800" dirty="0"/>
              <a:t>The Health Impact Pyramid</a:t>
            </a:r>
          </a:p>
        </p:txBody>
      </p:sp>
    </p:spTree>
    <p:extLst>
      <p:ext uri="{BB962C8B-B14F-4D97-AF65-F5344CB8AC3E}">
        <p14:creationId xmlns:p14="http://schemas.microsoft.com/office/powerpoint/2010/main" val="281113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8318054-63F7-4856-A3CB-296EDBB76759}"/>
              </a:ext>
            </a:extLst>
          </p:cNvPr>
          <p:cNvPicPr>
            <a:picLocks noGrp="1" noChangeAspect="1"/>
          </p:cNvPicPr>
          <p:nvPr>
            <p:ph idx="1"/>
          </p:nvPr>
        </p:nvPicPr>
        <p:blipFill>
          <a:blip r:embed="rId2"/>
          <a:stretch>
            <a:fillRect/>
          </a:stretch>
        </p:blipFill>
        <p:spPr>
          <a:xfrm>
            <a:off x="1037772" y="808002"/>
            <a:ext cx="7046686" cy="5627890"/>
          </a:xfrm>
          <a:prstGeom prst="rect">
            <a:avLst/>
          </a:prstGeom>
        </p:spPr>
      </p:pic>
    </p:spTree>
    <p:extLst>
      <p:ext uri="{BB962C8B-B14F-4D97-AF65-F5344CB8AC3E}">
        <p14:creationId xmlns:p14="http://schemas.microsoft.com/office/powerpoint/2010/main" val="400024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94D2-3BC5-4D6A-902D-66538B10C21E}"/>
              </a:ext>
            </a:extLst>
          </p:cNvPr>
          <p:cNvSpPr>
            <a:spLocks noGrp="1"/>
          </p:cNvSpPr>
          <p:nvPr>
            <p:ph type="title"/>
          </p:nvPr>
        </p:nvSpPr>
        <p:spPr>
          <a:xfrm>
            <a:off x="628650" y="902167"/>
            <a:ext cx="7886700" cy="735192"/>
          </a:xfrm>
        </p:spPr>
        <p:txBody>
          <a:bodyPr/>
          <a:lstStyle/>
          <a:p>
            <a:r>
              <a:rPr lang="en-US" dirty="0"/>
              <a:t>Socioeconomic Factors </a:t>
            </a:r>
          </a:p>
        </p:txBody>
      </p:sp>
      <p:sp>
        <p:nvSpPr>
          <p:cNvPr id="5" name="Content Placeholder 4">
            <a:extLst>
              <a:ext uri="{FF2B5EF4-FFF2-40B4-BE49-F238E27FC236}">
                <a16:creationId xmlns:a16="http://schemas.microsoft.com/office/drawing/2014/main" id="{12F67B84-2E66-4210-A565-2DCC383D318A}"/>
              </a:ext>
            </a:extLst>
          </p:cNvPr>
          <p:cNvSpPr>
            <a:spLocks noGrp="1"/>
          </p:cNvSpPr>
          <p:nvPr>
            <p:ph idx="1"/>
          </p:nvPr>
        </p:nvSpPr>
        <p:spPr>
          <a:xfrm>
            <a:off x="628650" y="1843313"/>
            <a:ext cx="7886700" cy="4513037"/>
          </a:xfrm>
        </p:spPr>
        <p:txBody>
          <a:bodyPr>
            <a:normAutofit fontScale="92500" lnSpcReduction="10000"/>
          </a:bodyPr>
          <a:lstStyle/>
          <a:p>
            <a:pPr marL="283464" indent="-283464" fontAlgn="t">
              <a:spcBef>
                <a:spcPts val="0"/>
              </a:spcBef>
              <a:buSzPts val="2800"/>
            </a:pPr>
            <a:r>
              <a:rPr lang="en-US" b="1" dirty="0">
                <a:solidFill>
                  <a:srgbClr val="000000"/>
                </a:solidFill>
              </a:rPr>
              <a:t>Reduced poverty </a:t>
            </a:r>
            <a:r>
              <a:rPr lang="en-US" dirty="0">
                <a:solidFill>
                  <a:srgbClr val="000000"/>
                </a:solidFill>
              </a:rPr>
              <a:t>to improve immunity, decreased crowding and environmental exposure to communicable microbes, and improved nutrition, sanitation, and housing</a:t>
            </a:r>
            <a:br>
              <a:rPr lang="en-US" dirty="0">
                <a:solidFill>
                  <a:srgbClr val="000000"/>
                </a:solidFill>
              </a:rPr>
            </a:br>
            <a:endParaRPr lang="en-US" dirty="0"/>
          </a:p>
          <a:p>
            <a:pPr marL="283464" indent="-283464" fontAlgn="t">
              <a:spcBef>
                <a:spcPts val="0"/>
              </a:spcBef>
            </a:pPr>
            <a:r>
              <a:rPr lang="en-US" b="1" dirty="0">
                <a:solidFill>
                  <a:srgbClr val="000000"/>
                </a:solidFill>
              </a:rPr>
              <a:t>Reduced poverty, increased education levels, and more nutritional options </a:t>
            </a:r>
            <a:r>
              <a:rPr lang="en-US" dirty="0">
                <a:solidFill>
                  <a:srgbClr val="000000"/>
                </a:solidFill>
              </a:rPr>
              <a:t>to reduce cardiovascular disease, some cancers, and diabetes</a:t>
            </a:r>
          </a:p>
          <a:p>
            <a:pPr marL="0" indent="0" fontAlgn="t">
              <a:spcBef>
                <a:spcPts val="0"/>
              </a:spcBef>
              <a:buNone/>
            </a:pPr>
            <a:endParaRPr lang="en-US" sz="1800" dirty="0"/>
          </a:p>
          <a:p>
            <a:pPr marL="283464" indent="-283464" fontAlgn="t">
              <a:spcBef>
                <a:spcPts val="0"/>
              </a:spcBef>
            </a:pPr>
            <a:r>
              <a:rPr lang="en-US" b="1" dirty="0">
                <a:solidFill>
                  <a:srgbClr val="000000"/>
                </a:solidFill>
              </a:rPr>
              <a:t>Reduced poverty </a:t>
            </a:r>
            <a:r>
              <a:rPr lang="en-US" dirty="0">
                <a:solidFill>
                  <a:srgbClr val="000000"/>
                </a:solidFill>
              </a:rPr>
              <a:t>levels to reduce drug use and violence, improved housing options, and lowered vulnerability to extreme weather conditions</a:t>
            </a:r>
            <a:endParaRPr lang="en-US" sz="1800" dirty="0"/>
          </a:p>
          <a:p>
            <a:endParaRPr lang="en-US" dirty="0"/>
          </a:p>
        </p:txBody>
      </p:sp>
    </p:spTree>
    <p:extLst>
      <p:ext uri="{BB962C8B-B14F-4D97-AF65-F5344CB8AC3E}">
        <p14:creationId xmlns:p14="http://schemas.microsoft.com/office/powerpoint/2010/main" val="19865946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1553</TotalTime>
  <Words>1843</Words>
  <Application>Microsoft Office PowerPoint</Application>
  <PresentationFormat>On-screen Show (4:3)</PresentationFormat>
  <Paragraphs>199</Paragraphs>
  <Slides>54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Black</vt:lpstr>
      <vt:lpstr>Calibri</vt:lpstr>
      <vt:lpstr>Tahoma</vt:lpstr>
      <vt:lpstr>Times New Roman</vt:lpstr>
      <vt:lpstr>Office Theme</vt:lpstr>
      <vt:lpstr>Impacting Policy at the Community Level</vt:lpstr>
      <vt:lpstr>WELCOME </vt:lpstr>
      <vt:lpstr>Public Health: What have we learned? </vt:lpstr>
      <vt:lpstr>Framework to Improve Health:  5 Tier Model </vt:lpstr>
      <vt:lpstr>5 Tier Model </vt:lpstr>
      <vt:lpstr>What works? </vt:lpstr>
      <vt:lpstr>The Health Impact Pyramid</vt:lpstr>
      <vt:lpstr>PowerPoint Presentation</vt:lpstr>
      <vt:lpstr>Socioeconomic Factors </vt:lpstr>
      <vt:lpstr>Changing the Context </vt:lpstr>
      <vt:lpstr>Long-Lasting Protective Environments</vt:lpstr>
      <vt:lpstr>Clinical Interventions</vt:lpstr>
      <vt:lpstr>Counseling and Education </vt:lpstr>
      <vt:lpstr>PowerPoint Presentation</vt:lpstr>
      <vt:lpstr>PowerPoint Presentation</vt:lpstr>
      <vt:lpstr>Traditional Health Interventions </vt:lpstr>
      <vt:lpstr>Population-Based Interventions</vt:lpstr>
      <vt:lpstr>Population-Based Interventions</vt:lpstr>
      <vt:lpstr>Population-Based Interventions</vt:lpstr>
      <vt:lpstr>Policy Change leads to…</vt:lpstr>
      <vt:lpstr>Examples of Policy Changes</vt:lpstr>
      <vt:lpstr>PowerPoint Presentation</vt:lpstr>
      <vt:lpstr> Environmental Change</vt:lpstr>
      <vt:lpstr>Examples of environmental change </vt:lpstr>
      <vt:lpstr>PowerPoint Presentation</vt:lpstr>
      <vt:lpstr>Individual Change</vt:lpstr>
      <vt:lpstr>Policy Change = Population Change</vt:lpstr>
      <vt:lpstr>PowerPoint Presentation</vt:lpstr>
      <vt:lpstr>Sample Tobacco Policy  Healthcare Setting</vt:lpstr>
      <vt:lpstr>Sample Wellness Policy School District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Becerra</dc:creator>
  <cp:lastModifiedBy>Kathryn Wanner</cp:lastModifiedBy>
  <cp:revision>25</cp:revision>
  <cp:lastPrinted>2019-03-06T19:45:41Z</cp:lastPrinted>
  <dcterms:created xsi:type="dcterms:W3CDTF">2016-09-28T14:22:32Z</dcterms:created>
  <dcterms:modified xsi:type="dcterms:W3CDTF">2019-03-06T20:35:29Z</dcterms:modified>
</cp:coreProperties>
</file>