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3" r:id="rId3"/>
  </p:sldMasterIdLst>
  <p:notesMasterIdLst>
    <p:notesMasterId r:id="rId50"/>
  </p:notesMasterIdLst>
  <p:handoutMasterIdLst>
    <p:handoutMasterId r:id="rId51"/>
  </p:handoutMasterIdLst>
  <p:sldIdLst>
    <p:sldId id="256" r:id="rId4"/>
    <p:sldId id="393" r:id="rId5"/>
    <p:sldId id="395" r:id="rId6"/>
    <p:sldId id="341" r:id="rId7"/>
    <p:sldId id="262" r:id="rId8"/>
    <p:sldId id="417" r:id="rId9"/>
    <p:sldId id="294" r:id="rId10"/>
    <p:sldId id="298" r:id="rId11"/>
    <p:sldId id="347" r:id="rId12"/>
    <p:sldId id="366" r:id="rId13"/>
    <p:sldId id="367" r:id="rId14"/>
    <p:sldId id="360" r:id="rId15"/>
    <p:sldId id="418" r:id="rId16"/>
    <p:sldId id="378" r:id="rId17"/>
    <p:sldId id="376" r:id="rId18"/>
    <p:sldId id="390" r:id="rId19"/>
    <p:sldId id="397" r:id="rId20"/>
    <p:sldId id="398" r:id="rId21"/>
    <p:sldId id="338" r:id="rId22"/>
    <p:sldId id="388" r:id="rId23"/>
    <p:sldId id="368" r:id="rId24"/>
    <p:sldId id="369" r:id="rId25"/>
    <p:sldId id="370" r:id="rId26"/>
    <p:sldId id="389" r:id="rId27"/>
    <p:sldId id="371" r:id="rId28"/>
    <p:sldId id="372" r:id="rId29"/>
    <p:sldId id="373" r:id="rId30"/>
    <p:sldId id="374" r:id="rId31"/>
    <p:sldId id="326" r:id="rId32"/>
    <p:sldId id="375" r:id="rId33"/>
    <p:sldId id="420" r:id="rId34"/>
    <p:sldId id="404" r:id="rId35"/>
    <p:sldId id="407" r:id="rId36"/>
    <p:sldId id="408" r:id="rId37"/>
    <p:sldId id="409" r:id="rId38"/>
    <p:sldId id="411" r:id="rId39"/>
    <p:sldId id="391" r:id="rId40"/>
    <p:sldId id="380" r:id="rId41"/>
    <p:sldId id="381" r:id="rId42"/>
    <p:sldId id="382" r:id="rId43"/>
    <p:sldId id="383" r:id="rId44"/>
    <p:sldId id="384" r:id="rId45"/>
    <p:sldId id="419" r:id="rId46"/>
    <p:sldId id="387" r:id="rId47"/>
    <p:sldId id="415" r:id="rId48"/>
    <p:sldId id="421"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5C621A-7683-457C-B6D4-E621F057BACE}">
          <p14:sldIdLst>
            <p14:sldId id="256"/>
            <p14:sldId id="393"/>
            <p14:sldId id="395"/>
            <p14:sldId id="341"/>
            <p14:sldId id="262"/>
            <p14:sldId id="417"/>
            <p14:sldId id="294"/>
            <p14:sldId id="298"/>
            <p14:sldId id="347"/>
            <p14:sldId id="366"/>
            <p14:sldId id="367"/>
            <p14:sldId id="360"/>
            <p14:sldId id="418"/>
            <p14:sldId id="378"/>
            <p14:sldId id="376"/>
            <p14:sldId id="390"/>
            <p14:sldId id="397"/>
            <p14:sldId id="398"/>
            <p14:sldId id="338"/>
            <p14:sldId id="388"/>
            <p14:sldId id="368"/>
            <p14:sldId id="369"/>
            <p14:sldId id="370"/>
            <p14:sldId id="389"/>
            <p14:sldId id="371"/>
            <p14:sldId id="372"/>
            <p14:sldId id="373"/>
            <p14:sldId id="374"/>
            <p14:sldId id="326"/>
            <p14:sldId id="375"/>
            <p14:sldId id="420"/>
            <p14:sldId id="404"/>
            <p14:sldId id="407"/>
            <p14:sldId id="408"/>
            <p14:sldId id="409"/>
            <p14:sldId id="411"/>
            <p14:sldId id="391"/>
            <p14:sldId id="380"/>
            <p14:sldId id="381"/>
            <p14:sldId id="382"/>
            <p14:sldId id="383"/>
            <p14:sldId id="384"/>
            <p14:sldId id="419"/>
            <p14:sldId id="387"/>
            <p14:sldId id="415"/>
            <p14:sldId id="42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updik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77" autoAdjust="0"/>
    <p:restoredTop sz="91328" autoAdjust="0"/>
  </p:normalViewPr>
  <p:slideViewPr>
    <p:cSldViewPr>
      <p:cViewPr varScale="1">
        <p:scale>
          <a:sx n="102" d="100"/>
          <a:sy n="102" d="100"/>
        </p:scale>
        <p:origin x="14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Chart%206%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20556514433394E-2"/>
          <c:y val="2.7051175478946216E-2"/>
          <c:w val="0.91979440069991247"/>
          <c:h val="0.89115087886741429"/>
        </c:manualLayout>
      </c:layout>
      <c:lineChart>
        <c:grouping val="stacked"/>
        <c:varyColors val="1"/>
        <c:ser>
          <c:idx val="0"/>
          <c:order val="0"/>
          <c:tx>
            <c:strRef>
              <c:f>Sheet1!$B$1</c:f>
              <c:strCache>
                <c:ptCount val="1"/>
                <c:pt idx="0">
                  <c:v>Total Opioid Ods</c:v>
                </c:pt>
              </c:strCache>
            </c:strRef>
          </c:tx>
          <c:spPr>
            <a:ln w="38100">
              <a:solidFill>
                <a:schemeClr val="tx1"/>
              </a:solidFill>
              <a:headEnd w="med" len="sm"/>
              <a:tailEnd type="triangle" w="lg" len="lg"/>
            </a:ln>
          </c:spPr>
          <c:marker>
            <c:symbol val="diamond"/>
            <c:size val="15"/>
            <c:spPr>
              <a:ln w="12700"/>
            </c:spPr>
          </c:marker>
          <c:dPt>
            <c:idx val="2"/>
            <c:bubble3D val="0"/>
            <c:extLst>
              <c:ext xmlns:c16="http://schemas.microsoft.com/office/drawing/2014/chart" uri="{C3380CC4-5D6E-409C-BE32-E72D297353CC}">
                <c16:uniqueId val="{00000000-EA3F-4835-9AEE-64262C264230}"/>
              </c:ext>
            </c:extLst>
          </c:dPt>
          <c:dPt>
            <c:idx val="3"/>
            <c:marker>
              <c:spPr>
                <a:solidFill>
                  <a:srgbClr val="7030A0"/>
                </a:solidFill>
                <a:ln w="6350"/>
                <a:effectLst/>
              </c:spPr>
            </c:marker>
            <c:bubble3D val="0"/>
            <c:spPr>
              <a:ln w="38100">
                <a:solidFill>
                  <a:schemeClr val="tx1"/>
                </a:solidFill>
                <a:headEnd w="med" len="sm"/>
                <a:tailEnd type="triangle" w="lg" len="lg"/>
              </a:ln>
              <a:effectLst/>
            </c:spPr>
            <c:extLst>
              <c:ext xmlns:c16="http://schemas.microsoft.com/office/drawing/2014/chart" uri="{C3380CC4-5D6E-409C-BE32-E72D297353CC}">
                <c16:uniqueId val="{00000002-EA3F-4835-9AEE-64262C264230}"/>
              </c:ext>
            </c:extLst>
          </c:dPt>
          <c:dPt>
            <c:idx val="4"/>
            <c:marker>
              <c:spPr>
                <a:solidFill>
                  <a:schemeClr val="tx2"/>
                </a:solidFill>
                <a:ln w="12700">
                  <a:solidFill>
                    <a:schemeClr val="bg1"/>
                  </a:solidFill>
                </a:ln>
              </c:spPr>
            </c:marker>
            <c:bubble3D val="0"/>
            <c:extLst>
              <c:ext xmlns:c16="http://schemas.microsoft.com/office/drawing/2014/chart" uri="{C3380CC4-5D6E-409C-BE32-E72D297353CC}">
                <c16:uniqueId val="{00000003-EA3F-4835-9AEE-64262C264230}"/>
              </c:ext>
            </c:extLst>
          </c:dPt>
          <c:dPt>
            <c:idx val="5"/>
            <c:marker>
              <c:spPr>
                <a:solidFill>
                  <a:srgbClr val="FF0066"/>
                </a:solidFill>
                <a:ln w="12700">
                  <a:solidFill>
                    <a:srgbClr val="FF0066"/>
                  </a:solidFill>
                </a:ln>
              </c:spPr>
            </c:marker>
            <c:bubble3D val="0"/>
            <c:spPr>
              <a:ln w="38100">
                <a:solidFill>
                  <a:schemeClr val="tx1"/>
                </a:solidFill>
                <a:headEnd w="med" len="sm"/>
                <a:tailEnd type="triangle" w="lg" len="lg"/>
              </a:ln>
            </c:spPr>
            <c:extLst>
              <c:ext xmlns:c16="http://schemas.microsoft.com/office/drawing/2014/chart" uri="{C3380CC4-5D6E-409C-BE32-E72D297353CC}">
                <c16:uniqueId val="{00000005-EA3F-4835-9AEE-64262C264230}"/>
              </c:ext>
            </c:extLst>
          </c:dPt>
          <c:dLbls>
            <c:dLbl>
              <c:idx val="0"/>
              <c:layout>
                <c:manualLayout>
                  <c:x val="-3.2679738562091505E-2"/>
                  <c:y val="-3.2828282828282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3F-4835-9AEE-64262C264230}"/>
                </c:ext>
              </c:extLst>
            </c:dLbl>
            <c:dLbl>
              <c:idx val="1"/>
              <c:layout>
                <c:manualLayout>
                  <c:x val="-5.5555555555555615E-2"/>
                  <c:y val="-5.30303030303030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3F-4835-9AEE-64262C264230}"/>
                </c:ext>
              </c:extLst>
            </c:dLbl>
            <c:dLbl>
              <c:idx val="2"/>
              <c:layout>
                <c:manualLayout>
                  <c:x val="-6.2091503267973858E-2"/>
                  <c:y val="-5.0505050505050504E-2"/>
                </c:manualLayout>
              </c:layout>
              <c:tx>
                <c:rich>
                  <a:bodyPr/>
                  <a:lstStyle/>
                  <a:p>
                    <a:r>
                      <a:rPr lang="en-US" sz="2000" dirty="0"/>
                      <a:t>127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3F-4835-9AEE-64262C264230}"/>
                </c:ext>
              </c:extLst>
            </c:dLbl>
            <c:dLbl>
              <c:idx val="3"/>
              <c:layout>
                <c:manualLayout>
                  <c:x val="-6.1867093622468575E-2"/>
                  <c:y val="-5.1011280999874377E-2"/>
                </c:manualLayout>
              </c:layout>
              <c:tx>
                <c:rich>
                  <a:bodyPr/>
                  <a:lstStyle/>
                  <a:p>
                    <a:r>
                      <a:rPr lang="en-US" sz="2000" b="1" dirty="0"/>
                      <a:t>256</a:t>
                    </a:r>
                    <a:endParaRPr lang="en-US" sz="3200" b="1"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3F-4835-9AEE-64262C264230}"/>
                </c:ext>
              </c:extLst>
            </c:dLbl>
            <c:dLbl>
              <c:idx val="4"/>
              <c:layout>
                <c:manualLayout>
                  <c:x val="-4.4344742636650836E-2"/>
                  <c:y val="7.1397997211542788E-2"/>
                </c:manualLayout>
              </c:layout>
              <c:tx>
                <c:rich>
                  <a:bodyPr/>
                  <a:lstStyle/>
                  <a:p>
                    <a:r>
                      <a:rPr lang="en-US" dirty="0"/>
                      <a:t>301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3F-4835-9AEE-64262C264230}"/>
                </c:ext>
              </c:extLst>
            </c:dLbl>
            <c:dLbl>
              <c:idx val="5"/>
              <c:layout>
                <c:manualLayout>
                  <c:x val="-3.9228175859807222E-2"/>
                  <c:y val="4.1853998365387148E-2"/>
                </c:manualLayout>
              </c:layout>
              <c:tx>
                <c:rich>
                  <a:bodyPr/>
                  <a:lstStyle/>
                  <a:p>
                    <a:r>
                      <a:rPr lang="en-US" dirty="0"/>
                      <a:t>251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3F-4835-9AEE-64262C264230}"/>
                </c:ext>
              </c:extLst>
            </c:dLbl>
            <c:spPr>
              <a:noFill/>
              <a:ln>
                <a:noFill/>
              </a:ln>
              <a:effectLst/>
            </c:spPr>
            <c:txPr>
              <a:bodyPr/>
              <a:lstStyle/>
              <a:p>
                <a:pPr>
                  <a:defRPr sz="2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General</c:formatCode>
                <c:ptCount val="6"/>
                <c:pt idx="0">
                  <c:v>103</c:v>
                </c:pt>
                <c:pt idx="1">
                  <c:v>101</c:v>
                </c:pt>
                <c:pt idx="2">
                  <c:v>128</c:v>
                </c:pt>
                <c:pt idx="3">
                  <c:v>256</c:v>
                </c:pt>
                <c:pt idx="4">
                  <c:v>301</c:v>
                </c:pt>
                <c:pt idx="5">
                  <c:v>251</c:v>
                </c:pt>
              </c:numCache>
            </c:numRef>
          </c:val>
          <c:smooth val="0"/>
          <c:extLst>
            <c:ext xmlns:c16="http://schemas.microsoft.com/office/drawing/2014/chart" uri="{C3380CC4-5D6E-409C-BE32-E72D297353CC}">
              <c16:uniqueId val="{00000008-EA3F-4835-9AEE-64262C264230}"/>
            </c:ext>
          </c:extLst>
        </c:ser>
        <c:dLbls>
          <c:showLegendKey val="0"/>
          <c:showVal val="0"/>
          <c:showCatName val="0"/>
          <c:showSerName val="0"/>
          <c:showPercent val="0"/>
          <c:showBubbleSize val="0"/>
        </c:dLbls>
        <c:marker val="1"/>
        <c:smooth val="0"/>
        <c:axId val="371217776"/>
        <c:axId val="371218560"/>
      </c:lineChart>
      <c:catAx>
        <c:axId val="371217776"/>
        <c:scaling>
          <c:orientation val="minMax"/>
        </c:scaling>
        <c:delete val="0"/>
        <c:axPos val="b"/>
        <c:numFmt formatCode="General" sourceLinked="1"/>
        <c:majorTickMark val="out"/>
        <c:minorTickMark val="none"/>
        <c:tickLblPos val="nextTo"/>
        <c:txPr>
          <a:bodyPr/>
          <a:lstStyle/>
          <a:p>
            <a:pPr>
              <a:defRPr sz="1800" b="1" cap="small" baseline="0">
                <a:solidFill>
                  <a:schemeClr val="accent6">
                    <a:lumMod val="50000"/>
                  </a:schemeClr>
                </a:solidFill>
              </a:defRPr>
            </a:pPr>
            <a:endParaRPr lang="en-US"/>
          </a:p>
        </c:txPr>
        <c:crossAx val="371218560"/>
        <c:crosses val="autoZero"/>
        <c:auto val="1"/>
        <c:lblAlgn val="ctr"/>
        <c:lblOffset val="100"/>
        <c:noMultiLvlLbl val="0"/>
      </c:catAx>
      <c:valAx>
        <c:axId val="371218560"/>
        <c:scaling>
          <c:orientation val="minMax"/>
        </c:scaling>
        <c:delete val="0"/>
        <c:axPos val="l"/>
        <c:majorGridlines/>
        <c:numFmt formatCode="General" sourceLinked="1"/>
        <c:majorTickMark val="out"/>
        <c:minorTickMark val="none"/>
        <c:tickLblPos val="nextTo"/>
        <c:txPr>
          <a:bodyPr/>
          <a:lstStyle/>
          <a:p>
            <a:pPr>
              <a:defRPr sz="1800" b="1" cap="small" baseline="0">
                <a:solidFill>
                  <a:schemeClr val="tx2">
                    <a:lumMod val="75000"/>
                  </a:schemeClr>
                </a:solidFill>
              </a:defRPr>
            </a:pPr>
            <a:endParaRPr lang="en-US"/>
          </a:p>
        </c:txPr>
        <c:crossAx val="371217776"/>
        <c:crosses val="autoZero"/>
        <c:crossBetween val="between"/>
      </c:valAx>
      <c:spPr>
        <a:noFill/>
        <a:ln w="25400" cap="flat" cmpd="sng" algn="ctr">
          <a:solidFill>
            <a:schemeClr val="accent2"/>
          </a:solidFill>
          <a:prstDash val="solid"/>
        </a:ln>
        <a:effectLst/>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3472222222222222"/>
          <c:y val="0.22453703703703703"/>
          <c:w val="0.81388888888888888"/>
          <c:h val="0.77314814814814814"/>
        </c:manualLayout>
      </c:layout>
      <c:pie3DChart>
        <c:varyColors val="1"/>
        <c:ser>
          <c:idx val="0"/>
          <c:order val="0"/>
          <c:dPt>
            <c:idx val="0"/>
            <c:bubble3D val="0"/>
            <c:spPr>
              <a:solidFill>
                <a:schemeClr val="tx2">
                  <a:lumMod val="60000"/>
                  <a:lumOff val="40000"/>
                </a:schemeClr>
              </a:solidFill>
            </c:spPr>
            <c:extLst>
              <c:ext xmlns:c16="http://schemas.microsoft.com/office/drawing/2014/chart" uri="{C3380CC4-5D6E-409C-BE32-E72D297353CC}">
                <c16:uniqueId val="{00000001-8A1A-4E46-B8FD-5101F9A0E6DF}"/>
              </c:ext>
            </c:extLst>
          </c:dPt>
          <c:dLbls>
            <c:dLbl>
              <c:idx val="0"/>
              <c:layout>
                <c:manualLayout>
                  <c:x val="-0.25761695906432747"/>
                  <c:y val="-0.17209796777146855"/>
                </c:manualLayout>
              </c:layout>
              <c:tx>
                <c:rich>
                  <a:bodyPr/>
                  <a:lstStyle/>
                  <a:p>
                    <a:pPr>
                      <a:defRPr sz="1600" b="1">
                        <a:solidFill>
                          <a:schemeClr val="bg1"/>
                        </a:solidFill>
                      </a:defRPr>
                    </a:pPr>
                    <a:r>
                      <a:rPr lang="en-US" sz="1600" b="1" dirty="0">
                        <a:solidFill>
                          <a:schemeClr val="bg1"/>
                        </a:solidFill>
                      </a:rPr>
                      <a:t>Fentanyl Related</a:t>
                    </a:r>
                    <a:r>
                      <a:rPr lang="en-US" sz="1600" b="1" dirty="0">
                        <a:solidFill>
                          <a:schemeClr val="bg1"/>
                        </a:solidFill>
                        <a:latin typeface="Arial"/>
                        <a:cs typeface="Arial"/>
                      </a:rPr>
                      <a:t>²</a:t>
                    </a:r>
                    <a:r>
                      <a:rPr lang="en-US" sz="1600" b="1" dirty="0">
                        <a:solidFill>
                          <a:schemeClr val="bg1"/>
                        </a:solidFill>
                      </a:rPr>
                      <a:t>
55%</a:t>
                    </a:r>
                    <a:endParaRPr lang="en-US" dirty="0">
                      <a:solidFill>
                        <a:schemeClr val="bg1"/>
                      </a:solidFill>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A1A-4E46-B8FD-5101F9A0E6DF}"/>
                </c:ext>
              </c:extLst>
            </c:dLbl>
            <c:dLbl>
              <c:idx val="1"/>
              <c:layout>
                <c:manualLayout>
                  <c:x val="1.8623682760566529E-2"/>
                  <c:y val="1.0149997816523143E-2"/>
                </c:manualLayout>
              </c:layout>
              <c:tx>
                <c:rich>
                  <a:bodyPr/>
                  <a:lstStyle/>
                  <a:p>
                    <a:r>
                      <a:rPr lang="en-US" sz="1600" b="1" dirty="0"/>
                      <a:t>Heroin Related</a:t>
                    </a:r>
                    <a:r>
                      <a:rPr lang="en-US" sz="1600" b="1" dirty="0">
                        <a:latin typeface="Arial"/>
                        <a:cs typeface="Arial"/>
                      </a:rPr>
                      <a:t>¹</a:t>
                    </a:r>
                    <a:r>
                      <a:rPr lang="en-US" sz="1600" b="1" dirty="0"/>
                      <a:t>
5%</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8A1A-4E46-B8FD-5101F9A0E6DF}"/>
                </c:ext>
              </c:extLst>
            </c:dLbl>
            <c:dLbl>
              <c:idx val="2"/>
              <c:layout>
                <c:manualLayout>
                  <c:x val="4.4279740531447384E-2"/>
                  <c:y val="-0.12907341694406213"/>
                </c:manualLayout>
              </c:layout>
              <c:tx>
                <c:rich>
                  <a:bodyPr/>
                  <a:lstStyle/>
                  <a:p>
                    <a:r>
                      <a:rPr lang="en-US" sz="1600" b="1" dirty="0"/>
                      <a:t>Fentanyl &amp; Heroin</a:t>
                    </a:r>
                  </a:p>
                  <a:p>
                    <a:r>
                      <a:rPr lang="en-US" sz="1600" b="1" dirty="0"/>
                      <a:t>Related</a:t>
                    </a:r>
                    <a:r>
                      <a:rPr lang="en-US" sz="1600" b="1" baseline="30000" dirty="0"/>
                      <a:t>4</a:t>
                    </a:r>
                    <a:r>
                      <a:rPr lang="en-US" sz="1600" b="1" dirty="0"/>
                      <a:t>
23%</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A1A-4E46-B8FD-5101F9A0E6DF}"/>
                </c:ext>
              </c:extLst>
            </c:dLbl>
            <c:dLbl>
              <c:idx val="3"/>
              <c:layout>
                <c:manualLayout>
                  <c:x val="-1.6854768153980751E-2"/>
                  <c:y val="0"/>
                </c:manualLayout>
              </c:layout>
              <c:tx>
                <c:rich>
                  <a:bodyPr/>
                  <a:lstStyle/>
                  <a:p>
                    <a:r>
                      <a:rPr lang="en-US" sz="1600" b="1" dirty="0"/>
                      <a:t>Other Opioids</a:t>
                    </a:r>
                    <a:r>
                      <a:rPr lang="en-US" sz="1600" b="1" dirty="0">
                        <a:latin typeface="Arial"/>
                        <a:cs typeface="Arial"/>
                      </a:rPr>
                      <a:t>³</a:t>
                    </a:r>
                    <a:r>
                      <a:rPr lang="en-US" sz="1600" b="1" dirty="0"/>
                      <a:t>
17%</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8A1A-4E46-B8FD-5101F9A0E6DF}"/>
                </c:ext>
              </c:extLst>
            </c:dLbl>
            <c:spPr>
              <a:noFill/>
              <a:ln>
                <a:noFill/>
              </a:ln>
              <a:effectLst/>
            </c:spPr>
            <c:txPr>
              <a:bodyPr/>
              <a:lstStyle/>
              <a:p>
                <a:pPr>
                  <a:defRPr sz="16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'[Chart 6 in Microsoft PowerPoint]Sheet1'!$A$2:$D$2</c:f>
              <c:strCache>
                <c:ptCount val="4"/>
                <c:pt idx="0">
                  <c:v>Fentanyl Related</c:v>
                </c:pt>
                <c:pt idx="1">
                  <c:v>Heroin Related</c:v>
                </c:pt>
                <c:pt idx="2">
                  <c:v>Fentanyl &amp; Heroine Related</c:v>
                </c:pt>
                <c:pt idx="3">
                  <c:v>Other Opioid</c:v>
                </c:pt>
              </c:strCache>
            </c:strRef>
          </c:cat>
          <c:val>
            <c:numRef>
              <c:f>'[Chart 6 in Microsoft PowerPoint]Sheet1'!$A$3:$D$3</c:f>
              <c:numCache>
                <c:formatCode>General</c:formatCode>
                <c:ptCount val="4"/>
                <c:pt idx="0">
                  <c:v>71</c:v>
                </c:pt>
                <c:pt idx="1">
                  <c:v>6</c:v>
                </c:pt>
                <c:pt idx="2">
                  <c:v>22</c:v>
                </c:pt>
                <c:pt idx="3">
                  <c:v>13</c:v>
                </c:pt>
              </c:numCache>
            </c:numRef>
          </c:val>
          <c:extLst>
            <c:ext xmlns:c16="http://schemas.microsoft.com/office/drawing/2014/chart" uri="{C3380CC4-5D6E-409C-BE32-E72D297353CC}">
              <c16:uniqueId val="{00000005-8A1A-4E46-B8FD-5101F9A0E6DF}"/>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3472222222222222"/>
          <c:y val="0.22453703703703703"/>
          <c:w val="0.81388888888888888"/>
          <c:h val="0.77314814814814814"/>
        </c:manualLayout>
      </c:layout>
      <c:pie3DChart>
        <c:varyColors val="1"/>
        <c:ser>
          <c:idx val="0"/>
          <c:order val="0"/>
          <c:explosion val="1"/>
          <c:dPt>
            <c:idx val="0"/>
            <c:bubble3D val="0"/>
            <c:explosion val="0"/>
            <c:spPr>
              <a:solidFill>
                <a:schemeClr val="tx2">
                  <a:lumMod val="60000"/>
                  <a:lumOff val="40000"/>
                </a:schemeClr>
              </a:solidFill>
            </c:spPr>
            <c:extLst>
              <c:ext xmlns:c16="http://schemas.microsoft.com/office/drawing/2014/chart" uri="{C3380CC4-5D6E-409C-BE32-E72D297353CC}">
                <c16:uniqueId val="{00000001-FF6F-405F-B759-8AAE60D61724}"/>
              </c:ext>
            </c:extLst>
          </c:dPt>
          <c:dPt>
            <c:idx val="3"/>
            <c:bubble3D val="0"/>
            <c:explosion val="0"/>
            <c:extLst>
              <c:ext xmlns:c16="http://schemas.microsoft.com/office/drawing/2014/chart" uri="{C3380CC4-5D6E-409C-BE32-E72D297353CC}">
                <c16:uniqueId val="{00000002-FF6F-405F-B759-8AAE60D61724}"/>
              </c:ext>
            </c:extLst>
          </c:dPt>
          <c:dLbls>
            <c:dLbl>
              <c:idx val="0"/>
              <c:layout>
                <c:manualLayout>
                  <c:x val="-0.22808398950131234"/>
                  <c:y val="-0.14347361509388792"/>
                </c:manualLayout>
              </c:layout>
              <c:tx>
                <c:rich>
                  <a:bodyPr/>
                  <a:lstStyle/>
                  <a:p>
                    <a:r>
                      <a:rPr lang="en-US" sz="1600" b="1" dirty="0"/>
                      <a:t>Fentanyl Related</a:t>
                    </a:r>
                    <a:r>
                      <a:rPr lang="en-US" sz="1600" b="1" dirty="0">
                        <a:latin typeface="Arial"/>
                        <a:cs typeface="Arial"/>
                      </a:rPr>
                      <a:t>²</a:t>
                    </a:r>
                    <a:r>
                      <a:rPr lang="en-US" sz="1600" b="1" dirty="0"/>
                      <a:t>
59%</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F6F-405F-B759-8AAE60D61724}"/>
                </c:ext>
              </c:extLst>
            </c:dLbl>
            <c:dLbl>
              <c:idx val="1"/>
              <c:layout>
                <c:manualLayout>
                  <c:x val="-2.1201975757085732E-2"/>
                  <c:y val="0"/>
                </c:manualLayout>
              </c:layout>
              <c:tx>
                <c:rich>
                  <a:bodyPr/>
                  <a:lstStyle/>
                  <a:p>
                    <a:r>
                      <a:rPr lang="en-US" sz="1600" b="1" dirty="0"/>
                      <a:t>Heroin Related</a:t>
                    </a:r>
                    <a:r>
                      <a:rPr lang="en-US" sz="1600" b="1" dirty="0">
                        <a:latin typeface="Arial"/>
                        <a:cs typeface="Arial"/>
                      </a:rPr>
                      <a:t>¹</a:t>
                    </a:r>
                    <a:r>
                      <a:rPr lang="en-US" sz="1600" b="1" dirty="0"/>
                      <a:t>
8%</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F6F-405F-B759-8AAE60D61724}"/>
                </c:ext>
              </c:extLst>
            </c:dLbl>
            <c:dLbl>
              <c:idx val="2"/>
              <c:layout>
                <c:manualLayout>
                  <c:x val="2.1578593395223177E-2"/>
                  <c:y val="-0.16324940659604084"/>
                </c:manualLayout>
              </c:layout>
              <c:tx>
                <c:rich>
                  <a:bodyPr/>
                  <a:lstStyle/>
                  <a:p>
                    <a:r>
                      <a:rPr lang="en-US" sz="1600" b="1" dirty="0"/>
                      <a:t>Fentanyl &amp; Heroin Related</a:t>
                    </a:r>
                    <a:r>
                      <a:rPr lang="en-US" sz="1600" b="1" baseline="30000" dirty="0"/>
                      <a:t>4</a:t>
                    </a:r>
                    <a:r>
                      <a:rPr lang="en-US" sz="1600" b="1" dirty="0"/>
                      <a:t>
17%</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FF6F-405F-B759-8AAE60D61724}"/>
                </c:ext>
              </c:extLst>
            </c:dLbl>
            <c:dLbl>
              <c:idx val="3"/>
              <c:layout>
                <c:manualLayout>
                  <c:x val="9.7796602610749087E-2"/>
                  <c:y val="-8.9999313466098425E-3"/>
                </c:manualLayout>
              </c:layout>
              <c:tx>
                <c:rich>
                  <a:bodyPr/>
                  <a:lstStyle/>
                  <a:p>
                    <a:r>
                      <a:rPr lang="en-US" sz="1600" b="1" dirty="0"/>
                      <a:t>Other Opioids</a:t>
                    </a:r>
                    <a:r>
                      <a:rPr lang="en-US" sz="1600" b="1" dirty="0">
                        <a:latin typeface="Arial"/>
                        <a:cs typeface="Arial"/>
                      </a:rPr>
                      <a:t>³</a:t>
                    </a:r>
                    <a:r>
                      <a:rPr lang="en-US" sz="1600" b="1" dirty="0"/>
                      <a:t>
16%</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FF6F-405F-B759-8AAE60D61724}"/>
                </c:ext>
              </c:extLst>
            </c:dLbl>
            <c:spPr>
              <a:noFill/>
              <a:ln>
                <a:noFill/>
              </a:ln>
              <a:effectLst/>
            </c:spPr>
            <c:txPr>
              <a:bodyPr/>
              <a:lstStyle/>
              <a:p>
                <a:pPr>
                  <a:defRPr sz="1600" b="1">
                    <a:solidFill>
                      <a:schemeClr val="bg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'[Chart 6 in Microsoft PowerPoint]Sheet1'!$A$2:$D$2</c:f>
              <c:strCache>
                <c:ptCount val="4"/>
                <c:pt idx="0">
                  <c:v>Fentanyl Related</c:v>
                </c:pt>
                <c:pt idx="1">
                  <c:v>Heroin Related</c:v>
                </c:pt>
                <c:pt idx="2">
                  <c:v>Fentanyl &amp; Heroine Related</c:v>
                </c:pt>
                <c:pt idx="3">
                  <c:v>Other Opioids</c:v>
                </c:pt>
              </c:strCache>
            </c:strRef>
          </c:cat>
          <c:val>
            <c:numRef>
              <c:f>'[Chart 6 in Microsoft PowerPoint]Sheet1'!$A$3:$D$3</c:f>
              <c:numCache>
                <c:formatCode>General</c:formatCode>
                <c:ptCount val="4"/>
                <c:pt idx="0">
                  <c:v>179</c:v>
                </c:pt>
                <c:pt idx="1">
                  <c:v>23</c:v>
                </c:pt>
                <c:pt idx="2">
                  <c:v>51</c:v>
                </c:pt>
                <c:pt idx="3">
                  <c:v>48</c:v>
                </c:pt>
              </c:numCache>
            </c:numRef>
          </c:val>
          <c:extLst>
            <c:ext xmlns:c16="http://schemas.microsoft.com/office/drawing/2014/chart" uri="{C3380CC4-5D6E-409C-BE32-E72D297353CC}">
              <c16:uniqueId val="{00000005-FF6F-405F-B759-8AAE60D61724}"/>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BE8A093E-B849-4304-A809-A389CB4D60B0}" type="datetimeFigureOut">
              <a:rPr lang="en-US" smtClean="0"/>
              <a:t>3/25/2019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AAD8EB34-8D07-4D2E-90EA-7C2D62FF3A1C}" type="slidenum">
              <a:rPr lang="en-US" smtClean="0"/>
              <a:t>‹#›</a:t>
            </a:fld>
            <a:endParaRPr lang="en-US" dirty="0"/>
          </a:p>
        </p:txBody>
      </p:sp>
    </p:spTree>
    <p:extLst>
      <p:ext uri="{BB962C8B-B14F-4D97-AF65-F5344CB8AC3E}">
        <p14:creationId xmlns:p14="http://schemas.microsoft.com/office/powerpoint/2010/main" val="37103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CA8FC7D-9D51-4F85-80FB-E0E08D5F3FDB}" type="datetimeFigureOut">
              <a:rPr lang="en-US" smtClean="0"/>
              <a:t>3/25/2019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542982DC-333A-4522-8C34-566533785CC0}" type="slidenum">
              <a:rPr lang="en-US" smtClean="0"/>
              <a:t>‹#›</a:t>
            </a:fld>
            <a:endParaRPr lang="en-US" dirty="0"/>
          </a:p>
        </p:txBody>
      </p:sp>
    </p:spTree>
    <p:extLst>
      <p:ext uri="{BB962C8B-B14F-4D97-AF65-F5344CB8AC3E}">
        <p14:creationId xmlns:p14="http://schemas.microsoft.com/office/powerpoint/2010/main" val="4282545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ncbi.nlm.nih.gov/pubmed/24911031"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opioid is a compound that interacts with a set of 3 major opioid</a:t>
            </a:r>
            <a:r>
              <a:rPr lang="en-US" baseline="0" dirty="0"/>
              <a:t> receptor systems in the human nervous system (mu, kappa, delta).  Humans also make a type of opioid called an endorphin, which interacts with these receptors.</a:t>
            </a:r>
            <a:endParaRPr lang="en-US" dirty="0"/>
          </a:p>
          <a:p>
            <a:endParaRPr lang="en-US" dirty="0"/>
          </a:p>
          <a:p>
            <a:r>
              <a:rPr lang="en-US" dirty="0"/>
              <a:t>Clinical pearl: A urine drug screen for opiates detects morphine and codeine. Drugs</a:t>
            </a:r>
            <a:r>
              <a:rPr lang="en-US" baseline="0" dirty="0"/>
              <a:t> such as </a:t>
            </a:r>
            <a:r>
              <a:rPr lang="en-US" dirty="0"/>
              <a:t>heroin and hydrocodone are detected because they are metabolized to morphine and codeine, and so they will also show as a positive opiate test.  However, opioids that are not metabolized to codeine (such as oxycodone, fentanyl, buprenorphine, or methadone) will not be detected by this test, and must be tested for separately.</a:t>
            </a:r>
          </a:p>
        </p:txBody>
      </p:sp>
      <p:sp>
        <p:nvSpPr>
          <p:cNvPr id="4" name="Slide Number Placeholder 3"/>
          <p:cNvSpPr>
            <a:spLocks noGrp="1"/>
          </p:cNvSpPr>
          <p:nvPr>
            <p:ph type="sldNum" sz="quarter" idx="10"/>
          </p:nvPr>
        </p:nvSpPr>
        <p:spPr/>
        <p:txBody>
          <a:bodyPr/>
          <a:lstStyle/>
          <a:p>
            <a:fld id="{62FB6219-A6D1-4830-B80F-C8D21285029F}" type="slidenum">
              <a:rPr lang="en-US" smtClean="0"/>
              <a:pPr/>
              <a:t>3</a:t>
            </a:fld>
            <a:endParaRPr lang="en-US" dirty="0"/>
          </a:p>
        </p:txBody>
      </p:sp>
    </p:spTree>
    <p:extLst>
      <p:ext uri="{BB962C8B-B14F-4D97-AF65-F5344CB8AC3E}">
        <p14:creationId xmlns:p14="http://schemas.microsoft.com/office/powerpoint/2010/main" val="3281340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2">
              <a:defRPr>
                <a:solidFill>
                  <a:schemeClr val="tx1"/>
                </a:solidFill>
                <a:latin typeface="Helvetica" panose="020B0604020202020204" pitchFamily="34" charset="0"/>
                <a:ea typeface="ＭＳ Ｐゴシック" panose="020B0600070205080204" pitchFamily="34" charset="-128"/>
              </a:defRPr>
            </a:lvl1pPr>
            <a:lvl2pPr marL="741761" indent="-285293" defTabSz="930372">
              <a:defRPr>
                <a:solidFill>
                  <a:schemeClr val="tx1"/>
                </a:solidFill>
                <a:latin typeface="Helvetica" panose="020B0604020202020204" pitchFamily="34" charset="0"/>
                <a:ea typeface="ＭＳ Ｐゴシック" panose="020B0600070205080204" pitchFamily="34" charset="-128"/>
              </a:defRPr>
            </a:lvl2pPr>
            <a:lvl3pPr marL="1141171" indent="-228234" defTabSz="930372">
              <a:defRPr>
                <a:solidFill>
                  <a:schemeClr val="tx1"/>
                </a:solidFill>
                <a:latin typeface="Helvetica" panose="020B0604020202020204" pitchFamily="34" charset="0"/>
                <a:ea typeface="ＭＳ Ｐゴシック" panose="020B0600070205080204" pitchFamily="34" charset="-128"/>
              </a:defRPr>
            </a:lvl3pPr>
            <a:lvl4pPr marL="1597640" indent="-228234" defTabSz="930372">
              <a:defRPr>
                <a:solidFill>
                  <a:schemeClr val="tx1"/>
                </a:solidFill>
                <a:latin typeface="Helvetica" panose="020B0604020202020204" pitchFamily="34" charset="0"/>
                <a:ea typeface="ＭＳ Ｐゴシック" panose="020B0600070205080204" pitchFamily="34" charset="-128"/>
              </a:defRPr>
            </a:lvl4pPr>
            <a:lvl5pPr marL="2054108" indent="-228234" defTabSz="930372">
              <a:defRPr>
                <a:solidFill>
                  <a:schemeClr val="tx1"/>
                </a:solidFill>
                <a:latin typeface="Helvetica" panose="020B0604020202020204" pitchFamily="34" charset="0"/>
                <a:ea typeface="ＭＳ Ｐゴシック" panose="020B0600070205080204" pitchFamily="34" charset="-128"/>
              </a:defRPr>
            </a:lvl5pPr>
            <a:lvl6pPr marL="2510577"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67045"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3514"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79982"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fld id="{B4E6591E-00FF-4A51-A7F8-5F2114EEBE84}" type="slidenum">
              <a:rPr lang="en-US" altLang="en-US"/>
              <a:pPr/>
              <a:t>22</a:t>
            </a:fld>
            <a:endParaRPr lang="en-US" altLang="en-US"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Helvetica" panose="020B0604020202020204" pitchFamily="34" charset="0"/>
                <a:ea typeface="ＭＳ Ｐゴシック" panose="020B0600070205080204" pitchFamily="34" charset="-128"/>
              </a:rPr>
              <a:t>Addiction is similar to other chronic diseases.</a:t>
            </a:r>
            <a:r>
              <a:rPr lang="en-US" altLang="en-US" dirty="0">
                <a:latin typeface="Helvetica" panose="020B0604020202020204" pitchFamily="34" charset="0"/>
                <a:ea typeface="ＭＳ Ｐゴシック" panose="020B0600070205080204" pitchFamily="34" charset="-128"/>
              </a:rPr>
              <a:t>  Using imaging technology to measure metabolism (in this case, glucose uptake) in the brain and heart, one can see that both addiction and heart disease produce observable changes in organ function. In each pair of images shown above, the healthy organ shows greater activity (reds and yellows) than the diseased organ. In drug addiction, the frontal cortex, which is a part of the brain associated with judgment and decision-making, is significantly affected. Like heart disease, drug addiction can be prevented and treated successfully.  If left untreated, however, its effects can last a lifetime.</a:t>
            </a:r>
          </a:p>
          <a:p>
            <a:pPr eaLnBrk="1" hangingPunct="1"/>
            <a:endParaRPr lang="en-US" altLang="en-US" dirty="0">
              <a:latin typeface="Helvetica"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58353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2">
              <a:defRPr>
                <a:solidFill>
                  <a:schemeClr val="tx1"/>
                </a:solidFill>
                <a:latin typeface="Helvetica" panose="020B0604020202020204" pitchFamily="34" charset="0"/>
                <a:ea typeface="ＭＳ Ｐゴシック" panose="020B0600070205080204" pitchFamily="34" charset="-128"/>
              </a:defRPr>
            </a:lvl1pPr>
            <a:lvl2pPr marL="741761" indent="-285293" defTabSz="930372">
              <a:defRPr>
                <a:solidFill>
                  <a:schemeClr val="tx1"/>
                </a:solidFill>
                <a:latin typeface="Helvetica" panose="020B0604020202020204" pitchFamily="34" charset="0"/>
                <a:ea typeface="ＭＳ Ｐゴシック" panose="020B0600070205080204" pitchFamily="34" charset="-128"/>
              </a:defRPr>
            </a:lvl2pPr>
            <a:lvl3pPr marL="1141171" indent="-228234" defTabSz="930372">
              <a:defRPr>
                <a:solidFill>
                  <a:schemeClr val="tx1"/>
                </a:solidFill>
                <a:latin typeface="Helvetica" panose="020B0604020202020204" pitchFamily="34" charset="0"/>
                <a:ea typeface="ＭＳ Ｐゴシック" panose="020B0600070205080204" pitchFamily="34" charset="-128"/>
              </a:defRPr>
            </a:lvl3pPr>
            <a:lvl4pPr marL="1597640" indent="-228234" defTabSz="930372">
              <a:defRPr>
                <a:solidFill>
                  <a:schemeClr val="tx1"/>
                </a:solidFill>
                <a:latin typeface="Helvetica" panose="020B0604020202020204" pitchFamily="34" charset="0"/>
                <a:ea typeface="ＭＳ Ｐゴシック" panose="020B0600070205080204" pitchFamily="34" charset="-128"/>
              </a:defRPr>
            </a:lvl4pPr>
            <a:lvl5pPr marL="2054108" indent="-228234" defTabSz="930372">
              <a:defRPr>
                <a:solidFill>
                  <a:schemeClr val="tx1"/>
                </a:solidFill>
                <a:latin typeface="Helvetica" panose="020B0604020202020204" pitchFamily="34" charset="0"/>
                <a:ea typeface="ＭＳ Ｐゴシック" panose="020B0600070205080204" pitchFamily="34" charset="-128"/>
              </a:defRPr>
            </a:lvl5pPr>
            <a:lvl6pPr marL="2510577"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67045"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3514"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79982"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fld id="{C8F04323-5C65-4BE9-9311-036DF41BDE66}" type="slidenum">
              <a:rPr lang="en-US" altLang="en-US"/>
              <a:pPr/>
              <a:t>23</a:t>
            </a:fld>
            <a:endParaRPr lang="en-US" altLang="en-US"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Helvetica" panose="020B0604020202020204" pitchFamily="34" charset="0"/>
                <a:ea typeface="ＭＳ Ｐゴシック" panose="020B0600070205080204" pitchFamily="34" charset="-128"/>
              </a:rPr>
              <a:t>Research has also taught us that addiction is a complex disease, influenced by a multitude of highly entangled factors.</a:t>
            </a:r>
            <a:r>
              <a:rPr lang="en-US" altLang="en-US" dirty="0">
                <a:latin typeface="Helvetica" panose="020B0604020202020204" pitchFamily="34" charset="0"/>
                <a:ea typeface="ＭＳ Ｐゴシック" panose="020B0600070205080204" pitchFamily="34" charset="-128"/>
              </a:rPr>
              <a:t> No single factor determines whether someone will or will not become addicted to drugs. </a:t>
            </a:r>
          </a:p>
        </p:txBody>
      </p:sp>
    </p:spTree>
    <p:extLst>
      <p:ext uri="{BB962C8B-B14F-4D97-AF65-F5344CB8AC3E}">
        <p14:creationId xmlns:p14="http://schemas.microsoft.com/office/powerpoint/2010/main" val="2044020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81125" y="930275"/>
            <a:ext cx="4248150" cy="318770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69604" y="4425182"/>
            <a:ext cx="4876924" cy="4051622"/>
          </a:xfrm>
          <a:prstGeom prst="rect">
            <a:avLst/>
          </a:prstGeom>
          <a:noFill/>
          <a:ln>
            <a:miter lim="800000"/>
            <a:headEnd/>
            <a:tailEnd/>
          </a:ln>
        </p:spPr>
        <p:txBody>
          <a:bodyPr lIns="0" tIns="0" rIns="0" bIns="0">
            <a:spAutoFit/>
          </a:bodyPr>
          <a:lstStyle/>
          <a:p>
            <a:pPr marL="197386" indent="-197386">
              <a:lnSpc>
                <a:spcPct val="97000"/>
              </a:lnSpc>
              <a:spcBef>
                <a:spcPct val="0"/>
              </a:spcBef>
              <a:buSzPct val="45000"/>
              <a:tabLst>
                <a:tab pos="661825" algn="l"/>
                <a:tab pos="1323650" algn="l"/>
                <a:tab pos="1985475" algn="l"/>
                <a:tab pos="2647299" algn="l"/>
                <a:tab pos="3309124" algn="l"/>
                <a:tab pos="3970949" algn="l"/>
                <a:tab pos="4632774" algn="l"/>
              </a:tabLst>
            </a:pPr>
            <a:r>
              <a:rPr lang="en-GB" dirty="0">
                <a:latin typeface="Arial" charset="0"/>
                <a:ea typeface="Gothic" charset="0"/>
                <a:cs typeface="Gothic" charset="0"/>
              </a:rPr>
              <a:t>Figure 1</a:t>
            </a:r>
          </a:p>
          <a:p>
            <a:r>
              <a:rPr lang="en-US" dirty="0"/>
              <a:t>Stages of the Addiction Cycle. </a:t>
            </a:r>
          </a:p>
          <a:p>
            <a:r>
              <a:rPr lang="en-US" dirty="0"/>
              <a:t>There are 3 stages of addiction</a:t>
            </a:r>
          </a:p>
          <a:p>
            <a:r>
              <a:rPr lang="en-US" dirty="0"/>
              <a:t>1. binge and intoxication</a:t>
            </a:r>
          </a:p>
          <a:p>
            <a:r>
              <a:rPr lang="en-US" dirty="0"/>
              <a:t>2. withdrawal</a:t>
            </a:r>
          </a:p>
          <a:p>
            <a:r>
              <a:rPr lang="en-US" dirty="0"/>
              <a:t>3. Preoccupation and anticipation</a:t>
            </a:r>
          </a:p>
          <a:p>
            <a:r>
              <a:rPr lang="en-US" dirty="0"/>
              <a:t>During intoxication, drug-induced activation of the brain’s reward regions (in blue) is enhanced by conditioned cues in areas of increased sensitization (in green) which are the hippocampus that controls impulse and the prefrontal cortex that controls planning and impulse control. </a:t>
            </a:r>
          </a:p>
          <a:p>
            <a:r>
              <a:rPr lang="en-US" dirty="0"/>
              <a:t>During withdrawal, the activation of brain regions involved in emotions (in pink) results in negative mood and enhanced sensitivity to stress. </a:t>
            </a:r>
          </a:p>
          <a:p>
            <a:r>
              <a:rPr lang="en-US" dirty="0"/>
              <a:t>During preoccupation, the decreased function of the prefrontal cortex leads to an inability to balance the strong desire for the drug with the will to abstain, which triggers relapse and reinitiates the cycle of addiction. </a:t>
            </a:r>
          </a:p>
          <a:p>
            <a:r>
              <a:rPr lang="en-US" dirty="0"/>
              <a:t>The compromised neurocircuitry reflects the disruption of the dopamine and glutamate systems and the stress-control systems of the brain, which are affected by corticotropin-releasing factor and dynorphin. </a:t>
            </a:r>
          </a:p>
          <a:p>
            <a:r>
              <a:rPr lang="en-US" dirty="0"/>
              <a:t>The behaviors during the three stages of addiction change as a person transitions from drug experimentation to addiction as a function of the progressive neuroadaptations that occur in the brain.</a:t>
            </a:r>
          </a:p>
          <a:p>
            <a:pPr marL="197386" indent="-197386">
              <a:lnSpc>
                <a:spcPct val="97000"/>
              </a:lnSpc>
              <a:spcBef>
                <a:spcPct val="0"/>
              </a:spcBef>
              <a:buSzPct val="45000"/>
              <a:tabLst>
                <a:tab pos="661825" algn="l"/>
                <a:tab pos="1323650" algn="l"/>
                <a:tab pos="1985475" algn="l"/>
                <a:tab pos="2647299" algn="l"/>
                <a:tab pos="3309124" algn="l"/>
                <a:tab pos="3970949" algn="l"/>
                <a:tab pos="4632774" algn="l"/>
              </a:tabLst>
            </a:pPr>
            <a:endParaRPr lang="en-GB" dirty="0">
              <a:latin typeface="Arial" charset="0"/>
              <a:ea typeface="Gothic" charset="0"/>
              <a:cs typeface="Gothic" charset="0"/>
            </a:endParaRPr>
          </a:p>
        </p:txBody>
      </p:sp>
    </p:spTree>
    <p:extLst>
      <p:ext uri="{BB962C8B-B14F-4D97-AF65-F5344CB8AC3E}">
        <p14:creationId xmlns:p14="http://schemas.microsoft.com/office/powerpoint/2010/main" val="4261020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2">
              <a:defRPr>
                <a:solidFill>
                  <a:schemeClr val="tx1"/>
                </a:solidFill>
                <a:latin typeface="Helvetica" panose="020B0604020202020204" pitchFamily="34" charset="0"/>
                <a:ea typeface="ＭＳ Ｐゴシック" panose="020B0600070205080204" pitchFamily="34" charset="-128"/>
              </a:defRPr>
            </a:lvl1pPr>
            <a:lvl2pPr marL="741761" indent="-285293" defTabSz="930372">
              <a:defRPr>
                <a:solidFill>
                  <a:schemeClr val="tx1"/>
                </a:solidFill>
                <a:latin typeface="Helvetica" panose="020B0604020202020204" pitchFamily="34" charset="0"/>
                <a:ea typeface="ＭＳ Ｐゴシック" panose="020B0600070205080204" pitchFamily="34" charset="-128"/>
              </a:defRPr>
            </a:lvl2pPr>
            <a:lvl3pPr marL="1141171" indent="-228234" defTabSz="930372">
              <a:defRPr>
                <a:solidFill>
                  <a:schemeClr val="tx1"/>
                </a:solidFill>
                <a:latin typeface="Helvetica" panose="020B0604020202020204" pitchFamily="34" charset="0"/>
                <a:ea typeface="ＭＳ Ｐゴシック" panose="020B0600070205080204" pitchFamily="34" charset="-128"/>
              </a:defRPr>
            </a:lvl3pPr>
            <a:lvl4pPr marL="1597640" indent="-228234" defTabSz="930372">
              <a:defRPr>
                <a:solidFill>
                  <a:schemeClr val="tx1"/>
                </a:solidFill>
                <a:latin typeface="Helvetica" panose="020B0604020202020204" pitchFamily="34" charset="0"/>
                <a:ea typeface="ＭＳ Ｐゴシック" panose="020B0600070205080204" pitchFamily="34" charset="-128"/>
              </a:defRPr>
            </a:lvl4pPr>
            <a:lvl5pPr marL="2054108" indent="-228234" defTabSz="930372">
              <a:defRPr>
                <a:solidFill>
                  <a:schemeClr val="tx1"/>
                </a:solidFill>
                <a:latin typeface="Helvetica" panose="020B0604020202020204" pitchFamily="34" charset="0"/>
                <a:ea typeface="ＭＳ Ｐゴシック" panose="020B0600070205080204" pitchFamily="34" charset="-128"/>
              </a:defRPr>
            </a:lvl5pPr>
            <a:lvl6pPr marL="2510577"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67045"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3514"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79982"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fld id="{647BD63E-A2FB-48BE-B344-9D5E55D4BA72}" type="slidenum">
              <a:rPr lang="en-US" altLang="en-US"/>
              <a:pPr/>
              <a:t>25</a:t>
            </a:fld>
            <a:endParaRPr lang="en-US" altLang="en-US" dirty="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Helvetica" panose="020B0604020202020204" pitchFamily="34" charset="0"/>
                <a:ea typeface="ＭＳ Ｐゴシック" panose="020B0600070205080204" pitchFamily="34" charset="-128"/>
              </a:rPr>
              <a:t>Why would anyone abuse drugs?</a:t>
            </a:r>
            <a:r>
              <a:rPr lang="en-US" altLang="en-US" dirty="0">
                <a:latin typeface="Helvetica" panose="020B0604020202020204" pitchFamily="34" charset="0"/>
                <a:ea typeface="ＭＳ Ｐゴシック" panose="020B0600070205080204" pitchFamily="34" charset="-128"/>
              </a:rPr>
              <a:t>  Research has shown that people generally take drugs to either feel good (i.e., sensation seekers or anyone wanting to experiment with feeling high or different) or to feel better (i.e., self-medicators or individuals who take drugs in an attempt to cope with difficult problems or situations, including stress, trauma, and symptoms of mental disorders).</a:t>
            </a:r>
          </a:p>
          <a:p>
            <a:pPr eaLnBrk="1" hangingPunct="1"/>
            <a:endParaRPr lang="en-US" altLang="en-US" dirty="0">
              <a:latin typeface="Helvetica" panose="020B0604020202020204" pitchFamily="34" charset="0"/>
              <a:ea typeface="ＭＳ Ｐゴシック" panose="020B0600070205080204" pitchFamily="34" charset="-128"/>
            </a:endParaRPr>
          </a:p>
          <a:p>
            <a:pPr eaLnBrk="1" hangingPunct="1"/>
            <a:r>
              <a:rPr lang="en-US" altLang="en-US" dirty="0">
                <a:latin typeface="Helvetica" panose="020B0604020202020204" pitchFamily="34" charset="0"/>
                <a:ea typeface="ＭＳ Ｐゴシック" panose="020B0600070205080204" pitchFamily="34" charset="-128"/>
              </a:rPr>
              <a:t>Images: courtesy of Vivian Felsen</a:t>
            </a:r>
          </a:p>
          <a:p>
            <a:pPr eaLnBrk="1" hangingPunct="1"/>
            <a:endParaRPr lang="en-US" altLang="en-US" dirty="0">
              <a:latin typeface="Helvetica"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75432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2">
              <a:defRPr>
                <a:solidFill>
                  <a:schemeClr val="tx1"/>
                </a:solidFill>
                <a:latin typeface="Helvetica" panose="020B0604020202020204" pitchFamily="34" charset="0"/>
                <a:ea typeface="ＭＳ Ｐゴシック" panose="020B0600070205080204" pitchFamily="34" charset="-128"/>
              </a:defRPr>
            </a:lvl1pPr>
            <a:lvl2pPr marL="741761" indent="-285293" defTabSz="930372">
              <a:defRPr>
                <a:solidFill>
                  <a:schemeClr val="tx1"/>
                </a:solidFill>
                <a:latin typeface="Helvetica" panose="020B0604020202020204" pitchFamily="34" charset="0"/>
                <a:ea typeface="ＭＳ Ｐゴシック" panose="020B0600070205080204" pitchFamily="34" charset="-128"/>
              </a:defRPr>
            </a:lvl2pPr>
            <a:lvl3pPr marL="1141171" indent="-228234" defTabSz="930372">
              <a:defRPr>
                <a:solidFill>
                  <a:schemeClr val="tx1"/>
                </a:solidFill>
                <a:latin typeface="Helvetica" panose="020B0604020202020204" pitchFamily="34" charset="0"/>
                <a:ea typeface="ＭＳ Ｐゴシック" panose="020B0600070205080204" pitchFamily="34" charset="-128"/>
              </a:defRPr>
            </a:lvl3pPr>
            <a:lvl4pPr marL="1597640" indent="-228234" defTabSz="930372">
              <a:defRPr>
                <a:solidFill>
                  <a:schemeClr val="tx1"/>
                </a:solidFill>
                <a:latin typeface="Helvetica" panose="020B0604020202020204" pitchFamily="34" charset="0"/>
                <a:ea typeface="ＭＳ Ｐゴシック" panose="020B0600070205080204" pitchFamily="34" charset="-128"/>
              </a:defRPr>
            </a:lvl4pPr>
            <a:lvl5pPr marL="2054108" indent="-228234" defTabSz="930372">
              <a:defRPr>
                <a:solidFill>
                  <a:schemeClr val="tx1"/>
                </a:solidFill>
                <a:latin typeface="Helvetica" panose="020B0604020202020204" pitchFamily="34" charset="0"/>
                <a:ea typeface="ＭＳ Ｐゴシック" panose="020B0600070205080204" pitchFamily="34" charset="-128"/>
              </a:defRPr>
            </a:lvl5pPr>
            <a:lvl6pPr marL="2510577"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67045"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3514"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79982"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fld id="{5214097C-9201-4C77-AA35-818DAEB51D93}" type="slidenum">
              <a:rPr lang="en-US" altLang="en-US"/>
              <a:pPr/>
              <a:t>26</a:t>
            </a:fld>
            <a:endParaRPr lang="en-US" altLang="en-US"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Helvetica" panose="020B0604020202020204" pitchFamily="34" charset="0"/>
                <a:ea typeface="ＭＳ Ｐゴシック" panose="020B0600070205080204" pitchFamily="34" charset="-128"/>
              </a:rPr>
              <a:t>Why do drugs make people feel good or feel better—because of what they do to their brain.  </a:t>
            </a:r>
            <a:r>
              <a:rPr lang="en-US" altLang="en-US" dirty="0">
                <a:latin typeface="Helvetica" panose="020B0604020202020204" pitchFamily="34" charset="0"/>
                <a:ea typeface="ＭＳ Ｐゴシック" panose="020B0600070205080204" pitchFamily="34" charset="-128"/>
              </a:rPr>
              <a:t>Drugs exert their effects largely on the motivation and pleasure pathways of the brain.</a:t>
            </a:r>
          </a:p>
        </p:txBody>
      </p:sp>
    </p:spTree>
    <p:extLst>
      <p:ext uri="{BB962C8B-B14F-4D97-AF65-F5344CB8AC3E}">
        <p14:creationId xmlns:p14="http://schemas.microsoft.com/office/powerpoint/2010/main" val="2251945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964743" y="8819216"/>
            <a:ext cx="3032980" cy="46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87" tIns="46492" rIns="92987" bIns="46492" anchor="b"/>
          <a:lstStyle>
            <a:lvl1pPr defTabSz="931863">
              <a:defRPr>
                <a:solidFill>
                  <a:schemeClr val="tx1"/>
                </a:solidFill>
                <a:latin typeface="Helvetica" panose="020B0604020202020204" pitchFamily="34" charset="0"/>
                <a:ea typeface="ＭＳ Ｐゴシック" panose="020B0600070205080204" pitchFamily="34" charset="-128"/>
              </a:defRPr>
            </a:lvl1pPr>
            <a:lvl2pPr marL="742950" indent="-285750" defTabSz="931863">
              <a:defRPr>
                <a:solidFill>
                  <a:schemeClr val="tx1"/>
                </a:solidFill>
                <a:latin typeface="Helvetica" panose="020B0604020202020204" pitchFamily="34" charset="0"/>
                <a:ea typeface="ＭＳ Ｐゴシック" panose="020B0600070205080204" pitchFamily="34" charset="-128"/>
              </a:defRPr>
            </a:lvl2pPr>
            <a:lvl3pPr marL="1143000" indent="-228600" defTabSz="931863">
              <a:defRPr>
                <a:solidFill>
                  <a:schemeClr val="tx1"/>
                </a:solidFill>
                <a:latin typeface="Helvetica" panose="020B0604020202020204" pitchFamily="34" charset="0"/>
                <a:ea typeface="ＭＳ Ｐゴシック" panose="020B0600070205080204" pitchFamily="34" charset="-128"/>
              </a:defRPr>
            </a:lvl3pPr>
            <a:lvl4pPr marL="1600200" indent="-228600" defTabSz="931863">
              <a:defRPr>
                <a:solidFill>
                  <a:schemeClr val="tx1"/>
                </a:solidFill>
                <a:latin typeface="Helvetica" panose="020B0604020202020204" pitchFamily="34" charset="0"/>
                <a:ea typeface="ＭＳ Ｐゴシック" panose="020B0600070205080204" pitchFamily="34" charset="-128"/>
              </a:defRPr>
            </a:lvl4pPr>
            <a:lvl5pPr marL="2057400" indent="-228600" defTabSz="931863">
              <a:defRPr>
                <a:solidFill>
                  <a:schemeClr val="tx1"/>
                </a:solidFill>
                <a:latin typeface="Helvetica"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algn="r" eaLnBrk="1" hangingPunct="1"/>
            <a:fld id="{A5F972C4-0175-4D0C-B9AE-55B4E258B83A}" type="slidenum">
              <a:rPr lang="en-US" altLang="en-US" sz="1200"/>
              <a:pPr algn="r" eaLnBrk="1" hangingPunct="1"/>
              <a:t>27</a:t>
            </a:fld>
            <a:endParaRPr lang="en-US" altLang="en-US" sz="1200" dirty="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63" rIns="91525" bIns="45763"/>
          <a:lstStyle/>
          <a:p>
            <a:pPr eaLnBrk="1" hangingPunct="1">
              <a:spcBef>
                <a:spcPct val="0"/>
              </a:spcBef>
            </a:pPr>
            <a:r>
              <a:rPr lang="en-US" altLang="en-US" b="1" dirty="0">
                <a:latin typeface="Helvetica" panose="020B0604020202020204" pitchFamily="34" charset="0"/>
                <a:ea typeface="ＭＳ Ｐゴシック" panose="020B0600070205080204" pitchFamily="34" charset="-128"/>
              </a:rPr>
              <a:t>Natural rewards stimulate dopamine neurotransmission.  </a:t>
            </a:r>
            <a:r>
              <a:rPr lang="en-US" altLang="en-US" dirty="0">
                <a:latin typeface="Helvetica" panose="020B0604020202020204" pitchFamily="34" charset="0"/>
                <a:ea typeface="ＭＳ Ｐゴシック" panose="020B0600070205080204" pitchFamily="34" charset="-128"/>
              </a:rPr>
              <a:t>Eating something that you enjoy or being stimulated sexually can cause dopamine levels to increase. In these graphs, dopamine is being measured inside the brains of animals.  Its increase is shown in response to food or sex cues. This basic mechanism of controlled dopamine release and reuptake has been carefully shaped and calibrated by evolution to reward normal activities critical for our survival.</a:t>
            </a:r>
          </a:p>
        </p:txBody>
      </p:sp>
    </p:spTree>
    <p:extLst>
      <p:ext uri="{BB962C8B-B14F-4D97-AF65-F5344CB8AC3E}">
        <p14:creationId xmlns:p14="http://schemas.microsoft.com/office/powerpoint/2010/main" val="3656901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2">
              <a:defRPr>
                <a:solidFill>
                  <a:schemeClr val="tx1"/>
                </a:solidFill>
                <a:latin typeface="Helvetica" panose="020B0604020202020204" pitchFamily="34" charset="0"/>
                <a:ea typeface="ＭＳ Ｐゴシック" panose="020B0600070205080204" pitchFamily="34" charset="-128"/>
              </a:defRPr>
            </a:lvl1pPr>
            <a:lvl2pPr marL="741761" indent="-285293" defTabSz="930372">
              <a:defRPr>
                <a:solidFill>
                  <a:schemeClr val="tx1"/>
                </a:solidFill>
                <a:latin typeface="Helvetica" panose="020B0604020202020204" pitchFamily="34" charset="0"/>
                <a:ea typeface="ＭＳ Ｐゴシック" panose="020B0600070205080204" pitchFamily="34" charset="-128"/>
              </a:defRPr>
            </a:lvl2pPr>
            <a:lvl3pPr marL="1141171" indent="-228234" defTabSz="930372">
              <a:defRPr>
                <a:solidFill>
                  <a:schemeClr val="tx1"/>
                </a:solidFill>
                <a:latin typeface="Helvetica" panose="020B0604020202020204" pitchFamily="34" charset="0"/>
                <a:ea typeface="ＭＳ Ｐゴシック" panose="020B0600070205080204" pitchFamily="34" charset="-128"/>
              </a:defRPr>
            </a:lvl3pPr>
            <a:lvl4pPr marL="1597640" indent="-228234" defTabSz="930372">
              <a:defRPr>
                <a:solidFill>
                  <a:schemeClr val="tx1"/>
                </a:solidFill>
                <a:latin typeface="Helvetica" panose="020B0604020202020204" pitchFamily="34" charset="0"/>
                <a:ea typeface="ＭＳ Ｐゴシック" panose="020B0600070205080204" pitchFamily="34" charset="-128"/>
              </a:defRPr>
            </a:lvl4pPr>
            <a:lvl5pPr marL="2054108" indent="-228234" defTabSz="930372">
              <a:defRPr>
                <a:solidFill>
                  <a:schemeClr val="tx1"/>
                </a:solidFill>
                <a:latin typeface="Helvetica" panose="020B0604020202020204" pitchFamily="34" charset="0"/>
                <a:ea typeface="ＭＳ Ｐゴシック" panose="020B0600070205080204" pitchFamily="34" charset="-128"/>
              </a:defRPr>
            </a:lvl5pPr>
            <a:lvl6pPr marL="2510577"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67045"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3514"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79982"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fld id="{23261AEF-7804-4249-A887-F0C17A7BFC03}" type="slidenum">
              <a:rPr lang="en-US" altLang="en-US"/>
              <a:pPr/>
              <a:t>28</a:t>
            </a:fld>
            <a:endParaRPr lang="en-US" altLang="en-US"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63" rIns="91525" bIns="45763"/>
          <a:lstStyle/>
          <a:p>
            <a:pPr eaLnBrk="1" hangingPunct="1">
              <a:spcBef>
                <a:spcPct val="0"/>
              </a:spcBef>
            </a:pPr>
            <a:r>
              <a:rPr lang="en-US" altLang="en-US" b="1" dirty="0">
                <a:latin typeface="Helvetica" panose="020B0604020202020204" pitchFamily="34" charset="0"/>
                <a:ea typeface="ＭＳ Ｐゴシック" panose="020B0600070205080204" pitchFamily="34" charset="-128"/>
              </a:rPr>
              <a:t>Nearly all drugs of abuse increase dopamine neurotransmission.  </a:t>
            </a:r>
            <a:r>
              <a:rPr lang="en-US" altLang="en-US" dirty="0">
                <a:latin typeface="Helvetica" panose="020B0604020202020204" pitchFamily="34" charset="0"/>
                <a:ea typeface="ＭＳ Ｐゴシック" panose="020B0600070205080204" pitchFamily="34" charset="-128"/>
              </a:rPr>
              <a:t>This slide shows the increase in brain dopamine (DA) levels (measured in animals) following exposure to various drugs of abuse.</a:t>
            </a:r>
            <a:r>
              <a:rPr lang="en-US" altLang="en-US" b="1" dirty="0">
                <a:latin typeface="Helvetica" panose="020B0604020202020204" pitchFamily="34" charset="0"/>
                <a:ea typeface="ＭＳ Ｐゴシック" panose="020B0600070205080204" pitchFamily="34" charset="-128"/>
              </a:rPr>
              <a:t>  </a:t>
            </a:r>
            <a:r>
              <a:rPr lang="en-US" altLang="en-US" dirty="0">
                <a:latin typeface="Helvetica" panose="020B0604020202020204" pitchFamily="34" charset="0"/>
                <a:ea typeface="ＭＳ Ｐゴシック" panose="020B0600070205080204" pitchFamily="34" charset="-128"/>
              </a:rPr>
              <a:t>All of the drugs depicted in this slide have different mechanisms of action, however they all increase activity in the </a:t>
            </a:r>
            <a:r>
              <a:rPr lang="en-US" altLang="en-US" i="1" dirty="0">
                <a:latin typeface="Helvetica" panose="020B0604020202020204" pitchFamily="34" charset="0"/>
                <a:ea typeface="ＭＳ Ｐゴシック" panose="020B0600070205080204" pitchFamily="34" charset="-128"/>
              </a:rPr>
              <a:t>brain reward pathway</a:t>
            </a:r>
            <a:r>
              <a:rPr lang="en-US" altLang="en-US" dirty="0">
                <a:latin typeface="Helvetica" panose="020B0604020202020204" pitchFamily="34" charset="0"/>
                <a:ea typeface="ＭＳ Ｐゴシック" panose="020B0600070205080204" pitchFamily="34" charset="-128"/>
              </a:rPr>
              <a:t> by increasing dopamine neurotransmission. It is because drugs activate these brain regions</a:t>
            </a:r>
            <a:r>
              <a:rPr lang="en-US" altLang="en-US" dirty="0">
                <a:latin typeface="Helvetica" panose="020B0604020202020204" pitchFamily="34" charset="0"/>
                <a:ea typeface="ＭＳ Ｐゴシック" panose="020B0600070205080204" pitchFamily="34" charset="-128"/>
                <a:sym typeface="Symbol" panose="05050102010706020507" pitchFamily="18" charset="2"/>
              </a:rPr>
              <a:t></a:t>
            </a:r>
            <a:r>
              <a:rPr lang="en-US" altLang="en-US" dirty="0">
                <a:latin typeface="Helvetica" panose="020B0604020202020204" pitchFamily="34" charset="0"/>
                <a:ea typeface="ＭＳ Ｐゴシック" panose="020B0600070205080204" pitchFamily="34" charset="-128"/>
              </a:rPr>
              <a:t>usually more effectively and for longer periods of time than natural rewards</a:t>
            </a:r>
            <a:r>
              <a:rPr lang="en-US" altLang="en-US" dirty="0">
                <a:latin typeface="Helvetica" panose="020B0604020202020204" pitchFamily="34" charset="0"/>
                <a:ea typeface="ＭＳ Ｐゴシック" panose="020B0600070205080204" pitchFamily="34" charset="-128"/>
                <a:sym typeface="Symbol" panose="05050102010706020507" pitchFamily="18" charset="2"/>
              </a:rPr>
              <a:t>that </a:t>
            </a:r>
            <a:r>
              <a:rPr lang="en-US" altLang="en-US" dirty="0">
                <a:latin typeface="Helvetica" panose="020B0604020202020204" pitchFamily="34" charset="0"/>
                <a:ea typeface="ＭＳ Ｐゴシック" panose="020B0600070205080204" pitchFamily="34" charset="-128"/>
              </a:rPr>
              <a:t>they have an inherent risk of being abused.</a:t>
            </a:r>
          </a:p>
        </p:txBody>
      </p:sp>
    </p:spTree>
    <p:extLst>
      <p:ext uri="{BB962C8B-B14F-4D97-AF65-F5344CB8AC3E}">
        <p14:creationId xmlns:p14="http://schemas.microsoft.com/office/powerpoint/2010/main" val="1846344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2">
              <a:defRPr>
                <a:solidFill>
                  <a:schemeClr val="tx1"/>
                </a:solidFill>
                <a:latin typeface="Helvetica" panose="020B0604020202020204" pitchFamily="34" charset="0"/>
                <a:ea typeface="ＭＳ Ｐゴシック" panose="020B0600070205080204" pitchFamily="34" charset="-128"/>
              </a:defRPr>
            </a:lvl1pPr>
            <a:lvl2pPr marL="741761" indent="-285293" defTabSz="930372">
              <a:defRPr>
                <a:solidFill>
                  <a:schemeClr val="tx1"/>
                </a:solidFill>
                <a:latin typeface="Helvetica" panose="020B0604020202020204" pitchFamily="34" charset="0"/>
                <a:ea typeface="ＭＳ Ｐゴシック" panose="020B0600070205080204" pitchFamily="34" charset="-128"/>
              </a:defRPr>
            </a:lvl2pPr>
            <a:lvl3pPr marL="1141171" indent="-228234" defTabSz="930372">
              <a:defRPr>
                <a:solidFill>
                  <a:schemeClr val="tx1"/>
                </a:solidFill>
                <a:latin typeface="Helvetica" panose="020B0604020202020204" pitchFamily="34" charset="0"/>
                <a:ea typeface="ＭＳ Ｐゴシック" panose="020B0600070205080204" pitchFamily="34" charset="-128"/>
              </a:defRPr>
            </a:lvl3pPr>
            <a:lvl4pPr marL="1597640" indent="-228234" defTabSz="930372">
              <a:defRPr>
                <a:solidFill>
                  <a:schemeClr val="tx1"/>
                </a:solidFill>
                <a:latin typeface="Helvetica" panose="020B0604020202020204" pitchFamily="34" charset="0"/>
                <a:ea typeface="ＭＳ Ｐゴシック" panose="020B0600070205080204" pitchFamily="34" charset="-128"/>
              </a:defRPr>
            </a:lvl4pPr>
            <a:lvl5pPr marL="2054108" indent="-228234" defTabSz="930372">
              <a:defRPr>
                <a:solidFill>
                  <a:schemeClr val="tx1"/>
                </a:solidFill>
                <a:latin typeface="Helvetica" panose="020B0604020202020204" pitchFamily="34" charset="0"/>
                <a:ea typeface="ＭＳ Ｐゴシック" panose="020B0600070205080204" pitchFamily="34" charset="-128"/>
              </a:defRPr>
            </a:lvl5pPr>
            <a:lvl6pPr marL="2510577"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67045"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3514"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79982"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fld id="{618E5066-A9FB-4C9E-B9C6-FBBB17F8426A}" type="slidenum">
              <a:rPr lang="en-US" altLang="en-US"/>
              <a:pPr/>
              <a:t>30</a:t>
            </a:fld>
            <a:endParaRPr lang="en-US" altLang="en-US" dirty="0"/>
          </a:p>
        </p:txBody>
      </p:sp>
      <p:sp>
        <p:nvSpPr>
          <p:cNvPr id="138243" name="Rectangle 2"/>
          <p:cNvSpPr>
            <a:spLocks noGrp="1" noRot="1" noChangeAspect="1" noChangeArrowheads="1" noTextEdit="1"/>
          </p:cNvSpPr>
          <p:nvPr>
            <p:ph type="sldImg"/>
          </p:nvPr>
        </p:nvSpPr>
        <p:spPr>
          <a:xfrm>
            <a:off x="1377950" y="928688"/>
            <a:ext cx="4243388" cy="3182937"/>
          </a:xfrm>
          <a:solidFill>
            <a:srgbClr val="FFFFFF"/>
          </a:solidFill>
          <a:ln/>
        </p:spPr>
      </p:sp>
      <p:sp>
        <p:nvSpPr>
          <p:cNvPr id="138244" name="Text Box 3"/>
          <p:cNvSpPr>
            <a:spLocks noGrp="1" noChangeArrowheads="1"/>
          </p:cNvSpPr>
          <p:nvPr>
            <p:ph type="body" idx="1"/>
          </p:nvPr>
        </p:nvSpPr>
        <p:spPr>
          <a:xfrm>
            <a:off x="1066457" y="4421498"/>
            <a:ext cx="4552639" cy="2228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03" tIns="45451" rIns="90903" bIns="45451"/>
          <a:lstStyle/>
          <a:p>
            <a:pPr eaLnBrk="1" hangingPunct="1"/>
            <a:r>
              <a:rPr lang="en-US" altLang="en-US" b="1" dirty="0">
                <a:latin typeface="Helvetica" panose="020B0604020202020204" pitchFamily="34" charset="0"/>
                <a:ea typeface="ＭＳ Ｐゴシック" panose="020B0600070205080204" pitchFamily="34" charset="-128"/>
              </a:rPr>
              <a:t>Magnetic Resonance Imaging (MRI) Scans allow us to map the maturation of the brain.  </a:t>
            </a:r>
            <a:r>
              <a:rPr lang="en-US" altLang="en-US" dirty="0">
                <a:latin typeface="Helvetica" panose="020B0604020202020204" pitchFamily="34" charset="0"/>
                <a:ea typeface="ＭＳ Ｐゴシック" panose="020B0600070205080204" pitchFamily="34" charset="-128"/>
              </a:rPr>
              <a:t>This slide illustrates brain development through early adulthood, with blue indicating the mature state. The prefrontal cortex (white circle), which governs judgment and decision-making functions, is the last part of the brain to develop. This may help explain why teens, who are more prone to participating in risk-taking behavior, are particularly vulnerable to drug abuse.  </a:t>
            </a:r>
          </a:p>
        </p:txBody>
      </p:sp>
    </p:spTree>
    <p:extLst>
      <p:ext uri="{BB962C8B-B14F-4D97-AF65-F5344CB8AC3E}">
        <p14:creationId xmlns:p14="http://schemas.microsoft.com/office/powerpoint/2010/main" val="1905848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on in drug use, euphoria is</a:t>
            </a:r>
            <a:r>
              <a:rPr lang="en-US" baseline="0" dirty="0"/>
              <a:t> the main effect and functioning is relatively normal.  With chronic use and the development of tolerance and physical dependence, euphoria disappears and is replaced by drug seeking in order to avoid withdrawal.  Medication treatment for opioid use disorder restores normal functioning by eliminating both euphoria and withdrawal, and returning the person to a psychological and physiologic state that is similar to their pre-drug-use condition.</a:t>
            </a:r>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t>37</a:t>
            </a:fld>
            <a:endParaRPr lang="en-US" dirty="0"/>
          </a:p>
        </p:txBody>
      </p:sp>
    </p:spTree>
    <p:extLst>
      <p:ext uri="{BB962C8B-B14F-4D97-AF65-F5344CB8AC3E}">
        <p14:creationId xmlns:p14="http://schemas.microsoft.com/office/powerpoint/2010/main" val="3281340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(1) Vital Signs: Overdoses of Prescription Opioid Pain Relievers and Other Drugs Among Women — United States, 1999–2010 [Internet]. [cited 2016 Dec 27]. Available from: https://www.cdc.gov/mmwr/preview/mmwrhtml/mm6226a3.htm</a:t>
            </a:r>
          </a:p>
          <a:p>
            <a:endParaRPr lang="en-US" dirty="0"/>
          </a:p>
          <a:p>
            <a:pPr defTabSz="912937">
              <a:defRPr/>
            </a:pPr>
            <a:r>
              <a:rPr lang="en-US" dirty="0"/>
              <a:t>(2) Key Substance Use and Mental Health Indicators in the United States: Results from the 2015 National Survey on Drug Use and Health - NSDUH-FFR1-2015.pdf [Internet]. [cited 2016 Dec 21]. Available from: https://www.samhsa.gov/data/sites/default/files/NSDUH-FFR1-2015/NSDUH-FFR1-2015/NSDUH-FFR1-2015.pdf</a:t>
            </a:r>
          </a:p>
          <a:p>
            <a:pPr defTabSz="912937">
              <a:defRPr/>
            </a:pPr>
            <a:endParaRPr lang="en-US" dirty="0"/>
          </a:p>
          <a:p>
            <a:r>
              <a:rPr lang="en-US" dirty="0"/>
              <a:t>(3) Cicero TJ, Ellis MS, Surratt HL, Kurtz SP. The changing face of heroin use in the United States: a retrospective analysis of the past 50 years. JAMA Psychiatry. 2014 Jul 1;71(7):821–6. </a:t>
            </a:r>
          </a:p>
        </p:txBody>
      </p:sp>
      <p:sp>
        <p:nvSpPr>
          <p:cNvPr id="4" name="Slide Number Placeholder 3"/>
          <p:cNvSpPr>
            <a:spLocks noGrp="1"/>
          </p:cNvSpPr>
          <p:nvPr>
            <p:ph type="sldNum" sz="quarter" idx="10"/>
          </p:nvPr>
        </p:nvSpPr>
        <p:spPr/>
        <p:txBody>
          <a:bodyPr/>
          <a:lstStyle/>
          <a:p>
            <a:fld id="{62FB6219-A6D1-4830-B80F-C8D21285029F}" type="slidenum">
              <a:rPr lang="en-US" smtClean="0"/>
              <a:pPr/>
              <a:t>38</a:t>
            </a:fld>
            <a:endParaRPr lang="en-US" dirty="0"/>
          </a:p>
        </p:txBody>
      </p:sp>
    </p:spTree>
    <p:extLst>
      <p:ext uri="{BB962C8B-B14F-4D97-AF65-F5344CB8AC3E}">
        <p14:creationId xmlns:p14="http://schemas.microsoft.com/office/powerpoint/2010/main" val="3936855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Drug overdoses killed ~64,000 people in US in 2016, according to NCSD provisional</a:t>
            </a:r>
            <a:r>
              <a:rPr lang="en-US" baseline="0" dirty="0">
                <a:effectLst/>
              </a:rPr>
              <a:t> data</a:t>
            </a:r>
            <a:r>
              <a:rPr lang="en-US" dirty="0">
                <a:effectLst/>
              </a:rPr>
              <a:t>. It’s a 22% increase over the 52,404 drug deaths reported in 2015.</a:t>
            </a:r>
          </a:p>
          <a:p>
            <a:r>
              <a:rPr lang="en-US" dirty="0">
                <a:effectLst/>
              </a:rPr>
              <a:t>Drug overdoses leading cause of death for Americans under 50. </a:t>
            </a:r>
            <a:endParaRPr lang="en-US" dirty="0"/>
          </a:p>
        </p:txBody>
      </p:sp>
      <p:sp>
        <p:nvSpPr>
          <p:cNvPr id="4" name="Slide Number Placeholder 3"/>
          <p:cNvSpPr>
            <a:spLocks noGrp="1"/>
          </p:cNvSpPr>
          <p:nvPr>
            <p:ph type="sldNum" sz="quarter" idx="10"/>
          </p:nvPr>
        </p:nvSpPr>
        <p:spPr/>
        <p:txBody>
          <a:bodyPr/>
          <a:lstStyle/>
          <a:p>
            <a:fld id="{F599624D-A1B0-4A83-BA17-552EEF98BFDE}" type="slidenum">
              <a:rPr lang="en-US" smtClean="0"/>
              <a:t>9</a:t>
            </a:fld>
            <a:endParaRPr lang="en-US" dirty="0"/>
          </a:p>
        </p:txBody>
      </p:sp>
    </p:spTree>
    <p:extLst>
      <p:ext uri="{BB962C8B-B14F-4D97-AF65-F5344CB8AC3E}">
        <p14:creationId xmlns:p14="http://schemas.microsoft.com/office/powerpoint/2010/main" val="2558140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234" indent="-228234" defTabSz="912937">
              <a:buFontTx/>
              <a:buAutoNum type="arabicParenBoth"/>
              <a:defRPr/>
            </a:pPr>
            <a:r>
              <a:rPr lang="en-US" dirty="0"/>
              <a:t>TEDS 2004-2014 National Admissions to Substance Abuse Treatment Services - 2014_teds_rpt_natl.pdf [Internet]. [cited 2016 Dec 21]. Available from: https://wwwdasis.samhsa.gov/dasis2/teds_pubs/2014_teds_rpt_natl.pdf</a:t>
            </a:r>
          </a:p>
          <a:p>
            <a:pPr marL="228234" indent="-228234" defTabSz="912937">
              <a:buFontTx/>
              <a:buAutoNum type="arabicParenBoth"/>
              <a:defRPr/>
            </a:pPr>
            <a:r>
              <a:rPr lang="en-US" dirty="0"/>
              <a:t>O’Malley M, Brown AG, Sharfstein JM. MARYLAND MATERNAL MORTALITY REVIEW. [cited 2016 Dec 19]; Available from: http://phpa.dhmh.maryland.gov/mch/documents/2011mmrrpt.pdf</a:t>
            </a:r>
            <a:r>
              <a:rPr lang="en-US" dirty="0">
                <a:effectLst/>
              </a:rPr>
              <a:t> </a:t>
            </a:r>
            <a:endParaRPr lang="en-US" dirty="0"/>
          </a:p>
          <a:p>
            <a:pPr marL="228234" indent="-228234" defTabSz="912937">
              <a:buFontTx/>
              <a:buAutoNum type="arabicParenBoth"/>
              <a:defRPr/>
            </a:pPr>
            <a:endParaRPr lang="en-US" dirty="0"/>
          </a:p>
          <a:p>
            <a:r>
              <a:rPr lang="en-US" dirty="0"/>
              <a:t>A maternal death is defined by the World Health Organization’s (WHO) International Classification of Diseases Ninth and Tenth Revisions (ICD-9 and ICD-10) as “the death of a woman while pregnant or within 42 days of termination of pregnancy, irrespective of the duration and site of the pregnancy, from any cause related to or aggravated by pregnancy or its management but not from accidental or incidental causes.” </a:t>
            </a:r>
          </a:p>
          <a:p>
            <a:r>
              <a:rPr lang="en-US" dirty="0"/>
              <a:t>-The maternal mortality ratio(MMR)is the number of maternal deaths per 100,000 live births in the same time period. </a:t>
            </a:r>
          </a:p>
          <a:p>
            <a:r>
              <a:rPr lang="en-US" dirty="0"/>
              <a:t>-A pregnancy-associated death is defined by the Centers for Disease Control and Prevention (CDC) as “the death of a woman while pregnant </a:t>
            </a:r>
          </a:p>
          <a:p>
            <a:pPr lvl="0" algn="just"/>
            <a:r>
              <a:rPr lang="en-US" dirty="0"/>
              <a:t>or within one year or365 days of pregnancy conclusion, irrespective of the duration and siteof the pregnancy, regardless of the cause of </a:t>
            </a:r>
          </a:p>
          <a:p>
            <a:pPr lvl="0" algn="just"/>
            <a:r>
              <a:rPr lang="en-US" dirty="0"/>
              <a:t>death.” </a:t>
            </a:r>
          </a:p>
          <a:p>
            <a:pPr lvl="0" algn="just"/>
            <a:r>
              <a:rPr lang="en-US" dirty="0"/>
              <a:t>-The pregnancy-associated mortality ratio is the number of pregnancy-associated deaths per 100,000 live births. </a:t>
            </a:r>
          </a:p>
          <a:p>
            <a:pPr lvl="0" algn="just"/>
            <a:r>
              <a:rPr lang="en-US" dirty="0"/>
              <a:t>-A pregnancy-related death is defined by the CDC as “the death of a woman while pregnant or within one year of conclusion of pregnancy, irrespective of the duration and site of the pregnancy, from any cause related to or aggravated by her pregnancy or its management, but not from accidental or incidental causes.” </a:t>
            </a:r>
          </a:p>
          <a:p>
            <a:pPr lvl="0" algn="just"/>
            <a:r>
              <a:rPr lang="en-US" dirty="0"/>
              <a:t>-The pregnancy-related mortality ratio is the number of pregnancy-related deaths per 100,000 live births.</a:t>
            </a:r>
          </a:p>
        </p:txBody>
      </p:sp>
      <p:sp>
        <p:nvSpPr>
          <p:cNvPr id="4" name="Slide Number Placeholder 3"/>
          <p:cNvSpPr>
            <a:spLocks noGrp="1"/>
          </p:cNvSpPr>
          <p:nvPr>
            <p:ph type="sldNum" sz="quarter" idx="10"/>
          </p:nvPr>
        </p:nvSpPr>
        <p:spPr/>
        <p:txBody>
          <a:bodyPr/>
          <a:lstStyle/>
          <a:p>
            <a:fld id="{62FB6219-A6D1-4830-B80F-C8D21285029F}" type="slidenum">
              <a:rPr lang="en-US" smtClean="0"/>
              <a:pPr/>
              <a:t>39</a:t>
            </a:fld>
            <a:endParaRPr lang="en-US" dirty="0"/>
          </a:p>
        </p:txBody>
      </p:sp>
    </p:spTree>
    <p:extLst>
      <p:ext uri="{BB962C8B-B14F-4D97-AF65-F5344CB8AC3E}">
        <p14:creationId xmlns:p14="http://schemas.microsoft.com/office/powerpoint/2010/main" val="3017809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(1) Heil SH, Jones HE, Arria A, Kaltenbach K, Coyle M, Fischer G, et al. Unintended pregnancy in opioid-abusing women. J Subst Abuse Treat. 2011 Mar;40(2):199–202. </a:t>
            </a:r>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pPr/>
              <a:t>40</a:t>
            </a:fld>
            <a:endParaRPr lang="en-US" dirty="0"/>
          </a:p>
        </p:txBody>
      </p:sp>
    </p:spTree>
    <p:extLst>
      <p:ext uri="{BB962C8B-B14F-4D97-AF65-F5344CB8AC3E}">
        <p14:creationId xmlns:p14="http://schemas.microsoft.com/office/powerpoint/2010/main" val="2388017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234" indent="-228234" defTabSz="912937">
              <a:buFontTx/>
              <a:buAutoNum type="arabicParenBoth"/>
              <a:defRPr/>
            </a:pPr>
            <a:r>
              <a:rPr lang="en-US" dirty="0"/>
              <a:t>ASAM National Practice Guideline | May 27, 2015</a:t>
            </a:r>
          </a:p>
          <a:p>
            <a:pPr marL="228234" indent="-228234" defTabSz="912937">
              <a:buFontTx/>
              <a:buAutoNum type="arabicParenBoth"/>
              <a:defRPr/>
            </a:pPr>
            <a:r>
              <a:rPr lang="en-US" dirty="0"/>
              <a:t>WHO. Guidelines for the identification and management of substance use and substance use disorders in pregnancy. 2014</a:t>
            </a:r>
          </a:p>
          <a:p>
            <a:pPr marL="228234" indent="-228234" defTabSz="912937">
              <a:buFontTx/>
              <a:buAutoNum type="arabicParenBoth"/>
              <a:defRPr/>
            </a:pPr>
            <a:r>
              <a:rPr lang="en-US" dirty="0"/>
              <a:t>ACOG Statement on Opioid Use During Pregnancy - ACOG [Internet]. [cited 2016 Nov 21]. Available from: http://www.acog.org/About-ACOG/News-Room/Statements/2016/ACOG-Statement-on-Opioid-Use-During-Pregnancy</a:t>
            </a:r>
          </a:p>
          <a:p>
            <a:endParaRPr lang="en-US" dirty="0"/>
          </a:p>
          <a:p>
            <a:endParaRPr lang="en-US" dirty="0"/>
          </a:p>
          <a:p>
            <a:r>
              <a:rPr lang="en-US" dirty="0"/>
              <a:t>*Jones, H. E., O'Grady, K. E., Malfi, D. and Tuten, M. (2008), Methadone Maintenance vs. Methadone Taper During Pregnancy: Maternal and Neonatal Outcomes. The American Journal on Addictions, 17: 372–386. doi:10.1080/10550490802266276</a:t>
            </a:r>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pPr/>
              <a:t>41</a:t>
            </a:fld>
            <a:endParaRPr lang="en-US" dirty="0"/>
          </a:p>
        </p:txBody>
      </p:sp>
    </p:spTree>
    <p:extLst>
      <p:ext uri="{BB962C8B-B14F-4D97-AF65-F5344CB8AC3E}">
        <p14:creationId xmlns:p14="http://schemas.microsoft.com/office/powerpoint/2010/main" val="2674448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Zedler BK, Mann AL, Kim MM, Amick HR, Joyce AR, Murrelle EL, et al. Buprenorphine compared with methadone to treat pregnant women with opioid use disorder: a systematic review and meta-analysis of safety in the mother, fetus and child. Addict Abingdon Engl. 2016 May 25;</a:t>
            </a:r>
            <a:r>
              <a:rPr lang="en-US" dirty="0">
                <a:effectLst/>
              </a:rPr>
              <a:t> </a:t>
            </a:r>
          </a:p>
          <a:p>
            <a:endParaRPr lang="en-US" dirty="0">
              <a:effectLst/>
            </a:endParaRPr>
          </a:p>
          <a:p>
            <a:endParaRPr lang="en-US" dirty="0"/>
          </a:p>
          <a:p>
            <a:r>
              <a:rPr lang="en-US" dirty="0"/>
              <a:t>(2) Meyer MC, Johnston AM, Crocker AM, Heil SH. Methadone and buprenorphine for opioid dependence during pregnancy: A retrospective cohort study. J Addict Med. 2015;9(2):81–6. </a:t>
            </a:r>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pPr/>
              <a:t>42</a:t>
            </a:fld>
            <a:endParaRPr lang="en-US" dirty="0"/>
          </a:p>
        </p:txBody>
      </p:sp>
    </p:spTree>
    <p:extLst>
      <p:ext uri="{BB962C8B-B14F-4D97-AF65-F5344CB8AC3E}">
        <p14:creationId xmlns:p14="http://schemas.microsoft.com/office/powerpoint/2010/main" val="3002363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234" indent="-228234" defTabSz="912937">
              <a:buFont typeface="Arial" charset="0"/>
              <a:buChar char="•"/>
              <a:defRPr/>
            </a:pPr>
            <a:r>
              <a:rPr lang="en-US" dirty="0">
                <a:solidFill>
                  <a:prstClr val="black"/>
                </a:solidFill>
              </a:rPr>
              <a:t>Breastfeeding should be encouraged for all HIV negative women</a:t>
            </a:r>
          </a:p>
          <a:p>
            <a:pPr marL="228234" indent="-228234" defTabSz="912937">
              <a:buFont typeface="Arial" charset="0"/>
              <a:buChar char="•"/>
              <a:defRPr/>
            </a:pPr>
            <a:r>
              <a:rPr lang="en-US" dirty="0">
                <a:solidFill>
                  <a:prstClr val="black"/>
                </a:solidFill>
              </a:rPr>
              <a:t>HCV+ status is not a contraindication for breastfeeding: careful attention to prevent nipple breakdown is critical (if HCV+ women have cracked or bleeding nipples, they should pump/dump until healed)</a:t>
            </a:r>
          </a:p>
          <a:p>
            <a:pPr marL="228234" indent="-228234" defTabSz="912937">
              <a:buFontTx/>
              <a:buAutoNum type="arabicParenBoth"/>
              <a:defRPr/>
            </a:pPr>
            <a:endParaRPr lang="en-US" dirty="0">
              <a:solidFill>
                <a:prstClr val="black"/>
              </a:solidFill>
            </a:endParaRPr>
          </a:p>
          <a:p>
            <a:pPr marL="228234" indent="-228234" defTabSz="912937">
              <a:buFontTx/>
              <a:buAutoNum type="arabicParenBoth"/>
              <a:defRPr/>
            </a:pPr>
            <a:endParaRPr lang="en-US" dirty="0">
              <a:solidFill>
                <a:prstClr val="black"/>
              </a:solidFill>
            </a:endParaRPr>
          </a:p>
          <a:p>
            <a:pPr marL="228234" indent="-228234" defTabSz="912937">
              <a:buFontTx/>
              <a:buAutoNum type="arabicParenBoth"/>
              <a:defRPr/>
            </a:pPr>
            <a:r>
              <a:rPr lang="en-US" dirty="0">
                <a:solidFill>
                  <a:prstClr val="black"/>
                </a:solidFill>
              </a:rPr>
              <a:t>Glatstein MM, Garcia-Bournissen F, Finkelstein Y, Koren G. Methadone exposure during lactation. </a:t>
            </a:r>
            <a:r>
              <a:rPr lang="en-US" i="1" dirty="0">
                <a:solidFill>
                  <a:prstClr val="black"/>
                </a:solidFill>
              </a:rPr>
              <a:t>Canadian Family Physician</a:t>
            </a:r>
            <a:r>
              <a:rPr lang="en-US" dirty="0">
                <a:solidFill>
                  <a:prstClr val="black"/>
                </a:solidFill>
              </a:rPr>
              <a:t>. 2008;54(12):1689-1690.</a:t>
            </a:r>
          </a:p>
          <a:p>
            <a:pPr marL="228234" indent="-228234" defTabSz="912937">
              <a:buFontTx/>
              <a:buAutoNum type="arabicParenBoth"/>
              <a:defRPr/>
            </a:pPr>
            <a:r>
              <a:rPr lang="en-US" dirty="0">
                <a:solidFill>
                  <a:prstClr val="black"/>
                </a:solidFill>
              </a:rPr>
              <a:t>Saia KA, Schiff D, Wachman EM, Mehta P, Vilkins A, Sia M, et al. Caring for Pregnant Women with Opioid Use Disorder in the USA: Expanding and Improving Treatment. Curr Obstet Gynecol Rep. 2016;1–7. </a:t>
            </a:r>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pPr/>
              <a:t>44</a:t>
            </a:fld>
            <a:endParaRPr lang="en-US" dirty="0"/>
          </a:p>
        </p:txBody>
      </p:sp>
    </p:spTree>
    <p:extLst>
      <p:ext uri="{BB962C8B-B14F-4D97-AF65-F5344CB8AC3E}">
        <p14:creationId xmlns:p14="http://schemas.microsoft.com/office/powerpoint/2010/main" val="3350936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Another thing</a:t>
            </a:r>
            <a:r>
              <a:rPr lang="en-US" baseline="0" dirty="0"/>
              <a:t> that primary care teams can do to address opioid use disorder is to address stigma</a:t>
            </a:r>
          </a:p>
          <a:p>
            <a:pPr defTabSz="912937">
              <a:defRPr/>
            </a:pPr>
            <a:endParaRPr lang="en-US" dirty="0"/>
          </a:p>
          <a:p>
            <a:pPr defTabSz="912937">
              <a:defRPr/>
            </a:pPr>
            <a:r>
              <a:rPr lang="en-US" dirty="0"/>
              <a:t>Examples of stigmatizing language in healthcare related to addiction: urine sample or person is “clean or dirty”; the term “clean and sober”</a:t>
            </a:r>
          </a:p>
          <a:p>
            <a:endParaRPr lang="en-US" dirty="0">
              <a:hlinkClick r:id="" action="ppaction://noaction"/>
            </a:endParaRPr>
          </a:p>
          <a:p>
            <a:r>
              <a:rPr lang="en-US" dirty="0">
                <a:hlinkClick r:id="" action="ppaction://noaction"/>
              </a:rPr>
              <a:t>Confronting inadvertent </a:t>
            </a:r>
            <a:r>
              <a:rPr lang="en-US" b="1" dirty="0">
                <a:hlinkClick r:id="rId3"/>
              </a:rPr>
              <a:t>stigma</a:t>
            </a:r>
            <a:r>
              <a:rPr lang="en-US" dirty="0">
                <a:hlinkClick r:id="rId3"/>
              </a:rPr>
              <a:t> and pejorative language in addiction scholarship: a recognition and response.</a:t>
            </a:r>
            <a:endParaRPr lang="en-US" dirty="0"/>
          </a:p>
          <a:p>
            <a:r>
              <a:rPr lang="en-US" dirty="0"/>
              <a:t>Broyles LM, Binswanger IA, Jenkins JA, Finnell DS, Faseru B, Cavaiola A, Pugatch M, </a:t>
            </a:r>
            <a:r>
              <a:rPr lang="en-US" b="1" dirty="0"/>
              <a:t>Gordon</a:t>
            </a:r>
            <a:r>
              <a:rPr lang="en-US" dirty="0"/>
              <a:t> AJ.</a:t>
            </a:r>
          </a:p>
          <a:p>
            <a:r>
              <a:rPr lang="en-US" dirty="0"/>
              <a:t>Subst Abus. 2014;35(3):217-21</a:t>
            </a:r>
          </a:p>
          <a:p>
            <a:endParaRPr lang="en-US" dirty="0"/>
          </a:p>
          <a:p>
            <a:pPr defTabSz="912937">
              <a:defRPr/>
            </a:pPr>
            <a:r>
              <a:rPr lang="en-US" dirty="0"/>
              <a:t>Changing the language of addiction.  Botticelli MA, Koh HK. JAMA October 4, 2016;316(13):1361</a:t>
            </a:r>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pPr/>
              <a:t>45</a:t>
            </a:fld>
            <a:endParaRPr lang="en-US" dirty="0"/>
          </a:p>
        </p:txBody>
      </p:sp>
    </p:spTree>
    <p:extLst>
      <p:ext uri="{BB962C8B-B14F-4D97-AF65-F5344CB8AC3E}">
        <p14:creationId xmlns:p14="http://schemas.microsoft.com/office/powerpoint/2010/main" val="170431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Fentanyl and its analogues continue to push the death count higher. Drug deaths involving fentanyl more than doubled from 2015 to 2016</a:t>
            </a:r>
            <a:endParaRPr lang="en-US" dirty="0"/>
          </a:p>
        </p:txBody>
      </p:sp>
      <p:sp>
        <p:nvSpPr>
          <p:cNvPr id="4" name="Slide Number Placeholder 3"/>
          <p:cNvSpPr>
            <a:spLocks noGrp="1"/>
          </p:cNvSpPr>
          <p:nvPr>
            <p:ph type="sldNum" sz="quarter" idx="10"/>
          </p:nvPr>
        </p:nvSpPr>
        <p:spPr/>
        <p:txBody>
          <a:bodyPr/>
          <a:lstStyle/>
          <a:p>
            <a:fld id="{F599624D-A1B0-4A83-BA17-552EEF98BFD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223308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9624D-A1B0-4A83-BA17-552EEF98BFD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124730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xfrm>
            <a:off x="1168400" y="693738"/>
            <a:ext cx="4635500" cy="3476625"/>
          </a:xfrm>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54041" indent="-290015">
              <a:defRPr sz="2400">
                <a:solidFill>
                  <a:schemeClr val="tx1"/>
                </a:solidFill>
                <a:latin typeface="Tahoma" pitchFamily="34" charset="0"/>
              </a:defRPr>
            </a:lvl2pPr>
            <a:lvl3pPr marL="1160063" indent="-232012">
              <a:defRPr sz="2400">
                <a:solidFill>
                  <a:schemeClr val="tx1"/>
                </a:solidFill>
                <a:latin typeface="Tahoma" pitchFamily="34" charset="0"/>
              </a:defRPr>
            </a:lvl3pPr>
            <a:lvl4pPr marL="1624088" indent="-232012">
              <a:defRPr sz="2400">
                <a:solidFill>
                  <a:schemeClr val="tx1"/>
                </a:solidFill>
                <a:latin typeface="Tahoma" pitchFamily="34" charset="0"/>
              </a:defRPr>
            </a:lvl4pPr>
            <a:lvl5pPr marL="2088113" indent="-232012">
              <a:defRPr sz="2400">
                <a:solidFill>
                  <a:schemeClr val="tx1"/>
                </a:solidFill>
                <a:latin typeface="Tahoma" pitchFamily="34" charset="0"/>
              </a:defRPr>
            </a:lvl5pPr>
            <a:lvl6pPr marL="2552137" indent="-232012" eaLnBrk="0" fontAlgn="base" hangingPunct="0">
              <a:spcBef>
                <a:spcPct val="0"/>
              </a:spcBef>
              <a:spcAft>
                <a:spcPct val="0"/>
              </a:spcAft>
              <a:defRPr sz="2400">
                <a:solidFill>
                  <a:schemeClr val="tx1"/>
                </a:solidFill>
                <a:latin typeface="Tahoma" pitchFamily="34" charset="0"/>
              </a:defRPr>
            </a:lvl6pPr>
            <a:lvl7pPr marL="3016162" indent="-232012" eaLnBrk="0" fontAlgn="base" hangingPunct="0">
              <a:spcBef>
                <a:spcPct val="0"/>
              </a:spcBef>
              <a:spcAft>
                <a:spcPct val="0"/>
              </a:spcAft>
              <a:defRPr sz="2400">
                <a:solidFill>
                  <a:schemeClr val="tx1"/>
                </a:solidFill>
                <a:latin typeface="Tahoma" pitchFamily="34" charset="0"/>
              </a:defRPr>
            </a:lvl7pPr>
            <a:lvl8pPr marL="3480188" indent="-232012" eaLnBrk="0" fontAlgn="base" hangingPunct="0">
              <a:spcBef>
                <a:spcPct val="0"/>
              </a:spcBef>
              <a:spcAft>
                <a:spcPct val="0"/>
              </a:spcAft>
              <a:defRPr sz="2400">
                <a:solidFill>
                  <a:schemeClr val="tx1"/>
                </a:solidFill>
                <a:latin typeface="Tahoma" pitchFamily="34" charset="0"/>
              </a:defRPr>
            </a:lvl8pPr>
            <a:lvl9pPr marL="3944213" indent="-232012" eaLnBrk="0" fontAlgn="base" hangingPunct="0">
              <a:spcBef>
                <a:spcPct val="0"/>
              </a:spcBef>
              <a:spcAft>
                <a:spcPct val="0"/>
              </a:spcAft>
              <a:defRPr sz="2400">
                <a:solidFill>
                  <a:schemeClr val="tx1"/>
                </a:solidFill>
                <a:latin typeface="Tahoma" pitchFamily="34" charset="0"/>
              </a:defRPr>
            </a:lvl9pPr>
          </a:lstStyle>
          <a:p>
            <a:fld id="{95BAA531-BE6E-4DD4-85C6-35888E27AFF1}" type="slidenum">
              <a:rPr lang="en-US" altLang="en-US" sz="1200"/>
              <a:pPr/>
              <a:t>12</a:t>
            </a:fld>
            <a:endParaRPr lang="en-US" altLang="en-US" sz="1200" dirty="0"/>
          </a:p>
        </p:txBody>
      </p:sp>
    </p:spTree>
    <p:extLst>
      <p:ext uri="{BB962C8B-B14F-4D97-AF65-F5344CB8AC3E}">
        <p14:creationId xmlns:p14="http://schemas.microsoft.com/office/powerpoint/2010/main" val="4159677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time you can ask the audience for some suggestions</a:t>
            </a:r>
          </a:p>
        </p:txBody>
      </p:sp>
      <p:sp>
        <p:nvSpPr>
          <p:cNvPr id="4" name="Slide Number Placeholder 3"/>
          <p:cNvSpPr>
            <a:spLocks noGrp="1"/>
          </p:cNvSpPr>
          <p:nvPr>
            <p:ph type="sldNum" sz="quarter" idx="10"/>
          </p:nvPr>
        </p:nvSpPr>
        <p:spPr/>
        <p:txBody>
          <a:bodyPr/>
          <a:lstStyle/>
          <a:p>
            <a:fld id="{62FB6219-A6D1-4830-B80F-C8D21285029F}" type="slidenum">
              <a:rPr lang="en-US" smtClean="0"/>
              <a:pPr/>
              <a:t>17</a:t>
            </a:fld>
            <a:endParaRPr lang="en-US" dirty="0"/>
          </a:p>
        </p:txBody>
      </p:sp>
    </p:spTree>
    <p:extLst>
      <p:ext uri="{BB962C8B-B14F-4D97-AF65-F5344CB8AC3E}">
        <p14:creationId xmlns:p14="http://schemas.microsoft.com/office/powerpoint/2010/main" val="4222305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 criteria qualifies for mild OUD; 4-5 =</a:t>
            </a:r>
            <a:r>
              <a:rPr lang="en-US" baseline="0" dirty="0"/>
              <a:t> Moderate OUD; &gt;5=Severe OUD</a:t>
            </a:r>
            <a:endParaRPr lang="en-US" dirty="0"/>
          </a:p>
          <a:p>
            <a:r>
              <a:rPr lang="en-US" dirty="0"/>
              <a:t>Ask audience what is withdrawal</a:t>
            </a:r>
          </a:p>
          <a:p>
            <a:r>
              <a:rPr lang="en-US" dirty="0"/>
              <a:t>Withdrawal= symptoms that develop if an opioid is stopped abruptly</a:t>
            </a:r>
          </a:p>
          <a:p>
            <a:r>
              <a:rPr lang="en-US" dirty="0"/>
              <a:t>When people are prescribed</a:t>
            </a:r>
            <a:r>
              <a:rPr lang="en-US" baseline="0" dirty="0"/>
              <a:t> opioids around the clock for weeks-to-months they will develop withdrawal if they stop them suddenly.</a:t>
            </a:r>
          </a:p>
          <a:p>
            <a:r>
              <a:rPr lang="en-US" baseline="0" dirty="0"/>
              <a:t>What is tolerance?  Tolerance = the need for increasing doses of a medication in order to achieve the same effect</a:t>
            </a:r>
          </a:p>
          <a:p>
            <a:r>
              <a:rPr lang="en-US" baseline="0" dirty="0"/>
              <a:t>Tolerance also develops when people are prescribed opioids around the clock for weeks to months</a:t>
            </a:r>
          </a:p>
          <a:p>
            <a:r>
              <a:rPr lang="en-US" baseline="0" dirty="0"/>
              <a:t>Therefore, the criteria of Tolerance and Withdrawal are excluded (don’t count) when diagnosing OUD in patients who are only using opioids that have been prescribed for them, if they are taken only as prescribed and other criteria for OUD are not present</a:t>
            </a:r>
          </a:p>
          <a:p>
            <a:endParaRPr lang="en-US" baseline="0" dirty="0"/>
          </a:p>
          <a:p>
            <a:r>
              <a:rPr lang="en-US" baseline="0" dirty="0"/>
              <a:t>“Opioid use disorder” has replaced the concepts of opioid abuse and dependence, which were confusing terms that were not used consistently</a:t>
            </a:r>
          </a:p>
          <a:p>
            <a:endParaRPr lang="en-US" dirty="0"/>
          </a:p>
          <a:p>
            <a:endParaRPr lang="en-US" dirty="0"/>
          </a:p>
        </p:txBody>
      </p:sp>
      <p:sp>
        <p:nvSpPr>
          <p:cNvPr id="4" name="Slide Number Placeholder 3"/>
          <p:cNvSpPr>
            <a:spLocks noGrp="1"/>
          </p:cNvSpPr>
          <p:nvPr>
            <p:ph type="sldNum" sz="quarter" idx="10"/>
          </p:nvPr>
        </p:nvSpPr>
        <p:spPr/>
        <p:txBody>
          <a:bodyPr/>
          <a:lstStyle/>
          <a:p>
            <a:fld id="{62FB6219-A6D1-4830-B80F-C8D21285029F}" type="slidenum">
              <a:rPr lang="en-US" smtClean="0"/>
              <a:pPr/>
              <a:t>18</a:t>
            </a:fld>
            <a:endParaRPr lang="en-US" dirty="0"/>
          </a:p>
        </p:txBody>
      </p:sp>
    </p:spTree>
    <p:extLst>
      <p:ext uri="{BB962C8B-B14F-4D97-AF65-F5344CB8AC3E}">
        <p14:creationId xmlns:p14="http://schemas.microsoft.com/office/powerpoint/2010/main" val="2005960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64062" cy="3424237"/>
          </a:xfrm>
        </p:spPr>
      </p:sp>
      <p:sp>
        <p:nvSpPr>
          <p:cNvPr id="3" name="Notes Placeholder 2"/>
          <p:cNvSpPr>
            <a:spLocks noGrp="1"/>
          </p:cNvSpPr>
          <p:nvPr>
            <p:ph type="body" idx="1"/>
          </p:nvPr>
        </p:nvSpPr>
        <p:spPr/>
        <p:txBody>
          <a:bodyPr/>
          <a:lstStyle/>
          <a:p>
            <a:pPr eaLnBrk="1" hangingPunct="1">
              <a:spcBef>
                <a:spcPct val="0"/>
              </a:spcBef>
            </a:pPr>
            <a:r>
              <a:rPr lang="en-US" altLang="en-US" dirty="0"/>
              <a:t>The mu-opioid system is very dynamic. Patients with tissue damage expose receptors on the spinal cord; when available opioids preferentially bind there.  An excessive dose of opioids, or opioids given to someone who is not in pain will result in activation of the cerebral cortex and limbic system causing the pleasurable experience but also priming the brain for addiction.  If a large excess of opioids are taken they will bind to receptors on the brain stem, resulting in respiratory arrest.</a:t>
            </a:r>
          </a:p>
          <a:p>
            <a:pPr eaLnBrk="1" hangingPunct="1">
              <a:spcBef>
                <a:spcPct val="0"/>
              </a:spcBef>
            </a:pPr>
            <a:endParaRPr lang="en-US" altLang="en-US" dirty="0"/>
          </a:p>
          <a:p>
            <a:pPr eaLnBrk="1" hangingPunct="1">
              <a:spcBef>
                <a:spcPct val="0"/>
              </a:spcBef>
            </a:pPr>
            <a:r>
              <a:rPr lang="en-US" altLang="en-US" dirty="0"/>
              <a:t>Patients in pain can tolerate MUCH HIGHER doses of opioids without intoxication or overdose than those who are not in pain. Treating patients in pain with opioids is safe as long as the dose is monitored.  Patients who are getting high from their dose are receiving too large a dose and should be cut back.</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3D020593-1E69-4F93-8456-F8B52E1D8A5D}" type="slidenum">
              <a:rPr lang="en-US" smtClean="0"/>
              <a:pPr>
                <a:defRPr/>
              </a:pPr>
              <a:t>20</a:t>
            </a:fld>
            <a:endParaRPr lang="en-US" dirty="0"/>
          </a:p>
        </p:txBody>
      </p:sp>
    </p:spTree>
    <p:extLst>
      <p:ext uri="{BB962C8B-B14F-4D97-AF65-F5344CB8AC3E}">
        <p14:creationId xmlns:p14="http://schemas.microsoft.com/office/powerpoint/2010/main" val="1628977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2">
              <a:defRPr>
                <a:solidFill>
                  <a:schemeClr val="tx1"/>
                </a:solidFill>
                <a:latin typeface="Helvetica" panose="020B0604020202020204" pitchFamily="34" charset="0"/>
                <a:ea typeface="ＭＳ Ｐゴシック" panose="020B0600070205080204" pitchFamily="34" charset="-128"/>
              </a:defRPr>
            </a:lvl1pPr>
            <a:lvl2pPr marL="741761" indent="-285293" defTabSz="930372">
              <a:defRPr>
                <a:solidFill>
                  <a:schemeClr val="tx1"/>
                </a:solidFill>
                <a:latin typeface="Helvetica" panose="020B0604020202020204" pitchFamily="34" charset="0"/>
                <a:ea typeface="ＭＳ Ｐゴシック" panose="020B0600070205080204" pitchFamily="34" charset="-128"/>
              </a:defRPr>
            </a:lvl2pPr>
            <a:lvl3pPr marL="1141171" indent="-228234" defTabSz="930372">
              <a:defRPr>
                <a:solidFill>
                  <a:schemeClr val="tx1"/>
                </a:solidFill>
                <a:latin typeface="Helvetica" panose="020B0604020202020204" pitchFamily="34" charset="0"/>
                <a:ea typeface="ＭＳ Ｐゴシック" panose="020B0600070205080204" pitchFamily="34" charset="-128"/>
              </a:defRPr>
            </a:lvl3pPr>
            <a:lvl4pPr marL="1597640" indent="-228234" defTabSz="930372">
              <a:defRPr>
                <a:solidFill>
                  <a:schemeClr val="tx1"/>
                </a:solidFill>
                <a:latin typeface="Helvetica" panose="020B0604020202020204" pitchFamily="34" charset="0"/>
                <a:ea typeface="ＭＳ Ｐゴシック" panose="020B0600070205080204" pitchFamily="34" charset="-128"/>
              </a:defRPr>
            </a:lvl4pPr>
            <a:lvl5pPr marL="2054108" indent="-228234" defTabSz="930372">
              <a:defRPr>
                <a:solidFill>
                  <a:schemeClr val="tx1"/>
                </a:solidFill>
                <a:latin typeface="Helvetica" panose="020B0604020202020204" pitchFamily="34" charset="0"/>
                <a:ea typeface="ＭＳ Ｐゴシック" panose="020B0600070205080204" pitchFamily="34" charset="-128"/>
              </a:defRPr>
            </a:lvl5pPr>
            <a:lvl6pPr marL="2510577"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67045"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3514"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79982" indent="-228234" defTabSz="930372"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fld id="{39941F4F-EADD-45F8-9BAD-1516A5064E10}" type="slidenum">
              <a:rPr lang="en-US" altLang="en-US"/>
              <a:pPr/>
              <a:t>21</a:t>
            </a:fld>
            <a:endParaRPr lang="en-US" alt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Helvetica" panose="020B0604020202020204" pitchFamily="34" charset="0"/>
                <a:ea typeface="ＭＳ Ｐゴシック" panose="020B0600070205080204" pitchFamily="34" charset="-128"/>
              </a:rPr>
              <a:t>Decades of research have revealed addiction to be a disease that alters the brain. </a:t>
            </a:r>
            <a:r>
              <a:rPr lang="en-US" altLang="en-US" dirty="0">
                <a:latin typeface="Helvetica" panose="020B0604020202020204" pitchFamily="34" charset="0"/>
                <a:ea typeface="ＭＳ Ｐゴシック" panose="020B0600070205080204" pitchFamily="34" charset="-128"/>
              </a:rPr>
              <a:t>We now know that while the initial decision to use drugs is voluntary, drug addiction is a disease of the brain that compels a person to become singularly obsessed with obtaining and abusing drugs despite their many adverse health and life consequences.</a:t>
            </a:r>
            <a:r>
              <a:rPr lang="en-US" altLang="en-US" b="1" dirty="0">
                <a:latin typeface="Helvetica" panose="020B0604020202020204" pitchFamily="34" charset="0"/>
                <a:ea typeface="ＭＳ Ｐゴシック" panose="020B0600070205080204" pitchFamily="34" charset="-128"/>
              </a:rPr>
              <a:t> </a:t>
            </a:r>
          </a:p>
          <a:p>
            <a:pPr eaLnBrk="1" hangingPunct="1"/>
            <a:endParaRPr lang="en-US" altLang="en-US" b="1" dirty="0">
              <a:latin typeface="Helvetica" panose="020B0604020202020204" pitchFamily="34" charset="0"/>
              <a:ea typeface="ＭＳ Ｐゴシック" panose="020B0600070205080204" pitchFamily="34" charset="-128"/>
            </a:endParaRPr>
          </a:p>
          <a:p>
            <a:pPr eaLnBrk="1" hangingPunct="1"/>
            <a:endParaRPr lang="en-US" altLang="en-US" dirty="0">
              <a:latin typeface="Helvetica"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97807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33AC51-D90D-44B4-A08F-187CF9F3C6D6}"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F3FE88-632F-4B24-BABA-FD95B9A799D9}" type="slidenum">
              <a:rPr lang="en-US" smtClean="0"/>
              <a:t>‹#›</a:t>
            </a:fld>
            <a:endParaRPr lang="en-US" dirty="0"/>
          </a:p>
        </p:txBody>
      </p:sp>
    </p:spTree>
    <p:extLst>
      <p:ext uri="{BB962C8B-B14F-4D97-AF65-F5344CB8AC3E}">
        <p14:creationId xmlns:p14="http://schemas.microsoft.com/office/powerpoint/2010/main" val="4172588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3AC51-D90D-44B4-A08F-187CF9F3C6D6}"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F3FE88-632F-4B24-BABA-FD95B9A799D9}" type="slidenum">
              <a:rPr lang="en-US" smtClean="0"/>
              <a:t>‹#›</a:t>
            </a:fld>
            <a:endParaRPr lang="en-US" dirty="0"/>
          </a:p>
        </p:txBody>
      </p:sp>
    </p:spTree>
    <p:extLst>
      <p:ext uri="{BB962C8B-B14F-4D97-AF65-F5344CB8AC3E}">
        <p14:creationId xmlns:p14="http://schemas.microsoft.com/office/powerpoint/2010/main" val="1268618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3AC51-D90D-44B4-A08F-187CF9F3C6D6}"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F3FE88-632F-4B24-BABA-FD95B9A799D9}" type="slidenum">
              <a:rPr lang="en-US" smtClean="0"/>
              <a:t>‹#›</a:t>
            </a:fld>
            <a:endParaRPr lang="en-US" dirty="0"/>
          </a:p>
        </p:txBody>
      </p:sp>
    </p:spTree>
    <p:extLst>
      <p:ext uri="{BB962C8B-B14F-4D97-AF65-F5344CB8AC3E}">
        <p14:creationId xmlns:p14="http://schemas.microsoft.com/office/powerpoint/2010/main" val="742314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762000"/>
          </a:xfrm>
        </p:spPr>
        <p:txBody>
          <a:bodyPr/>
          <a:lstStyle/>
          <a:p>
            <a:r>
              <a:rPr lang="en-US"/>
              <a:t>Click to edit Master title style</a:t>
            </a:r>
          </a:p>
        </p:txBody>
      </p:sp>
      <p:sp>
        <p:nvSpPr>
          <p:cNvPr id="3" name="Text Placeholder 2"/>
          <p:cNvSpPr>
            <a:spLocks noGrp="1"/>
          </p:cNvSpPr>
          <p:nvPr>
            <p:ph type="body" sz="half" idx="1"/>
          </p:nvPr>
        </p:nvSpPr>
        <p:spPr>
          <a:xfrm>
            <a:off x="914400" y="1752600"/>
            <a:ext cx="40386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05400" y="1752600"/>
            <a:ext cx="4038600" cy="5029200"/>
          </a:xfrm>
        </p:spPr>
        <p:txBody>
          <a:bodyPr/>
          <a:lstStyle/>
          <a:p>
            <a:pPr lvl="0"/>
            <a:endParaRPr lang="en-US" noProof="0" dirty="0"/>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smtClean="0"/>
            </a:lvl1pPr>
          </a:lstStyle>
          <a:p>
            <a:pPr>
              <a:defRPr/>
            </a:pPr>
            <a:fld id="{9CBFF5C1-DDDB-4AD8-926B-85F15F2FD2EB}" type="slidenum">
              <a:rPr lang="en-US" altLang="en-US"/>
              <a:pPr>
                <a:defRPr/>
              </a:pPr>
              <a:t>‹#›</a:t>
            </a:fld>
            <a:endParaRPr lang="en-US" altLang="en-US" dirty="0"/>
          </a:p>
        </p:txBody>
      </p:sp>
    </p:spTree>
    <p:extLst>
      <p:ext uri="{BB962C8B-B14F-4D97-AF65-F5344CB8AC3E}">
        <p14:creationId xmlns:p14="http://schemas.microsoft.com/office/powerpoint/2010/main" val="137566301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762000"/>
          </a:xfrm>
        </p:spPr>
        <p:txBody>
          <a:bodyPr/>
          <a:lstStyle/>
          <a:p>
            <a:r>
              <a:rPr lang="en-US"/>
              <a:t>Click to edit Master title style</a:t>
            </a:r>
          </a:p>
        </p:txBody>
      </p:sp>
      <p:sp>
        <p:nvSpPr>
          <p:cNvPr id="3" name="Chart Placeholder 2"/>
          <p:cNvSpPr>
            <a:spLocks noGrp="1"/>
          </p:cNvSpPr>
          <p:nvPr>
            <p:ph type="chart" idx="1"/>
          </p:nvPr>
        </p:nvSpPr>
        <p:spPr>
          <a:xfrm>
            <a:off x="914400" y="1752600"/>
            <a:ext cx="8229600" cy="5029200"/>
          </a:xfr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smtClean="0"/>
            </a:lvl1pPr>
          </a:lstStyle>
          <a:p>
            <a:pPr>
              <a:defRPr/>
            </a:pPr>
            <a:fld id="{9303FB6A-BA61-41B8-97E7-24C39CB9B077}" type="slidenum">
              <a:rPr lang="en-US" altLang="en-US"/>
              <a:pPr>
                <a:defRPr/>
              </a:pPr>
              <a:t>‹#›</a:t>
            </a:fld>
            <a:endParaRPr lang="en-US" altLang="en-US" dirty="0"/>
          </a:p>
        </p:txBody>
      </p:sp>
    </p:spTree>
    <p:extLst>
      <p:ext uri="{BB962C8B-B14F-4D97-AF65-F5344CB8AC3E}">
        <p14:creationId xmlns:p14="http://schemas.microsoft.com/office/powerpoint/2010/main" val="200070582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4E238-6C45-4148-AE5E-E20421D4831D}" type="datetimeFigureOut">
              <a:rPr lang="en-US" smtClean="0">
                <a:solidFill>
                  <a:prstClr val="black">
                    <a:tint val="75000"/>
                  </a:prstClr>
                </a:solidFill>
              </a:rPr>
              <a:pPr/>
              <a:t>3/25/2019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6614642-78FF-4F1A-82C7-83213C2CC0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4839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F4E238-6C45-4148-AE5E-E20421D4831D}" type="datetimeFigureOut">
              <a:rPr lang="en-US" smtClean="0">
                <a:solidFill>
                  <a:prstClr val="black">
                    <a:tint val="75000"/>
                  </a:prstClr>
                </a:solidFill>
              </a:rPr>
              <a:pPr/>
              <a:t>3/25/2019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614642-78FF-4F1A-82C7-83213C2CC0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1681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3AC51-D90D-44B4-A08F-187CF9F3C6D6}"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F3FE88-632F-4B24-BABA-FD95B9A799D9}" type="slidenum">
              <a:rPr lang="en-US" smtClean="0"/>
              <a:t>‹#›</a:t>
            </a:fld>
            <a:endParaRPr lang="en-US" dirty="0"/>
          </a:p>
        </p:txBody>
      </p:sp>
    </p:spTree>
    <p:extLst>
      <p:ext uri="{BB962C8B-B14F-4D97-AF65-F5344CB8AC3E}">
        <p14:creationId xmlns:p14="http://schemas.microsoft.com/office/powerpoint/2010/main" val="1013406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33AC51-D90D-44B4-A08F-187CF9F3C6D6}"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F3FE88-632F-4B24-BABA-FD95B9A799D9}" type="slidenum">
              <a:rPr lang="en-US" smtClean="0"/>
              <a:t>‹#›</a:t>
            </a:fld>
            <a:endParaRPr lang="en-US" dirty="0"/>
          </a:p>
        </p:txBody>
      </p:sp>
    </p:spTree>
    <p:extLst>
      <p:ext uri="{BB962C8B-B14F-4D97-AF65-F5344CB8AC3E}">
        <p14:creationId xmlns:p14="http://schemas.microsoft.com/office/powerpoint/2010/main" val="185593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33AC51-D90D-44B4-A08F-187CF9F3C6D6}"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F3FE88-632F-4B24-BABA-FD95B9A799D9}" type="slidenum">
              <a:rPr lang="en-US" smtClean="0"/>
              <a:t>‹#›</a:t>
            </a:fld>
            <a:endParaRPr lang="en-US" dirty="0"/>
          </a:p>
        </p:txBody>
      </p:sp>
    </p:spTree>
    <p:extLst>
      <p:ext uri="{BB962C8B-B14F-4D97-AF65-F5344CB8AC3E}">
        <p14:creationId xmlns:p14="http://schemas.microsoft.com/office/powerpoint/2010/main" val="144017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33AC51-D90D-44B4-A08F-187CF9F3C6D6}" type="datetimeFigureOut">
              <a:rPr lang="en-US" smtClean="0"/>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F3FE88-632F-4B24-BABA-FD95B9A799D9}" type="slidenum">
              <a:rPr lang="en-US" smtClean="0"/>
              <a:t>‹#›</a:t>
            </a:fld>
            <a:endParaRPr lang="en-US" dirty="0"/>
          </a:p>
        </p:txBody>
      </p:sp>
    </p:spTree>
    <p:extLst>
      <p:ext uri="{BB962C8B-B14F-4D97-AF65-F5344CB8AC3E}">
        <p14:creationId xmlns:p14="http://schemas.microsoft.com/office/powerpoint/2010/main" val="10915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33AC51-D90D-44B4-A08F-187CF9F3C6D6}" type="datetimeFigureOut">
              <a:rPr lang="en-US" smtClean="0"/>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F3FE88-632F-4B24-BABA-FD95B9A799D9}" type="slidenum">
              <a:rPr lang="en-US" smtClean="0"/>
              <a:t>‹#›</a:t>
            </a:fld>
            <a:endParaRPr lang="en-US" dirty="0"/>
          </a:p>
        </p:txBody>
      </p:sp>
    </p:spTree>
    <p:extLst>
      <p:ext uri="{BB962C8B-B14F-4D97-AF65-F5344CB8AC3E}">
        <p14:creationId xmlns:p14="http://schemas.microsoft.com/office/powerpoint/2010/main" val="317658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3AC51-D90D-44B4-A08F-187CF9F3C6D6}" type="datetimeFigureOut">
              <a:rPr lang="en-US" smtClean="0"/>
              <a:t>3/25/2019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F3FE88-632F-4B24-BABA-FD95B9A799D9}" type="slidenum">
              <a:rPr lang="en-US" smtClean="0"/>
              <a:t>‹#›</a:t>
            </a:fld>
            <a:endParaRPr lang="en-US" dirty="0"/>
          </a:p>
        </p:txBody>
      </p:sp>
    </p:spTree>
    <p:extLst>
      <p:ext uri="{BB962C8B-B14F-4D97-AF65-F5344CB8AC3E}">
        <p14:creationId xmlns:p14="http://schemas.microsoft.com/office/powerpoint/2010/main" val="714605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33AC51-D90D-44B4-A08F-187CF9F3C6D6}"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F3FE88-632F-4B24-BABA-FD95B9A799D9}" type="slidenum">
              <a:rPr lang="en-US" smtClean="0"/>
              <a:t>‹#›</a:t>
            </a:fld>
            <a:endParaRPr lang="en-US" dirty="0"/>
          </a:p>
        </p:txBody>
      </p:sp>
    </p:spTree>
    <p:extLst>
      <p:ext uri="{BB962C8B-B14F-4D97-AF65-F5344CB8AC3E}">
        <p14:creationId xmlns:p14="http://schemas.microsoft.com/office/powerpoint/2010/main" val="2925821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33AC51-D90D-44B4-A08F-187CF9F3C6D6}"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F3FE88-632F-4B24-BABA-FD95B9A799D9}" type="slidenum">
              <a:rPr lang="en-US" smtClean="0"/>
              <a:t>‹#›</a:t>
            </a:fld>
            <a:endParaRPr lang="en-US" dirty="0"/>
          </a:p>
        </p:txBody>
      </p:sp>
    </p:spTree>
    <p:extLst>
      <p:ext uri="{BB962C8B-B14F-4D97-AF65-F5344CB8AC3E}">
        <p14:creationId xmlns:p14="http://schemas.microsoft.com/office/powerpoint/2010/main" val="2454116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3AC51-D90D-44B4-A08F-187CF9F3C6D6}" type="datetimeFigureOut">
              <a:rPr lang="en-US" smtClean="0"/>
              <a:t>3/25/2019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3FE88-632F-4B24-BABA-FD95B9A799D9}" type="slidenum">
              <a:rPr lang="en-US" smtClean="0"/>
              <a:t>‹#›</a:t>
            </a:fld>
            <a:endParaRPr lang="en-US" dirty="0"/>
          </a:p>
        </p:txBody>
      </p:sp>
    </p:spTree>
    <p:extLst>
      <p:ext uri="{BB962C8B-B14F-4D97-AF65-F5344CB8AC3E}">
        <p14:creationId xmlns:p14="http://schemas.microsoft.com/office/powerpoint/2010/main" val="298914716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 id="214748366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4E238-6C45-4148-AE5E-E20421D4831D}" type="datetimeFigureOut">
              <a:rPr lang="en-US" smtClean="0">
                <a:solidFill>
                  <a:prstClr val="black">
                    <a:tint val="75000"/>
                  </a:prstClr>
                </a:solidFill>
              </a:rPr>
              <a:pPr/>
              <a:t>3/25/2019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14642-78FF-4F1A-82C7-83213C2CC0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5048686"/>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4E238-6C45-4148-AE5E-E20421D4831D}" type="datetimeFigureOut">
              <a:rPr lang="en-US" smtClean="0">
                <a:solidFill>
                  <a:prstClr val="black">
                    <a:tint val="75000"/>
                  </a:prstClr>
                </a:solidFill>
              </a:rPr>
              <a:pPr/>
              <a:t>3/25/2019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14642-78FF-4F1A-82C7-83213C2CC0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1738250"/>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a:bodyPr>
          <a:lstStyle/>
          <a:p>
            <a:r>
              <a:rPr lang="en-US" dirty="0"/>
              <a:t>The Cycle of Addiction</a:t>
            </a:r>
          </a:p>
        </p:txBody>
      </p:sp>
      <p:sp>
        <p:nvSpPr>
          <p:cNvPr id="3" name="Subtitle 2"/>
          <p:cNvSpPr>
            <a:spLocks noGrp="1"/>
          </p:cNvSpPr>
          <p:nvPr>
            <p:ph type="subTitle" idx="1"/>
          </p:nvPr>
        </p:nvSpPr>
        <p:spPr/>
        <p:txBody>
          <a:bodyPr>
            <a:normAutofit/>
          </a:bodyPr>
          <a:lstStyle/>
          <a:p>
            <a:r>
              <a:rPr lang="en-US" sz="2000" dirty="0"/>
              <a:t>Paul Updike, MD</a:t>
            </a:r>
          </a:p>
          <a:p>
            <a:r>
              <a:rPr lang="en-US" sz="2000" dirty="0"/>
              <a:t>Medical Director for Substance Use Services,</a:t>
            </a:r>
          </a:p>
          <a:p>
            <a:r>
              <a:rPr lang="en-US" sz="2000" dirty="0"/>
              <a:t>CHS Buffalo</a:t>
            </a:r>
          </a:p>
          <a:p>
            <a:r>
              <a:rPr lang="en-US" sz="2000" dirty="0"/>
              <a:t>pupdike@chsbuffalo.org</a:t>
            </a:r>
          </a:p>
        </p:txBody>
      </p:sp>
    </p:spTree>
    <p:extLst>
      <p:ext uri="{BB962C8B-B14F-4D97-AF65-F5344CB8AC3E}">
        <p14:creationId xmlns:p14="http://schemas.microsoft.com/office/powerpoint/2010/main" val="283934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234" t="25198" r="30949" b="17235"/>
          <a:stretch/>
        </p:blipFill>
        <p:spPr bwMode="auto">
          <a:xfrm>
            <a:off x="482068" y="228601"/>
            <a:ext cx="7747532" cy="6630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0" y="228601"/>
            <a:ext cx="3429000" cy="2590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0" y="74013"/>
            <a:ext cx="5680529" cy="461665"/>
          </a:xfrm>
          <a:prstGeom prst="rect">
            <a:avLst/>
          </a:prstGeom>
          <a:noFill/>
        </p:spPr>
        <p:txBody>
          <a:bodyPr wrap="none" rtlCol="0">
            <a:spAutoFit/>
          </a:bodyPr>
          <a:lstStyle/>
          <a:p>
            <a:r>
              <a:rPr lang="en-US" sz="1200" dirty="0">
                <a:solidFill>
                  <a:prstClr val="black">
                    <a:lumMod val="65000"/>
                    <a:lumOff val="35000"/>
                  </a:prstClr>
                </a:solidFill>
              </a:rPr>
              <a:t>Provisional data, National Center for Health Statistics</a:t>
            </a:r>
          </a:p>
          <a:p>
            <a:r>
              <a:rPr lang="en-US" sz="1200" dirty="0">
                <a:solidFill>
                  <a:prstClr val="black">
                    <a:lumMod val="65000"/>
                    <a:lumOff val="35000"/>
                  </a:prstClr>
                </a:solidFill>
              </a:rPr>
              <a:t>www.nytimes.com/interactive/2017/09/02/upshot/fentanyl-drug-overdose-deaths.html</a:t>
            </a:r>
          </a:p>
        </p:txBody>
      </p:sp>
      <p:sp>
        <p:nvSpPr>
          <p:cNvPr id="6" name="TextBox 5"/>
          <p:cNvSpPr txBox="1"/>
          <p:nvPr/>
        </p:nvSpPr>
        <p:spPr>
          <a:xfrm>
            <a:off x="381000" y="1066800"/>
            <a:ext cx="6232732" cy="461665"/>
          </a:xfrm>
          <a:prstGeom prst="rect">
            <a:avLst/>
          </a:prstGeom>
          <a:noFill/>
        </p:spPr>
        <p:txBody>
          <a:bodyPr wrap="none" rtlCol="0">
            <a:spAutoFit/>
          </a:bodyPr>
          <a:lstStyle/>
          <a:p>
            <a:r>
              <a:rPr lang="en-US" sz="2400" dirty="0">
                <a:solidFill>
                  <a:prstClr val="black"/>
                </a:solidFill>
              </a:rPr>
              <a:t>Drugs involved in US overdose death, 2000-2016</a:t>
            </a:r>
          </a:p>
        </p:txBody>
      </p:sp>
      <p:sp>
        <p:nvSpPr>
          <p:cNvPr id="7" name="Rectangle 6"/>
          <p:cNvSpPr/>
          <p:nvPr/>
        </p:nvSpPr>
        <p:spPr>
          <a:xfrm>
            <a:off x="762000" y="3886200"/>
            <a:ext cx="1905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7543800" y="235803"/>
            <a:ext cx="1108252" cy="830997"/>
          </a:xfrm>
          <a:prstGeom prst="rect">
            <a:avLst/>
          </a:prstGeom>
          <a:solidFill>
            <a:schemeClr val="bg1"/>
          </a:solidFill>
        </p:spPr>
        <p:txBody>
          <a:bodyPr wrap="square" rtlCol="0">
            <a:spAutoFit/>
          </a:bodyPr>
          <a:lstStyle/>
          <a:p>
            <a:r>
              <a:rPr lang="en-US" sz="1200" b="1" dirty="0">
                <a:solidFill>
                  <a:srgbClr val="00B0F0"/>
                </a:solidFill>
              </a:rPr>
              <a:t>20,100</a:t>
            </a:r>
          </a:p>
          <a:p>
            <a:r>
              <a:rPr lang="en-US" sz="1200" dirty="0">
                <a:solidFill>
                  <a:prstClr val="black"/>
                </a:solidFill>
              </a:rPr>
              <a:t>Fentanyl and fentanyl analogues</a:t>
            </a:r>
          </a:p>
        </p:txBody>
      </p:sp>
      <p:sp>
        <p:nvSpPr>
          <p:cNvPr id="3" name="TextBox 2"/>
          <p:cNvSpPr txBox="1"/>
          <p:nvPr/>
        </p:nvSpPr>
        <p:spPr>
          <a:xfrm>
            <a:off x="7543800" y="1600200"/>
            <a:ext cx="615874" cy="461665"/>
          </a:xfrm>
          <a:prstGeom prst="rect">
            <a:avLst/>
          </a:prstGeom>
          <a:solidFill>
            <a:schemeClr val="bg1"/>
          </a:solidFill>
        </p:spPr>
        <p:txBody>
          <a:bodyPr wrap="none" rtlCol="0">
            <a:spAutoFit/>
          </a:bodyPr>
          <a:lstStyle/>
          <a:p>
            <a:r>
              <a:rPr lang="en-US" sz="1200" b="1" dirty="0">
                <a:solidFill>
                  <a:prstClr val="black"/>
                </a:solidFill>
              </a:rPr>
              <a:t>15,400</a:t>
            </a:r>
          </a:p>
          <a:p>
            <a:r>
              <a:rPr lang="en-US" sz="1200" dirty="0">
                <a:solidFill>
                  <a:prstClr val="black"/>
                </a:solidFill>
              </a:rPr>
              <a:t>Heroin</a:t>
            </a:r>
          </a:p>
        </p:txBody>
      </p:sp>
      <p:sp>
        <p:nvSpPr>
          <p:cNvPr id="8" name="TextBox 7"/>
          <p:cNvSpPr txBox="1"/>
          <p:nvPr/>
        </p:nvSpPr>
        <p:spPr>
          <a:xfrm>
            <a:off x="7543800" y="2061865"/>
            <a:ext cx="1425840" cy="461665"/>
          </a:xfrm>
          <a:prstGeom prst="rect">
            <a:avLst/>
          </a:prstGeom>
          <a:solidFill>
            <a:schemeClr val="bg1"/>
          </a:solidFill>
        </p:spPr>
        <p:txBody>
          <a:bodyPr wrap="none" rtlCol="0">
            <a:spAutoFit/>
          </a:bodyPr>
          <a:lstStyle/>
          <a:p>
            <a:r>
              <a:rPr lang="en-US" sz="1200" b="1" dirty="0">
                <a:solidFill>
                  <a:prstClr val="black"/>
                </a:solidFill>
              </a:rPr>
              <a:t>14,400</a:t>
            </a:r>
          </a:p>
          <a:p>
            <a:r>
              <a:rPr lang="en-US" sz="1200" dirty="0">
                <a:solidFill>
                  <a:prstClr val="black"/>
                </a:solidFill>
              </a:rPr>
              <a:t>Prescription opioids</a:t>
            </a:r>
          </a:p>
        </p:txBody>
      </p:sp>
      <p:sp>
        <p:nvSpPr>
          <p:cNvPr id="9" name="TextBox 8"/>
          <p:cNvSpPr txBox="1"/>
          <p:nvPr/>
        </p:nvSpPr>
        <p:spPr>
          <a:xfrm>
            <a:off x="7578008" y="2971799"/>
            <a:ext cx="678712" cy="461665"/>
          </a:xfrm>
          <a:prstGeom prst="rect">
            <a:avLst/>
          </a:prstGeom>
          <a:solidFill>
            <a:schemeClr val="bg1"/>
          </a:solidFill>
        </p:spPr>
        <p:txBody>
          <a:bodyPr wrap="none" rtlCol="0">
            <a:spAutoFit/>
          </a:bodyPr>
          <a:lstStyle/>
          <a:p>
            <a:r>
              <a:rPr lang="en-US" sz="1200" b="1" dirty="0">
                <a:solidFill>
                  <a:prstClr val="black"/>
                </a:solidFill>
              </a:rPr>
              <a:t>10,600</a:t>
            </a:r>
          </a:p>
          <a:p>
            <a:r>
              <a:rPr lang="en-US" sz="1200" dirty="0">
                <a:solidFill>
                  <a:prstClr val="black"/>
                </a:solidFill>
              </a:rPr>
              <a:t>Cocaine</a:t>
            </a:r>
          </a:p>
        </p:txBody>
      </p:sp>
      <p:sp>
        <p:nvSpPr>
          <p:cNvPr id="10" name="TextBox 9"/>
          <p:cNvSpPr txBox="1"/>
          <p:nvPr/>
        </p:nvSpPr>
        <p:spPr>
          <a:xfrm>
            <a:off x="7578008" y="4036367"/>
            <a:ext cx="537327" cy="461665"/>
          </a:xfrm>
          <a:prstGeom prst="rect">
            <a:avLst/>
          </a:prstGeom>
          <a:solidFill>
            <a:schemeClr val="bg1"/>
          </a:solidFill>
        </p:spPr>
        <p:txBody>
          <a:bodyPr wrap="none" rtlCol="0">
            <a:spAutoFit/>
          </a:bodyPr>
          <a:lstStyle/>
          <a:p>
            <a:r>
              <a:rPr lang="en-US" sz="1200" b="1" dirty="0">
                <a:solidFill>
                  <a:prstClr val="black"/>
                </a:solidFill>
              </a:rPr>
              <a:t>7,600</a:t>
            </a:r>
          </a:p>
          <a:p>
            <a:r>
              <a:rPr lang="en-US" sz="1200" dirty="0">
                <a:solidFill>
                  <a:prstClr val="black"/>
                </a:solidFill>
              </a:rPr>
              <a:t>Meth</a:t>
            </a:r>
          </a:p>
        </p:txBody>
      </p:sp>
      <p:sp>
        <p:nvSpPr>
          <p:cNvPr id="11" name="TextBox 10"/>
          <p:cNvSpPr txBox="1"/>
          <p:nvPr/>
        </p:nvSpPr>
        <p:spPr>
          <a:xfrm>
            <a:off x="7578008" y="5334000"/>
            <a:ext cx="916405" cy="461665"/>
          </a:xfrm>
          <a:prstGeom prst="rect">
            <a:avLst/>
          </a:prstGeom>
          <a:solidFill>
            <a:schemeClr val="bg1"/>
          </a:solidFill>
        </p:spPr>
        <p:txBody>
          <a:bodyPr wrap="none" rtlCol="0">
            <a:spAutoFit/>
          </a:bodyPr>
          <a:lstStyle/>
          <a:p>
            <a:r>
              <a:rPr lang="en-US" sz="1200" b="1" dirty="0">
                <a:solidFill>
                  <a:prstClr val="black"/>
                </a:solidFill>
              </a:rPr>
              <a:t>3,280</a:t>
            </a:r>
          </a:p>
          <a:p>
            <a:r>
              <a:rPr lang="en-US" sz="1200" dirty="0">
                <a:solidFill>
                  <a:prstClr val="black"/>
                </a:solidFill>
              </a:rPr>
              <a:t>Methadone</a:t>
            </a:r>
          </a:p>
        </p:txBody>
      </p:sp>
    </p:spTree>
    <p:extLst>
      <p:ext uri="{BB962C8B-B14F-4D97-AF65-F5344CB8AC3E}">
        <p14:creationId xmlns:p14="http://schemas.microsoft.com/office/powerpoint/2010/main" val="3211724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90600"/>
          </a:xfrm>
        </p:spPr>
        <p:txBody>
          <a:bodyPr>
            <a:normAutofit/>
          </a:bodyPr>
          <a:lstStyle/>
          <a:p>
            <a:r>
              <a:rPr lang="en-US" sz="2400" b="1" dirty="0"/>
              <a:t>Drug OD deaths involving specific drugs and drug classes, USA, 2015- 2016</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38015367"/>
              </p:ext>
            </p:extLst>
          </p:nvPr>
        </p:nvGraphicFramePr>
        <p:xfrm>
          <a:off x="457200" y="914400"/>
          <a:ext cx="8382000" cy="5457067"/>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489215">
                <a:tc>
                  <a:txBody>
                    <a:bodyPr/>
                    <a:lstStyle/>
                    <a:p>
                      <a:endParaRPr lang="en-US" sz="2400" dirty="0"/>
                    </a:p>
                  </a:txBody>
                  <a:tcPr>
                    <a:solidFill>
                      <a:schemeClr val="tx2">
                        <a:lumMod val="60000"/>
                        <a:lumOff val="40000"/>
                      </a:schemeClr>
                    </a:solidFill>
                  </a:tcPr>
                </a:tc>
                <a:tc gridSpan="2">
                  <a:txBody>
                    <a:bodyPr/>
                    <a:lstStyle/>
                    <a:p>
                      <a:pPr algn="ctr"/>
                      <a:r>
                        <a:rPr lang="en-US" sz="2400" dirty="0">
                          <a:solidFill>
                            <a:schemeClr val="tx1"/>
                          </a:solidFill>
                        </a:rPr>
                        <a:t>Number of deaths for 12 months</a:t>
                      </a:r>
                    </a:p>
                  </a:txBody>
                  <a:tcPr anchor="ctr">
                    <a:solidFill>
                      <a:schemeClr val="tx2">
                        <a:lumMod val="60000"/>
                        <a:lumOff val="40000"/>
                      </a:schemeClr>
                    </a:solidFill>
                  </a:tcPr>
                </a:tc>
                <a:tc hMerge="1">
                  <a:txBody>
                    <a:bodyPr/>
                    <a:lstStyle/>
                    <a:p>
                      <a:endParaRPr lang="en-US"/>
                    </a:p>
                  </a:txBody>
                  <a:tcPr/>
                </a:tc>
                <a:extLst>
                  <a:ext uri="{0D108BD9-81ED-4DB2-BD59-A6C34878D82A}">
                    <a16:rowId xmlns:a16="http://schemas.microsoft.com/office/drawing/2014/main" val="10001"/>
                  </a:ext>
                </a:extLst>
              </a:tr>
              <a:tr h="725415">
                <a:tc>
                  <a:txBody>
                    <a:bodyPr/>
                    <a:lstStyle/>
                    <a:p>
                      <a:r>
                        <a:rPr lang="en-US" sz="2400" b="1" u="sng" dirty="0"/>
                        <a:t>Drug type</a:t>
                      </a:r>
                    </a:p>
                  </a:txBody>
                  <a:tcPr anchor="ctr"/>
                </a:tc>
                <a:tc>
                  <a:txBody>
                    <a:bodyPr/>
                    <a:lstStyle/>
                    <a:p>
                      <a:pPr algn="ctr"/>
                      <a:r>
                        <a:rPr lang="en-US" sz="2400" b="1" u="sng" dirty="0"/>
                        <a:t>2015</a:t>
                      </a:r>
                    </a:p>
                  </a:txBody>
                  <a:tcPr anchor="ctr">
                    <a:solidFill>
                      <a:schemeClr val="tx2">
                        <a:lumMod val="40000"/>
                        <a:lumOff val="60000"/>
                      </a:schemeClr>
                    </a:solidFill>
                  </a:tcPr>
                </a:tc>
                <a:tc>
                  <a:txBody>
                    <a:bodyPr/>
                    <a:lstStyle/>
                    <a:p>
                      <a:pPr algn="ctr"/>
                      <a:r>
                        <a:rPr lang="en-US" sz="2400" b="1" u="sng" dirty="0"/>
                        <a:t>2016</a:t>
                      </a:r>
                    </a:p>
                  </a:txBody>
                  <a:tcPr anchor="ctr">
                    <a:solidFill>
                      <a:schemeClr val="tx2">
                        <a:lumMod val="40000"/>
                        <a:lumOff val="60000"/>
                      </a:schemeClr>
                    </a:solidFill>
                  </a:tcPr>
                </a:tc>
                <a:extLst>
                  <a:ext uri="{0D108BD9-81ED-4DB2-BD59-A6C34878D82A}">
                    <a16:rowId xmlns:a16="http://schemas.microsoft.com/office/drawing/2014/main" val="10002"/>
                  </a:ext>
                </a:extLst>
              </a:tr>
              <a:tr h="661425">
                <a:tc>
                  <a:txBody>
                    <a:bodyPr/>
                    <a:lstStyle/>
                    <a:p>
                      <a:r>
                        <a:rPr lang="en-US" sz="2400" b="1" dirty="0"/>
                        <a:t>Heroin</a:t>
                      </a:r>
                    </a:p>
                  </a:txBody>
                  <a:tcPr anchor="ctr"/>
                </a:tc>
                <a:tc>
                  <a:txBody>
                    <a:bodyPr/>
                    <a:lstStyle/>
                    <a:p>
                      <a:pPr algn="ctr"/>
                      <a:r>
                        <a:rPr lang="en-US" sz="2400" b="1" dirty="0"/>
                        <a:t>13,219</a:t>
                      </a:r>
                    </a:p>
                  </a:txBody>
                  <a:tcPr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t>15,446</a:t>
                      </a:r>
                    </a:p>
                  </a:txBody>
                  <a:tcPr anchor="ctr">
                    <a:solidFill>
                      <a:schemeClr val="tx2">
                        <a:lumMod val="40000"/>
                        <a:lumOff val="60000"/>
                      </a:schemeClr>
                    </a:solidFill>
                  </a:tcPr>
                </a:tc>
                <a:extLst>
                  <a:ext uri="{0D108BD9-81ED-4DB2-BD59-A6C34878D82A}">
                    <a16:rowId xmlns:a16="http://schemas.microsoft.com/office/drawing/2014/main" val="10003"/>
                  </a:ext>
                </a:extLst>
              </a:tr>
              <a:tr h="1252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Natural/semi-synthetic opioids </a:t>
                      </a:r>
                      <a:r>
                        <a:rPr lang="en-US" sz="2400" b="0" dirty="0"/>
                        <a:t>(Codeine/Hydrocodone, Oxymorphone)</a:t>
                      </a:r>
                    </a:p>
                  </a:txBody>
                  <a:tcPr anchor="ctr"/>
                </a:tc>
                <a:tc>
                  <a:txBody>
                    <a:bodyPr/>
                    <a:lstStyle/>
                    <a:p>
                      <a:pPr algn="ctr"/>
                      <a:r>
                        <a:rPr lang="en-US" sz="2400" b="1" dirty="0"/>
                        <a:t>12,726</a:t>
                      </a:r>
                    </a:p>
                  </a:txBody>
                  <a:tcPr anchor="ctr">
                    <a:solidFill>
                      <a:schemeClr val="tx2">
                        <a:lumMod val="40000"/>
                        <a:lumOff val="60000"/>
                      </a:schemeClr>
                    </a:solidFill>
                  </a:tcPr>
                </a:tc>
                <a:tc>
                  <a:txBody>
                    <a:bodyPr/>
                    <a:lstStyle/>
                    <a:p>
                      <a:pPr algn="ctr"/>
                      <a:r>
                        <a:rPr lang="en-US" sz="2400" b="1" dirty="0"/>
                        <a:t>14,427</a:t>
                      </a:r>
                    </a:p>
                  </a:txBody>
                  <a:tcPr anchor="ctr">
                    <a:solidFill>
                      <a:schemeClr val="tx2">
                        <a:lumMod val="40000"/>
                        <a:lumOff val="60000"/>
                      </a:schemeClr>
                    </a:solidFill>
                  </a:tcPr>
                </a:tc>
                <a:extLst>
                  <a:ext uri="{0D108BD9-81ED-4DB2-BD59-A6C34878D82A}">
                    <a16:rowId xmlns:a16="http://schemas.microsoft.com/office/drawing/2014/main" val="10004"/>
                  </a:ext>
                </a:extLst>
              </a:tr>
              <a:tr h="1098287">
                <a:tc>
                  <a:txBody>
                    <a:bodyPr/>
                    <a:lstStyle/>
                    <a:p>
                      <a:r>
                        <a:rPr lang="en-US" sz="2400" b="1" dirty="0"/>
                        <a:t>Methadone</a:t>
                      </a:r>
                    </a:p>
                  </a:txBody>
                  <a:tcPr anchor="ctr"/>
                </a:tc>
                <a:tc>
                  <a:txBody>
                    <a:bodyPr/>
                    <a:lstStyle/>
                    <a:p>
                      <a:pPr algn="ctr" fontAlgn="b"/>
                      <a:r>
                        <a:rPr lang="en-US" sz="2400" b="1" i="0" u="none" strike="noStrike" dirty="0">
                          <a:solidFill>
                            <a:srgbClr val="000000"/>
                          </a:solidFill>
                          <a:effectLst/>
                          <a:latin typeface="Calibri"/>
                        </a:rPr>
                        <a:t>3,276</a:t>
                      </a:r>
                    </a:p>
                  </a:txBody>
                  <a:tcPr marL="9525" marR="9525" marT="9525" marB="0" anchor="ctr">
                    <a:solidFill>
                      <a:schemeClr val="tx2">
                        <a:lumMod val="40000"/>
                        <a:lumOff val="60000"/>
                      </a:schemeClr>
                    </a:solidFill>
                  </a:tcPr>
                </a:tc>
                <a:tc>
                  <a:txBody>
                    <a:bodyPr/>
                    <a:lstStyle/>
                    <a:p>
                      <a:pPr algn="ctr" fontAlgn="b"/>
                      <a:r>
                        <a:rPr lang="en-US" sz="2400" b="1" i="0" u="none" strike="noStrike" dirty="0">
                          <a:solidFill>
                            <a:srgbClr val="000000"/>
                          </a:solidFill>
                          <a:effectLst/>
                          <a:latin typeface="Calibri"/>
                        </a:rPr>
                        <a:t>3,314</a:t>
                      </a:r>
                    </a:p>
                  </a:txBody>
                  <a:tcPr marL="9525" marR="9525" marT="9525" marB="0" anchor="ctr">
                    <a:solidFill>
                      <a:schemeClr val="tx2">
                        <a:lumMod val="40000"/>
                        <a:lumOff val="60000"/>
                      </a:schemeClr>
                    </a:solidFill>
                  </a:tcPr>
                </a:tc>
                <a:extLst>
                  <a:ext uri="{0D108BD9-81ED-4DB2-BD59-A6C34878D82A}">
                    <a16:rowId xmlns:a16="http://schemas.microsoft.com/office/drawing/2014/main" val="10005"/>
                  </a:ext>
                </a:extLst>
              </a:tr>
              <a:tr h="896895">
                <a:tc>
                  <a:txBody>
                    <a:bodyPr/>
                    <a:lstStyle/>
                    <a:p>
                      <a:r>
                        <a:rPr lang="en-US" sz="2400" b="1" dirty="0"/>
                        <a:t>Synthetic opioids excluding methadone </a:t>
                      </a:r>
                      <a:r>
                        <a:rPr lang="en-US" sz="2400" b="0" dirty="0"/>
                        <a:t>(Fentanyl)</a:t>
                      </a:r>
                    </a:p>
                  </a:txBody>
                  <a:tcPr anchor="ctr">
                    <a:solidFill>
                      <a:srgbClr val="FFC000"/>
                    </a:solidFill>
                  </a:tcPr>
                </a:tc>
                <a:tc>
                  <a:txBody>
                    <a:bodyPr/>
                    <a:lstStyle/>
                    <a:p>
                      <a:pPr algn="ctr" fontAlgn="b"/>
                      <a:r>
                        <a:rPr lang="en-US" sz="2400" b="1" i="0" u="none" strike="noStrike" dirty="0">
                          <a:solidFill>
                            <a:srgbClr val="000000"/>
                          </a:solidFill>
                          <a:effectLst/>
                          <a:latin typeface="Calibri"/>
                        </a:rPr>
                        <a:t>9,945</a:t>
                      </a:r>
                    </a:p>
                  </a:txBody>
                  <a:tcPr marL="9525" marR="9525" marT="9525" marB="0" anchor="ctr">
                    <a:solidFill>
                      <a:srgbClr val="FFC000"/>
                    </a:solidFill>
                  </a:tcPr>
                </a:tc>
                <a:tc>
                  <a:txBody>
                    <a:bodyPr/>
                    <a:lstStyle/>
                    <a:p>
                      <a:pPr algn="ctr" fontAlgn="b"/>
                      <a:r>
                        <a:rPr lang="en-US" sz="2400" b="1" i="0" u="none" strike="noStrike" dirty="0">
                          <a:solidFill>
                            <a:srgbClr val="000000"/>
                          </a:solidFill>
                          <a:effectLst/>
                          <a:latin typeface="Calibri"/>
                        </a:rPr>
                        <a:t>20,145</a:t>
                      </a:r>
                    </a:p>
                  </a:txBody>
                  <a:tcPr marL="9525" marR="9525" marT="9525" marB="0" anchor="ctr">
                    <a:solidFill>
                      <a:srgbClr val="FFC000"/>
                    </a:solidFill>
                  </a:tcPr>
                </a:tc>
                <a:extLst>
                  <a:ext uri="{0D108BD9-81ED-4DB2-BD59-A6C34878D82A}">
                    <a16:rowId xmlns:a16="http://schemas.microsoft.com/office/drawing/2014/main" val="10006"/>
                  </a:ext>
                </a:extLst>
              </a:tr>
            </a:tbl>
          </a:graphicData>
        </a:graphic>
      </p:graphicFrame>
      <p:sp>
        <p:nvSpPr>
          <p:cNvPr id="19" name="TextBox 18"/>
          <p:cNvSpPr txBox="1"/>
          <p:nvPr/>
        </p:nvSpPr>
        <p:spPr>
          <a:xfrm>
            <a:off x="228600" y="6553200"/>
            <a:ext cx="6336415" cy="307777"/>
          </a:xfrm>
          <a:prstGeom prst="rect">
            <a:avLst/>
          </a:prstGeom>
          <a:noFill/>
        </p:spPr>
        <p:txBody>
          <a:bodyPr wrap="none" rtlCol="0">
            <a:spAutoFit/>
          </a:bodyPr>
          <a:lstStyle/>
          <a:p>
            <a:r>
              <a:rPr lang="en-US" sz="1400" dirty="0">
                <a:solidFill>
                  <a:prstClr val="black"/>
                </a:solidFill>
              </a:rPr>
              <a:t>www.cdc.gov/nchs/data/health_policy/monthly-drug-overdose-death-estimates.pdf</a:t>
            </a:r>
          </a:p>
        </p:txBody>
      </p:sp>
      <p:cxnSp>
        <p:nvCxnSpPr>
          <p:cNvPr id="20" name="Straight Arrow Connector 19"/>
          <p:cNvCxnSpPr/>
          <p:nvPr/>
        </p:nvCxnSpPr>
        <p:spPr>
          <a:xfrm>
            <a:off x="6324600" y="2133600"/>
            <a:ext cx="7530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324600" y="2819400"/>
            <a:ext cx="7530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320115" y="3733800"/>
            <a:ext cx="7530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324599" y="4876800"/>
            <a:ext cx="7530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252883" y="5943600"/>
            <a:ext cx="7530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163171" y="762000"/>
            <a:ext cx="6858000" cy="457200"/>
          </a:xfrm>
        </p:spPr>
        <p:txBody>
          <a:bodyPr>
            <a:noAutofit/>
          </a:bodyPr>
          <a:lstStyle/>
          <a:p>
            <a:pPr>
              <a:defRPr/>
            </a:pPr>
            <a:r>
              <a:rPr lang="en-US" sz="2800" dirty="0"/>
              <a:t>RELATIVE STRENGTH</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6248" t="20081"/>
          <a:stretch/>
        </p:blipFill>
        <p:spPr>
          <a:xfrm>
            <a:off x="1251239" y="1447800"/>
            <a:ext cx="6681864" cy="4782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93139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630996" y="954010"/>
          <a:ext cx="7446204" cy="515840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822566" y="0"/>
            <a:ext cx="5655789" cy="954010"/>
          </a:xfrm>
          <a:prstGeom prst="rect">
            <a:avLst/>
          </a:prstGeom>
          <a:noFill/>
        </p:spPr>
        <p:txBody>
          <a:bodyPr wrap="square" lIns="91340" tIns="45672" rIns="91340" bIns="45672" rtlCol="0">
            <a:spAutoFit/>
          </a:bodyPr>
          <a:lstStyle/>
          <a:p>
            <a:pPr algn="ctr"/>
            <a:r>
              <a:rPr lang="en-US" sz="2800" b="1" cap="small" dirty="0"/>
              <a:t>2012 – 2017 Opioid Related Deaths </a:t>
            </a:r>
          </a:p>
          <a:p>
            <a:pPr algn="ctr"/>
            <a:r>
              <a:rPr lang="en-US" sz="2800" b="1" cap="small" dirty="0"/>
              <a:t>Erie County</a:t>
            </a:r>
          </a:p>
        </p:txBody>
      </p:sp>
      <p:sp>
        <p:nvSpPr>
          <p:cNvPr id="9" name="Footer Placeholder 1"/>
          <p:cNvSpPr>
            <a:spLocks noGrp="1"/>
          </p:cNvSpPr>
          <p:nvPr>
            <p:ph type="ftr" sz="quarter" idx="11"/>
          </p:nvPr>
        </p:nvSpPr>
        <p:spPr>
          <a:xfrm>
            <a:off x="1352862" y="6389766"/>
            <a:ext cx="7250906" cy="381000"/>
          </a:xfrm>
        </p:spPr>
        <p:txBody>
          <a:bodyPr/>
          <a:lstStyle/>
          <a:p>
            <a:r>
              <a:rPr lang="en-US" sz="1400" cap="small" dirty="0">
                <a:solidFill>
                  <a:schemeClr val="tx1"/>
                </a:solidFill>
              </a:rPr>
              <a:t>Source: Erie County Medical Examiners Office, </a:t>
            </a:r>
            <a:r>
              <a:rPr lang="en-US" sz="1400" b="1" cap="small" dirty="0">
                <a:solidFill>
                  <a:schemeClr val="tx1"/>
                </a:solidFill>
              </a:rPr>
              <a:t>*Closed Cases Reported thru 5/23/2018</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00579"/>
            <a:ext cx="1822566" cy="724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Brace 5"/>
          <p:cNvSpPr/>
          <p:nvPr/>
        </p:nvSpPr>
        <p:spPr>
          <a:xfrm rot="18180127">
            <a:off x="6838620" y="1188398"/>
            <a:ext cx="598137" cy="1008965"/>
          </a:xfrm>
          <a:prstGeom prst="rightBrace">
            <a:avLst>
              <a:gd name="adj1" fmla="val 8333"/>
              <a:gd name="adj2" fmla="val 46196"/>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7191567" y="1066800"/>
            <a:ext cx="844901" cy="400013"/>
          </a:xfrm>
          <a:prstGeom prst="rect">
            <a:avLst/>
          </a:prstGeom>
          <a:noFill/>
          <a:ln>
            <a:noFill/>
          </a:ln>
        </p:spPr>
        <p:txBody>
          <a:bodyPr wrap="none" lIns="91340" tIns="45672" rIns="91340" bIns="45672" rtlCol="0">
            <a:spAutoFit/>
          </a:bodyPr>
          <a:lstStyle/>
          <a:p>
            <a:pPr algn="ctr"/>
            <a:r>
              <a:rPr lang="en-US" sz="2000" b="1" dirty="0">
                <a:solidFill>
                  <a:srgbClr val="C00000"/>
                </a:solidFill>
              </a:rPr>
              <a:t>17%</a:t>
            </a:r>
            <a:r>
              <a:rPr lang="en-US" sz="2000" b="1" dirty="0">
                <a:solidFill>
                  <a:srgbClr val="C00000"/>
                </a:solidFill>
                <a:sym typeface="Symbol"/>
              </a:rPr>
              <a:t></a:t>
            </a:r>
            <a:r>
              <a:rPr lang="en-US" sz="2000" b="1" dirty="0">
                <a:solidFill>
                  <a:srgbClr val="C00000"/>
                </a:solidFill>
              </a:rPr>
              <a:t> </a:t>
            </a:r>
          </a:p>
        </p:txBody>
      </p:sp>
    </p:spTree>
    <p:extLst>
      <p:ext uri="{BB962C8B-B14F-4D97-AF65-F5344CB8AC3E}">
        <p14:creationId xmlns:p14="http://schemas.microsoft.com/office/powerpoint/2010/main" val="2674618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304800"/>
            <a:ext cx="85344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a:off x="2514289" y="5562599"/>
            <a:ext cx="4115422" cy="954107"/>
          </a:xfrm>
          <a:prstGeom prst="rect">
            <a:avLst/>
          </a:prstGeom>
          <a:noFill/>
        </p:spPr>
        <p:txBody>
          <a:bodyPr wrap="none" rtlCol="0">
            <a:spAutoFit/>
          </a:bodyPr>
          <a:lstStyle/>
          <a:p>
            <a:r>
              <a:rPr lang="en-US" sz="1400" cap="small" dirty="0">
                <a:cs typeface="Arial"/>
              </a:rPr>
              <a:t>¹</a:t>
            </a:r>
            <a:r>
              <a:rPr lang="en-US" sz="1400" cap="small" dirty="0"/>
              <a:t> No Fentanyl; possible other drugs involved</a:t>
            </a:r>
          </a:p>
          <a:p>
            <a:r>
              <a:rPr lang="en-US" sz="1400" cap="small" dirty="0">
                <a:cs typeface="Arial"/>
              </a:rPr>
              <a:t>²</a:t>
            </a:r>
            <a:r>
              <a:rPr lang="en-US" sz="1400" cap="small" dirty="0"/>
              <a:t> No Heroin; possible other drugs involved</a:t>
            </a:r>
          </a:p>
          <a:p>
            <a:r>
              <a:rPr lang="en-US" sz="1400" cap="small" dirty="0">
                <a:cs typeface="Arial"/>
              </a:rPr>
              <a:t>³</a:t>
            </a:r>
            <a:r>
              <a:rPr lang="en-US" sz="1400" cap="small" dirty="0"/>
              <a:t> No Fentanyl or Heroin; possible other drugs involved</a:t>
            </a:r>
          </a:p>
          <a:p>
            <a:r>
              <a:rPr lang="en-US" sz="1400" cap="small" baseline="30000" dirty="0"/>
              <a:t>4</a:t>
            </a:r>
            <a:r>
              <a:rPr lang="en-US" sz="1400" cap="small" dirty="0"/>
              <a:t> Possible other drugs involved</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99" y="5791200"/>
            <a:ext cx="1822465" cy="72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ooter Placeholder 1"/>
          <p:cNvSpPr>
            <a:spLocks noGrp="1"/>
          </p:cNvSpPr>
          <p:nvPr>
            <p:ph type="ftr" sz="quarter" idx="11"/>
          </p:nvPr>
        </p:nvSpPr>
        <p:spPr>
          <a:xfrm>
            <a:off x="1066800" y="6477712"/>
            <a:ext cx="7250906" cy="381000"/>
          </a:xfrm>
        </p:spPr>
        <p:txBody>
          <a:bodyPr/>
          <a:lstStyle/>
          <a:p>
            <a:r>
              <a:rPr lang="en-US" sz="1400" cap="small" dirty="0">
                <a:solidFill>
                  <a:schemeClr val="tx1"/>
                </a:solidFill>
              </a:rPr>
              <a:t>Source: Erie County Medical Examiners Office, *</a:t>
            </a:r>
            <a:r>
              <a:rPr lang="en-US" sz="1400" b="1" cap="small" dirty="0">
                <a:solidFill>
                  <a:schemeClr val="tx1"/>
                </a:solidFill>
              </a:rPr>
              <a:t>Closed Cases Reported Thru 2/27/2018</a:t>
            </a:r>
          </a:p>
        </p:txBody>
      </p:sp>
      <p:sp>
        <p:nvSpPr>
          <p:cNvPr id="13" name="Text Placeholder 5"/>
          <p:cNvSpPr txBox="1">
            <a:spLocks/>
          </p:cNvSpPr>
          <p:nvPr/>
        </p:nvSpPr>
        <p:spPr>
          <a:xfrm>
            <a:off x="0" y="891010"/>
            <a:ext cx="9144000" cy="595515"/>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cap="small" dirty="0">
                <a:latin typeface="+mj-lt"/>
              </a:rPr>
              <a:t>2016 and 2017* Erie County Opioid Related Deaths </a:t>
            </a:r>
          </a:p>
          <a:p>
            <a:pPr marL="0" indent="0" algn="ctr">
              <a:buFont typeface="Arial" pitchFamily="34" charset="0"/>
              <a:buNone/>
            </a:pPr>
            <a:r>
              <a:rPr lang="en-US" sz="2800" b="1" cap="small" dirty="0">
                <a:latin typeface="+mj-lt"/>
              </a:rPr>
              <a:t>by Type of Opioid</a:t>
            </a:r>
          </a:p>
          <a:p>
            <a:pPr marL="0" indent="0" algn="ctr">
              <a:buFont typeface="Arial" pitchFamily="34" charset="0"/>
              <a:buNone/>
            </a:pPr>
            <a:endParaRPr lang="en-US" sz="2800" b="1" cap="small" dirty="0">
              <a:latin typeface="+mj-lt"/>
            </a:endParaRPr>
          </a:p>
        </p:txBody>
      </p:sp>
      <p:sp>
        <p:nvSpPr>
          <p:cNvPr id="9" name="TextBox 8"/>
          <p:cNvSpPr txBox="1"/>
          <p:nvPr/>
        </p:nvSpPr>
        <p:spPr>
          <a:xfrm>
            <a:off x="6545128" y="1485832"/>
            <a:ext cx="1151072" cy="707886"/>
          </a:xfrm>
          <a:prstGeom prst="rect">
            <a:avLst/>
          </a:prstGeom>
          <a:noFill/>
          <a:ln>
            <a:solidFill>
              <a:schemeClr val="tx1"/>
            </a:solidFill>
          </a:ln>
        </p:spPr>
        <p:txBody>
          <a:bodyPr wrap="square" rtlCol="0">
            <a:spAutoFit/>
          </a:bodyPr>
          <a:lstStyle/>
          <a:p>
            <a:pPr algn="ctr"/>
            <a:r>
              <a:rPr lang="en-US" sz="2000" b="1" dirty="0"/>
              <a:t>2016</a:t>
            </a:r>
          </a:p>
          <a:p>
            <a:pPr algn="ctr"/>
            <a:r>
              <a:rPr lang="en-US" sz="2000" b="1" dirty="0"/>
              <a:t>N=301</a:t>
            </a:r>
          </a:p>
        </p:txBody>
      </p:sp>
      <p:graphicFrame>
        <p:nvGraphicFramePr>
          <p:cNvPr id="15" name="Chart 14"/>
          <p:cNvGraphicFramePr>
            <a:graphicFrameLocks/>
          </p:cNvGraphicFramePr>
          <p:nvPr>
            <p:extLst>
              <p:ext uri="{D42A27DB-BD31-4B8C-83A1-F6EECF244321}">
                <p14:modId xmlns:p14="http://schemas.microsoft.com/office/powerpoint/2010/main" val="939695023"/>
              </p:ext>
            </p:extLst>
          </p:nvPr>
        </p:nvGraphicFramePr>
        <p:xfrm>
          <a:off x="216108" y="1944999"/>
          <a:ext cx="4508292" cy="28395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1659836475"/>
              </p:ext>
            </p:extLst>
          </p:nvPr>
        </p:nvGraphicFramePr>
        <p:xfrm>
          <a:off x="4490075" y="2057400"/>
          <a:ext cx="4349125" cy="280331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222983" y="1483334"/>
            <a:ext cx="1124027" cy="923330"/>
          </a:xfrm>
          <a:prstGeom prst="rect">
            <a:avLst/>
          </a:prstGeom>
          <a:noFill/>
          <a:ln>
            <a:solidFill>
              <a:schemeClr val="tx1"/>
            </a:solidFill>
          </a:ln>
        </p:spPr>
        <p:txBody>
          <a:bodyPr wrap="none" rtlCol="0">
            <a:spAutoFit/>
          </a:bodyPr>
          <a:lstStyle/>
          <a:p>
            <a:pPr algn="ctr"/>
            <a:r>
              <a:rPr lang="en-US" sz="2000" b="1" dirty="0"/>
              <a:t>2017</a:t>
            </a:r>
          </a:p>
          <a:p>
            <a:pPr algn="ctr"/>
            <a:r>
              <a:rPr lang="en-US" sz="2000" b="1" dirty="0"/>
              <a:t>N=233</a:t>
            </a:r>
          </a:p>
          <a:p>
            <a:pPr algn="ctr"/>
            <a:r>
              <a:rPr lang="en-US" sz="1400" b="1" dirty="0"/>
              <a:t>(35 pending)</a:t>
            </a:r>
          </a:p>
        </p:txBody>
      </p:sp>
      <p:sp>
        <p:nvSpPr>
          <p:cNvPr id="14" name="TextBox 13"/>
          <p:cNvSpPr txBox="1"/>
          <p:nvPr/>
        </p:nvSpPr>
        <p:spPr>
          <a:xfrm>
            <a:off x="6225259" y="4827100"/>
            <a:ext cx="1783813" cy="707789"/>
          </a:xfrm>
          <a:prstGeom prst="rect">
            <a:avLst/>
          </a:prstGeom>
          <a:solidFill>
            <a:schemeClr val="bg1"/>
          </a:solidFill>
          <a:ln>
            <a:solidFill>
              <a:srgbClr val="182A40"/>
            </a:solidFill>
          </a:ln>
        </p:spPr>
        <p:txBody>
          <a:bodyPr wrap="none" lIns="91340" tIns="45672" rIns="91340" bIns="45672" rtlCol="0">
            <a:spAutoFit/>
          </a:bodyPr>
          <a:lstStyle/>
          <a:p>
            <a:pPr algn="ctr"/>
            <a:r>
              <a:rPr lang="en-US" sz="2000" b="1" dirty="0"/>
              <a:t>Fentanyl = 76%</a:t>
            </a:r>
          </a:p>
          <a:p>
            <a:pPr algn="ctr"/>
            <a:r>
              <a:rPr lang="en-US" sz="2000" b="1" dirty="0"/>
              <a:t>Heroin = 25%</a:t>
            </a:r>
          </a:p>
        </p:txBody>
      </p:sp>
      <p:sp>
        <p:nvSpPr>
          <p:cNvPr id="17" name="TextBox 16"/>
          <p:cNvSpPr txBox="1"/>
          <p:nvPr/>
        </p:nvSpPr>
        <p:spPr>
          <a:xfrm>
            <a:off x="1905000" y="4827099"/>
            <a:ext cx="1783813" cy="707789"/>
          </a:xfrm>
          <a:prstGeom prst="rect">
            <a:avLst/>
          </a:prstGeom>
          <a:solidFill>
            <a:schemeClr val="bg1"/>
          </a:solidFill>
          <a:ln>
            <a:solidFill>
              <a:srgbClr val="182A40"/>
            </a:solidFill>
          </a:ln>
        </p:spPr>
        <p:txBody>
          <a:bodyPr wrap="none" lIns="91340" tIns="45672" rIns="91340" bIns="45672" rtlCol="0">
            <a:spAutoFit/>
          </a:bodyPr>
          <a:lstStyle/>
          <a:p>
            <a:pPr algn="ctr"/>
            <a:r>
              <a:rPr lang="en-US" sz="2000" b="1" dirty="0"/>
              <a:t>Fentanyl = 78%</a:t>
            </a:r>
          </a:p>
          <a:p>
            <a:pPr algn="ctr"/>
            <a:r>
              <a:rPr lang="en-US" sz="2000" b="1" dirty="0"/>
              <a:t>Heroin = 28%</a:t>
            </a:r>
          </a:p>
        </p:txBody>
      </p:sp>
    </p:spTree>
    <p:extLst>
      <p:ext uri="{BB962C8B-B14F-4D97-AF65-F5344CB8AC3E}">
        <p14:creationId xmlns:p14="http://schemas.microsoft.com/office/powerpoint/2010/main" val="1192212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82600"/>
            <a:ext cx="7086600" cy="926731"/>
          </a:xfrm>
        </p:spPr>
        <p:txBody>
          <a:bodyPr/>
          <a:lstStyle/>
          <a:p>
            <a:r>
              <a:rPr lang="en-US" dirty="0"/>
              <a:t>ASAM Definition of Addiction</a:t>
            </a:r>
          </a:p>
        </p:txBody>
      </p:sp>
      <p:sp>
        <p:nvSpPr>
          <p:cNvPr id="3" name="Content Placeholder 2"/>
          <p:cNvSpPr>
            <a:spLocks noGrp="1"/>
          </p:cNvSpPr>
          <p:nvPr>
            <p:ph idx="1"/>
          </p:nvPr>
        </p:nvSpPr>
        <p:spPr>
          <a:xfrm>
            <a:off x="1371600" y="1676400"/>
            <a:ext cx="6324600" cy="4322764"/>
          </a:xfrm>
        </p:spPr>
        <p:txBody>
          <a:bodyPr>
            <a:normAutofit fontScale="62500" lnSpcReduction="20000"/>
          </a:bodyPr>
          <a:lstStyle/>
          <a:p>
            <a:pPr marL="0" indent="0">
              <a:buNone/>
            </a:pPr>
            <a:r>
              <a:rPr lang="en-US" b="1" dirty="0"/>
              <a:t>Short Definition of Addiction:</a:t>
            </a:r>
            <a:endParaRPr lang="en-US" dirty="0"/>
          </a:p>
          <a:p>
            <a:r>
              <a:rPr lang="en-US" dirty="0"/>
              <a:t>Addiction is a primary, chronic disease of brain reward, motivation, memory and related circuitry. Dysfunction in these circuits leads to characteristic biological, psychological, social and spiritual manifestations. This is reflected in an individual pathologically pursuing reward and/or relief by substance use and other behaviors.</a:t>
            </a:r>
          </a:p>
          <a:p>
            <a:r>
              <a:rPr lang="en-US" dirty="0"/>
              <a:t>Addiction is characterized by inability to consistently abstain, impairment in behavioral control, craving, diminished recognition of significant problems with one’s behaviors and interpersonal relationships, and a dysfunctional emotional response. Like other chronic diseases, addiction often involves cycles of relapse and remission. Without treatment or engagement in recovery activities, addiction is progressive and can result in disability or premature death.</a:t>
            </a:r>
          </a:p>
          <a:p>
            <a:endParaRPr lang="en-US" dirty="0"/>
          </a:p>
          <a:p>
            <a:endParaRPr lang="en-US" sz="1050" dirty="0">
              <a:solidFill>
                <a:srgbClr val="002060"/>
              </a:solidFill>
            </a:endParaRPr>
          </a:p>
          <a:p>
            <a:endParaRPr lang="en-US" dirty="0"/>
          </a:p>
        </p:txBody>
      </p:sp>
    </p:spTree>
    <p:extLst>
      <p:ext uri="{BB962C8B-B14F-4D97-AF65-F5344CB8AC3E}">
        <p14:creationId xmlns:p14="http://schemas.microsoft.com/office/powerpoint/2010/main" val="3800195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609600"/>
          </a:xfrm>
        </p:spPr>
        <p:txBody>
          <a:bodyPr>
            <a:noAutofit/>
          </a:bodyPr>
          <a:lstStyle/>
          <a:p>
            <a:r>
              <a:rPr lang="en-US" sz="3200" dirty="0"/>
              <a:t>Biologic and Social Factors Involved in Addiction</a:t>
            </a:r>
          </a:p>
        </p:txBody>
      </p:sp>
      <p:sp>
        <p:nvSpPr>
          <p:cNvPr id="3" name="Content Placeholder 2"/>
          <p:cNvSpPr>
            <a:spLocks noGrp="1"/>
          </p:cNvSpPr>
          <p:nvPr>
            <p:ph idx="1"/>
          </p:nvPr>
        </p:nvSpPr>
        <p:spPr>
          <a:xfrm>
            <a:off x="457200" y="1219200"/>
            <a:ext cx="8229600" cy="5486400"/>
          </a:xfrm>
        </p:spPr>
        <p:txBody>
          <a:bodyPr>
            <a:normAutofit lnSpcReduction="10000"/>
          </a:bodyPr>
          <a:lstStyle/>
          <a:p>
            <a:r>
              <a:rPr lang="en-US" sz="2800" dirty="0"/>
              <a:t>Minority (~10%) who use drugs become addicted</a:t>
            </a:r>
          </a:p>
          <a:p>
            <a:r>
              <a:rPr lang="en-US" sz="2800" dirty="0"/>
              <a:t>Risk factors that </a:t>
            </a:r>
            <a:r>
              <a:rPr lang="en-US" sz="2800" dirty="0">
                <a:sym typeface="Symbol"/>
              </a:rPr>
              <a:t> vulnerability</a:t>
            </a:r>
          </a:p>
          <a:p>
            <a:pPr lvl="1">
              <a:buFont typeface="Courier New" panose="02070309020205020404" pitchFamily="49" charset="0"/>
              <a:buChar char="o"/>
            </a:pPr>
            <a:r>
              <a:rPr lang="en-US" sz="2400" dirty="0"/>
              <a:t>early exposure to drug use </a:t>
            </a:r>
          </a:p>
          <a:p>
            <a:pPr lvl="2"/>
            <a:r>
              <a:rPr lang="en-US" sz="2400" b="1" dirty="0"/>
              <a:t>adolescence </a:t>
            </a:r>
          </a:p>
          <a:p>
            <a:pPr lvl="2"/>
            <a:r>
              <a:rPr lang="en-US" sz="2400" dirty="0"/>
              <a:t>legitimate prescriptions</a:t>
            </a:r>
            <a:endParaRPr lang="en-US" sz="2400" b="1" dirty="0"/>
          </a:p>
          <a:p>
            <a:pPr lvl="2"/>
            <a:endParaRPr lang="en-US" sz="2400" b="1" dirty="0"/>
          </a:p>
          <a:p>
            <a:pPr lvl="1">
              <a:buFont typeface="Courier New" panose="02070309020205020404" pitchFamily="49" charset="0"/>
              <a:buChar char="o"/>
            </a:pPr>
            <a:r>
              <a:rPr lang="en-US" sz="2400" dirty="0"/>
              <a:t>Other risks factors</a:t>
            </a:r>
          </a:p>
          <a:p>
            <a:pPr lvl="2"/>
            <a:r>
              <a:rPr lang="en-US" sz="2200" dirty="0"/>
              <a:t>family history </a:t>
            </a:r>
          </a:p>
          <a:p>
            <a:pPr lvl="2"/>
            <a:r>
              <a:rPr lang="en-US" sz="2200" dirty="0"/>
              <a:t>exposure to high-risk environments</a:t>
            </a:r>
          </a:p>
          <a:p>
            <a:pPr lvl="3">
              <a:buFont typeface="Courier New" panose="02070309020205020404" pitchFamily="49" charset="0"/>
              <a:buChar char="o"/>
            </a:pPr>
            <a:r>
              <a:rPr lang="en-US" sz="2200" dirty="0"/>
              <a:t>socially stressful environments with poor familial and social supports </a:t>
            </a:r>
          </a:p>
          <a:p>
            <a:pPr lvl="3">
              <a:buFont typeface="Courier New" panose="02070309020205020404" pitchFamily="49" charset="0"/>
              <a:buChar char="o"/>
            </a:pPr>
            <a:r>
              <a:rPr lang="en-US" sz="2200" dirty="0"/>
              <a:t>easy access to drugs and permissive normative drug taking attitudes mental illnesses </a:t>
            </a:r>
          </a:p>
          <a:p>
            <a:pPr lvl="2"/>
            <a:r>
              <a:rPr lang="en-US" sz="2200" dirty="0"/>
              <a:t>mood disorders, ADHD, psychoses, anxiety disorders</a:t>
            </a:r>
          </a:p>
          <a:p>
            <a:pPr lvl="1"/>
            <a:endParaRPr lang="en-US" sz="2400" dirty="0"/>
          </a:p>
        </p:txBody>
      </p:sp>
    </p:spTree>
    <p:extLst>
      <p:ext uri="{BB962C8B-B14F-4D97-AF65-F5344CB8AC3E}">
        <p14:creationId xmlns:p14="http://schemas.microsoft.com/office/powerpoint/2010/main" val="389388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477" y="2580626"/>
            <a:ext cx="7886700" cy="994172"/>
          </a:xfrm>
        </p:spPr>
        <p:txBody>
          <a:bodyPr>
            <a:normAutofit fontScale="90000"/>
          </a:bodyPr>
          <a:lstStyle/>
          <a:p>
            <a:r>
              <a:rPr lang="en-US" sz="3600" b="1" dirty="0"/>
              <a:t>What is the definition of opioid use disorder?</a:t>
            </a:r>
            <a:r>
              <a:rPr lang="en-US" sz="3600" dirty="0"/>
              <a:t> </a:t>
            </a:r>
            <a:r>
              <a:rPr lang="en-US" sz="2700" dirty="0"/>
              <a:t>(also know as opioid “addiction”)</a:t>
            </a:r>
          </a:p>
        </p:txBody>
      </p:sp>
    </p:spTree>
    <p:extLst>
      <p:ext uri="{BB962C8B-B14F-4D97-AF65-F5344CB8AC3E}">
        <p14:creationId xmlns:p14="http://schemas.microsoft.com/office/powerpoint/2010/main" val="3696808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44" y="762000"/>
            <a:ext cx="8044618" cy="750868"/>
          </a:xfrm>
        </p:spPr>
        <p:txBody>
          <a:bodyPr>
            <a:noAutofit/>
          </a:bodyPr>
          <a:lstStyle/>
          <a:p>
            <a:r>
              <a:rPr lang="en-US" sz="3200" b="1" dirty="0"/>
              <a:t>How do you diagnosis OUD</a:t>
            </a:r>
            <a:br>
              <a:rPr lang="en-US" sz="3200" b="1" dirty="0"/>
            </a:br>
            <a:r>
              <a:rPr lang="en-US" sz="3200" b="1" dirty="0"/>
              <a:t>Mild/Moderate/Severe</a:t>
            </a:r>
            <a:br>
              <a:rPr lang="en-US" sz="3200" b="1" dirty="0"/>
            </a:br>
            <a:endParaRPr lang="en-US" sz="3200" b="1" dirty="0"/>
          </a:p>
        </p:txBody>
      </p:sp>
      <p:sp>
        <p:nvSpPr>
          <p:cNvPr id="3" name="Content Placeholder 2"/>
          <p:cNvSpPr>
            <a:spLocks noGrp="1"/>
          </p:cNvSpPr>
          <p:nvPr>
            <p:ph sz="half" idx="1"/>
          </p:nvPr>
        </p:nvSpPr>
        <p:spPr>
          <a:xfrm>
            <a:off x="464344" y="1975855"/>
            <a:ext cx="3886200" cy="3263504"/>
          </a:xfrm>
        </p:spPr>
        <p:txBody>
          <a:bodyPr>
            <a:normAutofit fontScale="77500" lnSpcReduction="20000"/>
          </a:bodyPr>
          <a:lstStyle/>
          <a:p>
            <a:r>
              <a:rPr lang="en-US" dirty="0"/>
              <a:t>Using larger amounts/longer than intended</a:t>
            </a:r>
          </a:p>
          <a:p>
            <a:r>
              <a:rPr lang="en-US" dirty="0"/>
              <a:t>Much time spent using</a:t>
            </a:r>
          </a:p>
          <a:p>
            <a:r>
              <a:rPr lang="en-US" dirty="0"/>
              <a:t>Activities given up in order to use</a:t>
            </a:r>
          </a:p>
          <a:p>
            <a:r>
              <a:rPr lang="en-US" dirty="0"/>
              <a:t>Physical/psychological problems associated with use</a:t>
            </a:r>
          </a:p>
          <a:p>
            <a:r>
              <a:rPr lang="en-US" dirty="0"/>
              <a:t>Social/interpersonal problems related to use</a:t>
            </a:r>
          </a:p>
          <a:p>
            <a:pPr marL="0" indent="0">
              <a:buNone/>
            </a:pPr>
            <a:endParaRPr lang="en-US" dirty="0"/>
          </a:p>
          <a:p>
            <a:endParaRPr lang="en-US" dirty="0"/>
          </a:p>
          <a:p>
            <a:endParaRPr lang="en-US" dirty="0"/>
          </a:p>
        </p:txBody>
      </p:sp>
      <p:sp>
        <p:nvSpPr>
          <p:cNvPr id="4" name="Content Placeholder 3"/>
          <p:cNvSpPr>
            <a:spLocks noGrp="1"/>
          </p:cNvSpPr>
          <p:nvPr>
            <p:ph sz="half" idx="2"/>
          </p:nvPr>
        </p:nvSpPr>
        <p:spPr>
          <a:xfrm>
            <a:off x="4780597" y="1975856"/>
            <a:ext cx="3414713" cy="3203972"/>
          </a:xfrm>
        </p:spPr>
        <p:txBody>
          <a:bodyPr>
            <a:normAutofit fontScale="77500" lnSpcReduction="20000"/>
          </a:bodyPr>
          <a:lstStyle/>
          <a:p>
            <a:r>
              <a:rPr lang="en-US" dirty="0"/>
              <a:t>Neglected major role in order to use</a:t>
            </a:r>
          </a:p>
          <a:p>
            <a:r>
              <a:rPr lang="en-US" dirty="0"/>
              <a:t>Hazardous use</a:t>
            </a:r>
          </a:p>
          <a:p>
            <a:r>
              <a:rPr lang="en-US" dirty="0"/>
              <a:t>Repeated attempts to quit/control use</a:t>
            </a:r>
          </a:p>
          <a:p>
            <a:r>
              <a:rPr lang="en-US" dirty="0"/>
              <a:t>Withdrawal *</a:t>
            </a:r>
          </a:p>
          <a:p>
            <a:r>
              <a:rPr lang="en-US" dirty="0"/>
              <a:t>Tolerance *</a:t>
            </a:r>
          </a:p>
          <a:p>
            <a:r>
              <a:rPr lang="en-US" dirty="0"/>
              <a:t>Craving </a:t>
            </a:r>
          </a:p>
          <a:p>
            <a:endParaRPr lang="en-US" dirty="0"/>
          </a:p>
          <a:p>
            <a:endParaRPr lang="en-US" dirty="0"/>
          </a:p>
        </p:txBody>
      </p:sp>
      <p:sp>
        <p:nvSpPr>
          <p:cNvPr id="5" name="TextBox 4"/>
          <p:cNvSpPr txBox="1"/>
          <p:nvPr/>
        </p:nvSpPr>
        <p:spPr>
          <a:xfrm>
            <a:off x="5087228" y="5239359"/>
            <a:ext cx="2712602" cy="276999"/>
          </a:xfrm>
          <a:prstGeom prst="rect">
            <a:avLst/>
          </a:prstGeom>
          <a:noFill/>
        </p:spPr>
        <p:txBody>
          <a:bodyPr wrap="none" rtlCol="0">
            <a:spAutoFit/>
          </a:bodyPr>
          <a:lstStyle/>
          <a:p>
            <a:r>
              <a:rPr lang="en-US" sz="1200" dirty="0"/>
              <a:t>DSM 5, American Psychiatric Association</a:t>
            </a:r>
          </a:p>
        </p:txBody>
      </p:sp>
      <p:sp>
        <p:nvSpPr>
          <p:cNvPr id="6" name="TextBox 5"/>
          <p:cNvSpPr txBox="1"/>
          <p:nvPr/>
        </p:nvSpPr>
        <p:spPr>
          <a:xfrm>
            <a:off x="762000" y="4873043"/>
            <a:ext cx="5475345" cy="300082"/>
          </a:xfrm>
          <a:prstGeom prst="rect">
            <a:avLst/>
          </a:prstGeom>
          <a:noFill/>
          <a:ln w="12700">
            <a:solidFill>
              <a:schemeClr val="tx1"/>
            </a:solidFill>
          </a:ln>
        </p:spPr>
        <p:txBody>
          <a:bodyPr wrap="none" rtlCol="0">
            <a:spAutoFit/>
          </a:bodyPr>
          <a:lstStyle/>
          <a:p>
            <a:r>
              <a:rPr lang="en-US" sz="1350" dirty="0"/>
              <a:t>*Does not count if taken only as prescribed and constitutes the sole criteria</a:t>
            </a:r>
          </a:p>
        </p:txBody>
      </p:sp>
    </p:spTree>
    <p:extLst>
      <p:ext uri="{BB962C8B-B14F-4D97-AF65-F5344CB8AC3E}">
        <p14:creationId xmlns:p14="http://schemas.microsoft.com/office/powerpoint/2010/main" val="3468237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4 C’s</a:t>
            </a:r>
          </a:p>
        </p:txBody>
      </p:sp>
      <p:sp>
        <p:nvSpPr>
          <p:cNvPr id="3" name="Content Placeholder 2"/>
          <p:cNvSpPr>
            <a:spLocks noGrp="1"/>
          </p:cNvSpPr>
          <p:nvPr>
            <p:ph idx="1"/>
          </p:nvPr>
        </p:nvSpPr>
        <p:spPr/>
        <p:txBody>
          <a:bodyPr/>
          <a:lstStyle/>
          <a:p>
            <a:pPr>
              <a:defRPr/>
            </a:pPr>
            <a:r>
              <a:rPr lang="en-US" dirty="0"/>
              <a:t>Loss of control</a:t>
            </a:r>
          </a:p>
          <a:p>
            <a:pPr>
              <a:defRPr/>
            </a:pPr>
            <a:r>
              <a:rPr lang="en-US" dirty="0"/>
              <a:t>Compulsive Use</a:t>
            </a:r>
          </a:p>
          <a:p>
            <a:pPr>
              <a:defRPr/>
            </a:pPr>
            <a:r>
              <a:rPr lang="en-US" dirty="0"/>
              <a:t>Craving</a:t>
            </a:r>
          </a:p>
          <a:p>
            <a:pPr>
              <a:defRPr/>
            </a:pPr>
            <a:r>
              <a:rPr lang="en-US" dirty="0"/>
              <a:t>Continued use despite harm</a:t>
            </a:r>
          </a:p>
        </p:txBody>
      </p:sp>
    </p:spTree>
    <p:extLst>
      <p:ext uri="{BB962C8B-B14F-4D97-AF65-F5344CB8AC3E}">
        <p14:creationId xmlns:p14="http://schemas.microsoft.com/office/powerpoint/2010/main" val="1513300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Objectives</a:t>
            </a:r>
          </a:p>
        </p:txBody>
      </p:sp>
      <p:sp>
        <p:nvSpPr>
          <p:cNvPr id="3" name="Content Placeholder 2"/>
          <p:cNvSpPr>
            <a:spLocks noGrp="1"/>
          </p:cNvSpPr>
          <p:nvPr>
            <p:ph idx="1"/>
          </p:nvPr>
        </p:nvSpPr>
        <p:spPr/>
        <p:txBody>
          <a:bodyPr>
            <a:normAutofit/>
          </a:bodyPr>
          <a:lstStyle/>
          <a:p>
            <a:r>
              <a:rPr lang="en-US" dirty="0"/>
              <a:t>Review the opioid epidemic </a:t>
            </a:r>
          </a:p>
          <a:p>
            <a:r>
              <a:rPr lang="en-US" dirty="0"/>
              <a:t>Review the pathophysiology and consequences of Opioid </a:t>
            </a:r>
            <a:r>
              <a:rPr lang="en-US"/>
              <a:t>Use Disorder</a:t>
            </a:r>
            <a:endParaRPr lang="en-US" dirty="0"/>
          </a:p>
          <a:p>
            <a:r>
              <a:rPr lang="en-US" dirty="0"/>
              <a:t>Review effective treatment options for OUD with particular attention to the chronic disease concept </a:t>
            </a:r>
          </a:p>
          <a:p>
            <a:r>
              <a:rPr lang="en-US" dirty="0"/>
              <a:t>Review special concerns regarding OUD in pregnancy</a:t>
            </a:r>
          </a:p>
          <a:p>
            <a:pPr marL="0" indent="0">
              <a:buNone/>
            </a:pPr>
            <a:endParaRPr lang="en-US" dirty="0"/>
          </a:p>
        </p:txBody>
      </p:sp>
    </p:spTree>
    <p:extLst>
      <p:ext uri="{BB962C8B-B14F-4D97-AF65-F5344CB8AC3E}">
        <p14:creationId xmlns:p14="http://schemas.microsoft.com/office/powerpoint/2010/main" val="198394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704" b="97654" l="2125" r="97375"/>
                    </a14:imgEffect>
                  </a14:imgLayer>
                </a14:imgProps>
              </a:ext>
              <a:ext uri="{28A0092B-C50C-407E-A947-70E740481C1C}">
                <a14:useLocalDpi xmlns:a14="http://schemas.microsoft.com/office/drawing/2010/main" val="0"/>
              </a:ext>
            </a:extLst>
          </a:blip>
          <a:srcRect/>
          <a:stretch>
            <a:fillRect/>
          </a:stretch>
        </p:blipFill>
        <p:spPr bwMode="auto">
          <a:xfrm>
            <a:off x="4401093" y="1356214"/>
            <a:ext cx="4569312" cy="4626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53882" y="589191"/>
            <a:ext cx="1490133" cy="830997"/>
          </a:xfrm>
          <a:prstGeom prst="rect">
            <a:avLst/>
          </a:prstGeom>
          <a:noFill/>
        </p:spPr>
        <p:txBody>
          <a:bodyPr wrap="square" rtlCol="0">
            <a:spAutoFit/>
          </a:bodyPr>
          <a:lstStyle/>
          <a:p>
            <a:r>
              <a:rPr lang="en-US" sz="2400" b="1" dirty="0">
                <a:solidFill>
                  <a:schemeClr val="tx1"/>
                </a:solidFill>
                <a:latin typeface="Gill Sans MT" panose="020B0502020104020203" pitchFamily="34" charset="0"/>
              </a:rPr>
              <a:t>Limbic System</a:t>
            </a:r>
          </a:p>
        </p:txBody>
      </p:sp>
      <p:sp>
        <p:nvSpPr>
          <p:cNvPr id="5" name="TextBox 4"/>
          <p:cNvSpPr txBox="1"/>
          <p:nvPr/>
        </p:nvSpPr>
        <p:spPr>
          <a:xfrm>
            <a:off x="7637490" y="4766979"/>
            <a:ext cx="1332916" cy="830997"/>
          </a:xfrm>
          <a:prstGeom prst="rect">
            <a:avLst/>
          </a:prstGeom>
          <a:noFill/>
        </p:spPr>
        <p:txBody>
          <a:bodyPr wrap="square" rtlCol="0">
            <a:spAutoFit/>
          </a:bodyPr>
          <a:lstStyle/>
          <a:p>
            <a:r>
              <a:rPr lang="en-US" sz="2400" b="1" dirty="0">
                <a:solidFill>
                  <a:schemeClr val="tx1"/>
                </a:solidFill>
                <a:latin typeface="Gill Sans MT" panose="020B0502020104020203" pitchFamily="34" charset="0"/>
              </a:rPr>
              <a:t>Spinal </a:t>
            </a:r>
          </a:p>
          <a:p>
            <a:r>
              <a:rPr lang="en-US" sz="2400" b="1" dirty="0">
                <a:solidFill>
                  <a:schemeClr val="tx1"/>
                </a:solidFill>
                <a:latin typeface="Gill Sans MT" panose="020B0502020104020203" pitchFamily="34" charset="0"/>
              </a:rPr>
              <a:t>Cord</a:t>
            </a:r>
          </a:p>
        </p:txBody>
      </p:sp>
      <p:sp>
        <p:nvSpPr>
          <p:cNvPr id="6" name="TextBox 5"/>
          <p:cNvSpPr txBox="1"/>
          <p:nvPr/>
        </p:nvSpPr>
        <p:spPr>
          <a:xfrm>
            <a:off x="4598392" y="4872393"/>
            <a:ext cx="2087369" cy="461665"/>
          </a:xfrm>
          <a:prstGeom prst="rect">
            <a:avLst/>
          </a:prstGeom>
          <a:noFill/>
        </p:spPr>
        <p:txBody>
          <a:bodyPr wrap="square" rtlCol="0">
            <a:spAutoFit/>
          </a:bodyPr>
          <a:lstStyle/>
          <a:p>
            <a:r>
              <a:rPr lang="en-US" sz="2400" b="1" dirty="0">
                <a:solidFill>
                  <a:schemeClr val="tx1"/>
                </a:solidFill>
                <a:latin typeface="Gill Sans MT" panose="020B0502020104020203" pitchFamily="34" charset="0"/>
              </a:rPr>
              <a:t>Brain Stem</a:t>
            </a:r>
          </a:p>
        </p:txBody>
      </p:sp>
      <p:sp>
        <p:nvSpPr>
          <p:cNvPr id="7" name="TextBox 6"/>
          <p:cNvSpPr txBox="1"/>
          <p:nvPr/>
        </p:nvSpPr>
        <p:spPr>
          <a:xfrm>
            <a:off x="4267200" y="1125437"/>
            <a:ext cx="2978718" cy="461665"/>
          </a:xfrm>
          <a:prstGeom prst="rect">
            <a:avLst/>
          </a:prstGeom>
          <a:noFill/>
        </p:spPr>
        <p:txBody>
          <a:bodyPr wrap="square" rtlCol="0">
            <a:spAutoFit/>
          </a:bodyPr>
          <a:lstStyle/>
          <a:p>
            <a:r>
              <a:rPr lang="en-US" sz="2400" b="1" dirty="0">
                <a:solidFill>
                  <a:schemeClr val="tx1"/>
                </a:solidFill>
                <a:latin typeface="Gill Sans MT" panose="020B0502020104020203" pitchFamily="34" charset="0"/>
              </a:rPr>
              <a:t>Prefrontal Cortex</a:t>
            </a:r>
          </a:p>
        </p:txBody>
      </p:sp>
      <p:cxnSp>
        <p:nvCxnSpPr>
          <p:cNvPr id="8" name="Straight Connector 7"/>
          <p:cNvCxnSpPr/>
          <p:nvPr/>
        </p:nvCxnSpPr>
        <p:spPr bwMode="auto">
          <a:xfrm>
            <a:off x="4876800" y="1600202"/>
            <a:ext cx="200026" cy="736027"/>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flipV="1">
            <a:off x="6046001" y="4467295"/>
            <a:ext cx="561975" cy="4572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V="1">
            <a:off x="6828074" y="1420185"/>
            <a:ext cx="1020526" cy="1124947"/>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8" name="Rectangle 27"/>
          <p:cNvSpPr/>
          <p:nvPr/>
        </p:nvSpPr>
        <p:spPr>
          <a:xfrm>
            <a:off x="281500" y="1333751"/>
            <a:ext cx="3833300" cy="3933384"/>
          </a:xfrm>
          <a:prstGeom prst="rect">
            <a:avLst/>
          </a:prstGeom>
        </p:spPr>
        <p:txBody>
          <a:bodyPr wrap="square">
            <a:spAutoFit/>
          </a:bodyPr>
          <a:lstStyle/>
          <a:p>
            <a:pPr>
              <a:lnSpc>
                <a:spcPct val="80000"/>
              </a:lnSpc>
              <a:defRPr/>
            </a:pPr>
            <a:r>
              <a:rPr lang="en-US" sz="2400" b="1" dirty="0">
                <a:solidFill>
                  <a:schemeClr val="tx2"/>
                </a:solidFill>
              </a:rPr>
              <a:t>PREFRONTAL CORTEX: </a:t>
            </a:r>
            <a:r>
              <a:rPr lang="en-US" sz="2400" dirty="0">
                <a:latin typeface="+mj-lt"/>
              </a:rPr>
              <a:t>Executive Functions</a:t>
            </a:r>
          </a:p>
          <a:p>
            <a:pPr>
              <a:lnSpc>
                <a:spcPct val="80000"/>
              </a:lnSpc>
              <a:defRPr/>
            </a:pPr>
            <a:endParaRPr lang="en-US" sz="2400" dirty="0">
              <a:solidFill>
                <a:schemeClr val="tx2"/>
              </a:solidFill>
            </a:endParaRPr>
          </a:p>
          <a:p>
            <a:pPr>
              <a:lnSpc>
                <a:spcPct val="80000"/>
              </a:lnSpc>
              <a:defRPr/>
            </a:pPr>
            <a:r>
              <a:rPr lang="en-US" sz="2400" b="1" dirty="0">
                <a:solidFill>
                  <a:schemeClr val="tx2"/>
                </a:solidFill>
              </a:rPr>
              <a:t>LIMBIC SYSTEM: </a:t>
            </a:r>
            <a:r>
              <a:rPr lang="en-US" sz="2400" dirty="0">
                <a:latin typeface="+mj-lt"/>
              </a:rPr>
              <a:t>Pleasure, reward. This area is responsible for development of addiction.</a:t>
            </a:r>
          </a:p>
          <a:p>
            <a:pPr>
              <a:lnSpc>
                <a:spcPct val="80000"/>
              </a:lnSpc>
              <a:defRPr/>
            </a:pPr>
            <a:endParaRPr lang="en-US" sz="2400" dirty="0"/>
          </a:p>
          <a:p>
            <a:pPr>
              <a:lnSpc>
                <a:spcPct val="80000"/>
              </a:lnSpc>
              <a:defRPr/>
            </a:pPr>
            <a:r>
              <a:rPr lang="en-US" sz="2400" b="1" dirty="0">
                <a:solidFill>
                  <a:schemeClr val="tx2"/>
                </a:solidFill>
              </a:rPr>
              <a:t>BRAIN STEM:</a:t>
            </a:r>
          </a:p>
          <a:p>
            <a:pPr>
              <a:lnSpc>
                <a:spcPct val="80000"/>
              </a:lnSpc>
              <a:defRPr/>
            </a:pPr>
            <a:r>
              <a:rPr lang="en-US" sz="2400" dirty="0">
                <a:latin typeface="+mj-lt"/>
              </a:rPr>
              <a:t>Respiration; Cough Suppression</a:t>
            </a:r>
          </a:p>
          <a:p>
            <a:pPr>
              <a:lnSpc>
                <a:spcPct val="80000"/>
              </a:lnSpc>
              <a:defRPr/>
            </a:pPr>
            <a:endParaRPr lang="en-US" sz="2400" dirty="0">
              <a:solidFill>
                <a:schemeClr val="tx2"/>
              </a:solidFill>
            </a:endParaRPr>
          </a:p>
          <a:p>
            <a:pPr>
              <a:lnSpc>
                <a:spcPct val="80000"/>
              </a:lnSpc>
              <a:defRPr/>
            </a:pPr>
            <a:r>
              <a:rPr lang="en-US" sz="2400" b="1" dirty="0">
                <a:solidFill>
                  <a:schemeClr val="tx2"/>
                </a:solidFill>
              </a:rPr>
              <a:t>SPINAL CORD: </a:t>
            </a:r>
            <a:r>
              <a:rPr lang="en-US" sz="2400" dirty="0">
                <a:latin typeface="+mj-lt"/>
              </a:rPr>
              <a:t>Analgesia</a:t>
            </a:r>
          </a:p>
        </p:txBody>
      </p:sp>
      <p:sp>
        <p:nvSpPr>
          <p:cNvPr id="30" name="Text Box 7"/>
          <p:cNvSpPr txBox="1">
            <a:spLocks noChangeArrowheads="1"/>
          </p:cNvSpPr>
          <p:nvPr/>
        </p:nvSpPr>
        <p:spPr bwMode="auto">
          <a:xfrm>
            <a:off x="59280" y="76203"/>
            <a:ext cx="6951133" cy="830997"/>
          </a:xfrm>
          <a:prstGeom prst="rect">
            <a:avLst/>
          </a:prstGeom>
          <a:noFill/>
          <a:ln w="9525">
            <a:noFill/>
            <a:miter lim="800000"/>
            <a:headEnd/>
            <a:tailEnd/>
          </a:ln>
        </p:spPr>
        <p:txBody>
          <a:bodyPr wrap="square">
            <a:spAutoFit/>
          </a:bodyPr>
          <a:lstStyle/>
          <a:p>
            <a:pPr>
              <a:spcBef>
                <a:spcPct val="50000"/>
              </a:spcBef>
            </a:pPr>
            <a:r>
              <a:rPr lang="en-US" sz="4800" b="1" dirty="0">
                <a:solidFill>
                  <a:schemeClr val="tx2"/>
                </a:solidFill>
              </a:rPr>
              <a:t>Opioid Neurobiology</a:t>
            </a:r>
            <a:endParaRPr lang="en-US" altLang="en-US" sz="4800" b="1" dirty="0">
              <a:solidFill>
                <a:schemeClr val="tx2"/>
              </a:solidFill>
            </a:endParaRPr>
          </a:p>
        </p:txBody>
      </p:sp>
    </p:spTree>
    <p:extLst>
      <p:ext uri="{BB962C8B-B14F-4D97-AF65-F5344CB8AC3E}">
        <p14:creationId xmlns:p14="http://schemas.microsoft.com/office/powerpoint/2010/main" val="3899140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19125" y="371475"/>
            <a:ext cx="8229600" cy="762000"/>
          </a:xfrm>
        </p:spPr>
        <p:txBody>
          <a:bodyPr>
            <a:normAutofit fontScale="90000"/>
          </a:bodyPr>
          <a:lstStyle/>
          <a:p>
            <a:pPr algn="ctr" eaLnBrk="1" hangingPunct="1"/>
            <a:r>
              <a:rPr lang="en-US" altLang="en-US" dirty="0">
                <a:solidFill>
                  <a:srgbClr val="FFFF00"/>
                </a:solidFill>
                <a:latin typeface="+mn-lt"/>
                <a:ea typeface="ＭＳ Ｐゴシック" panose="020B0600070205080204" pitchFamily="34" charset="-128"/>
              </a:rPr>
              <a:t>What is Addiction?</a:t>
            </a:r>
            <a:r>
              <a:rPr lang="en-US" altLang="en-US" sz="4000" dirty="0">
                <a:solidFill>
                  <a:srgbClr val="FFFF00"/>
                </a:solidFill>
                <a:latin typeface="+mn-lt"/>
                <a:ea typeface="ＭＳ Ｐゴシック" panose="020B0600070205080204" pitchFamily="34" charset="-128"/>
              </a:rPr>
              <a:t> </a:t>
            </a:r>
            <a:br>
              <a:rPr lang="en-US" altLang="en-US" sz="4000" dirty="0">
                <a:solidFill>
                  <a:srgbClr val="FFFF00"/>
                </a:solidFill>
                <a:latin typeface="+mn-lt"/>
                <a:ea typeface="ＭＳ Ｐゴシック" panose="020B0600070205080204" pitchFamily="34" charset="-128"/>
              </a:rPr>
            </a:br>
            <a:r>
              <a:rPr lang="en-US" altLang="en-US" dirty="0">
                <a:solidFill>
                  <a:srgbClr val="FFFF00"/>
                </a:solidFill>
                <a:latin typeface="+mn-lt"/>
                <a:ea typeface="ＭＳ Ｐゴシック" panose="020B0600070205080204" pitchFamily="34" charset="-128"/>
              </a:rPr>
              <a:t>Addiction is A Brain Disease</a:t>
            </a:r>
          </a:p>
        </p:txBody>
      </p:sp>
      <p:sp>
        <p:nvSpPr>
          <p:cNvPr id="77827" name="Rectangle 9"/>
          <p:cNvSpPr>
            <a:spLocks noGrp="1" noChangeArrowheads="1"/>
          </p:cNvSpPr>
          <p:nvPr>
            <p:ph type="body" idx="4294967295"/>
          </p:nvPr>
        </p:nvSpPr>
        <p:spPr>
          <a:xfrm>
            <a:off x="390525" y="4229100"/>
            <a:ext cx="8229600" cy="2457450"/>
          </a:xfrm>
        </p:spPr>
        <p:txBody>
          <a:bodyPr/>
          <a:lstStyle/>
          <a:p>
            <a:r>
              <a:rPr lang="en-US" altLang="en-US" sz="2800" dirty="0">
                <a:ea typeface="ＭＳ Ｐゴシック" panose="020B0600070205080204" pitchFamily="34" charset="-128"/>
              </a:rPr>
              <a:t>Characterized by:</a:t>
            </a:r>
          </a:p>
          <a:p>
            <a:pPr lvl="1"/>
            <a:r>
              <a:rPr lang="en-US" altLang="en-US" sz="2400" dirty="0">
                <a:ea typeface="ＭＳ Ｐゴシック" panose="020B0600070205080204" pitchFamily="34" charset="-128"/>
              </a:rPr>
              <a:t>Compulsive Behavior</a:t>
            </a:r>
          </a:p>
          <a:p>
            <a:pPr lvl="1"/>
            <a:r>
              <a:rPr lang="en-US" altLang="en-US" sz="2400" dirty="0">
                <a:ea typeface="ＭＳ Ｐゴシック" panose="020B0600070205080204" pitchFamily="34" charset="-128"/>
              </a:rPr>
              <a:t>Continued abuse of drugs despite negative consequences</a:t>
            </a:r>
          </a:p>
          <a:p>
            <a:pPr lvl="1"/>
            <a:r>
              <a:rPr lang="en-US" altLang="en-US" sz="2400" dirty="0">
                <a:ea typeface="ＭＳ Ｐゴシック" panose="020B0600070205080204" pitchFamily="34" charset="-128"/>
              </a:rPr>
              <a:t>Persistent changes in the brain’s structure and function</a:t>
            </a:r>
          </a:p>
        </p:txBody>
      </p:sp>
      <p:pic>
        <p:nvPicPr>
          <p:cNvPr id="7782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1419225"/>
            <a:ext cx="49815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4" descr="white ni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7863" y="6437313"/>
            <a:ext cx="642937"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4"/>
          <p:cNvSpPr txBox="1">
            <a:spLocks noChangeArrowheads="1"/>
          </p:cNvSpPr>
          <p:nvPr/>
        </p:nvSpPr>
        <p:spPr bwMode="auto">
          <a:xfrm>
            <a:off x="874713" y="176213"/>
            <a:ext cx="7902575"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62013" indent="-741363">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2001838" indent="-6286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eaLnBrk="1" hangingPunct="1">
              <a:lnSpc>
                <a:spcPct val="90000"/>
              </a:lnSpc>
              <a:spcBef>
                <a:spcPct val="0"/>
              </a:spcBef>
              <a:buFontTx/>
              <a:buNone/>
            </a:pPr>
            <a:r>
              <a:rPr lang="en-US" altLang="en-US" sz="4000" b="1" dirty="0">
                <a:solidFill>
                  <a:srgbClr val="FFFF00"/>
                </a:solidFill>
                <a:latin typeface="+mn-lt"/>
              </a:rPr>
              <a:t>Addiction is Like Other Diseases…</a:t>
            </a:r>
          </a:p>
          <a:p>
            <a:pPr lvl="1" eaLnBrk="1" hangingPunct="1">
              <a:lnSpc>
                <a:spcPct val="90000"/>
              </a:lnSpc>
              <a:spcBef>
                <a:spcPct val="0"/>
              </a:spcBef>
              <a:buFont typeface="Wingdings" panose="05000000000000000000" pitchFamily="2" charset="2"/>
              <a:buChar char="Ø"/>
            </a:pPr>
            <a:r>
              <a:rPr lang="en-US" altLang="en-US" b="1" dirty="0">
                <a:solidFill>
                  <a:srgbClr val="FFFFFF"/>
                </a:solidFill>
                <a:latin typeface="+mn-lt"/>
              </a:rPr>
              <a:t>It is preventable</a:t>
            </a:r>
          </a:p>
          <a:p>
            <a:pPr lvl="1" eaLnBrk="1" hangingPunct="1">
              <a:lnSpc>
                <a:spcPct val="90000"/>
              </a:lnSpc>
              <a:spcBef>
                <a:spcPct val="0"/>
              </a:spcBef>
              <a:buFont typeface="Wingdings" panose="05000000000000000000" pitchFamily="2" charset="2"/>
              <a:buChar char="Ø"/>
            </a:pPr>
            <a:r>
              <a:rPr lang="en-US" altLang="en-US" b="1" dirty="0">
                <a:solidFill>
                  <a:srgbClr val="FFFFFF"/>
                </a:solidFill>
                <a:latin typeface="+mn-lt"/>
              </a:rPr>
              <a:t>It is treatable</a:t>
            </a:r>
          </a:p>
          <a:p>
            <a:pPr lvl="1" eaLnBrk="1" hangingPunct="1">
              <a:lnSpc>
                <a:spcPct val="90000"/>
              </a:lnSpc>
              <a:spcBef>
                <a:spcPct val="0"/>
              </a:spcBef>
              <a:buFont typeface="Wingdings" panose="05000000000000000000" pitchFamily="2" charset="2"/>
              <a:buChar char="Ø"/>
            </a:pPr>
            <a:r>
              <a:rPr lang="en-US" altLang="en-US" b="1" dirty="0">
                <a:solidFill>
                  <a:srgbClr val="FFFFFF"/>
                </a:solidFill>
                <a:latin typeface="+mn-lt"/>
              </a:rPr>
              <a:t>It changes biology</a:t>
            </a:r>
          </a:p>
          <a:p>
            <a:pPr lvl="1" eaLnBrk="1" hangingPunct="1">
              <a:lnSpc>
                <a:spcPct val="90000"/>
              </a:lnSpc>
              <a:spcBef>
                <a:spcPct val="0"/>
              </a:spcBef>
              <a:buFont typeface="Wingdings" panose="05000000000000000000" pitchFamily="2" charset="2"/>
              <a:buChar char="Ø"/>
            </a:pPr>
            <a:r>
              <a:rPr lang="en-US" altLang="en-US" b="1" dirty="0">
                <a:solidFill>
                  <a:srgbClr val="FFFFFF"/>
                </a:solidFill>
                <a:latin typeface="+mn-lt"/>
              </a:rPr>
              <a:t>If untreated, it can last a lifetime</a:t>
            </a:r>
          </a:p>
        </p:txBody>
      </p:sp>
      <p:sp>
        <p:nvSpPr>
          <p:cNvPr id="86019" name="Text Box 27"/>
          <p:cNvSpPr txBox="1">
            <a:spLocks noChangeArrowheads="1"/>
          </p:cNvSpPr>
          <p:nvPr/>
        </p:nvSpPr>
        <p:spPr bwMode="auto">
          <a:xfrm>
            <a:off x="152400" y="5173663"/>
            <a:ext cx="1919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2000" b="1" dirty="0">
                <a:latin typeface="Times New Roman" panose="02020603050405020304" pitchFamily="18" charset="0"/>
                <a:ea typeface="Osaka" pitchFamily="48" charset="-128"/>
              </a:rPr>
              <a:t>   Healthy Brain</a:t>
            </a:r>
          </a:p>
        </p:txBody>
      </p:sp>
      <p:sp>
        <p:nvSpPr>
          <p:cNvPr id="86020" name="Text Box 33"/>
          <p:cNvSpPr txBox="1">
            <a:spLocks noChangeArrowheads="1"/>
          </p:cNvSpPr>
          <p:nvPr/>
        </p:nvSpPr>
        <p:spPr bwMode="auto">
          <a:xfrm>
            <a:off x="7021513" y="5211763"/>
            <a:ext cx="2122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sz="2000" b="1" dirty="0">
                <a:solidFill>
                  <a:srgbClr val="FFFFFF"/>
                </a:solidFill>
                <a:latin typeface="Times New Roman" panose="02020603050405020304" pitchFamily="18" charset="0"/>
                <a:ea typeface="Osaka" pitchFamily="48" charset="-128"/>
              </a:rPr>
              <a:t>Diseased Heart</a:t>
            </a:r>
          </a:p>
        </p:txBody>
      </p:sp>
      <p:sp>
        <p:nvSpPr>
          <p:cNvPr id="86021" name="Text Box 34"/>
          <p:cNvSpPr txBox="1">
            <a:spLocks noChangeArrowheads="1"/>
          </p:cNvSpPr>
          <p:nvPr/>
        </p:nvSpPr>
        <p:spPr bwMode="auto">
          <a:xfrm>
            <a:off x="4979988" y="2519363"/>
            <a:ext cx="41640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ctr">
              <a:lnSpc>
                <a:spcPct val="85000"/>
              </a:lnSpc>
              <a:spcBef>
                <a:spcPct val="0"/>
              </a:spcBef>
              <a:buFontTx/>
              <a:buNone/>
            </a:pPr>
            <a:r>
              <a:rPr lang="en-US" altLang="en-US" sz="2400" b="1" dirty="0">
                <a:latin typeface="Times New Roman" panose="02020603050405020304" pitchFamily="18" charset="0"/>
                <a:ea typeface="Osaka" pitchFamily="48" charset="-128"/>
              </a:rPr>
              <a:t>Decreased Heart Metabolism in </a:t>
            </a:r>
            <a:r>
              <a:rPr lang="en-US" altLang="en-US" sz="2400" b="1" i="1" dirty="0">
                <a:solidFill>
                  <a:srgbClr val="FFFF00"/>
                </a:solidFill>
                <a:latin typeface="Times New Roman" panose="02020603050405020304" pitchFamily="18" charset="0"/>
                <a:ea typeface="Osaka" pitchFamily="48" charset="-128"/>
              </a:rPr>
              <a:t>Heart Disease Patient</a:t>
            </a:r>
          </a:p>
        </p:txBody>
      </p:sp>
      <p:grpSp>
        <p:nvGrpSpPr>
          <p:cNvPr id="86022" name="Group 22"/>
          <p:cNvGrpSpPr>
            <a:grpSpLocks/>
          </p:cNvGrpSpPr>
          <p:nvPr/>
        </p:nvGrpSpPr>
        <p:grpSpPr bwMode="auto">
          <a:xfrm>
            <a:off x="314325" y="2514600"/>
            <a:ext cx="8609013" cy="4221163"/>
            <a:chOff x="198" y="1584"/>
            <a:chExt cx="5423" cy="2659"/>
          </a:xfrm>
        </p:grpSpPr>
        <p:sp>
          <p:nvSpPr>
            <p:cNvPr id="86023" name="Text Box 7"/>
            <p:cNvSpPr txBox="1">
              <a:spLocks noChangeArrowheads="1"/>
            </p:cNvSpPr>
            <p:nvPr/>
          </p:nvSpPr>
          <p:spPr bwMode="auto">
            <a:xfrm>
              <a:off x="2851" y="2291"/>
              <a:ext cx="1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2000" b="1" dirty="0">
                <a:solidFill>
                  <a:schemeClr val="accent1"/>
                </a:solidFill>
                <a:latin typeface="+mn-lt"/>
                <a:ea typeface="Osaka" pitchFamily="48" charset="-128"/>
              </a:endParaRPr>
            </a:p>
          </p:txBody>
        </p:sp>
        <p:sp>
          <p:nvSpPr>
            <p:cNvPr id="86024" name="Freeform 10"/>
            <p:cNvSpPr>
              <a:spLocks/>
            </p:cNvSpPr>
            <p:nvPr/>
          </p:nvSpPr>
          <p:spPr bwMode="auto">
            <a:xfrm>
              <a:off x="985" y="2455"/>
              <a:ext cx="28" cy="25"/>
            </a:xfrm>
            <a:custGeom>
              <a:avLst/>
              <a:gdLst>
                <a:gd name="T0" fmla="*/ 9 w 35"/>
                <a:gd name="T1" fmla="*/ 0 h 31"/>
                <a:gd name="T2" fmla="*/ 4 w 35"/>
                <a:gd name="T3" fmla="*/ 2 h 31"/>
                <a:gd name="T4" fmla="*/ 3 w 35"/>
                <a:gd name="T5" fmla="*/ 10 h 31"/>
                <a:gd name="T6" fmla="*/ 9 w 35"/>
                <a:gd name="T7" fmla="*/ 0 h 31"/>
                <a:gd name="T8" fmla="*/ 0 60000 65536"/>
                <a:gd name="T9" fmla="*/ 0 60000 65536"/>
                <a:gd name="T10" fmla="*/ 0 60000 65536"/>
                <a:gd name="T11" fmla="*/ 0 60000 65536"/>
                <a:gd name="T12" fmla="*/ 0 w 35"/>
                <a:gd name="T13" fmla="*/ 0 h 31"/>
                <a:gd name="T14" fmla="*/ 35 w 35"/>
                <a:gd name="T15" fmla="*/ 31 h 31"/>
              </a:gdLst>
              <a:ahLst/>
              <a:cxnLst>
                <a:cxn ang="T8">
                  <a:pos x="T0" y="T1"/>
                </a:cxn>
                <a:cxn ang="T9">
                  <a:pos x="T2" y="T3"/>
                </a:cxn>
                <a:cxn ang="T10">
                  <a:pos x="T4" y="T5"/>
                </a:cxn>
                <a:cxn ang="T11">
                  <a:pos x="T6" y="T7"/>
                </a:cxn>
              </a:cxnLst>
              <a:rect l="T12" t="T13" r="T14" b="T15"/>
              <a:pathLst>
                <a:path w="35" h="31">
                  <a:moveTo>
                    <a:pt x="29" y="0"/>
                  </a:moveTo>
                  <a:cubicBezTo>
                    <a:pt x="15" y="5"/>
                    <a:pt x="21" y="2"/>
                    <a:pt x="11" y="8"/>
                  </a:cubicBezTo>
                  <a:cubicBezTo>
                    <a:pt x="6" y="22"/>
                    <a:pt x="0" y="25"/>
                    <a:pt x="10" y="31"/>
                  </a:cubicBezTo>
                  <a:cubicBezTo>
                    <a:pt x="23" y="29"/>
                    <a:pt x="35" y="13"/>
                    <a:pt x="29" y="0"/>
                  </a:cubicBezTo>
                  <a:close/>
                </a:path>
              </a:pathLst>
            </a:custGeom>
            <a:solidFill>
              <a:srgbClr val="0000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6025" name="Text Box 26"/>
            <p:cNvSpPr txBox="1">
              <a:spLocks noChangeArrowheads="1"/>
            </p:cNvSpPr>
            <p:nvPr/>
          </p:nvSpPr>
          <p:spPr bwMode="auto">
            <a:xfrm>
              <a:off x="240" y="1584"/>
              <a:ext cx="2542"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ctr">
                <a:lnSpc>
                  <a:spcPct val="85000"/>
                </a:lnSpc>
                <a:spcBef>
                  <a:spcPct val="0"/>
                </a:spcBef>
                <a:buFontTx/>
                <a:buNone/>
              </a:pPr>
              <a:r>
                <a:rPr lang="en-US" altLang="en-US" sz="2400" b="1" dirty="0">
                  <a:solidFill>
                    <a:srgbClr val="FFFFFF"/>
                  </a:solidFill>
                  <a:latin typeface="+mn-lt"/>
                  <a:ea typeface="Osaka" pitchFamily="48" charset="-128"/>
                </a:rPr>
                <a:t>Decreased Brain Metabolism </a:t>
              </a:r>
            </a:p>
            <a:p>
              <a:pPr algn="ctr">
                <a:lnSpc>
                  <a:spcPct val="85000"/>
                </a:lnSpc>
                <a:spcBef>
                  <a:spcPct val="0"/>
                </a:spcBef>
                <a:buFontTx/>
                <a:buNone/>
              </a:pPr>
              <a:r>
                <a:rPr lang="en-US" altLang="en-US" sz="2400" b="1" dirty="0">
                  <a:solidFill>
                    <a:srgbClr val="FFFFFF"/>
                  </a:solidFill>
                  <a:latin typeface="+mn-lt"/>
                  <a:ea typeface="Osaka" pitchFamily="48" charset="-128"/>
                </a:rPr>
                <a:t>in</a:t>
              </a:r>
              <a:r>
                <a:rPr lang="en-US" altLang="en-US" sz="2400" b="1" dirty="0">
                  <a:solidFill>
                    <a:srgbClr val="FF9900"/>
                  </a:solidFill>
                  <a:latin typeface="+mn-lt"/>
                  <a:ea typeface="Osaka" pitchFamily="48" charset="-128"/>
                </a:rPr>
                <a:t> </a:t>
              </a:r>
              <a:r>
                <a:rPr lang="en-US" altLang="en-US" sz="2400" b="1" i="1" dirty="0">
                  <a:solidFill>
                    <a:srgbClr val="FFFF00"/>
                  </a:solidFill>
                  <a:latin typeface="+mn-lt"/>
                  <a:ea typeface="Osaka" pitchFamily="48" charset="-128"/>
                </a:rPr>
                <a:t>Drug Abuser</a:t>
              </a:r>
            </a:p>
          </p:txBody>
        </p:sp>
        <p:sp>
          <p:nvSpPr>
            <p:cNvPr id="86026" name="Text Box 29"/>
            <p:cNvSpPr txBox="1">
              <a:spLocks noChangeArrowheads="1"/>
            </p:cNvSpPr>
            <p:nvPr/>
          </p:nvSpPr>
          <p:spPr bwMode="auto">
            <a:xfrm>
              <a:off x="1465" y="3273"/>
              <a:ext cx="1205"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sz="2000" b="1" dirty="0">
                  <a:solidFill>
                    <a:srgbClr val="FFFFFF"/>
                  </a:solidFill>
                  <a:latin typeface="+mn-lt"/>
                  <a:ea typeface="Osaka" pitchFamily="48" charset="-128"/>
                </a:rPr>
                <a:t>Diseased Brain/</a:t>
              </a:r>
            </a:p>
            <a:p>
              <a:pPr algn="ctr">
                <a:spcBef>
                  <a:spcPct val="0"/>
                </a:spcBef>
                <a:buFontTx/>
                <a:buNone/>
              </a:pPr>
              <a:r>
                <a:rPr lang="en-US" altLang="en-US" sz="2000" b="1" dirty="0">
                  <a:solidFill>
                    <a:srgbClr val="FFFFFF"/>
                  </a:solidFill>
                  <a:latin typeface="+mn-lt"/>
                  <a:ea typeface="Osaka" pitchFamily="48" charset="-128"/>
                </a:rPr>
                <a:t>Cocaine Abuser</a:t>
              </a:r>
            </a:p>
          </p:txBody>
        </p:sp>
        <p:sp>
          <p:nvSpPr>
            <p:cNvPr id="86027" name="Text Box 31"/>
            <p:cNvSpPr txBox="1">
              <a:spLocks noChangeArrowheads="1"/>
            </p:cNvSpPr>
            <p:nvPr/>
          </p:nvSpPr>
          <p:spPr bwMode="auto">
            <a:xfrm>
              <a:off x="3246" y="3238"/>
              <a:ext cx="106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sz="2000" b="1" dirty="0">
                  <a:solidFill>
                    <a:srgbClr val="FFFFFF"/>
                  </a:solidFill>
                  <a:latin typeface="+mn-lt"/>
                  <a:ea typeface="Osaka" pitchFamily="48" charset="-128"/>
                </a:rPr>
                <a:t>Healthy Heart</a:t>
              </a:r>
            </a:p>
          </p:txBody>
        </p:sp>
        <p:pic>
          <p:nvPicPr>
            <p:cNvPr id="86028"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2118"/>
              <a:ext cx="216"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 y="2118"/>
              <a:ext cx="1068"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 y="2124"/>
              <a:ext cx="105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1" name="Picture 43"/>
            <p:cNvPicPr>
              <a:picLocks noChangeAspect="1" noChangeArrowheads="1"/>
            </p:cNvPicPr>
            <p:nvPr/>
          </p:nvPicPr>
          <p:blipFill>
            <a:blip r:embed="rId6">
              <a:extLst>
                <a:ext uri="{28A0092B-C50C-407E-A947-70E740481C1C}">
                  <a14:useLocalDpi xmlns:a14="http://schemas.microsoft.com/office/drawing/2010/main" val="0"/>
                </a:ext>
              </a:extLst>
            </a:blip>
            <a:srcRect l="3999" r="3999"/>
            <a:stretch>
              <a:fillRect/>
            </a:stretch>
          </p:blipFill>
          <p:spPr bwMode="auto">
            <a:xfrm>
              <a:off x="3180" y="2112"/>
              <a:ext cx="1140" cy="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2" name="Picture 44"/>
            <p:cNvPicPr>
              <a:picLocks noChangeAspect="1" noChangeArrowheads="1"/>
            </p:cNvPicPr>
            <p:nvPr/>
          </p:nvPicPr>
          <p:blipFill>
            <a:blip r:embed="rId7">
              <a:extLst>
                <a:ext uri="{28A0092B-C50C-407E-A947-70E740481C1C}">
                  <a14:useLocalDpi xmlns:a14="http://schemas.microsoft.com/office/drawing/2010/main" val="0"/>
                </a:ext>
              </a:extLst>
            </a:blip>
            <a:srcRect l="5302" r="7208"/>
            <a:stretch>
              <a:fillRect/>
            </a:stretch>
          </p:blipFill>
          <p:spPr bwMode="auto">
            <a:xfrm>
              <a:off x="4512" y="2112"/>
              <a:ext cx="1091" cy="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3" name="Picture 21" descr="white nid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16" y="4055"/>
              <a:ext cx="40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34" name="Text Box 37"/>
            <p:cNvSpPr txBox="1">
              <a:spLocks noChangeArrowheads="1"/>
            </p:cNvSpPr>
            <p:nvPr/>
          </p:nvSpPr>
          <p:spPr bwMode="auto">
            <a:xfrm>
              <a:off x="2864" y="2076"/>
              <a:ext cx="472"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ctr">
                <a:lnSpc>
                  <a:spcPct val="85000"/>
                </a:lnSpc>
                <a:spcBef>
                  <a:spcPct val="0"/>
                </a:spcBef>
                <a:buFontTx/>
                <a:buNone/>
              </a:pPr>
              <a:r>
                <a:rPr lang="en-US" altLang="en-US" sz="1600" dirty="0">
                  <a:latin typeface="+mn-lt"/>
                  <a:ea typeface="Osaka" pitchFamily="48" charset="-128"/>
                </a:rPr>
                <a:t>    High</a:t>
              </a:r>
            </a:p>
          </p:txBody>
        </p:sp>
        <p:sp>
          <p:nvSpPr>
            <p:cNvPr id="86035" name="Text Box 39"/>
            <p:cNvSpPr txBox="1">
              <a:spLocks noChangeArrowheads="1"/>
            </p:cNvSpPr>
            <p:nvPr/>
          </p:nvSpPr>
          <p:spPr bwMode="auto">
            <a:xfrm>
              <a:off x="2866" y="3166"/>
              <a:ext cx="44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ctr">
                <a:lnSpc>
                  <a:spcPct val="85000"/>
                </a:lnSpc>
                <a:spcBef>
                  <a:spcPct val="0"/>
                </a:spcBef>
                <a:buFontTx/>
                <a:buNone/>
              </a:pPr>
              <a:r>
                <a:rPr lang="en-US" altLang="en-US" sz="1600" dirty="0">
                  <a:solidFill>
                    <a:srgbClr val="FFFFFF"/>
                  </a:solidFill>
                  <a:latin typeface="+mn-lt"/>
                  <a:ea typeface="Osaka" pitchFamily="48" charset="-128"/>
                </a:rPr>
                <a:t>    Low</a:t>
              </a:r>
            </a:p>
          </p:txBody>
        </p:sp>
        <p:sp>
          <p:nvSpPr>
            <p:cNvPr id="86036" name="Text Box 21"/>
            <p:cNvSpPr txBox="1">
              <a:spLocks noChangeArrowheads="1"/>
            </p:cNvSpPr>
            <p:nvPr/>
          </p:nvSpPr>
          <p:spPr bwMode="auto">
            <a:xfrm>
              <a:off x="1100" y="3801"/>
              <a:ext cx="347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sz="2000" b="1" i="1" dirty="0">
                  <a:solidFill>
                    <a:srgbClr val="FFFF00"/>
                  </a:solidFill>
                  <a:latin typeface="+mn-lt"/>
                </a:rPr>
                <a:t>Research supported by NIDA addresses all of these</a:t>
              </a:r>
            </a:p>
            <a:p>
              <a:pPr algn="ctr">
                <a:spcBef>
                  <a:spcPct val="0"/>
                </a:spcBef>
                <a:buFontTx/>
                <a:buNone/>
              </a:pPr>
              <a:r>
                <a:rPr lang="en-US" altLang="en-US" sz="2000" b="1" i="1" dirty="0">
                  <a:solidFill>
                    <a:srgbClr val="FFFF00"/>
                  </a:solidFill>
                  <a:latin typeface="+mn-lt"/>
                </a:rPr>
                <a:t>components of addiction.</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8024813"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2835" name="Text Box 3"/>
          <p:cNvSpPr txBox="1">
            <a:spLocks noChangeArrowheads="1"/>
          </p:cNvSpPr>
          <p:nvPr/>
        </p:nvSpPr>
        <p:spPr bwMode="auto">
          <a:xfrm>
            <a:off x="479439" y="228600"/>
            <a:ext cx="8145435" cy="769441"/>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spAutoFit/>
          </a:bodyPr>
          <a:lstStyle/>
          <a:p>
            <a:pPr algn="ctr">
              <a:defRPr/>
            </a:pPr>
            <a:r>
              <a:rPr lang="en-US" sz="4400" dirty="0">
                <a:solidFill>
                  <a:srgbClr val="FFFF00"/>
                </a:solidFill>
                <a:ea typeface="ＭＳ Ｐゴシック" pitchFamily="1" charset="-128"/>
              </a:rPr>
              <a:t>Addiction Involves Multiple Factors</a:t>
            </a:r>
          </a:p>
        </p:txBody>
      </p:sp>
      <p:pic>
        <p:nvPicPr>
          <p:cNvPr id="88068" name="Picture 3" descr="white ni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0400" y="6437313"/>
            <a:ext cx="6429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52534" y="130557"/>
            <a:ext cx="8494560" cy="477695"/>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pPr>
            <a:r>
              <a:rPr lang="en-GB" sz="3200" dirty="0"/>
              <a:t>Stages of the Addiction Cycle</a:t>
            </a:r>
          </a:p>
        </p:txBody>
      </p:sp>
      <p:sp>
        <p:nvSpPr>
          <p:cNvPr id="5124" name="Text Box 4"/>
          <p:cNvSpPr txBox="1">
            <a:spLocks noChangeArrowheads="1"/>
          </p:cNvSpPr>
          <p:nvPr/>
        </p:nvSpPr>
        <p:spPr bwMode="auto">
          <a:xfrm>
            <a:off x="76200" y="6649032"/>
            <a:ext cx="7162800" cy="208968"/>
          </a:xfrm>
          <a:prstGeom prst="rect">
            <a:avLst/>
          </a:prstGeom>
          <a:noFill/>
          <a:ln w="9525">
            <a:noFill/>
            <a:miter lim="800000"/>
            <a:headEnd/>
            <a:tailEnd/>
          </a:ln>
        </p:spPr>
        <p:txBody>
          <a:bodyPr wrap="square" lIns="0" tIns="0" rIns="0" bIns="0">
            <a:spAutoFit/>
          </a:bodyPr>
          <a:lstStyle/>
          <a:p>
            <a:pPr>
              <a:lnSpc>
                <a:spcPct val="97000"/>
              </a:lnSpc>
              <a:buClr>
                <a:srgbClr val="FFFFFF"/>
              </a:buClr>
              <a:buSzPct val="45000"/>
              <a:tabLst>
                <a:tab pos="656582" algn="l"/>
                <a:tab pos="1313162" algn="l"/>
                <a:tab pos="1969745" algn="l"/>
                <a:tab pos="2626327" algn="l"/>
                <a:tab pos="3282907" algn="l"/>
              </a:tabLst>
            </a:pPr>
            <a:r>
              <a:rPr lang="en-GB" sz="1400" dirty="0">
                <a:latin typeface="Arial" charset="0"/>
              </a:rPr>
              <a:t>Volkow ND et al. N Engl J Med 2016;374:363-371</a:t>
            </a:r>
          </a:p>
        </p:txBody>
      </p:sp>
      <p:pic>
        <p:nvPicPr>
          <p:cNvPr id="6" name="Picture 5" descr="Image"/>
          <p:cNvPicPr>
            <a:picLocks noChangeAspect="1"/>
          </p:cNvPicPr>
          <p:nvPr/>
        </p:nvPicPr>
        <p:blipFill rotWithShape="1">
          <a:blip r:embed="rId3" cstate="print"/>
          <a:srcRect t="75050"/>
          <a:stretch/>
        </p:blipFill>
        <p:spPr>
          <a:xfrm>
            <a:off x="128954" y="762000"/>
            <a:ext cx="8894828" cy="2318916"/>
          </a:xfrm>
          <a:prstGeom prst="rect">
            <a:avLst/>
          </a:prstGeom>
        </p:spPr>
      </p:pic>
      <p:sp>
        <p:nvSpPr>
          <p:cNvPr id="5" name="TextBox 4"/>
          <p:cNvSpPr txBox="1"/>
          <p:nvPr/>
        </p:nvSpPr>
        <p:spPr>
          <a:xfrm>
            <a:off x="0" y="3352800"/>
            <a:ext cx="9123358" cy="2862322"/>
          </a:xfrm>
          <a:prstGeom prst="rect">
            <a:avLst/>
          </a:prstGeom>
          <a:noFill/>
        </p:spPr>
        <p:txBody>
          <a:bodyPr wrap="square" rtlCol="0">
            <a:spAutoFit/>
          </a:bodyPr>
          <a:lstStyle/>
          <a:p>
            <a:pPr marL="285750" indent="-285750">
              <a:buFont typeface="Arial" panose="020B0604020202020204" pitchFamily="34" charset="0"/>
              <a:buChar char="•"/>
            </a:pPr>
            <a:r>
              <a:rPr lang="en-US" dirty="0"/>
              <a:t>1</a:t>
            </a:r>
            <a:r>
              <a:rPr lang="en-US" baseline="30000" dirty="0"/>
              <a:t>st</a:t>
            </a:r>
            <a:r>
              <a:rPr lang="en-US" dirty="0"/>
              <a:t> stage (binge/intoxication) involves opiate-induced reward sensations in the brain. </a:t>
            </a:r>
          </a:p>
          <a:p>
            <a:pPr marL="285750" indent="-285750">
              <a:buFont typeface="Arial" panose="020B0604020202020204" pitchFamily="34" charset="0"/>
              <a:buChar char="•"/>
            </a:pPr>
            <a:r>
              <a:rPr lang="en-US" dirty="0"/>
              <a:t>2</a:t>
            </a:r>
            <a:r>
              <a:rPr lang="en-US" baseline="30000" dirty="0"/>
              <a:t>nd</a:t>
            </a:r>
            <a:r>
              <a:rPr lang="en-US" dirty="0"/>
              <a:t> stage (withdrawal/negative affect) is elevation in threshold for experiencing reward sensation after drug use (i.e., </a:t>
            </a:r>
            <a:r>
              <a:rPr lang="en-US" dirty="0">
                <a:sym typeface="Symbol"/>
              </a:rPr>
              <a:t></a:t>
            </a:r>
            <a:r>
              <a:rPr lang="en-US" dirty="0"/>
              <a:t>exposure to drug required) and withdrawal state develops when drug cannot be obtained. </a:t>
            </a:r>
          </a:p>
          <a:p>
            <a:pPr marL="285750" indent="-285750">
              <a:buFont typeface="Arial" panose="020B0604020202020204" pitchFamily="34" charset="0"/>
              <a:buChar char="•"/>
            </a:pPr>
            <a:r>
              <a:rPr lang="en-US" dirty="0"/>
              <a:t>3</a:t>
            </a:r>
            <a:r>
              <a:rPr lang="en-US" baseline="30000" dirty="0"/>
              <a:t>rd</a:t>
            </a:r>
            <a:r>
              <a:rPr lang="en-US" dirty="0"/>
              <a:t> stage (preoccupation-relapse) is chronic relapse in drug use, often triggered by environmental and emotional cues. </a:t>
            </a:r>
          </a:p>
          <a:p>
            <a:endParaRPr lang="en-US" dirty="0"/>
          </a:p>
          <a:p>
            <a:r>
              <a:rPr lang="en-US" dirty="0"/>
              <a:t>Chronic opioid use induces neurochemical changes that alter brain circuits, which reduces the reward sensation experienced during the initial stage and increases the stress and compulsivity associated with chronic drug addiction. </a:t>
            </a:r>
          </a:p>
        </p:txBody>
      </p:sp>
    </p:spTree>
    <p:extLst>
      <p:ext uri="{BB962C8B-B14F-4D97-AF65-F5344CB8AC3E}">
        <p14:creationId xmlns:p14="http://schemas.microsoft.com/office/powerpoint/2010/main" val="342164674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idx="4294967295"/>
          </p:nvPr>
        </p:nvSpPr>
        <p:spPr>
          <a:xfrm>
            <a:off x="0" y="0"/>
            <a:ext cx="9144000" cy="1741488"/>
          </a:xfrm>
        </p:spPr>
        <p:txBody>
          <a:bodyPr/>
          <a:lstStyle/>
          <a:p>
            <a:pPr algn="ctr" eaLnBrk="1" hangingPunct="1"/>
            <a:r>
              <a:rPr lang="en-US" altLang="en-US" dirty="0">
                <a:solidFill>
                  <a:srgbClr val="FFFF00"/>
                </a:solidFill>
                <a:latin typeface="+mn-lt"/>
                <a:ea typeface="ＭＳ Ｐゴシック" panose="020B0600070205080204" pitchFamily="34" charset="-128"/>
              </a:rPr>
              <a:t>Why Do People Take Drugs in The </a:t>
            </a:r>
            <a:br>
              <a:rPr lang="en-US" altLang="en-US" dirty="0">
                <a:solidFill>
                  <a:srgbClr val="FFFF00"/>
                </a:solidFill>
                <a:latin typeface="+mn-lt"/>
                <a:ea typeface="ＭＳ Ｐゴシック" panose="020B0600070205080204" pitchFamily="34" charset="-128"/>
              </a:rPr>
            </a:br>
            <a:r>
              <a:rPr lang="en-US" altLang="en-US" dirty="0">
                <a:solidFill>
                  <a:srgbClr val="FFFF00"/>
                </a:solidFill>
                <a:latin typeface="+mn-lt"/>
                <a:ea typeface="ＭＳ Ｐゴシック" panose="020B0600070205080204" pitchFamily="34" charset="-128"/>
              </a:rPr>
              <a:t>First Place?</a:t>
            </a:r>
          </a:p>
        </p:txBody>
      </p:sp>
      <p:sp>
        <p:nvSpPr>
          <p:cNvPr id="92163" name="Rectangle 3"/>
          <p:cNvSpPr>
            <a:spLocks noChangeArrowheads="1"/>
          </p:cNvSpPr>
          <p:nvPr/>
        </p:nvSpPr>
        <p:spPr bwMode="auto">
          <a:xfrm>
            <a:off x="0" y="2606675"/>
            <a:ext cx="24003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sz="3000" b="1" u="sng" dirty="0">
                <a:solidFill>
                  <a:srgbClr val="FF3300"/>
                </a:solidFill>
                <a:latin typeface="+mn-lt"/>
                <a:cs typeface="Times New Roman" panose="02020603050405020304" pitchFamily="18" charset="0"/>
              </a:rPr>
              <a:t>To Feel Good</a:t>
            </a:r>
            <a:endParaRPr lang="en-US" altLang="en-US" sz="3000" u="sng" dirty="0">
              <a:solidFill>
                <a:srgbClr val="FF3300"/>
              </a:solidFill>
              <a:latin typeface="+mn-lt"/>
              <a:cs typeface="Times New Roman" panose="02020603050405020304" pitchFamily="18" charset="0"/>
            </a:endParaRPr>
          </a:p>
          <a:p>
            <a:pPr algn="ctr">
              <a:spcBef>
                <a:spcPct val="0"/>
              </a:spcBef>
              <a:buFontTx/>
              <a:buNone/>
            </a:pPr>
            <a:r>
              <a:rPr lang="en-US" altLang="en-US" sz="2400" b="1" dirty="0">
                <a:solidFill>
                  <a:srgbClr val="FFFF00"/>
                </a:solidFill>
                <a:latin typeface="+mn-lt"/>
                <a:cs typeface="Times New Roman" panose="02020603050405020304" pitchFamily="18" charset="0"/>
              </a:rPr>
              <a:t>To have novel:</a:t>
            </a:r>
          </a:p>
          <a:p>
            <a:pPr algn="ctr">
              <a:spcBef>
                <a:spcPct val="0"/>
              </a:spcBef>
              <a:buFontTx/>
              <a:buNone/>
            </a:pPr>
            <a:r>
              <a:rPr lang="en-US" altLang="en-US" sz="2400" dirty="0">
                <a:solidFill>
                  <a:schemeClr val="bg1"/>
                </a:solidFill>
                <a:latin typeface="+mn-lt"/>
                <a:cs typeface="Times New Roman" panose="02020603050405020304" pitchFamily="18" charset="0"/>
              </a:rPr>
              <a:t>feelings</a:t>
            </a:r>
          </a:p>
          <a:p>
            <a:pPr algn="ctr">
              <a:spcBef>
                <a:spcPct val="0"/>
              </a:spcBef>
              <a:buFontTx/>
              <a:buNone/>
            </a:pPr>
            <a:r>
              <a:rPr lang="en-US" altLang="en-US" sz="2400" dirty="0">
                <a:solidFill>
                  <a:schemeClr val="bg1"/>
                </a:solidFill>
                <a:latin typeface="+mn-lt"/>
                <a:cs typeface="Times New Roman" panose="02020603050405020304" pitchFamily="18" charset="0"/>
              </a:rPr>
              <a:t>sensations</a:t>
            </a:r>
          </a:p>
          <a:p>
            <a:pPr algn="ctr">
              <a:spcBef>
                <a:spcPct val="0"/>
              </a:spcBef>
              <a:buFontTx/>
              <a:buNone/>
            </a:pPr>
            <a:r>
              <a:rPr lang="en-US" altLang="en-US" sz="2400" dirty="0">
                <a:solidFill>
                  <a:schemeClr val="bg1"/>
                </a:solidFill>
                <a:latin typeface="+mn-lt"/>
                <a:cs typeface="Times New Roman" panose="02020603050405020304" pitchFamily="18" charset="0"/>
              </a:rPr>
              <a:t>experiences</a:t>
            </a:r>
          </a:p>
          <a:p>
            <a:pPr algn="ctr">
              <a:spcBef>
                <a:spcPct val="0"/>
              </a:spcBef>
              <a:buFontTx/>
              <a:buNone/>
            </a:pPr>
            <a:r>
              <a:rPr lang="en-US" altLang="en-US" sz="2400" b="1" dirty="0">
                <a:solidFill>
                  <a:srgbClr val="FFFF00"/>
                </a:solidFill>
                <a:latin typeface="+mn-lt"/>
                <a:cs typeface="Times New Roman" panose="02020603050405020304" pitchFamily="18" charset="0"/>
              </a:rPr>
              <a:t>AND</a:t>
            </a:r>
          </a:p>
          <a:p>
            <a:pPr algn="ctr">
              <a:spcBef>
                <a:spcPct val="0"/>
              </a:spcBef>
              <a:buFontTx/>
              <a:buNone/>
            </a:pPr>
            <a:r>
              <a:rPr lang="en-US" altLang="en-US" sz="2400" dirty="0">
                <a:solidFill>
                  <a:schemeClr val="bg1"/>
                </a:solidFill>
                <a:latin typeface="+mn-lt"/>
                <a:cs typeface="Times New Roman" panose="02020603050405020304" pitchFamily="18" charset="0"/>
              </a:rPr>
              <a:t>to share them</a:t>
            </a:r>
          </a:p>
          <a:p>
            <a:pPr algn="r">
              <a:spcBef>
                <a:spcPct val="0"/>
              </a:spcBef>
              <a:buFontTx/>
              <a:buNone/>
            </a:pPr>
            <a:r>
              <a:rPr lang="en-US" altLang="en-US" dirty="0">
                <a:solidFill>
                  <a:schemeClr val="bg1"/>
                </a:solidFill>
                <a:latin typeface="+mn-lt"/>
                <a:cs typeface="Times New Roman" panose="02020603050405020304" pitchFamily="18" charset="0"/>
              </a:rPr>
              <a:t> </a:t>
            </a:r>
          </a:p>
        </p:txBody>
      </p:sp>
      <p:sp>
        <p:nvSpPr>
          <p:cNvPr id="92164" name="Rectangle 4"/>
          <p:cNvSpPr>
            <a:spLocks noChangeArrowheads="1"/>
          </p:cNvSpPr>
          <p:nvPr/>
        </p:nvSpPr>
        <p:spPr bwMode="auto">
          <a:xfrm>
            <a:off x="6600825" y="2581275"/>
            <a:ext cx="2754313"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sz="3000" b="1" u="sng" dirty="0">
                <a:solidFill>
                  <a:srgbClr val="FF3300"/>
                </a:solidFill>
                <a:latin typeface="+mn-lt"/>
                <a:cs typeface="Times New Roman" panose="02020603050405020304" pitchFamily="18" charset="0"/>
              </a:rPr>
              <a:t>To Feel Better</a:t>
            </a:r>
            <a:endParaRPr lang="en-US" altLang="en-US" sz="3000" u="sng" dirty="0">
              <a:solidFill>
                <a:srgbClr val="FF3300"/>
              </a:solidFill>
              <a:latin typeface="+mn-lt"/>
              <a:cs typeface="Times New Roman" panose="02020603050405020304" pitchFamily="18" charset="0"/>
            </a:endParaRPr>
          </a:p>
          <a:p>
            <a:pPr algn="ctr">
              <a:spcBef>
                <a:spcPct val="0"/>
              </a:spcBef>
              <a:buFontTx/>
              <a:buNone/>
            </a:pPr>
            <a:r>
              <a:rPr lang="en-US" altLang="en-US" sz="2400" b="1" dirty="0">
                <a:solidFill>
                  <a:srgbClr val="FFFF00"/>
                </a:solidFill>
                <a:latin typeface="+mn-lt"/>
                <a:cs typeface="Times New Roman" panose="02020603050405020304" pitchFamily="18" charset="0"/>
              </a:rPr>
              <a:t>To lessen:</a:t>
            </a:r>
          </a:p>
          <a:p>
            <a:pPr algn="ctr">
              <a:spcBef>
                <a:spcPct val="0"/>
              </a:spcBef>
              <a:buFontTx/>
              <a:buNone/>
            </a:pPr>
            <a:r>
              <a:rPr lang="en-US" altLang="en-US" sz="2400" dirty="0">
                <a:solidFill>
                  <a:schemeClr val="bg1"/>
                </a:solidFill>
                <a:latin typeface="+mn-lt"/>
                <a:cs typeface="Times New Roman" panose="02020603050405020304" pitchFamily="18" charset="0"/>
              </a:rPr>
              <a:t>anxiety</a:t>
            </a:r>
          </a:p>
          <a:p>
            <a:pPr algn="ctr">
              <a:spcBef>
                <a:spcPct val="0"/>
              </a:spcBef>
              <a:buFontTx/>
              <a:buNone/>
            </a:pPr>
            <a:r>
              <a:rPr lang="en-US" altLang="en-US" sz="2400" dirty="0">
                <a:solidFill>
                  <a:schemeClr val="bg1"/>
                </a:solidFill>
                <a:latin typeface="+mn-lt"/>
                <a:cs typeface="Times New Roman" panose="02020603050405020304" pitchFamily="18" charset="0"/>
              </a:rPr>
              <a:t>worries</a:t>
            </a:r>
          </a:p>
          <a:p>
            <a:pPr algn="ctr">
              <a:spcBef>
                <a:spcPct val="0"/>
              </a:spcBef>
              <a:buFontTx/>
              <a:buNone/>
            </a:pPr>
            <a:r>
              <a:rPr lang="en-US" altLang="en-US" sz="2400" dirty="0">
                <a:solidFill>
                  <a:schemeClr val="bg1"/>
                </a:solidFill>
                <a:latin typeface="+mn-lt"/>
                <a:cs typeface="Times New Roman" panose="02020603050405020304" pitchFamily="18" charset="0"/>
              </a:rPr>
              <a:t>fears</a:t>
            </a:r>
          </a:p>
          <a:p>
            <a:pPr algn="ctr">
              <a:spcBef>
                <a:spcPct val="0"/>
              </a:spcBef>
              <a:buFontTx/>
              <a:buNone/>
            </a:pPr>
            <a:r>
              <a:rPr lang="en-US" altLang="en-US" sz="2400" dirty="0">
                <a:solidFill>
                  <a:schemeClr val="bg1"/>
                </a:solidFill>
                <a:latin typeface="+mn-lt"/>
                <a:cs typeface="Times New Roman" panose="02020603050405020304" pitchFamily="18" charset="0"/>
              </a:rPr>
              <a:t>depression</a:t>
            </a:r>
          </a:p>
          <a:p>
            <a:pPr algn="ctr">
              <a:spcBef>
                <a:spcPct val="0"/>
              </a:spcBef>
              <a:buFontTx/>
              <a:buNone/>
            </a:pPr>
            <a:r>
              <a:rPr lang="en-US" altLang="en-US" sz="2400" dirty="0">
                <a:solidFill>
                  <a:schemeClr val="bg1"/>
                </a:solidFill>
                <a:latin typeface="+mn-lt"/>
                <a:cs typeface="Times New Roman" panose="02020603050405020304" pitchFamily="18" charset="0"/>
              </a:rPr>
              <a:t>hopelessness</a:t>
            </a:r>
          </a:p>
          <a:p>
            <a:pPr>
              <a:spcBef>
                <a:spcPct val="0"/>
              </a:spcBef>
              <a:buFontTx/>
              <a:buNone/>
            </a:pPr>
            <a:r>
              <a:rPr lang="en-US" altLang="en-US" dirty="0">
                <a:solidFill>
                  <a:schemeClr val="bg1"/>
                </a:solidFill>
                <a:latin typeface="+mn-lt"/>
                <a:cs typeface="Times New Roman" panose="02020603050405020304" pitchFamily="18" charset="0"/>
              </a:rPr>
              <a:t> </a:t>
            </a:r>
            <a:br>
              <a:rPr lang="en-US" altLang="en-US" dirty="0">
                <a:solidFill>
                  <a:schemeClr val="bg1"/>
                </a:solidFill>
                <a:latin typeface="+mn-lt"/>
                <a:cs typeface="Times New Roman" panose="02020603050405020304" pitchFamily="18" charset="0"/>
              </a:rPr>
            </a:br>
            <a:endParaRPr lang="en-US" altLang="en-US" dirty="0">
              <a:solidFill>
                <a:schemeClr val="bg1"/>
              </a:solidFill>
              <a:latin typeface="+mn-lt"/>
              <a:cs typeface="Times New Roman" panose="02020603050405020304" pitchFamily="18" charset="0"/>
            </a:endParaRPr>
          </a:p>
        </p:txBody>
      </p:sp>
      <p:pic>
        <p:nvPicPr>
          <p:cNvPr id="921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2571750"/>
            <a:ext cx="43053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7" descr="white ni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0400" y="6437313"/>
            <a:ext cx="6429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87" name="Text Box 15"/>
          <p:cNvSpPr txBox="1">
            <a:spLocks noChangeArrowheads="1"/>
          </p:cNvSpPr>
          <p:nvPr/>
        </p:nvSpPr>
        <p:spPr bwMode="auto">
          <a:xfrm>
            <a:off x="0" y="2527300"/>
            <a:ext cx="5280025" cy="21621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algn="ctr" eaLnBrk="1" hangingPunct="1">
              <a:lnSpc>
                <a:spcPct val="85000"/>
              </a:lnSpc>
              <a:defRPr/>
            </a:pPr>
            <a:r>
              <a:rPr lang="en-US" sz="4000" b="1" dirty="0">
                <a:solidFill>
                  <a:schemeClr val="bg1"/>
                </a:solidFill>
                <a:latin typeface="Times New Roman" pitchFamily="18" charset="0"/>
                <a:ea typeface="Osaka" pitchFamily="48" charset="-128"/>
              </a:rPr>
              <a:t>Drugs of Abuse </a:t>
            </a:r>
          </a:p>
          <a:p>
            <a:pPr algn="ctr" eaLnBrk="1" hangingPunct="1">
              <a:lnSpc>
                <a:spcPct val="85000"/>
              </a:lnSpc>
              <a:defRPr/>
            </a:pPr>
            <a:r>
              <a:rPr lang="en-US" sz="4000" b="1" dirty="0">
                <a:solidFill>
                  <a:schemeClr val="bg1"/>
                </a:solidFill>
                <a:latin typeface="Times New Roman" pitchFamily="18" charset="0"/>
                <a:ea typeface="Osaka" pitchFamily="48" charset="-128"/>
              </a:rPr>
              <a:t>Engage </a:t>
            </a:r>
            <a:r>
              <a:rPr lang="en-US" sz="4000" b="1" i="1" dirty="0">
                <a:solidFill>
                  <a:srgbClr val="FFFF00"/>
                </a:solidFill>
                <a:latin typeface="Times New Roman" pitchFamily="18" charset="0"/>
                <a:ea typeface="Osaka" pitchFamily="48" charset="-128"/>
              </a:rPr>
              <a:t>Motivation</a:t>
            </a:r>
            <a:r>
              <a:rPr lang="en-US" sz="4000" b="1" dirty="0">
                <a:solidFill>
                  <a:schemeClr val="accent1"/>
                </a:solidFill>
                <a:latin typeface="Times New Roman" pitchFamily="18" charset="0"/>
                <a:ea typeface="Osaka" pitchFamily="48" charset="-128"/>
              </a:rPr>
              <a:t> </a:t>
            </a:r>
            <a:r>
              <a:rPr lang="en-US" sz="4000" b="1" dirty="0">
                <a:solidFill>
                  <a:schemeClr val="bg1"/>
                </a:solidFill>
                <a:latin typeface="Times New Roman" pitchFamily="18" charset="0"/>
                <a:ea typeface="Osaka" pitchFamily="48" charset="-128"/>
              </a:rPr>
              <a:t>and</a:t>
            </a:r>
            <a:r>
              <a:rPr lang="en-US" sz="4000" b="1" dirty="0">
                <a:solidFill>
                  <a:srgbClr val="FFFF00"/>
                </a:solidFill>
                <a:latin typeface="Times New Roman" pitchFamily="18" charset="0"/>
                <a:ea typeface="Osaka" pitchFamily="48" charset="-128"/>
              </a:rPr>
              <a:t> </a:t>
            </a:r>
          </a:p>
          <a:p>
            <a:pPr algn="ctr" eaLnBrk="1" hangingPunct="1">
              <a:lnSpc>
                <a:spcPct val="85000"/>
              </a:lnSpc>
              <a:defRPr/>
            </a:pPr>
            <a:r>
              <a:rPr lang="en-US" sz="4000" b="1" i="1" dirty="0">
                <a:solidFill>
                  <a:srgbClr val="FFFF00"/>
                </a:solidFill>
                <a:latin typeface="Times New Roman" pitchFamily="18" charset="0"/>
                <a:ea typeface="Osaka" pitchFamily="48" charset="-128"/>
              </a:rPr>
              <a:t>Pleasure Pathways</a:t>
            </a:r>
          </a:p>
          <a:p>
            <a:pPr algn="ctr" eaLnBrk="1" hangingPunct="1">
              <a:lnSpc>
                <a:spcPct val="85000"/>
              </a:lnSpc>
              <a:defRPr/>
            </a:pPr>
            <a:r>
              <a:rPr lang="en-US" sz="4000" b="1" i="1" dirty="0">
                <a:solidFill>
                  <a:srgbClr val="FFFF00"/>
                </a:solidFill>
                <a:latin typeface="Times New Roman" pitchFamily="18" charset="0"/>
                <a:ea typeface="Osaka" pitchFamily="48" charset="-128"/>
              </a:rPr>
              <a:t>of the Brain</a:t>
            </a:r>
          </a:p>
        </p:txBody>
      </p:sp>
      <p:sp>
        <p:nvSpPr>
          <p:cNvPr id="540688" name="Text Box 16"/>
          <p:cNvSpPr txBox="1">
            <a:spLocks noChangeArrowheads="1"/>
          </p:cNvSpPr>
          <p:nvPr/>
        </p:nvSpPr>
        <p:spPr bwMode="auto">
          <a:xfrm>
            <a:off x="322263" y="471488"/>
            <a:ext cx="4078287" cy="1263650"/>
          </a:xfrm>
          <a:prstGeom prst="rect">
            <a:avLst/>
          </a:prstGeom>
          <a:noFill/>
          <a:ln w="12700" cap="sq">
            <a:noFill/>
            <a:miter lim="800000"/>
            <a:headEnd/>
            <a:tailEnd/>
          </a:ln>
          <a:effectLst>
            <a:outerShdw blurRad="63500" dist="38099" dir="2700000" algn="ctr" rotWithShape="0">
              <a:schemeClr val="tx2">
                <a:alpha val="74998"/>
              </a:schemeClr>
            </a:outerShdw>
          </a:effectLst>
        </p:spPr>
        <p:txBody>
          <a:bodyPr wrap="none">
            <a:spAutoFit/>
          </a:bodyPr>
          <a:lstStyle/>
          <a:p>
            <a:pPr algn="ctr" eaLnBrk="1" hangingPunct="1">
              <a:lnSpc>
                <a:spcPct val="80000"/>
              </a:lnSpc>
              <a:buClr>
                <a:srgbClr val="FF0000"/>
              </a:buClr>
              <a:buSzPct val="150000"/>
              <a:defRPr/>
            </a:pPr>
            <a:r>
              <a:rPr lang="en-US" sz="4800" b="1" i="1" dirty="0">
                <a:solidFill>
                  <a:srgbClr val="FFFF00"/>
                </a:solidFill>
                <a:latin typeface="Times New Roman" pitchFamily="18" charset="0"/>
                <a:ea typeface="Osaka" pitchFamily="48" charset="-128"/>
              </a:rPr>
              <a:t>Why Do People</a:t>
            </a:r>
          </a:p>
          <a:p>
            <a:pPr algn="ctr" eaLnBrk="1" hangingPunct="1">
              <a:lnSpc>
                <a:spcPct val="80000"/>
              </a:lnSpc>
              <a:buClr>
                <a:srgbClr val="FF0000"/>
              </a:buClr>
              <a:buSzPct val="150000"/>
              <a:defRPr/>
            </a:pPr>
            <a:r>
              <a:rPr lang="en-US" sz="4800" b="1" i="1" dirty="0">
                <a:solidFill>
                  <a:srgbClr val="FFFF00"/>
                </a:solidFill>
                <a:latin typeface="Times New Roman" pitchFamily="18" charset="0"/>
                <a:ea typeface="Osaka" pitchFamily="48" charset="-128"/>
              </a:rPr>
              <a:t>Abuse Drugs?</a:t>
            </a:r>
          </a:p>
        </p:txBody>
      </p:sp>
      <p:pic>
        <p:nvPicPr>
          <p:cNvPr id="9421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038" y="500063"/>
            <a:ext cx="3400425"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6" descr="white ni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2150" y="6394450"/>
            <a:ext cx="6429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97"/>
          <p:cNvSpPr>
            <a:spLocks noChangeArrowheads="1"/>
          </p:cNvSpPr>
          <p:nvPr/>
        </p:nvSpPr>
        <p:spPr bwMode="auto">
          <a:xfrm>
            <a:off x="0" y="6550025"/>
            <a:ext cx="6170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400" dirty="0">
                <a:solidFill>
                  <a:schemeClr val="bg1"/>
                </a:solidFill>
                <a:latin typeface="Times New Roman" panose="02020603050405020304" pitchFamily="18" charset="0"/>
              </a:rPr>
              <a:t>Di Chiara et al., Neuroscience, 1999.,</a:t>
            </a:r>
            <a:r>
              <a:rPr lang="en-US" altLang="en-US" sz="1400" dirty="0">
                <a:solidFill>
                  <a:schemeClr val="bg1"/>
                </a:solidFill>
                <a:latin typeface="Times New Roman" panose="02020603050405020304" pitchFamily="18" charset="0"/>
                <a:cs typeface="Arial" panose="020B0604020202020204" pitchFamily="34" charset="0"/>
              </a:rPr>
              <a:t>Fiorino and Phillips, J. Neuroscience, 1997.</a:t>
            </a:r>
          </a:p>
        </p:txBody>
      </p:sp>
      <p:sp>
        <p:nvSpPr>
          <p:cNvPr id="106499" name="Rectangle 98"/>
          <p:cNvSpPr>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ctr">
              <a:spcBef>
                <a:spcPct val="0"/>
              </a:spcBef>
              <a:buFontTx/>
              <a:buNone/>
            </a:pPr>
            <a:r>
              <a:rPr kumimoji="1" lang="en-US" altLang="en-US" sz="4000" dirty="0">
                <a:solidFill>
                  <a:srgbClr val="FFFF00"/>
                </a:solidFill>
                <a:latin typeface="+mn-lt"/>
                <a:cs typeface="Arial" panose="020B0604020202020204" pitchFamily="34" charset="0"/>
              </a:rPr>
              <a:t>Natural Rewards Elevate </a:t>
            </a:r>
          </a:p>
          <a:p>
            <a:pPr algn="ctr">
              <a:spcBef>
                <a:spcPct val="0"/>
              </a:spcBef>
              <a:buFontTx/>
              <a:buNone/>
            </a:pPr>
            <a:r>
              <a:rPr kumimoji="1" lang="en-US" altLang="en-US" sz="4000" dirty="0">
                <a:solidFill>
                  <a:srgbClr val="FFFF00"/>
                </a:solidFill>
                <a:latin typeface="+mn-lt"/>
                <a:cs typeface="Arial" panose="020B0604020202020204" pitchFamily="34" charset="0"/>
              </a:rPr>
              <a:t>Dopamine Levels</a:t>
            </a:r>
          </a:p>
        </p:txBody>
      </p:sp>
      <p:sp>
        <p:nvSpPr>
          <p:cNvPr id="106500" name="Line 3"/>
          <p:cNvSpPr>
            <a:spLocks noChangeShapeType="1"/>
          </p:cNvSpPr>
          <p:nvPr/>
        </p:nvSpPr>
        <p:spPr bwMode="auto">
          <a:xfrm>
            <a:off x="1016000" y="2193925"/>
            <a:ext cx="1588" cy="2798763"/>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01" name="Line 4"/>
          <p:cNvSpPr>
            <a:spLocks noChangeShapeType="1"/>
          </p:cNvSpPr>
          <p:nvPr/>
        </p:nvSpPr>
        <p:spPr bwMode="auto">
          <a:xfrm>
            <a:off x="971550" y="4992688"/>
            <a:ext cx="44450" cy="1587"/>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02" name="Line 5"/>
          <p:cNvSpPr>
            <a:spLocks noChangeShapeType="1"/>
          </p:cNvSpPr>
          <p:nvPr/>
        </p:nvSpPr>
        <p:spPr bwMode="auto">
          <a:xfrm>
            <a:off x="971550" y="4295775"/>
            <a:ext cx="4445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03" name="Line 6"/>
          <p:cNvSpPr>
            <a:spLocks noChangeShapeType="1"/>
          </p:cNvSpPr>
          <p:nvPr/>
        </p:nvSpPr>
        <p:spPr bwMode="auto">
          <a:xfrm>
            <a:off x="971550" y="3597275"/>
            <a:ext cx="44450" cy="1588"/>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04" name="Line 7"/>
          <p:cNvSpPr>
            <a:spLocks noChangeShapeType="1"/>
          </p:cNvSpPr>
          <p:nvPr/>
        </p:nvSpPr>
        <p:spPr bwMode="auto">
          <a:xfrm>
            <a:off x="971550" y="2892425"/>
            <a:ext cx="4445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05" name="Line 8"/>
          <p:cNvSpPr>
            <a:spLocks noChangeShapeType="1"/>
          </p:cNvSpPr>
          <p:nvPr/>
        </p:nvSpPr>
        <p:spPr bwMode="auto">
          <a:xfrm>
            <a:off x="971550" y="2193925"/>
            <a:ext cx="44450" cy="1588"/>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06" name="Line 9"/>
          <p:cNvSpPr>
            <a:spLocks noChangeShapeType="1"/>
          </p:cNvSpPr>
          <p:nvPr/>
        </p:nvSpPr>
        <p:spPr bwMode="auto">
          <a:xfrm>
            <a:off x="1016000" y="4992688"/>
            <a:ext cx="2703513" cy="1587"/>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07" name="Line 10"/>
          <p:cNvSpPr>
            <a:spLocks noChangeShapeType="1"/>
          </p:cNvSpPr>
          <p:nvPr/>
        </p:nvSpPr>
        <p:spPr bwMode="auto">
          <a:xfrm flipV="1">
            <a:off x="1016000" y="4992688"/>
            <a:ext cx="1588" cy="444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08" name="Line 11"/>
          <p:cNvSpPr>
            <a:spLocks noChangeShapeType="1"/>
          </p:cNvSpPr>
          <p:nvPr/>
        </p:nvSpPr>
        <p:spPr bwMode="auto">
          <a:xfrm flipV="1">
            <a:off x="1160463" y="4992688"/>
            <a:ext cx="0" cy="444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09" name="Line 12"/>
          <p:cNvSpPr>
            <a:spLocks noChangeShapeType="1"/>
          </p:cNvSpPr>
          <p:nvPr/>
        </p:nvSpPr>
        <p:spPr bwMode="auto">
          <a:xfrm flipV="1">
            <a:off x="1296988" y="4992688"/>
            <a:ext cx="1587" cy="444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10" name="Line 13"/>
          <p:cNvSpPr>
            <a:spLocks noChangeShapeType="1"/>
          </p:cNvSpPr>
          <p:nvPr/>
        </p:nvSpPr>
        <p:spPr bwMode="auto">
          <a:xfrm flipV="1">
            <a:off x="1441450" y="4992688"/>
            <a:ext cx="1588" cy="444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11" name="Line 14"/>
          <p:cNvSpPr>
            <a:spLocks noChangeShapeType="1"/>
          </p:cNvSpPr>
          <p:nvPr/>
        </p:nvSpPr>
        <p:spPr bwMode="auto">
          <a:xfrm flipV="1">
            <a:off x="1587500" y="4992688"/>
            <a:ext cx="1588" cy="444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12" name="Line 15"/>
          <p:cNvSpPr>
            <a:spLocks noChangeShapeType="1"/>
          </p:cNvSpPr>
          <p:nvPr/>
        </p:nvSpPr>
        <p:spPr bwMode="auto">
          <a:xfrm flipV="1">
            <a:off x="1724025" y="4992688"/>
            <a:ext cx="1588" cy="444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13" name="Line 16"/>
          <p:cNvSpPr>
            <a:spLocks noChangeShapeType="1"/>
          </p:cNvSpPr>
          <p:nvPr/>
        </p:nvSpPr>
        <p:spPr bwMode="auto">
          <a:xfrm flipV="1">
            <a:off x="1868488" y="4992688"/>
            <a:ext cx="1587" cy="444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14" name="Line 17"/>
          <p:cNvSpPr>
            <a:spLocks noChangeShapeType="1"/>
          </p:cNvSpPr>
          <p:nvPr/>
        </p:nvSpPr>
        <p:spPr bwMode="auto">
          <a:xfrm flipV="1">
            <a:off x="2012950" y="4992688"/>
            <a:ext cx="1588" cy="444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15" name="Line 18"/>
          <p:cNvSpPr>
            <a:spLocks noChangeShapeType="1"/>
          </p:cNvSpPr>
          <p:nvPr/>
        </p:nvSpPr>
        <p:spPr bwMode="auto">
          <a:xfrm flipV="1">
            <a:off x="2151063" y="4992688"/>
            <a:ext cx="1587" cy="444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16" name="Line 19"/>
          <p:cNvSpPr>
            <a:spLocks noChangeShapeType="1"/>
          </p:cNvSpPr>
          <p:nvPr/>
        </p:nvSpPr>
        <p:spPr bwMode="auto">
          <a:xfrm flipV="1">
            <a:off x="2295525" y="4992688"/>
            <a:ext cx="1588" cy="444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17" name="Line 20"/>
          <p:cNvSpPr>
            <a:spLocks noChangeShapeType="1"/>
          </p:cNvSpPr>
          <p:nvPr/>
        </p:nvSpPr>
        <p:spPr bwMode="auto">
          <a:xfrm flipV="1">
            <a:off x="2439988" y="4992688"/>
            <a:ext cx="1587" cy="444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18" name="Line 21"/>
          <p:cNvSpPr>
            <a:spLocks noChangeShapeType="1"/>
          </p:cNvSpPr>
          <p:nvPr/>
        </p:nvSpPr>
        <p:spPr bwMode="auto">
          <a:xfrm flipV="1">
            <a:off x="2584450" y="4992688"/>
            <a:ext cx="1588" cy="444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19" name="Line 22"/>
          <p:cNvSpPr>
            <a:spLocks noChangeShapeType="1"/>
          </p:cNvSpPr>
          <p:nvPr/>
        </p:nvSpPr>
        <p:spPr bwMode="auto">
          <a:xfrm flipV="1">
            <a:off x="2722563" y="4992688"/>
            <a:ext cx="0" cy="444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20" name="Line 23"/>
          <p:cNvSpPr>
            <a:spLocks noChangeShapeType="1"/>
          </p:cNvSpPr>
          <p:nvPr/>
        </p:nvSpPr>
        <p:spPr bwMode="auto">
          <a:xfrm flipV="1">
            <a:off x="2867025" y="4992688"/>
            <a:ext cx="1588" cy="444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21" name="Line 24"/>
          <p:cNvSpPr>
            <a:spLocks noChangeShapeType="1"/>
          </p:cNvSpPr>
          <p:nvPr/>
        </p:nvSpPr>
        <p:spPr bwMode="auto">
          <a:xfrm flipV="1">
            <a:off x="3011488" y="4992688"/>
            <a:ext cx="0" cy="444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22" name="Line 25"/>
          <p:cNvSpPr>
            <a:spLocks noChangeShapeType="1"/>
          </p:cNvSpPr>
          <p:nvPr/>
        </p:nvSpPr>
        <p:spPr bwMode="auto">
          <a:xfrm flipV="1">
            <a:off x="3149600" y="4992688"/>
            <a:ext cx="0" cy="444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23" name="Line 26"/>
          <p:cNvSpPr>
            <a:spLocks noChangeShapeType="1"/>
          </p:cNvSpPr>
          <p:nvPr/>
        </p:nvSpPr>
        <p:spPr bwMode="auto">
          <a:xfrm flipV="1">
            <a:off x="3294063" y="4992688"/>
            <a:ext cx="0" cy="444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24" name="Line 27"/>
          <p:cNvSpPr>
            <a:spLocks noChangeShapeType="1"/>
          </p:cNvSpPr>
          <p:nvPr/>
        </p:nvSpPr>
        <p:spPr bwMode="auto">
          <a:xfrm flipV="1">
            <a:off x="3438525" y="4992688"/>
            <a:ext cx="1588" cy="444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25" name="Line 28"/>
          <p:cNvSpPr>
            <a:spLocks noChangeShapeType="1"/>
          </p:cNvSpPr>
          <p:nvPr/>
        </p:nvSpPr>
        <p:spPr bwMode="auto">
          <a:xfrm flipV="1">
            <a:off x="3575050" y="4992688"/>
            <a:ext cx="1588" cy="444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26" name="Line 29"/>
          <p:cNvSpPr>
            <a:spLocks noChangeShapeType="1"/>
          </p:cNvSpPr>
          <p:nvPr/>
        </p:nvSpPr>
        <p:spPr bwMode="auto">
          <a:xfrm flipV="1">
            <a:off x="3719513" y="4992688"/>
            <a:ext cx="1587" cy="444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27" name="Line 30"/>
          <p:cNvSpPr>
            <a:spLocks noChangeShapeType="1"/>
          </p:cNvSpPr>
          <p:nvPr/>
        </p:nvSpPr>
        <p:spPr bwMode="auto">
          <a:xfrm>
            <a:off x="1087438" y="3597275"/>
            <a:ext cx="146050" cy="6667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28" name="Line 31"/>
          <p:cNvSpPr>
            <a:spLocks noChangeShapeType="1"/>
          </p:cNvSpPr>
          <p:nvPr/>
        </p:nvSpPr>
        <p:spPr bwMode="auto">
          <a:xfrm flipV="1">
            <a:off x="1233488" y="3524250"/>
            <a:ext cx="136525" cy="13970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29" name="Line 32"/>
          <p:cNvSpPr>
            <a:spLocks noChangeShapeType="1"/>
          </p:cNvSpPr>
          <p:nvPr/>
        </p:nvSpPr>
        <p:spPr bwMode="auto">
          <a:xfrm>
            <a:off x="1370013" y="3524250"/>
            <a:ext cx="144462" cy="58738"/>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30" name="Line 33"/>
          <p:cNvSpPr>
            <a:spLocks noChangeShapeType="1"/>
          </p:cNvSpPr>
          <p:nvPr/>
        </p:nvSpPr>
        <p:spPr bwMode="auto">
          <a:xfrm>
            <a:off x="1514475" y="3582988"/>
            <a:ext cx="144463" cy="15398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31" name="Line 34"/>
          <p:cNvSpPr>
            <a:spLocks noChangeShapeType="1"/>
          </p:cNvSpPr>
          <p:nvPr/>
        </p:nvSpPr>
        <p:spPr bwMode="auto">
          <a:xfrm flipV="1">
            <a:off x="1658938" y="2892425"/>
            <a:ext cx="138112" cy="84455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32" name="Line 35"/>
          <p:cNvSpPr>
            <a:spLocks noChangeShapeType="1"/>
          </p:cNvSpPr>
          <p:nvPr/>
        </p:nvSpPr>
        <p:spPr bwMode="auto">
          <a:xfrm>
            <a:off x="1797050" y="2892425"/>
            <a:ext cx="144463" cy="138113"/>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33" name="Line 36"/>
          <p:cNvSpPr>
            <a:spLocks noChangeShapeType="1"/>
          </p:cNvSpPr>
          <p:nvPr/>
        </p:nvSpPr>
        <p:spPr bwMode="auto">
          <a:xfrm>
            <a:off x="1941513" y="3030538"/>
            <a:ext cx="144462" cy="214312"/>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34" name="Line 37"/>
          <p:cNvSpPr>
            <a:spLocks noChangeShapeType="1"/>
          </p:cNvSpPr>
          <p:nvPr/>
        </p:nvSpPr>
        <p:spPr bwMode="auto">
          <a:xfrm>
            <a:off x="2085975" y="3244850"/>
            <a:ext cx="136525" cy="13970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35" name="Line 38"/>
          <p:cNvSpPr>
            <a:spLocks noChangeShapeType="1"/>
          </p:cNvSpPr>
          <p:nvPr/>
        </p:nvSpPr>
        <p:spPr bwMode="auto">
          <a:xfrm>
            <a:off x="2222500" y="3384550"/>
            <a:ext cx="144463" cy="42863"/>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36" name="Line 39"/>
          <p:cNvSpPr>
            <a:spLocks noChangeShapeType="1"/>
          </p:cNvSpPr>
          <p:nvPr/>
        </p:nvSpPr>
        <p:spPr bwMode="auto">
          <a:xfrm>
            <a:off x="2366963" y="3427413"/>
            <a:ext cx="146050" cy="1587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37" name="Line 40"/>
          <p:cNvSpPr>
            <a:spLocks noChangeShapeType="1"/>
          </p:cNvSpPr>
          <p:nvPr/>
        </p:nvSpPr>
        <p:spPr bwMode="auto">
          <a:xfrm>
            <a:off x="2513013" y="3443288"/>
            <a:ext cx="136525" cy="2222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38" name="Line 41"/>
          <p:cNvSpPr>
            <a:spLocks noChangeShapeType="1"/>
          </p:cNvSpPr>
          <p:nvPr/>
        </p:nvSpPr>
        <p:spPr bwMode="auto">
          <a:xfrm>
            <a:off x="2649538" y="3465513"/>
            <a:ext cx="144462" cy="1428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39" name="Line 42"/>
          <p:cNvSpPr>
            <a:spLocks noChangeShapeType="1"/>
          </p:cNvSpPr>
          <p:nvPr/>
        </p:nvSpPr>
        <p:spPr bwMode="auto">
          <a:xfrm>
            <a:off x="2794000" y="3479800"/>
            <a:ext cx="144463" cy="4445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40" name="Line 43"/>
          <p:cNvSpPr>
            <a:spLocks noChangeShapeType="1"/>
          </p:cNvSpPr>
          <p:nvPr/>
        </p:nvSpPr>
        <p:spPr bwMode="auto">
          <a:xfrm>
            <a:off x="2938463" y="3524250"/>
            <a:ext cx="138112" cy="2857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41" name="Line 44"/>
          <p:cNvSpPr>
            <a:spLocks noChangeShapeType="1"/>
          </p:cNvSpPr>
          <p:nvPr/>
        </p:nvSpPr>
        <p:spPr bwMode="auto">
          <a:xfrm>
            <a:off x="3076575" y="3552825"/>
            <a:ext cx="144463" cy="30163"/>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42" name="Line 45"/>
          <p:cNvSpPr>
            <a:spLocks noChangeShapeType="1"/>
          </p:cNvSpPr>
          <p:nvPr/>
        </p:nvSpPr>
        <p:spPr bwMode="auto">
          <a:xfrm>
            <a:off x="3221038" y="3582988"/>
            <a:ext cx="144462" cy="1428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43" name="Line 46"/>
          <p:cNvSpPr>
            <a:spLocks noChangeShapeType="1"/>
          </p:cNvSpPr>
          <p:nvPr/>
        </p:nvSpPr>
        <p:spPr bwMode="auto">
          <a:xfrm flipV="1">
            <a:off x="3365500" y="3582988"/>
            <a:ext cx="138113" cy="1428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44" name="Line 47"/>
          <p:cNvSpPr>
            <a:spLocks noChangeShapeType="1"/>
          </p:cNvSpPr>
          <p:nvPr/>
        </p:nvSpPr>
        <p:spPr bwMode="auto">
          <a:xfrm>
            <a:off x="3503613" y="3582988"/>
            <a:ext cx="144462" cy="1428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45" name="Rectangle 48"/>
          <p:cNvSpPr>
            <a:spLocks noChangeArrowheads="1"/>
          </p:cNvSpPr>
          <p:nvPr/>
        </p:nvSpPr>
        <p:spPr bwMode="auto">
          <a:xfrm>
            <a:off x="1036638" y="3544888"/>
            <a:ext cx="95250" cy="96837"/>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546" name="Rectangle 49"/>
          <p:cNvSpPr>
            <a:spLocks noChangeArrowheads="1"/>
          </p:cNvSpPr>
          <p:nvPr/>
        </p:nvSpPr>
        <p:spPr bwMode="auto">
          <a:xfrm>
            <a:off x="1182688" y="3611563"/>
            <a:ext cx="93662" cy="95250"/>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547" name="Rectangle 50"/>
          <p:cNvSpPr>
            <a:spLocks noChangeArrowheads="1"/>
          </p:cNvSpPr>
          <p:nvPr/>
        </p:nvSpPr>
        <p:spPr bwMode="auto">
          <a:xfrm>
            <a:off x="1319213" y="3471863"/>
            <a:ext cx="93662" cy="95250"/>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548" name="Rectangle 51"/>
          <p:cNvSpPr>
            <a:spLocks noChangeArrowheads="1"/>
          </p:cNvSpPr>
          <p:nvPr/>
        </p:nvSpPr>
        <p:spPr bwMode="auto">
          <a:xfrm>
            <a:off x="1463675" y="3530600"/>
            <a:ext cx="93663" cy="95250"/>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549" name="Rectangle 52"/>
          <p:cNvSpPr>
            <a:spLocks noChangeArrowheads="1"/>
          </p:cNvSpPr>
          <p:nvPr/>
        </p:nvSpPr>
        <p:spPr bwMode="auto">
          <a:xfrm>
            <a:off x="1608138" y="3684588"/>
            <a:ext cx="95250" cy="96837"/>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550" name="Rectangle 53"/>
          <p:cNvSpPr>
            <a:spLocks noChangeArrowheads="1"/>
          </p:cNvSpPr>
          <p:nvPr/>
        </p:nvSpPr>
        <p:spPr bwMode="auto">
          <a:xfrm>
            <a:off x="1746250" y="2840038"/>
            <a:ext cx="93663" cy="95250"/>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551" name="Rectangle 54"/>
          <p:cNvSpPr>
            <a:spLocks noChangeArrowheads="1"/>
          </p:cNvSpPr>
          <p:nvPr/>
        </p:nvSpPr>
        <p:spPr bwMode="auto">
          <a:xfrm>
            <a:off x="1890713" y="2979738"/>
            <a:ext cx="93662" cy="95250"/>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552" name="Rectangle 55"/>
          <p:cNvSpPr>
            <a:spLocks noChangeArrowheads="1"/>
          </p:cNvSpPr>
          <p:nvPr/>
        </p:nvSpPr>
        <p:spPr bwMode="auto">
          <a:xfrm>
            <a:off x="2035175" y="3192463"/>
            <a:ext cx="93663" cy="95250"/>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553" name="Rectangle 56"/>
          <p:cNvSpPr>
            <a:spLocks noChangeArrowheads="1"/>
          </p:cNvSpPr>
          <p:nvPr/>
        </p:nvSpPr>
        <p:spPr bwMode="auto">
          <a:xfrm>
            <a:off x="2173288" y="3332163"/>
            <a:ext cx="93662" cy="95250"/>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554" name="Rectangle 57"/>
          <p:cNvSpPr>
            <a:spLocks noChangeArrowheads="1"/>
          </p:cNvSpPr>
          <p:nvPr/>
        </p:nvSpPr>
        <p:spPr bwMode="auto">
          <a:xfrm>
            <a:off x="2317750" y="3376613"/>
            <a:ext cx="93663" cy="95250"/>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555" name="Rectangle 58"/>
          <p:cNvSpPr>
            <a:spLocks noChangeArrowheads="1"/>
          </p:cNvSpPr>
          <p:nvPr/>
        </p:nvSpPr>
        <p:spPr bwMode="auto">
          <a:xfrm>
            <a:off x="2462213" y="3390900"/>
            <a:ext cx="93662" cy="95250"/>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556" name="Rectangle 59"/>
          <p:cNvSpPr>
            <a:spLocks noChangeArrowheads="1"/>
          </p:cNvSpPr>
          <p:nvPr/>
        </p:nvSpPr>
        <p:spPr bwMode="auto">
          <a:xfrm>
            <a:off x="2598738" y="3413125"/>
            <a:ext cx="93662" cy="95250"/>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557" name="Rectangle 60"/>
          <p:cNvSpPr>
            <a:spLocks noChangeArrowheads="1"/>
          </p:cNvSpPr>
          <p:nvPr/>
        </p:nvSpPr>
        <p:spPr bwMode="auto">
          <a:xfrm>
            <a:off x="2743200" y="3427413"/>
            <a:ext cx="95250" cy="96837"/>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558" name="Rectangle 61"/>
          <p:cNvSpPr>
            <a:spLocks noChangeArrowheads="1"/>
          </p:cNvSpPr>
          <p:nvPr/>
        </p:nvSpPr>
        <p:spPr bwMode="auto">
          <a:xfrm>
            <a:off x="2887663" y="3471863"/>
            <a:ext cx="95250" cy="95250"/>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559" name="Rectangle 62"/>
          <p:cNvSpPr>
            <a:spLocks noChangeArrowheads="1"/>
          </p:cNvSpPr>
          <p:nvPr/>
        </p:nvSpPr>
        <p:spPr bwMode="auto">
          <a:xfrm>
            <a:off x="3025775" y="3502025"/>
            <a:ext cx="93663" cy="95250"/>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560" name="Rectangle 63"/>
          <p:cNvSpPr>
            <a:spLocks noChangeArrowheads="1"/>
          </p:cNvSpPr>
          <p:nvPr/>
        </p:nvSpPr>
        <p:spPr bwMode="auto">
          <a:xfrm>
            <a:off x="3170238" y="3530600"/>
            <a:ext cx="93662" cy="95250"/>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561" name="Rectangle 64"/>
          <p:cNvSpPr>
            <a:spLocks noChangeArrowheads="1"/>
          </p:cNvSpPr>
          <p:nvPr/>
        </p:nvSpPr>
        <p:spPr bwMode="auto">
          <a:xfrm>
            <a:off x="3314700" y="3544888"/>
            <a:ext cx="95250" cy="96837"/>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562" name="Rectangle 65"/>
          <p:cNvSpPr>
            <a:spLocks noChangeArrowheads="1"/>
          </p:cNvSpPr>
          <p:nvPr/>
        </p:nvSpPr>
        <p:spPr bwMode="auto">
          <a:xfrm>
            <a:off x="3452813" y="3530600"/>
            <a:ext cx="93662" cy="95250"/>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563" name="Rectangle 66"/>
          <p:cNvSpPr>
            <a:spLocks noChangeArrowheads="1"/>
          </p:cNvSpPr>
          <p:nvPr/>
        </p:nvSpPr>
        <p:spPr bwMode="auto">
          <a:xfrm>
            <a:off x="3597275" y="3544888"/>
            <a:ext cx="93663" cy="96837"/>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564" name="Rectangle 67"/>
          <p:cNvSpPr>
            <a:spLocks noChangeArrowheads="1"/>
          </p:cNvSpPr>
          <p:nvPr/>
        </p:nvSpPr>
        <p:spPr bwMode="auto">
          <a:xfrm>
            <a:off x="828675" y="4911725"/>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400" b="1" dirty="0">
                <a:solidFill>
                  <a:srgbClr val="FFFFFF"/>
                </a:solidFill>
                <a:latin typeface="Times New Roman" panose="02020603050405020304" pitchFamily="18" charset="0"/>
                <a:cs typeface="Arial" panose="020B0604020202020204" pitchFamily="34" charset="0"/>
              </a:rPr>
              <a:t>0</a:t>
            </a:r>
            <a:endParaRPr lang="en-US" altLang="en-US" sz="2400" b="1" dirty="0">
              <a:latin typeface="Times New Roman" panose="02020603050405020304" pitchFamily="18" charset="0"/>
              <a:cs typeface="Arial" panose="020B0604020202020204" pitchFamily="34" charset="0"/>
            </a:endParaRPr>
          </a:p>
        </p:txBody>
      </p:sp>
      <p:sp>
        <p:nvSpPr>
          <p:cNvPr id="106565" name="Rectangle 68"/>
          <p:cNvSpPr>
            <a:spLocks noChangeArrowheads="1"/>
          </p:cNvSpPr>
          <p:nvPr/>
        </p:nvSpPr>
        <p:spPr bwMode="auto">
          <a:xfrm>
            <a:off x="747713" y="4210050"/>
            <a:ext cx="177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400" b="1" dirty="0">
                <a:solidFill>
                  <a:srgbClr val="FFFFFF"/>
                </a:solidFill>
                <a:latin typeface="Times New Roman" panose="02020603050405020304" pitchFamily="18" charset="0"/>
                <a:cs typeface="Arial" panose="020B0604020202020204" pitchFamily="34" charset="0"/>
              </a:rPr>
              <a:t>50</a:t>
            </a:r>
            <a:endParaRPr lang="en-US" altLang="en-US" sz="2400" b="1" dirty="0">
              <a:latin typeface="Times New Roman" panose="02020603050405020304" pitchFamily="18" charset="0"/>
              <a:cs typeface="Arial" panose="020B0604020202020204" pitchFamily="34" charset="0"/>
            </a:endParaRPr>
          </a:p>
        </p:txBody>
      </p:sp>
      <p:sp>
        <p:nvSpPr>
          <p:cNvPr id="106566" name="Rectangle 69"/>
          <p:cNvSpPr>
            <a:spLocks noChangeArrowheads="1"/>
          </p:cNvSpPr>
          <p:nvPr/>
        </p:nvSpPr>
        <p:spPr bwMode="auto">
          <a:xfrm>
            <a:off x="666750" y="3516313"/>
            <a:ext cx="266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400" b="1" dirty="0">
                <a:solidFill>
                  <a:srgbClr val="FFFFFF"/>
                </a:solidFill>
                <a:latin typeface="Times New Roman" panose="02020603050405020304" pitchFamily="18" charset="0"/>
                <a:cs typeface="Arial" panose="020B0604020202020204" pitchFamily="34" charset="0"/>
              </a:rPr>
              <a:t>100</a:t>
            </a:r>
            <a:endParaRPr lang="en-US" altLang="en-US" sz="2400" b="1" dirty="0">
              <a:latin typeface="Times New Roman" panose="02020603050405020304" pitchFamily="18" charset="0"/>
              <a:cs typeface="Arial" panose="020B0604020202020204" pitchFamily="34" charset="0"/>
            </a:endParaRPr>
          </a:p>
        </p:txBody>
      </p:sp>
      <p:sp>
        <p:nvSpPr>
          <p:cNvPr id="106567" name="Rectangle 70"/>
          <p:cNvSpPr>
            <a:spLocks noChangeArrowheads="1"/>
          </p:cNvSpPr>
          <p:nvPr/>
        </p:nvSpPr>
        <p:spPr bwMode="auto">
          <a:xfrm>
            <a:off x="666750" y="2811463"/>
            <a:ext cx="2741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400" b="1" dirty="0">
                <a:solidFill>
                  <a:srgbClr val="FFFFFF"/>
                </a:solidFill>
                <a:latin typeface="+mj-lt"/>
                <a:cs typeface="Arial" panose="020B0604020202020204" pitchFamily="34" charset="0"/>
              </a:rPr>
              <a:t>150</a:t>
            </a:r>
            <a:endParaRPr lang="en-US" altLang="en-US" sz="2400" b="1" dirty="0">
              <a:latin typeface="+mj-lt"/>
              <a:cs typeface="Arial" panose="020B0604020202020204" pitchFamily="34" charset="0"/>
            </a:endParaRPr>
          </a:p>
        </p:txBody>
      </p:sp>
      <p:sp>
        <p:nvSpPr>
          <p:cNvPr id="106568" name="Rectangle 71"/>
          <p:cNvSpPr>
            <a:spLocks noChangeArrowheads="1"/>
          </p:cNvSpPr>
          <p:nvPr/>
        </p:nvSpPr>
        <p:spPr bwMode="auto">
          <a:xfrm>
            <a:off x="666750" y="2114550"/>
            <a:ext cx="2741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400" b="1" dirty="0">
                <a:solidFill>
                  <a:srgbClr val="FFFFFF"/>
                </a:solidFill>
                <a:latin typeface="+mj-lt"/>
                <a:cs typeface="Arial" panose="020B0604020202020204" pitchFamily="34" charset="0"/>
              </a:rPr>
              <a:t>200</a:t>
            </a:r>
            <a:endParaRPr lang="en-US" altLang="en-US" sz="2400" b="1" dirty="0">
              <a:latin typeface="+mj-lt"/>
              <a:cs typeface="Arial" panose="020B0604020202020204" pitchFamily="34" charset="0"/>
            </a:endParaRPr>
          </a:p>
        </p:txBody>
      </p:sp>
      <p:sp>
        <p:nvSpPr>
          <p:cNvPr id="106569" name="Rectangle 72"/>
          <p:cNvSpPr>
            <a:spLocks noChangeArrowheads="1"/>
          </p:cNvSpPr>
          <p:nvPr/>
        </p:nvSpPr>
        <p:spPr bwMode="auto">
          <a:xfrm>
            <a:off x="1050925" y="5114925"/>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400" b="1" dirty="0">
                <a:solidFill>
                  <a:srgbClr val="FFFFFF"/>
                </a:solidFill>
                <a:latin typeface="Times New Roman" panose="02020603050405020304" pitchFamily="18" charset="0"/>
                <a:cs typeface="Arial" panose="020B0604020202020204" pitchFamily="34" charset="0"/>
              </a:rPr>
              <a:t>0</a:t>
            </a:r>
            <a:endParaRPr lang="en-US" altLang="en-US" sz="2400" b="1" dirty="0">
              <a:latin typeface="Times New Roman" panose="02020603050405020304" pitchFamily="18" charset="0"/>
              <a:cs typeface="Arial" panose="020B0604020202020204" pitchFamily="34" charset="0"/>
            </a:endParaRPr>
          </a:p>
        </p:txBody>
      </p:sp>
      <p:sp>
        <p:nvSpPr>
          <p:cNvPr id="106570" name="Rectangle 73"/>
          <p:cNvSpPr>
            <a:spLocks noChangeArrowheads="1"/>
          </p:cNvSpPr>
          <p:nvPr/>
        </p:nvSpPr>
        <p:spPr bwMode="auto">
          <a:xfrm>
            <a:off x="1862138" y="5114925"/>
            <a:ext cx="177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400" b="1" dirty="0">
                <a:solidFill>
                  <a:srgbClr val="FFFFFF"/>
                </a:solidFill>
                <a:latin typeface="Times New Roman" panose="02020603050405020304" pitchFamily="18" charset="0"/>
                <a:cs typeface="Arial" panose="020B0604020202020204" pitchFamily="34" charset="0"/>
              </a:rPr>
              <a:t>60</a:t>
            </a:r>
            <a:endParaRPr lang="en-US" altLang="en-US" sz="2400" b="1" dirty="0">
              <a:latin typeface="Times New Roman" panose="02020603050405020304" pitchFamily="18" charset="0"/>
              <a:cs typeface="Arial" panose="020B0604020202020204" pitchFamily="34" charset="0"/>
            </a:endParaRPr>
          </a:p>
        </p:txBody>
      </p:sp>
      <p:sp>
        <p:nvSpPr>
          <p:cNvPr id="106571" name="Rectangle 74"/>
          <p:cNvSpPr>
            <a:spLocks noChangeArrowheads="1"/>
          </p:cNvSpPr>
          <p:nvPr/>
        </p:nvSpPr>
        <p:spPr bwMode="auto">
          <a:xfrm>
            <a:off x="2678113" y="5114925"/>
            <a:ext cx="266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400" b="1" dirty="0">
                <a:solidFill>
                  <a:srgbClr val="FFFFFF"/>
                </a:solidFill>
                <a:latin typeface="Times New Roman" panose="02020603050405020304" pitchFamily="18" charset="0"/>
                <a:cs typeface="Arial" panose="020B0604020202020204" pitchFamily="34" charset="0"/>
              </a:rPr>
              <a:t>120</a:t>
            </a:r>
            <a:endParaRPr lang="en-US" altLang="en-US" sz="2400" b="1" dirty="0">
              <a:latin typeface="Times New Roman" panose="02020603050405020304" pitchFamily="18" charset="0"/>
              <a:cs typeface="Arial" panose="020B0604020202020204" pitchFamily="34" charset="0"/>
            </a:endParaRPr>
          </a:p>
        </p:txBody>
      </p:sp>
      <p:sp>
        <p:nvSpPr>
          <p:cNvPr id="106572" name="Rectangle 75"/>
          <p:cNvSpPr>
            <a:spLocks noChangeArrowheads="1"/>
          </p:cNvSpPr>
          <p:nvPr/>
        </p:nvSpPr>
        <p:spPr bwMode="auto">
          <a:xfrm>
            <a:off x="3532188" y="5114925"/>
            <a:ext cx="266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400" b="1" dirty="0">
                <a:solidFill>
                  <a:srgbClr val="FFFFFF"/>
                </a:solidFill>
                <a:latin typeface="Times New Roman" panose="02020603050405020304" pitchFamily="18" charset="0"/>
                <a:cs typeface="Arial" panose="020B0604020202020204" pitchFamily="34" charset="0"/>
              </a:rPr>
              <a:t>180</a:t>
            </a:r>
            <a:endParaRPr lang="en-US" altLang="en-US" sz="2400" b="1" dirty="0">
              <a:latin typeface="Times New Roman" panose="02020603050405020304" pitchFamily="18" charset="0"/>
              <a:cs typeface="Arial" panose="020B0604020202020204" pitchFamily="34" charset="0"/>
            </a:endParaRPr>
          </a:p>
        </p:txBody>
      </p:sp>
      <p:sp>
        <p:nvSpPr>
          <p:cNvPr id="106573" name="Rectangle 76"/>
          <p:cNvSpPr>
            <a:spLocks noChangeArrowheads="1"/>
          </p:cNvSpPr>
          <p:nvPr/>
        </p:nvSpPr>
        <p:spPr bwMode="auto">
          <a:xfrm>
            <a:off x="1709738" y="5402263"/>
            <a:ext cx="9217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600" b="1" dirty="0">
                <a:solidFill>
                  <a:srgbClr val="FFFFFF"/>
                </a:solidFill>
                <a:latin typeface="+mj-lt"/>
                <a:cs typeface="Arial" panose="020B0604020202020204" pitchFamily="34" charset="0"/>
              </a:rPr>
              <a:t>Time (min)</a:t>
            </a:r>
            <a:endParaRPr lang="en-US" altLang="en-US" sz="2400" b="1" dirty="0">
              <a:latin typeface="+mj-lt"/>
              <a:cs typeface="Arial" panose="020B0604020202020204" pitchFamily="34" charset="0"/>
            </a:endParaRPr>
          </a:p>
        </p:txBody>
      </p:sp>
      <p:sp>
        <p:nvSpPr>
          <p:cNvPr id="106574" name="Rectangle 77"/>
          <p:cNvSpPr>
            <a:spLocks noChangeArrowheads="1"/>
          </p:cNvSpPr>
          <p:nvPr/>
        </p:nvSpPr>
        <p:spPr bwMode="auto">
          <a:xfrm rot="-5400000">
            <a:off x="-387432" y="3408283"/>
            <a:ext cx="18226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600" b="1" dirty="0">
                <a:solidFill>
                  <a:srgbClr val="FFFFFF"/>
                </a:solidFill>
                <a:latin typeface="+mj-lt"/>
                <a:cs typeface="Arial" panose="020B0604020202020204" pitchFamily="34" charset="0"/>
              </a:rPr>
              <a:t>% of Basal DA Output</a:t>
            </a:r>
            <a:endParaRPr lang="en-US" altLang="en-US" sz="1600" b="1" dirty="0">
              <a:latin typeface="+mj-lt"/>
              <a:cs typeface="Arial" panose="020B0604020202020204" pitchFamily="34" charset="0"/>
            </a:endParaRPr>
          </a:p>
        </p:txBody>
      </p:sp>
      <p:sp>
        <p:nvSpPr>
          <p:cNvPr id="106575" name="Rectangle 78"/>
          <p:cNvSpPr>
            <a:spLocks noChangeArrowheads="1"/>
          </p:cNvSpPr>
          <p:nvPr/>
        </p:nvSpPr>
        <p:spPr bwMode="auto">
          <a:xfrm>
            <a:off x="2616461" y="2355850"/>
            <a:ext cx="78713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r">
              <a:spcBef>
                <a:spcPct val="0"/>
              </a:spcBef>
              <a:buFontTx/>
              <a:buNone/>
            </a:pPr>
            <a:r>
              <a:rPr lang="en-US" altLang="en-US" sz="1600" b="1" dirty="0">
                <a:solidFill>
                  <a:srgbClr val="FFFFFF"/>
                </a:solidFill>
                <a:latin typeface="+mj-lt"/>
                <a:cs typeface="Arial" panose="020B0604020202020204" pitchFamily="34" charset="0"/>
              </a:rPr>
              <a:t>NAc shell</a:t>
            </a:r>
            <a:br>
              <a:rPr lang="en-US" altLang="en-US" sz="1600" b="1" dirty="0">
                <a:solidFill>
                  <a:srgbClr val="FFFFFF"/>
                </a:solidFill>
                <a:latin typeface="+mj-lt"/>
                <a:cs typeface="Arial" panose="020B0604020202020204" pitchFamily="34" charset="0"/>
              </a:rPr>
            </a:br>
            <a:endParaRPr lang="en-US" altLang="en-US" sz="1600" b="1" dirty="0">
              <a:latin typeface="+mj-lt"/>
              <a:cs typeface="Arial" panose="020B0604020202020204" pitchFamily="34" charset="0"/>
            </a:endParaRPr>
          </a:p>
        </p:txBody>
      </p:sp>
      <p:sp>
        <p:nvSpPr>
          <p:cNvPr id="106576" name="Line 79"/>
          <p:cNvSpPr>
            <a:spLocks noChangeShapeType="1"/>
          </p:cNvSpPr>
          <p:nvPr/>
        </p:nvSpPr>
        <p:spPr bwMode="auto">
          <a:xfrm>
            <a:off x="1093788" y="4291013"/>
            <a:ext cx="1201737"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6577" name="Line 80"/>
          <p:cNvSpPr>
            <a:spLocks noChangeShapeType="1"/>
          </p:cNvSpPr>
          <p:nvPr/>
        </p:nvSpPr>
        <p:spPr bwMode="auto">
          <a:xfrm>
            <a:off x="1093788" y="4205288"/>
            <a:ext cx="0" cy="16986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6578" name="Line 81"/>
          <p:cNvSpPr>
            <a:spLocks noChangeShapeType="1"/>
          </p:cNvSpPr>
          <p:nvPr/>
        </p:nvSpPr>
        <p:spPr bwMode="auto">
          <a:xfrm>
            <a:off x="2295525" y="4205288"/>
            <a:ext cx="0" cy="16986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6579" name="Line 82"/>
          <p:cNvSpPr>
            <a:spLocks noChangeShapeType="1"/>
          </p:cNvSpPr>
          <p:nvPr/>
        </p:nvSpPr>
        <p:spPr bwMode="auto">
          <a:xfrm>
            <a:off x="1655763" y="4205288"/>
            <a:ext cx="0" cy="16986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6580" name="Rectangle 83"/>
          <p:cNvSpPr>
            <a:spLocks noChangeArrowheads="1"/>
          </p:cNvSpPr>
          <p:nvPr/>
        </p:nvSpPr>
        <p:spPr bwMode="auto">
          <a:xfrm>
            <a:off x="1123580" y="4043363"/>
            <a:ext cx="476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sz="1400" b="1" dirty="0">
                <a:solidFill>
                  <a:srgbClr val="FFFFFF"/>
                </a:solidFill>
                <a:latin typeface="+mj-lt"/>
                <a:cs typeface="Arial" panose="020B0604020202020204" pitchFamily="34" charset="0"/>
              </a:rPr>
              <a:t>Empty</a:t>
            </a:r>
            <a:endParaRPr lang="en-US" altLang="en-US" sz="2400" b="1" dirty="0">
              <a:latin typeface="+mj-lt"/>
              <a:cs typeface="Arial" panose="020B0604020202020204" pitchFamily="34" charset="0"/>
            </a:endParaRPr>
          </a:p>
        </p:txBody>
      </p:sp>
      <p:sp>
        <p:nvSpPr>
          <p:cNvPr id="106581" name="Text Box 87"/>
          <p:cNvSpPr txBox="1">
            <a:spLocks noChangeArrowheads="1"/>
          </p:cNvSpPr>
          <p:nvPr/>
        </p:nvSpPr>
        <p:spPr bwMode="auto">
          <a:xfrm>
            <a:off x="1597025" y="1655763"/>
            <a:ext cx="9540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b="1" dirty="0">
                <a:solidFill>
                  <a:srgbClr val="FFFF00"/>
                </a:solidFill>
                <a:latin typeface="+mj-lt"/>
                <a:cs typeface="Arial" panose="020B0604020202020204" pitchFamily="34" charset="0"/>
              </a:rPr>
              <a:t>Food</a:t>
            </a:r>
          </a:p>
        </p:txBody>
      </p:sp>
      <p:sp>
        <p:nvSpPr>
          <p:cNvPr id="106582" name="Text Box 178"/>
          <p:cNvSpPr txBox="1">
            <a:spLocks noChangeArrowheads="1"/>
          </p:cNvSpPr>
          <p:nvPr/>
        </p:nvSpPr>
        <p:spPr bwMode="auto">
          <a:xfrm>
            <a:off x="6550025" y="1636713"/>
            <a:ext cx="717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b="1" dirty="0">
                <a:solidFill>
                  <a:srgbClr val="FFFF00"/>
                </a:solidFill>
                <a:latin typeface="+mj-lt"/>
                <a:cs typeface="Arial" panose="020B0604020202020204" pitchFamily="34" charset="0"/>
              </a:rPr>
              <a:t>Sex</a:t>
            </a:r>
          </a:p>
        </p:txBody>
      </p:sp>
      <p:sp>
        <p:nvSpPr>
          <p:cNvPr id="106583" name="Text Box 184"/>
          <p:cNvSpPr txBox="1">
            <a:spLocks noChangeArrowheads="1"/>
          </p:cNvSpPr>
          <p:nvPr/>
        </p:nvSpPr>
        <p:spPr bwMode="auto">
          <a:xfrm>
            <a:off x="1017025" y="4318502"/>
            <a:ext cx="1909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400" b="1" dirty="0">
                <a:latin typeface="+mn-lt"/>
              </a:rPr>
              <a:t>Box Feeding</a:t>
            </a:r>
          </a:p>
        </p:txBody>
      </p:sp>
      <p:pic>
        <p:nvPicPr>
          <p:cNvPr id="106584" name="Picture 179" descr="white ni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9775" y="6511925"/>
            <a:ext cx="6429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85" name="Line 235"/>
          <p:cNvSpPr>
            <a:spLocks noChangeShapeType="1"/>
          </p:cNvSpPr>
          <p:nvPr/>
        </p:nvSpPr>
        <p:spPr bwMode="auto">
          <a:xfrm>
            <a:off x="5395913" y="2205038"/>
            <a:ext cx="0" cy="1411287"/>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86" name="Line 236"/>
          <p:cNvSpPr>
            <a:spLocks noChangeShapeType="1"/>
          </p:cNvSpPr>
          <p:nvPr/>
        </p:nvSpPr>
        <p:spPr bwMode="auto">
          <a:xfrm>
            <a:off x="5359400" y="2911475"/>
            <a:ext cx="36513"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87" name="Line 237"/>
          <p:cNvSpPr>
            <a:spLocks noChangeShapeType="1"/>
          </p:cNvSpPr>
          <p:nvPr/>
        </p:nvSpPr>
        <p:spPr bwMode="auto">
          <a:xfrm>
            <a:off x="5359400" y="2205038"/>
            <a:ext cx="36513" cy="1587"/>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88" name="Rectangle 238"/>
          <p:cNvSpPr>
            <a:spLocks noChangeArrowheads="1"/>
          </p:cNvSpPr>
          <p:nvPr/>
        </p:nvSpPr>
        <p:spPr bwMode="auto">
          <a:xfrm>
            <a:off x="5103813" y="3540125"/>
            <a:ext cx="266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400" b="1" dirty="0">
                <a:solidFill>
                  <a:srgbClr val="FFFFFF"/>
                </a:solidFill>
                <a:latin typeface="Times New Roman" panose="02020603050405020304" pitchFamily="18" charset="0"/>
                <a:cs typeface="Arial" panose="020B0604020202020204" pitchFamily="34" charset="0"/>
              </a:rPr>
              <a:t>100</a:t>
            </a:r>
            <a:endParaRPr lang="en-US" altLang="en-US" sz="1400" dirty="0">
              <a:latin typeface="Times New Roman" panose="02020603050405020304" pitchFamily="18" charset="0"/>
              <a:cs typeface="Arial" panose="020B0604020202020204" pitchFamily="34" charset="0"/>
            </a:endParaRPr>
          </a:p>
        </p:txBody>
      </p:sp>
      <p:sp>
        <p:nvSpPr>
          <p:cNvPr id="106589" name="Rectangle 239"/>
          <p:cNvSpPr>
            <a:spLocks noChangeArrowheads="1"/>
          </p:cNvSpPr>
          <p:nvPr/>
        </p:nvSpPr>
        <p:spPr bwMode="auto">
          <a:xfrm>
            <a:off x="5103813" y="2840038"/>
            <a:ext cx="2741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400" b="1" dirty="0">
                <a:solidFill>
                  <a:srgbClr val="FFFFFF"/>
                </a:solidFill>
                <a:latin typeface="+mj-lt"/>
                <a:cs typeface="Arial" panose="020B0604020202020204" pitchFamily="34" charset="0"/>
              </a:rPr>
              <a:t>150</a:t>
            </a:r>
            <a:endParaRPr lang="en-US" altLang="en-US" sz="1400" dirty="0">
              <a:latin typeface="+mj-lt"/>
              <a:cs typeface="Arial" panose="020B0604020202020204" pitchFamily="34" charset="0"/>
            </a:endParaRPr>
          </a:p>
        </p:txBody>
      </p:sp>
      <p:sp>
        <p:nvSpPr>
          <p:cNvPr id="106590" name="Rectangle 240"/>
          <p:cNvSpPr>
            <a:spLocks noChangeArrowheads="1"/>
          </p:cNvSpPr>
          <p:nvPr/>
        </p:nvSpPr>
        <p:spPr bwMode="auto">
          <a:xfrm>
            <a:off x="5103813" y="2133600"/>
            <a:ext cx="266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400" b="1" dirty="0">
                <a:solidFill>
                  <a:srgbClr val="FFFFFF"/>
                </a:solidFill>
                <a:latin typeface="Times New Roman" panose="02020603050405020304" pitchFamily="18" charset="0"/>
                <a:cs typeface="Arial" panose="020B0604020202020204" pitchFamily="34" charset="0"/>
              </a:rPr>
              <a:t>200</a:t>
            </a:r>
            <a:endParaRPr lang="en-US" altLang="en-US" sz="1400" dirty="0">
              <a:latin typeface="Times New Roman" panose="02020603050405020304" pitchFamily="18" charset="0"/>
              <a:cs typeface="Arial" panose="020B0604020202020204" pitchFamily="34" charset="0"/>
            </a:endParaRPr>
          </a:p>
        </p:txBody>
      </p:sp>
      <p:sp>
        <p:nvSpPr>
          <p:cNvPr id="106591" name="Rectangle 241"/>
          <p:cNvSpPr>
            <a:spLocks noChangeArrowheads="1"/>
          </p:cNvSpPr>
          <p:nvPr/>
        </p:nvSpPr>
        <p:spPr bwMode="auto">
          <a:xfrm rot="-5400000">
            <a:off x="3551238" y="3311525"/>
            <a:ext cx="2762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sz="1600" b="1" dirty="0">
                <a:solidFill>
                  <a:srgbClr val="FFFFFF"/>
                </a:solidFill>
                <a:latin typeface="Times New Roman" panose="02020603050405020304" pitchFamily="18" charset="0"/>
                <a:cs typeface="Arial" panose="020B0604020202020204" pitchFamily="34" charset="0"/>
              </a:rPr>
              <a:t>DA Concentration (% Baseline)</a:t>
            </a:r>
            <a:endParaRPr lang="en-US" altLang="en-US" sz="1600" dirty="0">
              <a:latin typeface="Times New Roman" panose="02020603050405020304" pitchFamily="18" charset="0"/>
              <a:cs typeface="Arial" panose="020B0604020202020204" pitchFamily="34" charset="0"/>
            </a:endParaRPr>
          </a:p>
        </p:txBody>
      </p:sp>
      <p:sp>
        <p:nvSpPr>
          <p:cNvPr id="106592" name="Line 242"/>
          <p:cNvSpPr>
            <a:spLocks noChangeShapeType="1"/>
          </p:cNvSpPr>
          <p:nvPr/>
        </p:nvSpPr>
        <p:spPr bwMode="auto">
          <a:xfrm>
            <a:off x="5400675" y="5003800"/>
            <a:ext cx="2374900"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93" name="Line 243"/>
          <p:cNvSpPr>
            <a:spLocks noChangeShapeType="1"/>
          </p:cNvSpPr>
          <p:nvPr/>
        </p:nvSpPr>
        <p:spPr bwMode="auto">
          <a:xfrm flipV="1">
            <a:off x="5522913" y="2911475"/>
            <a:ext cx="306387" cy="62865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94" name="Line 244"/>
          <p:cNvSpPr>
            <a:spLocks noChangeShapeType="1"/>
          </p:cNvSpPr>
          <p:nvPr/>
        </p:nvSpPr>
        <p:spPr bwMode="auto">
          <a:xfrm flipV="1">
            <a:off x="5829300" y="2205038"/>
            <a:ext cx="315913" cy="70643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95" name="Line 245"/>
          <p:cNvSpPr>
            <a:spLocks noChangeShapeType="1"/>
          </p:cNvSpPr>
          <p:nvPr/>
        </p:nvSpPr>
        <p:spPr bwMode="auto">
          <a:xfrm>
            <a:off x="6145213" y="2205038"/>
            <a:ext cx="304800" cy="28257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96" name="Line 246"/>
          <p:cNvSpPr>
            <a:spLocks noChangeShapeType="1"/>
          </p:cNvSpPr>
          <p:nvPr/>
        </p:nvSpPr>
        <p:spPr bwMode="auto">
          <a:xfrm>
            <a:off x="6450013" y="2487613"/>
            <a:ext cx="306387" cy="16668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97" name="Line 247"/>
          <p:cNvSpPr>
            <a:spLocks noChangeShapeType="1"/>
          </p:cNvSpPr>
          <p:nvPr/>
        </p:nvSpPr>
        <p:spPr bwMode="auto">
          <a:xfrm flipV="1">
            <a:off x="6756400" y="2582863"/>
            <a:ext cx="315913" cy="7143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98" name="Line 248"/>
          <p:cNvSpPr>
            <a:spLocks noChangeShapeType="1"/>
          </p:cNvSpPr>
          <p:nvPr/>
        </p:nvSpPr>
        <p:spPr bwMode="auto">
          <a:xfrm>
            <a:off x="7072313" y="2582863"/>
            <a:ext cx="306387" cy="18732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599" name="Line 249"/>
          <p:cNvSpPr>
            <a:spLocks noChangeShapeType="1"/>
          </p:cNvSpPr>
          <p:nvPr/>
        </p:nvSpPr>
        <p:spPr bwMode="auto">
          <a:xfrm flipV="1">
            <a:off x="7378700" y="2751138"/>
            <a:ext cx="315913" cy="1905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600" name="Rectangle 250"/>
          <p:cNvSpPr>
            <a:spLocks noChangeArrowheads="1"/>
          </p:cNvSpPr>
          <p:nvPr/>
        </p:nvSpPr>
        <p:spPr bwMode="auto">
          <a:xfrm>
            <a:off x="5764213" y="2865438"/>
            <a:ext cx="120650" cy="84137"/>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601" name="Rectangle 251"/>
          <p:cNvSpPr>
            <a:spLocks noChangeArrowheads="1"/>
          </p:cNvSpPr>
          <p:nvPr/>
        </p:nvSpPr>
        <p:spPr bwMode="auto">
          <a:xfrm>
            <a:off x="6078538" y="2160588"/>
            <a:ext cx="122237" cy="82550"/>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602" name="Rectangle 252"/>
          <p:cNvSpPr>
            <a:spLocks noChangeArrowheads="1"/>
          </p:cNvSpPr>
          <p:nvPr/>
        </p:nvSpPr>
        <p:spPr bwMode="auto">
          <a:xfrm>
            <a:off x="6384925" y="2441575"/>
            <a:ext cx="120650" cy="84138"/>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603" name="Rectangle 253"/>
          <p:cNvSpPr>
            <a:spLocks noChangeArrowheads="1"/>
          </p:cNvSpPr>
          <p:nvPr/>
        </p:nvSpPr>
        <p:spPr bwMode="auto">
          <a:xfrm>
            <a:off x="6692900" y="2609850"/>
            <a:ext cx="119063" cy="82550"/>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604" name="Rectangle 254"/>
          <p:cNvSpPr>
            <a:spLocks noChangeArrowheads="1"/>
          </p:cNvSpPr>
          <p:nvPr/>
        </p:nvSpPr>
        <p:spPr bwMode="auto">
          <a:xfrm>
            <a:off x="7007225" y="2538413"/>
            <a:ext cx="120650" cy="84137"/>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605" name="Rectangle 255"/>
          <p:cNvSpPr>
            <a:spLocks noChangeArrowheads="1"/>
          </p:cNvSpPr>
          <p:nvPr/>
        </p:nvSpPr>
        <p:spPr bwMode="auto">
          <a:xfrm>
            <a:off x="7313613" y="2724150"/>
            <a:ext cx="120650" cy="84138"/>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606" name="Rectangle 256"/>
          <p:cNvSpPr>
            <a:spLocks noChangeArrowheads="1"/>
          </p:cNvSpPr>
          <p:nvPr/>
        </p:nvSpPr>
        <p:spPr bwMode="auto">
          <a:xfrm>
            <a:off x="7629525" y="2705100"/>
            <a:ext cx="120650" cy="84138"/>
          </a:xfrm>
          <a:prstGeom prst="rect">
            <a:avLst/>
          </a:prstGeom>
          <a:solidFill>
            <a:srgbClr val="FF9966"/>
          </a:solidFill>
          <a:ln w="9525">
            <a:solidFill>
              <a:srgbClr val="FF9966"/>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06607" name="Rectangle 257"/>
          <p:cNvSpPr>
            <a:spLocks noChangeArrowheads="1"/>
          </p:cNvSpPr>
          <p:nvPr/>
        </p:nvSpPr>
        <p:spPr bwMode="auto">
          <a:xfrm>
            <a:off x="4652963" y="5091113"/>
            <a:ext cx="7223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sz="1600" b="1" dirty="0">
                <a:solidFill>
                  <a:srgbClr val="FFFFFF"/>
                </a:solidFill>
                <a:latin typeface="+mj-lt"/>
                <a:cs typeface="Arial" panose="020B0604020202020204" pitchFamily="34" charset="0"/>
              </a:rPr>
              <a:t>Sample</a:t>
            </a:r>
          </a:p>
          <a:p>
            <a:pPr algn="ctr">
              <a:spcBef>
                <a:spcPct val="0"/>
              </a:spcBef>
              <a:buFontTx/>
              <a:buNone/>
            </a:pPr>
            <a:r>
              <a:rPr lang="en-US" altLang="en-US" sz="1600" b="1" dirty="0">
                <a:solidFill>
                  <a:srgbClr val="FFFFFF"/>
                </a:solidFill>
                <a:latin typeface="+mj-lt"/>
                <a:cs typeface="Arial" panose="020B0604020202020204" pitchFamily="34" charset="0"/>
              </a:rPr>
              <a:t>Number</a:t>
            </a:r>
            <a:endParaRPr lang="en-US" altLang="en-US" sz="1600" dirty="0">
              <a:latin typeface="+mj-lt"/>
              <a:cs typeface="Arial" panose="020B0604020202020204" pitchFamily="34" charset="0"/>
            </a:endParaRPr>
          </a:p>
        </p:txBody>
      </p:sp>
      <p:grpSp>
        <p:nvGrpSpPr>
          <p:cNvPr id="106608" name="Group 258"/>
          <p:cNvGrpSpPr>
            <a:grpSpLocks/>
          </p:cNvGrpSpPr>
          <p:nvPr/>
        </p:nvGrpSpPr>
        <p:grpSpPr bwMode="auto">
          <a:xfrm>
            <a:off x="5462588" y="5002213"/>
            <a:ext cx="88900" cy="301625"/>
            <a:chOff x="2953" y="3143"/>
            <a:chExt cx="56" cy="190"/>
          </a:xfrm>
        </p:grpSpPr>
        <p:sp>
          <p:nvSpPr>
            <p:cNvPr id="106634" name="Line 259"/>
            <p:cNvSpPr>
              <a:spLocks noChangeShapeType="1"/>
            </p:cNvSpPr>
            <p:nvPr/>
          </p:nvSpPr>
          <p:spPr bwMode="auto">
            <a:xfrm flipV="1">
              <a:off x="2983" y="3143"/>
              <a:ext cx="0" cy="24"/>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635" name="Rectangle 260"/>
            <p:cNvSpPr>
              <a:spLocks noChangeArrowheads="1"/>
            </p:cNvSpPr>
            <p:nvPr/>
          </p:nvSpPr>
          <p:spPr bwMode="auto">
            <a:xfrm>
              <a:off x="2953" y="3199"/>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sz="1400" b="1" dirty="0">
                  <a:solidFill>
                    <a:srgbClr val="FFFFFF"/>
                  </a:solidFill>
                  <a:latin typeface="Times New Roman" panose="02020603050405020304" pitchFamily="18" charset="0"/>
                  <a:cs typeface="Arial" panose="020B0604020202020204" pitchFamily="34" charset="0"/>
                </a:rPr>
                <a:t>1</a:t>
              </a:r>
              <a:endParaRPr lang="en-US" altLang="en-US" sz="1400" b="1" dirty="0">
                <a:latin typeface="Times New Roman" panose="02020603050405020304" pitchFamily="18" charset="0"/>
                <a:cs typeface="Arial" panose="020B0604020202020204" pitchFamily="34" charset="0"/>
              </a:endParaRPr>
            </a:p>
          </p:txBody>
        </p:sp>
      </p:grpSp>
      <p:grpSp>
        <p:nvGrpSpPr>
          <p:cNvPr id="106609" name="Group 261"/>
          <p:cNvGrpSpPr>
            <a:grpSpLocks/>
          </p:cNvGrpSpPr>
          <p:nvPr/>
        </p:nvGrpSpPr>
        <p:grpSpPr bwMode="auto">
          <a:xfrm>
            <a:off x="5754688" y="5002213"/>
            <a:ext cx="88900" cy="301625"/>
            <a:chOff x="3086" y="3143"/>
            <a:chExt cx="56" cy="190"/>
          </a:xfrm>
        </p:grpSpPr>
        <p:sp>
          <p:nvSpPr>
            <p:cNvPr id="106632" name="Line 262"/>
            <p:cNvSpPr>
              <a:spLocks noChangeShapeType="1"/>
            </p:cNvSpPr>
            <p:nvPr/>
          </p:nvSpPr>
          <p:spPr bwMode="auto">
            <a:xfrm flipV="1">
              <a:off x="3114" y="3143"/>
              <a:ext cx="0" cy="24"/>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633" name="Rectangle 263"/>
            <p:cNvSpPr>
              <a:spLocks noChangeArrowheads="1"/>
            </p:cNvSpPr>
            <p:nvPr/>
          </p:nvSpPr>
          <p:spPr bwMode="auto">
            <a:xfrm>
              <a:off x="3086" y="3199"/>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sz="1400" b="1" dirty="0">
                  <a:solidFill>
                    <a:srgbClr val="FFFFFF"/>
                  </a:solidFill>
                  <a:latin typeface="Times New Roman" panose="02020603050405020304" pitchFamily="18" charset="0"/>
                  <a:cs typeface="Arial" panose="020B0604020202020204" pitchFamily="34" charset="0"/>
                </a:rPr>
                <a:t>2</a:t>
              </a:r>
              <a:endParaRPr lang="en-US" altLang="en-US" sz="1400" b="1" dirty="0">
                <a:latin typeface="Times New Roman" panose="02020603050405020304" pitchFamily="18" charset="0"/>
                <a:cs typeface="Arial" panose="020B0604020202020204" pitchFamily="34" charset="0"/>
              </a:endParaRPr>
            </a:p>
          </p:txBody>
        </p:sp>
      </p:grpSp>
      <p:grpSp>
        <p:nvGrpSpPr>
          <p:cNvPr id="106610" name="Group 264"/>
          <p:cNvGrpSpPr>
            <a:grpSpLocks/>
          </p:cNvGrpSpPr>
          <p:nvPr/>
        </p:nvGrpSpPr>
        <p:grpSpPr bwMode="auto">
          <a:xfrm>
            <a:off x="6084888" y="5002213"/>
            <a:ext cx="88900" cy="301625"/>
            <a:chOff x="3216" y="3143"/>
            <a:chExt cx="56" cy="190"/>
          </a:xfrm>
        </p:grpSpPr>
        <p:sp>
          <p:nvSpPr>
            <p:cNvPr id="106630" name="Line 265"/>
            <p:cNvSpPr>
              <a:spLocks noChangeShapeType="1"/>
            </p:cNvSpPr>
            <p:nvPr/>
          </p:nvSpPr>
          <p:spPr bwMode="auto">
            <a:xfrm flipV="1">
              <a:off x="3240" y="3143"/>
              <a:ext cx="1" cy="24"/>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631" name="Rectangle 266"/>
            <p:cNvSpPr>
              <a:spLocks noChangeArrowheads="1"/>
            </p:cNvSpPr>
            <p:nvPr/>
          </p:nvSpPr>
          <p:spPr bwMode="auto">
            <a:xfrm>
              <a:off x="3216" y="3199"/>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sz="1400" b="1" dirty="0">
                  <a:solidFill>
                    <a:srgbClr val="FFFFFF"/>
                  </a:solidFill>
                  <a:latin typeface="Times New Roman" panose="02020603050405020304" pitchFamily="18" charset="0"/>
                  <a:cs typeface="Arial" panose="020B0604020202020204" pitchFamily="34" charset="0"/>
                </a:rPr>
                <a:t>3</a:t>
              </a:r>
              <a:endParaRPr lang="en-US" altLang="en-US" sz="1400" b="1" dirty="0">
                <a:latin typeface="Times New Roman" panose="02020603050405020304" pitchFamily="18" charset="0"/>
                <a:cs typeface="Arial" panose="020B0604020202020204" pitchFamily="34" charset="0"/>
              </a:endParaRPr>
            </a:p>
          </p:txBody>
        </p:sp>
      </p:grpSp>
      <p:grpSp>
        <p:nvGrpSpPr>
          <p:cNvPr id="106611" name="Group 267"/>
          <p:cNvGrpSpPr>
            <a:grpSpLocks/>
          </p:cNvGrpSpPr>
          <p:nvPr/>
        </p:nvGrpSpPr>
        <p:grpSpPr bwMode="auto">
          <a:xfrm>
            <a:off x="6418263" y="5002213"/>
            <a:ext cx="88900" cy="301625"/>
            <a:chOff x="3342" y="3143"/>
            <a:chExt cx="56" cy="190"/>
          </a:xfrm>
        </p:grpSpPr>
        <p:sp>
          <p:nvSpPr>
            <p:cNvPr id="106628" name="Line 268"/>
            <p:cNvSpPr>
              <a:spLocks noChangeShapeType="1"/>
            </p:cNvSpPr>
            <p:nvPr/>
          </p:nvSpPr>
          <p:spPr bwMode="auto">
            <a:xfrm flipV="1">
              <a:off x="3371" y="3143"/>
              <a:ext cx="0" cy="24"/>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629" name="Rectangle 269"/>
            <p:cNvSpPr>
              <a:spLocks noChangeArrowheads="1"/>
            </p:cNvSpPr>
            <p:nvPr/>
          </p:nvSpPr>
          <p:spPr bwMode="auto">
            <a:xfrm>
              <a:off x="3342" y="3199"/>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sz="1400" b="1" dirty="0">
                  <a:solidFill>
                    <a:srgbClr val="FFFFFF"/>
                  </a:solidFill>
                  <a:latin typeface="Times New Roman" panose="02020603050405020304" pitchFamily="18" charset="0"/>
                  <a:cs typeface="Arial" panose="020B0604020202020204" pitchFamily="34" charset="0"/>
                </a:rPr>
                <a:t>4</a:t>
              </a:r>
              <a:endParaRPr lang="en-US" altLang="en-US" sz="1400" b="1" dirty="0">
                <a:latin typeface="Times New Roman" panose="02020603050405020304" pitchFamily="18" charset="0"/>
                <a:cs typeface="Arial" panose="020B0604020202020204" pitchFamily="34" charset="0"/>
              </a:endParaRPr>
            </a:p>
          </p:txBody>
        </p:sp>
      </p:grpSp>
      <p:grpSp>
        <p:nvGrpSpPr>
          <p:cNvPr id="106612" name="Group 270"/>
          <p:cNvGrpSpPr>
            <a:grpSpLocks/>
          </p:cNvGrpSpPr>
          <p:nvPr/>
        </p:nvGrpSpPr>
        <p:grpSpPr bwMode="auto">
          <a:xfrm>
            <a:off x="6740525" y="5002213"/>
            <a:ext cx="88900" cy="301625"/>
            <a:chOff x="3470" y="3143"/>
            <a:chExt cx="56" cy="190"/>
          </a:xfrm>
        </p:grpSpPr>
        <p:sp>
          <p:nvSpPr>
            <p:cNvPr id="106626" name="Line 271"/>
            <p:cNvSpPr>
              <a:spLocks noChangeShapeType="1"/>
            </p:cNvSpPr>
            <p:nvPr/>
          </p:nvSpPr>
          <p:spPr bwMode="auto">
            <a:xfrm flipV="1">
              <a:off x="3498" y="3143"/>
              <a:ext cx="1" cy="24"/>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627" name="Rectangle 272"/>
            <p:cNvSpPr>
              <a:spLocks noChangeArrowheads="1"/>
            </p:cNvSpPr>
            <p:nvPr/>
          </p:nvSpPr>
          <p:spPr bwMode="auto">
            <a:xfrm>
              <a:off x="3470" y="3199"/>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sz="1400" b="1" dirty="0">
                  <a:solidFill>
                    <a:srgbClr val="FFFFFF"/>
                  </a:solidFill>
                  <a:latin typeface="Times New Roman" panose="02020603050405020304" pitchFamily="18" charset="0"/>
                  <a:cs typeface="Arial" panose="020B0604020202020204" pitchFamily="34" charset="0"/>
                </a:rPr>
                <a:t>5</a:t>
              </a:r>
              <a:endParaRPr lang="en-US" altLang="en-US" sz="1400" b="1" dirty="0">
                <a:latin typeface="Times New Roman" panose="02020603050405020304" pitchFamily="18" charset="0"/>
                <a:cs typeface="Arial" panose="020B0604020202020204" pitchFamily="34" charset="0"/>
              </a:endParaRPr>
            </a:p>
          </p:txBody>
        </p:sp>
      </p:grpSp>
      <p:grpSp>
        <p:nvGrpSpPr>
          <p:cNvPr id="106613" name="Group 273"/>
          <p:cNvGrpSpPr>
            <a:grpSpLocks/>
          </p:cNvGrpSpPr>
          <p:nvPr/>
        </p:nvGrpSpPr>
        <p:grpSpPr bwMode="auto">
          <a:xfrm>
            <a:off x="7031038" y="5006975"/>
            <a:ext cx="88900" cy="301625"/>
            <a:chOff x="3605" y="3143"/>
            <a:chExt cx="56" cy="190"/>
          </a:xfrm>
        </p:grpSpPr>
        <p:sp>
          <p:nvSpPr>
            <p:cNvPr id="106624" name="Line 274"/>
            <p:cNvSpPr>
              <a:spLocks noChangeShapeType="1"/>
            </p:cNvSpPr>
            <p:nvPr/>
          </p:nvSpPr>
          <p:spPr bwMode="auto">
            <a:xfrm flipV="1">
              <a:off x="3628" y="3143"/>
              <a:ext cx="1" cy="24"/>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625" name="Rectangle 275"/>
            <p:cNvSpPr>
              <a:spLocks noChangeArrowheads="1"/>
            </p:cNvSpPr>
            <p:nvPr/>
          </p:nvSpPr>
          <p:spPr bwMode="auto">
            <a:xfrm>
              <a:off x="3605" y="3199"/>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sz="1400" b="1" dirty="0">
                  <a:solidFill>
                    <a:srgbClr val="FFFFFF"/>
                  </a:solidFill>
                  <a:latin typeface="Times New Roman" panose="02020603050405020304" pitchFamily="18" charset="0"/>
                  <a:cs typeface="Arial" panose="020B0604020202020204" pitchFamily="34" charset="0"/>
                </a:rPr>
                <a:t>6</a:t>
              </a:r>
              <a:endParaRPr lang="en-US" altLang="en-US" sz="1400" b="1" dirty="0">
                <a:latin typeface="Times New Roman" panose="02020603050405020304" pitchFamily="18" charset="0"/>
                <a:cs typeface="Arial" panose="020B0604020202020204" pitchFamily="34" charset="0"/>
              </a:endParaRPr>
            </a:p>
          </p:txBody>
        </p:sp>
      </p:grpSp>
      <p:grpSp>
        <p:nvGrpSpPr>
          <p:cNvPr id="106614" name="Group 276"/>
          <p:cNvGrpSpPr>
            <a:grpSpLocks/>
          </p:cNvGrpSpPr>
          <p:nvPr/>
        </p:nvGrpSpPr>
        <p:grpSpPr bwMode="auto">
          <a:xfrm>
            <a:off x="7332663" y="5002213"/>
            <a:ext cx="88900" cy="301625"/>
            <a:chOff x="3729" y="3143"/>
            <a:chExt cx="56" cy="190"/>
          </a:xfrm>
        </p:grpSpPr>
        <p:sp>
          <p:nvSpPr>
            <p:cNvPr id="106622" name="Line 277"/>
            <p:cNvSpPr>
              <a:spLocks noChangeShapeType="1"/>
            </p:cNvSpPr>
            <p:nvPr/>
          </p:nvSpPr>
          <p:spPr bwMode="auto">
            <a:xfrm flipV="1">
              <a:off x="3755" y="3143"/>
              <a:ext cx="1" cy="24"/>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623" name="Rectangle 278"/>
            <p:cNvSpPr>
              <a:spLocks noChangeArrowheads="1"/>
            </p:cNvSpPr>
            <p:nvPr/>
          </p:nvSpPr>
          <p:spPr bwMode="auto">
            <a:xfrm>
              <a:off x="3729" y="3199"/>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sz="1400" b="1" dirty="0">
                  <a:solidFill>
                    <a:srgbClr val="FFFFFF"/>
                  </a:solidFill>
                  <a:latin typeface="Times New Roman" panose="02020603050405020304" pitchFamily="18" charset="0"/>
                  <a:cs typeface="Arial" panose="020B0604020202020204" pitchFamily="34" charset="0"/>
                </a:rPr>
                <a:t>7</a:t>
              </a:r>
              <a:endParaRPr lang="en-US" altLang="en-US" sz="1400" b="1" dirty="0">
                <a:latin typeface="Times New Roman" panose="02020603050405020304" pitchFamily="18" charset="0"/>
                <a:cs typeface="Arial" panose="020B0604020202020204" pitchFamily="34" charset="0"/>
              </a:endParaRPr>
            </a:p>
          </p:txBody>
        </p:sp>
      </p:grpSp>
      <p:grpSp>
        <p:nvGrpSpPr>
          <p:cNvPr id="106615" name="Group 279"/>
          <p:cNvGrpSpPr>
            <a:grpSpLocks/>
          </p:cNvGrpSpPr>
          <p:nvPr/>
        </p:nvGrpSpPr>
        <p:grpSpPr bwMode="auto">
          <a:xfrm>
            <a:off x="7632700" y="5011738"/>
            <a:ext cx="88900" cy="301625"/>
            <a:chOff x="3855" y="3143"/>
            <a:chExt cx="56" cy="190"/>
          </a:xfrm>
        </p:grpSpPr>
        <p:sp>
          <p:nvSpPr>
            <p:cNvPr id="106620" name="Line 280"/>
            <p:cNvSpPr>
              <a:spLocks noChangeShapeType="1"/>
            </p:cNvSpPr>
            <p:nvPr/>
          </p:nvSpPr>
          <p:spPr bwMode="auto">
            <a:xfrm flipV="1">
              <a:off x="3883" y="3143"/>
              <a:ext cx="0" cy="24"/>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621" name="Rectangle 281"/>
            <p:cNvSpPr>
              <a:spLocks noChangeArrowheads="1"/>
            </p:cNvSpPr>
            <p:nvPr/>
          </p:nvSpPr>
          <p:spPr bwMode="auto">
            <a:xfrm>
              <a:off x="3855" y="3199"/>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sz="1400" b="1" dirty="0">
                  <a:solidFill>
                    <a:srgbClr val="FFFFFF"/>
                  </a:solidFill>
                  <a:latin typeface="Times New Roman" panose="02020603050405020304" pitchFamily="18" charset="0"/>
                  <a:cs typeface="Arial" panose="020B0604020202020204" pitchFamily="34" charset="0"/>
                </a:rPr>
                <a:t>8</a:t>
              </a:r>
              <a:endParaRPr lang="en-US" altLang="en-US" sz="1400" b="1" dirty="0">
                <a:latin typeface="Times New Roman" panose="02020603050405020304" pitchFamily="18" charset="0"/>
                <a:cs typeface="Arial" panose="020B0604020202020204" pitchFamily="34" charset="0"/>
              </a:endParaRPr>
            </a:p>
          </p:txBody>
        </p:sp>
      </p:grpSp>
      <p:sp>
        <p:nvSpPr>
          <p:cNvPr id="106616" name="Rectangle 283"/>
          <p:cNvSpPr>
            <a:spLocks noChangeArrowheads="1"/>
          </p:cNvSpPr>
          <p:nvPr/>
        </p:nvSpPr>
        <p:spPr bwMode="auto">
          <a:xfrm>
            <a:off x="6357938" y="4713288"/>
            <a:ext cx="101572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j-lt"/>
                <a:cs typeface="Arial" panose="020B0604020202020204" pitchFamily="34" charset="0"/>
              </a:rPr>
              <a:t>Female  Present</a:t>
            </a:r>
            <a:endParaRPr lang="en-US" altLang="en-US" sz="1200" dirty="0">
              <a:latin typeface="+mj-lt"/>
              <a:cs typeface="Arial" panose="020B0604020202020204" pitchFamily="34" charset="0"/>
            </a:endParaRPr>
          </a:p>
        </p:txBody>
      </p:sp>
      <p:sp>
        <p:nvSpPr>
          <p:cNvPr id="106617" name="Line 284"/>
          <p:cNvSpPr>
            <a:spLocks noChangeShapeType="1"/>
          </p:cNvSpPr>
          <p:nvPr/>
        </p:nvSpPr>
        <p:spPr bwMode="auto">
          <a:xfrm>
            <a:off x="5818188" y="4603750"/>
            <a:ext cx="0" cy="10477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618" name="Line 285"/>
          <p:cNvSpPr>
            <a:spLocks noChangeShapeType="1"/>
          </p:cNvSpPr>
          <p:nvPr/>
        </p:nvSpPr>
        <p:spPr bwMode="auto">
          <a:xfrm>
            <a:off x="7713663" y="4603750"/>
            <a:ext cx="0" cy="10477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619" name="Line 286"/>
          <p:cNvSpPr>
            <a:spLocks noChangeShapeType="1"/>
          </p:cNvSpPr>
          <p:nvPr/>
        </p:nvSpPr>
        <p:spPr bwMode="auto">
          <a:xfrm>
            <a:off x="5818188" y="4699000"/>
            <a:ext cx="1905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4" name="Group 1563"/>
          <p:cNvGrpSpPr>
            <a:grpSpLocks/>
          </p:cNvGrpSpPr>
          <p:nvPr/>
        </p:nvGrpSpPr>
        <p:grpSpPr bwMode="auto">
          <a:xfrm>
            <a:off x="504825" y="1395413"/>
            <a:ext cx="3865563" cy="2459038"/>
            <a:chOff x="318" y="879"/>
            <a:chExt cx="2435" cy="1549"/>
          </a:xfrm>
        </p:grpSpPr>
        <p:sp>
          <p:nvSpPr>
            <p:cNvPr id="110983" name="Line 4"/>
            <p:cNvSpPr>
              <a:spLocks noChangeShapeType="1"/>
            </p:cNvSpPr>
            <p:nvPr/>
          </p:nvSpPr>
          <p:spPr bwMode="auto">
            <a:xfrm>
              <a:off x="840" y="934"/>
              <a:ext cx="1" cy="1318"/>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84" name="Line 5"/>
            <p:cNvSpPr>
              <a:spLocks noChangeShapeType="1"/>
            </p:cNvSpPr>
            <p:nvPr/>
          </p:nvSpPr>
          <p:spPr bwMode="auto">
            <a:xfrm>
              <a:off x="808" y="2132"/>
              <a:ext cx="32"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85" name="Line 6"/>
            <p:cNvSpPr>
              <a:spLocks noChangeShapeType="1"/>
            </p:cNvSpPr>
            <p:nvPr/>
          </p:nvSpPr>
          <p:spPr bwMode="auto">
            <a:xfrm>
              <a:off x="808" y="2012"/>
              <a:ext cx="32"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86" name="Line 7"/>
            <p:cNvSpPr>
              <a:spLocks noChangeShapeType="1"/>
            </p:cNvSpPr>
            <p:nvPr/>
          </p:nvSpPr>
          <p:spPr bwMode="auto">
            <a:xfrm>
              <a:off x="808" y="1891"/>
              <a:ext cx="32"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87" name="Line 8"/>
            <p:cNvSpPr>
              <a:spLocks noChangeShapeType="1"/>
            </p:cNvSpPr>
            <p:nvPr/>
          </p:nvSpPr>
          <p:spPr bwMode="auto">
            <a:xfrm>
              <a:off x="808" y="1772"/>
              <a:ext cx="32"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88" name="Line 9"/>
            <p:cNvSpPr>
              <a:spLocks noChangeShapeType="1"/>
            </p:cNvSpPr>
            <p:nvPr/>
          </p:nvSpPr>
          <p:spPr bwMode="auto">
            <a:xfrm>
              <a:off x="808" y="1652"/>
              <a:ext cx="32"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89" name="Line 10"/>
            <p:cNvSpPr>
              <a:spLocks noChangeShapeType="1"/>
            </p:cNvSpPr>
            <p:nvPr/>
          </p:nvSpPr>
          <p:spPr bwMode="auto">
            <a:xfrm>
              <a:off x="808" y="1535"/>
              <a:ext cx="32"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90" name="Line 11"/>
            <p:cNvSpPr>
              <a:spLocks noChangeShapeType="1"/>
            </p:cNvSpPr>
            <p:nvPr/>
          </p:nvSpPr>
          <p:spPr bwMode="auto">
            <a:xfrm>
              <a:off x="808" y="1414"/>
              <a:ext cx="32"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91" name="Line 12"/>
            <p:cNvSpPr>
              <a:spLocks noChangeShapeType="1"/>
            </p:cNvSpPr>
            <p:nvPr/>
          </p:nvSpPr>
          <p:spPr bwMode="auto">
            <a:xfrm>
              <a:off x="808" y="1294"/>
              <a:ext cx="32"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92" name="Line 13"/>
            <p:cNvSpPr>
              <a:spLocks noChangeShapeType="1"/>
            </p:cNvSpPr>
            <p:nvPr/>
          </p:nvSpPr>
          <p:spPr bwMode="auto">
            <a:xfrm>
              <a:off x="808" y="1174"/>
              <a:ext cx="32"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93" name="Line 14"/>
            <p:cNvSpPr>
              <a:spLocks noChangeShapeType="1"/>
            </p:cNvSpPr>
            <p:nvPr/>
          </p:nvSpPr>
          <p:spPr bwMode="auto">
            <a:xfrm>
              <a:off x="808" y="1054"/>
              <a:ext cx="32"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94" name="Line 15"/>
            <p:cNvSpPr>
              <a:spLocks noChangeShapeType="1"/>
            </p:cNvSpPr>
            <p:nvPr/>
          </p:nvSpPr>
          <p:spPr bwMode="auto">
            <a:xfrm>
              <a:off x="808" y="934"/>
              <a:ext cx="32"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95" name="Rectangle 16"/>
            <p:cNvSpPr>
              <a:spLocks noChangeArrowheads="1"/>
            </p:cNvSpPr>
            <p:nvPr/>
          </p:nvSpPr>
          <p:spPr bwMode="auto">
            <a:xfrm>
              <a:off x="697" y="2213"/>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0</a:t>
              </a:r>
              <a:endParaRPr lang="en-US" altLang="en-US" sz="1200" b="1" dirty="0">
                <a:latin typeface="+mn-lt"/>
                <a:cs typeface="Arial" panose="020B0604020202020204" pitchFamily="34" charset="0"/>
              </a:endParaRPr>
            </a:p>
          </p:txBody>
        </p:sp>
        <p:sp>
          <p:nvSpPr>
            <p:cNvPr id="110996" name="Rectangle 17"/>
            <p:cNvSpPr>
              <a:spLocks noChangeArrowheads="1"/>
            </p:cNvSpPr>
            <p:nvPr/>
          </p:nvSpPr>
          <p:spPr bwMode="auto">
            <a:xfrm>
              <a:off x="580" y="2093"/>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100</a:t>
              </a:r>
              <a:endParaRPr lang="en-US" altLang="en-US" sz="1200" b="1" dirty="0">
                <a:latin typeface="+mn-lt"/>
                <a:cs typeface="Arial" panose="020B0604020202020204" pitchFamily="34" charset="0"/>
              </a:endParaRPr>
            </a:p>
          </p:txBody>
        </p:sp>
        <p:sp>
          <p:nvSpPr>
            <p:cNvPr id="110997" name="Rectangle 18"/>
            <p:cNvSpPr>
              <a:spLocks noChangeArrowheads="1"/>
            </p:cNvSpPr>
            <p:nvPr/>
          </p:nvSpPr>
          <p:spPr bwMode="auto">
            <a:xfrm>
              <a:off x="580" y="1973"/>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200</a:t>
              </a:r>
              <a:endParaRPr lang="en-US" altLang="en-US" sz="1200" b="1" dirty="0">
                <a:latin typeface="+mn-lt"/>
                <a:cs typeface="Arial" panose="020B0604020202020204" pitchFamily="34" charset="0"/>
              </a:endParaRPr>
            </a:p>
          </p:txBody>
        </p:sp>
        <p:sp>
          <p:nvSpPr>
            <p:cNvPr id="110998" name="Rectangle 19"/>
            <p:cNvSpPr>
              <a:spLocks noChangeArrowheads="1"/>
            </p:cNvSpPr>
            <p:nvPr/>
          </p:nvSpPr>
          <p:spPr bwMode="auto">
            <a:xfrm>
              <a:off x="580" y="1853"/>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300</a:t>
              </a:r>
              <a:endParaRPr lang="en-US" altLang="en-US" sz="1200" b="1" dirty="0">
                <a:latin typeface="+mn-lt"/>
                <a:cs typeface="Arial" panose="020B0604020202020204" pitchFamily="34" charset="0"/>
              </a:endParaRPr>
            </a:p>
          </p:txBody>
        </p:sp>
        <p:sp>
          <p:nvSpPr>
            <p:cNvPr id="110999" name="Rectangle 20"/>
            <p:cNvSpPr>
              <a:spLocks noChangeArrowheads="1"/>
            </p:cNvSpPr>
            <p:nvPr/>
          </p:nvSpPr>
          <p:spPr bwMode="auto">
            <a:xfrm>
              <a:off x="580" y="1733"/>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400</a:t>
              </a:r>
              <a:endParaRPr lang="en-US" altLang="en-US" sz="1200" b="1" dirty="0">
                <a:latin typeface="+mn-lt"/>
                <a:cs typeface="Arial" panose="020B0604020202020204" pitchFamily="34" charset="0"/>
              </a:endParaRPr>
            </a:p>
          </p:txBody>
        </p:sp>
        <p:sp>
          <p:nvSpPr>
            <p:cNvPr id="111000" name="Rectangle 21"/>
            <p:cNvSpPr>
              <a:spLocks noChangeArrowheads="1"/>
            </p:cNvSpPr>
            <p:nvPr/>
          </p:nvSpPr>
          <p:spPr bwMode="auto">
            <a:xfrm>
              <a:off x="580" y="1613"/>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500</a:t>
              </a:r>
              <a:endParaRPr lang="en-US" altLang="en-US" sz="1200" b="1" dirty="0">
                <a:latin typeface="+mn-lt"/>
                <a:cs typeface="Arial" panose="020B0604020202020204" pitchFamily="34" charset="0"/>
              </a:endParaRPr>
            </a:p>
          </p:txBody>
        </p:sp>
        <p:sp>
          <p:nvSpPr>
            <p:cNvPr id="111001" name="Rectangle 22"/>
            <p:cNvSpPr>
              <a:spLocks noChangeArrowheads="1"/>
            </p:cNvSpPr>
            <p:nvPr/>
          </p:nvSpPr>
          <p:spPr bwMode="auto">
            <a:xfrm>
              <a:off x="580" y="1495"/>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600</a:t>
              </a:r>
              <a:endParaRPr lang="en-US" altLang="en-US" sz="1200" b="1" dirty="0">
                <a:latin typeface="+mn-lt"/>
                <a:cs typeface="Arial" panose="020B0604020202020204" pitchFamily="34" charset="0"/>
              </a:endParaRPr>
            </a:p>
          </p:txBody>
        </p:sp>
        <p:sp>
          <p:nvSpPr>
            <p:cNvPr id="111002" name="Rectangle 23"/>
            <p:cNvSpPr>
              <a:spLocks noChangeArrowheads="1"/>
            </p:cNvSpPr>
            <p:nvPr/>
          </p:nvSpPr>
          <p:spPr bwMode="auto">
            <a:xfrm>
              <a:off x="580" y="1375"/>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700</a:t>
              </a:r>
              <a:endParaRPr lang="en-US" altLang="en-US" sz="1200" b="1" dirty="0">
                <a:latin typeface="+mn-lt"/>
                <a:cs typeface="Arial" panose="020B0604020202020204" pitchFamily="34" charset="0"/>
              </a:endParaRPr>
            </a:p>
          </p:txBody>
        </p:sp>
        <p:sp>
          <p:nvSpPr>
            <p:cNvPr id="111003" name="Rectangle 24"/>
            <p:cNvSpPr>
              <a:spLocks noChangeArrowheads="1"/>
            </p:cNvSpPr>
            <p:nvPr/>
          </p:nvSpPr>
          <p:spPr bwMode="auto">
            <a:xfrm>
              <a:off x="580" y="1255"/>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800</a:t>
              </a:r>
              <a:endParaRPr lang="en-US" altLang="en-US" sz="1200" b="1" dirty="0">
                <a:latin typeface="+mn-lt"/>
                <a:cs typeface="Arial" panose="020B0604020202020204" pitchFamily="34" charset="0"/>
              </a:endParaRPr>
            </a:p>
          </p:txBody>
        </p:sp>
        <p:sp>
          <p:nvSpPr>
            <p:cNvPr id="111004" name="Rectangle 25"/>
            <p:cNvSpPr>
              <a:spLocks noChangeArrowheads="1"/>
            </p:cNvSpPr>
            <p:nvPr/>
          </p:nvSpPr>
          <p:spPr bwMode="auto">
            <a:xfrm>
              <a:off x="580" y="1135"/>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900</a:t>
              </a:r>
              <a:endParaRPr lang="en-US" altLang="en-US" sz="1200" b="1" dirty="0">
                <a:latin typeface="+mn-lt"/>
                <a:cs typeface="Arial" panose="020B0604020202020204" pitchFamily="34" charset="0"/>
              </a:endParaRPr>
            </a:p>
          </p:txBody>
        </p:sp>
        <p:sp>
          <p:nvSpPr>
            <p:cNvPr id="111005" name="Rectangle 26"/>
            <p:cNvSpPr>
              <a:spLocks noChangeArrowheads="1"/>
            </p:cNvSpPr>
            <p:nvPr/>
          </p:nvSpPr>
          <p:spPr bwMode="auto">
            <a:xfrm>
              <a:off x="519" y="1015"/>
              <a:ext cx="19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1000</a:t>
              </a:r>
              <a:endParaRPr lang="en-US" altLang="en-US" sz="1200" b="1" dirty="0">
                <a:latin typeface="+mn-lt"/>
                <a:cs typeface="Arial" panose="020B0604020202020204" pitchFamily="34" charset="0"/>
              </a:endParaRPr>
            </a:p>
          </p:txBody>
        </p:sp>
        <p:sp>
          <p:nvSpPr>
            <p:cNvPr id="111006" name="Rectangle 27"/>
            <p:cNvSpPr>
              <a:spLocks noChangeArrowheads="1"/>
            </p:cNvSpPr>
            <p:nvPr/>
          </p:nvSpPr>
          <p:spPr bwMode="auto">
            <a:xfrm>
              <a:off x="519" y="895"/>
              <a:ext cx="19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1100</a:t>
              </a:r>
              <a:endParaRPr lang="en-US" altLang="en-US" sz="1200" b="1" dirty="0">
                <a:latin typeface="+mn-lt"/>
                <a:cs typeface="Arial" panose="020B0604020202020204" pitchFamily="34" charset="0"/>
              </a:endParaRPr>
            </a:p>
          </p:txBody>
        </p:sp>
        <p:sp>
          <p:nvSpPr>
            <p:cNvPr id="111007" name="Line 28"/>
            <p:cNvSpPr>
              <a:spLocks noChangeShapeType="1"/>
            </p:cNvSpPr>
            <p:nvPr/>
          </p:nvSpPr>
          <p:spPr bwMode="auto">
            <a:xfrm>
              <a:off x="808" y="2252"/>
              <a:ext cx="32"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08" name="Line 30"/>
            <p:cNvSpPr>
              <a:spLocks noChangeShapeType="1"/>
            </p:cNvSpPr>
            <p:nvPr/>
          </p:nvSpPr>
          <p:spPr bwMode="auto">
            <a:xfrm>
              <a:off x="982" y="2252"/>
              <a:ext cx="1711"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09" name="Line 31"/>
            <p:cNvSpPr>
              <a:spLocks noChangeShapeType="1"/>
            </p:cNvSpPr>
            <p:nvPr/>
          </p:nvSpPr>
          <p:spPr bwMode="auto">
            <a:xfrm flipV="1">
              <a:off x="982" y="2252"/>
              <a:ext cx="1" cy="2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10" name="Line 32"/>
            <p:cNvSpPr>
              <a:spLocks noChangeShapeType="1"/>
            </p:cNvSpPr>
            <p:nvPr/>
          </p:nvSpPr>
          <p:spPr bwMode="auto">
            <a:xfrm flipV="1">
              <a:off x="1096" y="2252"/>
              <a:ext cx="1" cy="2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11" name="Line 33"/>
            <p:cNvSpPr>
              <a:spLocks noChangeShapeType="1"/>
            </p:cNvSpPr>
            <p:nvPr/>
          </p:nvSpPr>
          <p:spPr bwMode="auto">
            <a:xfrm flipV="1">
              <a:off x="1210" y="2252"/>
              <a:ext cx="1" cy="2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12" name="Line 34"/>
            <p:cNvSpPr>
              <a:spLocks noChangeShapeType="1"/>
            </p:cNvSpPr>
            <p:nvPr/>
          </p:nvSpPr>
          <p:spPr bwMode="auto">
            <a:xfrm flipV="1">
              <a:off x="1324" y="2252"/>
              <a:ext cx="1" cy="2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13" name="Line 35"/>
            <p:cNvSpPr>
              <a:spLocks noChangeShapeType="1"/>
            </p:cNvSpPr>
            <p:nvPr/>
          </p:nvSpPr>
          <p:spPr bwMode="auto">
            <a:xfrm flipV="1">
              <a:off x="1438" y="2252"/>
              <a:ext cx="1" cy="2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14" name="Line 36"/>
            <p:cNvSpPr>
              <a:spLocks noChangeShapeType="1"/>
            </p:cNvSpPr>
            <p:nvPr/>
          </p:nvSpPr>
          <p:spPr bwMode="auto">
            <a:xfrm flipV="1">
              <a:off x="1552" y="2252"/>
              <a:ext cx="1" cy="2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15" name="Line 37"/>
            <p:cNvSpPr>
              <a:spLocks noChangeShapeType="1"/>
            </p:cNvSpPr>
            <p:nvPr/>
          </p:nvSpPr>
          <p:spPr bwMode="auto">
            <a:xfrm flipV="1">
              <a:off x="1667" y="2252"/>
              <a:ext cx="1" cy="2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16" name="Line 38"/>
            <p:cNvSpPr>
              <a:spLocks noChangeShapeType="1"/>
            </p:cNvSpPr>
            <p:nvPr/>
          </p:nvSpPr>
          <p:spPr bwMode="auto">
            <a:xfrm flipV="1">
              <a:off x="1780" y="2252"/>
              <a:ext cx="1" cy="2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17" name="Line 39"/>
            <p:cNvSpPr>
              <a:spLocks noChangeShapeType="1"/>
            </p:cNvSpPr>
            <p:nvPr/>
          </p:nvSpPr>
          <p:spPr bwMode="auto">
            <a:xfrm flipV="1">
              <a:off x="1894" y="2252"/>
              <a:ext cx="1" cy="2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18" name="Line 40"/>
            <p:cNvSpPr>
              <a:spLocks noChangeShapeType="1"/>
            </p:cNvSpPr>
            <p:nvPr/>
          </p:nvSpPr>
          <p:spPr bwMode="auto">
            <a:xfrm flipV="1">
              <a:off x="2009" y="2252"/>
              <a:ext cx="0" cy="2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19" name="Line 41"/>
            <p:cNvSpPr>
              <a:spLocks noChangeShapeType="1"/>
            </p:cNvSpPr>
            <p:nvPr/>
          </p:nvSpPr>
          <p:spPr bwMode="auto">
            <a:xfrm flipV="1">
              <a:off x="2123" y="2252"/>
              <a:ext cx="1" cy="2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20" name="Line 42"/>
            <p:cNvSpPr>
              <a:spLocks noChangeShapeType="1"/>
            </p:cNvSpPr>
            <p:nvPr/>
          </p:nvSpPr>
          <p:spPr bwMode="auto">
            <a:xfrm flipV="1">
              <a:off x="2236" y="2252"/>
              <a:ext cx="1" cy="2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21" name="Line 43"/>
            <p:cNvSpPr>
              <a:spLocks noChangeShapeType="1"/>
            </p:cNvSpPr>
            <p:nvPr/>
          </p:nvSpPr>
          <p:spPr bwMode="auto">
            <a:xfrm flipV="1">
              <a:off x="2350" y="2252"/>
              <a:ext cx="1" cy="2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22" name="Line 44"/>
            <p:cNvSpPr>
              <a:spLocks noChangeShapeType="1"/>
            </p:cNvSpPr>
            <p:nvPr/>
          </p:nvSpPr>
          <p:spPr bwMode="auto">
            <a:xfrm flipV="1">
              <a:off x="2465" y="2252"/>
              <a:ext cx="1" cy="2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23" name="Line 45"/>
            <p:cNvSpPr>
              <a:spLocks noChangeShapeType="1"/>
            </p:cNvSpPr>
            <p:nvPr/>
          </p:nvSpPr>
          <p:spPr bwMode="auto">
            <a:xfrm flipV="1">
              <a:off x="2579" y="2252"/>
              <a:ext cx="1" cy="2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24" name="Line 46"/>
            <p:cNvSpPr>
              <a:spLocks noChangeShapeType="1"/>
            </p:cNvSpPr>
            <p:nvPr/>
          </p:nvSpPr>
          <p:spPr bwMode="auto">
            <a:xfrm flipV="1">
              <a:off x="2693" y="2252"/>
              <a:ext cx="1" cy="2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25" name="Line 47"/>
            <p:cNvSpPr>
              <a:spLocks noChangeShapeType="1"/>
            </p:cNvSpPr>
            <p:nvPr/>
          </p:nvSpPr>
          <p:spPr bwMode="auto">
            <a:xfrm>
              <a:off x="1210" y="2199"/>
              <a:ext cx="114" cy="4"/>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26" name="Rectangle 48"/>
            <p:cNvSpPr>
              <a:spLocks noChangeArrowheads="1"/>
            </p:cNvSpPr>
            <p:nvPr/>
          </p:nvSpPr>
          <p:spPr bwMode="auto">
            <a:xfrm>
              <a:off x="955" y="2312"/>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0</a:t>
              </a:r>
              <a:endParaRPr lang="en-US" altLang="en-US" sz="1200" b="1" dirty="0">
                <a:latin typeface="+mn-lt"/>
                <a:cs typeface="Arial" panose="020B0604020202020204" pitchFamily="34" charset="0"/>
              </a:endParaRPr>
            </a:p>
          </p:txBody>
        </p:sp>
        <p:sp>
          <p:nvSpPr>
            <p:cNvPr id="111027" name="Rectangle 49"/>
            <p:cNvSpPr>
              <a:spLocks noChangeArrowheads="1"/>
            </p:cNvSpPr>
            <p:nvPr/>
          </p:nvSpPr>
          <p:spPr bwMode="auto">
            <a:xfrm>
              <a:off x="1300" y="2312"/>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1</a:t>
              </a:r>
              <a:endParaRPr lang="en-US" altLang="en-US" sz="1200" b="1" dirty="0">
                <a:latin typeface="+mn-lt"/>
                <a:cs typeface="Arial" panose="020B0604020202020204" pitchFamily="34" charset="0"/>
              </a:endParaRPr>
            </a:p>
          </p:txBody>
        </p:sp>
        <p:sp>
          <p:nvSpPr>
            <p:cNvPr id="111028" name="Rectangle 50"/>
            <p:cNvSpPr>
              <a:spLocks noChangeArrowheads="1"/>
            </p:cNvSpPr>
            <p:nvPr/>
          </p:nvSpPr>
          <p:spPr bwMode="auto">
            <a:xfrm>
              <a:off x="1639" y="2312"/>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2</a:t>
              </a:r>
              <a:endParaRPr lang="en-US" altLang="en-US" sz="1200" b="1" dirty="0">
                <a:latin typeface="+mn-lt"/>
                <a:cs typeface="Arial" panose="020B0604020202020204" pitchFamily="34" charset="0"/>
              </a:endParaRPr>
            </a:p>
          </p:txBody>
        </p:sp>
        <p:sp>
          <p:nvSpPr>
            <p:cNvPr id="111029" name="Rectangle 51"/>
            <p:cNvSpPr>
              <a:spLocks noChangeArrowheads="1"/>
            </p:cNvSpPr>
            <p:nvPr/>
          </p:nvSpPr>
          <p:spPr bwMode="auto">
            <a:xfrm>
              <a:off x="1980" y="2312"/>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3</a:t>
              </a:r>
              <a:endParaRPr lang="en-US" altLang="en-US" sz="1200" b="1" dirty="0">
                <a:latin typeface="+mn-lt"/>
                <a:cs typeface="Arial" panose="020B0604020202020204" pitchFamily="34" charset="0"/>
              </a:endParaRPr>
            </a:p>
          </p:txBody>
        </p:sp>
        <p:sp>
          <p:nvSpPr>
            <p:cNvPr id="111030" name="Rectangle 52"/>
            <p:cNvSpPr>
              <a:spLocks noChangeArrowheads="1"/>
            </p:cNvSpPr>
            <p:nvPr/>
          </p:nvSpPr>
          <p:spPr bwMode="auto">
            <a:xfrm>
              <a:off x="2324" y="2312"/>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4</a:t>
              </a:r>
              <a:endParaRPr lang="en-US" altLang="en-US" sz="1200" b="1" dirty="0">
                <a:latin typeface="+mn-lt"/>
                <a:cs typeface="Arial" panose="020B0604020202020204" pitchFamily="34" charset="0"/>
              </a:endParaRPr>
            </a:p>
          </p:txBody>
        </p:sp>
        <p:sp>
          <p:nvSpPr>
            <p:cNvPr id="111031" name="Rectangle 53"/>
            <p:cNvSpPr>
              <a:spLocks noChangeArrowheads="1"/>
            </p:cNvSpPr>
            <p:nvPr/>
          </p:nvSpPr>
          <p:spPr bwMode="auto">
            <a:xfrm>
              <a:off x="2594" y="2312"/>
              <a:ext cx="15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5 hr</a:t>
              </a:r>
              <a:endParaRPr lang="en-US" altLang="en-US" sz="1200" b="1" dirty="0">
                <a:latin typeface="+mn-lt"/>
                <a:cs typeface="Arial" panose="020B0604020202020204" pitchFamily="34" charset="0"/>
              </a:endParaRPr>
            </a:p>
          </p:txBody>
        </p:sp>
        <p:sp>
          <p:nvSpPr>
            <p:cNvPr id="111032" name="Rectangle 55"/>
            <p:cNvSpPr>
              <a:spLocks noChangeArrowheads="1"/>
            </p:cNvSpPr>
            <p:nvPr/>
          </p:nvSpPr>
          <p:spPr bwMode="auto">
            <a:xfrm rot="16200000">
              <a:off x="-98" y="1612"/>
              <a:ext cx="9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600" b="1" dirty="0">
                  <a:solidFill>
                    <a:srgbClr val="FFFFFF"/>
                  </a:solidFill>
                  <a:latin typeface="+mn-lt"/>
                  <a:cs typeface="Arial" panose="020B0604020202020204" pitchFamily="34" charset="0"/>
                </a:rPr>
                <a:t>% of Basal Release</a:t>
              </a:r>
              <a:endParaRPr lang="en-US" altLang="en-US" sz="1600" b="1" dirty="0">
                <a:latin typeface="+mn-lt"/>
                <a:cs typeface="Arial" panose="020B0604020202020204" pitchFamily="34" charset="0"/>
              </a:endParaRPr>
            </a:p>
          </p:txBody>
        </p:sp>
        <p:sp>
          <p:nvSpPr>
            <p:cNvPr id="111033" name="Line 56"/>
            <p:cNvSpPr>
              <a:spLocks noChangeShapeType="1"/>
            </p:cNvSpPr>
            <p:nvPr/>
          </p:nvSpPr>
          <p:spPr bwMode="auto">
            <a:xfrm flipV="1">
              <a:off x="983" y="1631"/>
              <a:ext cx="113" cy="501"/>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34" name="Line 57"/>
            <p:cNvSpPr>
              <a:spLocks noChangeShapeType="1"/>
            </p:cNvSpPr>
            <p:nvPr/>
          </p:nvSpPr>
          <p:spPr bwMode="auto">
            <a:xfrm flipV="1">
              <a:off x="991" y="2124"/>
              <a:ext cx="114" cy="8"/>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35" name="Line 58"/>
            <p:cNvSpPr>
              <a:spLocks noChangeShapeType="1"/>
            </p:cNvSpPr>
            <p:nvPr/>
          </p:nvSpPr>
          <p:spPr bwMode="auto">
            <a:xfrm>
              <a:off x="991" y="2132"/>
              <a:ext cx="114" cy="1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36" name="Oval 59"/>
            <p:cNvSpPr>
              <a:spLocks noChangeArrowheads="1"/>
            </p:cNvSpPr>
            <p:nvPr/>
          </p:nvSpPr>
          <p:spPr bwMode="auto">
            <a:xfrm>
              <a:off x="952" y="2107"/>
              <a:ext cx="71" cy="46"/>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037" name="Rectangle 60"/>
            <p:cNvSpPr>
              <a:spLocks noChangeArrowheads="1"/>
            </p:cNvSpPr>
            <p:nvPr/>
          </p:nvSpPr>
          <p:spPr bwMode="auto">
            <a:xfrm>
              <a:off x="952" y="2107"/>
              <a:ext cx="71" cy="46"/>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038" name="Freeform 61"/>
            <p:cNvSpPr>
              <a:spLocks/>
            </p:cNvSpPr>
            <p:nvPr/>
          </p:nvSpPr>
          <p:spPr bwMode="auto">
            <a:xfrm>
              <a:off x="952" y="2107"/>
              <a:ext cx="77" cy="50"/>
            </a:xfrm>
            <a:custGeom>
              <a:avLst/>
              <a:gdLst>
                <a:gd name="T0" fmla="*/ 28 w 84"/>
                <a:gd name="T1" fmla="*/ 0 h 84"/>
                <a:gd name="T2" fmla="*/ 55 w 84"/>
                <a:gd name="T3" fmla="*/ 7 h 84"/>
                <a:gd name="T4" fmla="*/ 0 w 84"/>
                <a:gd name="T5" fmla="*/ 7 h 84"/>
                <a:gd name="T6" fmla="*/ 28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1039" name="Line 62"/>
            <p:cNvSpPr>
              <a:spLocks noChangeShapeType="1"/>
            </p:cNvSpPr>
            <p:nvPr/>
          </p:nvSpPr>
          <p:spPr bwMode="auto">
            <a:xfrm flipV="1">
              <a:off x="1096" y="1054"/>
              <a:ext cx="114" cy="57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40" name="Line 63"/>
            <p:cNvSpPr>
              <a:spLocks noChangeShapeType="1"/>
            </p:cNvSpPr>
            <p:nvPr/>
          </p:nvSpPr>
          <p:spPr bwMode="auto">
            <a:xfrm>
              <a:off x="1210" y="1054"/>
              <a:ext cx="115" cy="406"/>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41" name="Line 64"/>
            <p:cNvSpPr>
              <a:spLocks noChangeShapeType="1"/>
            </p:cNvSpPr>
            <p:nvPr/>
          </p:nvSpPr>
          <p:spPr bwMode="auto">
            <a:xfrm>
              <a:off x="1325" y="1460"/>
              <a:ext cx="114" cy="252"/>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42" name="Line 65"/>
            <p:cNvSpPr>
              <a:spLocks noChangeShapeType="1"/>
            </p:cNvSpPr>
            <p:nvPr/>
          </p:nvSpPr>
          <p:spPr bwMode="auto">
            <a:xfrm>
              <a:off x="1439" y="1712"/>
              <a:ext cx="114" cy="6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43" name="Line 66"/>
            <p:cNvSpPr>
              <a:spLocks noChangeShapeType="1"/>
            </p:cNvSpPr>
            <p:nvPr/>
          </p:nvSpPr>
          <p:spPr bwMode="auto">
            <a:xfrm>
              <a:off x="1553" y="1772"/>
              <a:ext cx="114" cy="38"/>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44" name="Line 67"/>
            <p:cNvSpPr>
              <a:spLocks noChangeShapeType="1"/>
            </p:cNvSpPr>
            <p:nvPr/>
          </p:nvSpPr>
          <p:spPr bwMode="auto">
            <a:xfrm>
              <a:off x="1667" y="1810"/>
              <a:ext cx="114" cy="3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45" name="Line 68"/>
            <p:cNvSpPr>
              <a:spLocks noChangeShapeType="1"/>
            </p:cNvSpPr>
            <p:nvPr/>
          </p:nvSpPr>
          <p:spPr bwMode="auto">
            <a:xfrm>
              <a:off x="1781" y="1845"/>
              <a:ext cx="114" cy="36"/>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46" name="Line 69"/>
            <p:cNvSpPr>
              <a:spLocks noChangeShapeType="1"/>
            </p:cNvSpPr>
            <p:nvPr/>
          </p:nvSpPr>
          <p:spPr bwMode="auto">
            <a:xfrm>
              <a:off x="1895" y="1881"/>
              <a:ext cx="114" cy="3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47" name="Line 70"/>
            <p:cNvSpPr>
              <a:spLocks noChangeShapeType="1"/>
            </p:cNvSpPr>
            <p:nvPr/>
          </p:nvSpPr>
          <p:spPr bwMode="auto">
            <a:xfrm>
              <a:off x="2009" y="1916"/>
              <a:ext cx="114" cy="54"/>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48" name="Line 71"/>
            <p:cNvSpPr>
              <a:spLocks noChangeShapeType="1"/>
            </p:cNvSpPr>
            <p:nvPr/>
          </p:nvSpPr>
          <p:spPr bwMode="auto">
            <a:xfrm>
              <a:off x="2123" y="1970"/>
              <a:ext cx="114" cy="1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49" name="Line 72"/>
            <p:cNvSpPr>
              <a:spLocks noChangeShapeType="1"/>
            </p:cNvSpPr>
            <p:nvPr/>
          </p:nvSpPr>
          <p:spPr bwMode="auto">
            <a:xfrm>
              <a:off x="2237" y="1987"/>
              <a:ext cx="114" cy="14"/>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50" name="Line 73"/>
            <p:cNvSpPr>
              <a:spLocks noChangeShapeType="1"/>
            </p:cNvSpPr>
            <p:nvPr/>
          </p:nvSpPr>
          <p:spPr bwMode="auto">
            <a:xfrm>
              <a:off x="2351" y="2001"/>
              <a:ext cx="115" cy="2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51" name="Line 74"/>
            <p:cNvSpPr>
              <a:spLocks noChangeShapeType="1"/>
            </p:cNvSpPr>
            <p:nvPr/>
          </p:nvSpPr>
          <p:spPr bwMode="auto">
            <a:xfrm>
              <a:off x="2466" y="2026"/>
              <a:ext cx="113" cy="18"/>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52" name="Line 75"/>
            <p:cNvSpPr>
              <a:spLocks noChangeShapeType="1"/>
            </p:cNvSpPr>
            <p:nvPr/>
          </p:nvSpPr>
          <p:spPr bwMode="auto">
            <a:xfrm>
              <a:off x="2579" y="2044"/>
              <a:ext cx="116" cy="28"/>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53" name="Line 76"/>
            <p:cNvSpPr>
              <a:spLocks noChangeShapeType="1"/>
            </p:cNvSpPr>
            <p:nvPr/>
          </p:nvSpPr>
          <p:spPr bwMode="auto">
            <a:xfrm>
              <a:off x="1096" y="2124"/>
              <a:ext cx="114" cy="8"/>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54" name="Line 77"/>
            <p:cNvSpPr>
              <a:spLocks noChangeShapeType="1"/>
            </p:cNvSpPr>
            <p:nvPr/>
          </p:nvSpPr>
          <p:spPr bwMode="auto">
            <a:xfrm>
              <a:off x="1210" y="2132"/>
              <a:ext cx="115" cy="4"/>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55" name="Line 78"/>
            <p:cNvSpPr>
              <a:spLocks noChangeShapeType="1"/>
            </p:cNvSpPr>
            <p:nvPr/>
          </p:nvSpPr>
          <p:spPr bwMode="auto">
            <a:xfrm>
              <a:off x="1325" y="2136"/>
              <a:ext cx="114" cy="6"/>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56" name="Line 79"/>
            <p:cNvSpPr>
              <a:spLocks noChangeShapeType="1"/>
            </p:cNvSpPr>
            <p:nvPr/>
          </p:nvSpPr>
          <p:spPr bwMode="auto">
            <a:xfrm>
              <a:off x="1439" y="2142"/>
              <a:ext cx="114" cy="4"/>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57" name="Line 80"/>
            <p:cNvSpPr>
              <a:spLocks noChangeShapeType="1"/>
            </p:cNvSpPr>
            <p:nvPr/>
          </p:nvSpPr>
          <p:spPr bwMode="auto">
            <a:xfrm flipV="1">
              <a:off x="1553" y="2132"/>
              <a:ext cx="114" cy="14"/>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58" name="Line 81"/>
            <p:cNvSpPr>
              <a:spLocks noChangeShapeType="1"/>
            </p:cNvSpPr>
            <p:nvPr/>
          </p:nvSpPr>
          <p:spPr bwMode="auto">
            <a:xfrm flipV="1">
              <a:off x="1667" y="2121"/>
              <a:ext cx="114" cy="11"/>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59" name="Line 82"/>
            <p:cNvSpPr>
              <a:spLocks noChangeShapeType="1"/>
            </p:cNvSpPr>
            <p:nvPr/>
          </p:nvSpPr>
          <p:spPr bwMode="auto">
            <a:xfrm flipV="1">
              <a:off x="1781" y="2111"/>
              <a:ext cx="114" cy="10"/>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60" name="Line 83"/>
            <p:cNvSpPr>
              <a:spLocks noChangeShapeType="1"/>
            </p:cNvSpPr>
            <p:nvPr/>
          </p:nvSpPr>
          <p:spPr bwMode="auto">
            <a:xfrm flipV="1">
              <a:off x="1895" y="2103"/>
              <a:ext cx="114" cy="8"/>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61" name="Line 84"/>
            <p:cNvSpPr>
              <a:spLocks noChangeShapeType="1"/>
            </p:cNvSpPr>
            <p:nvPr/>
          </p:nvSpPr>
          <p:spPr bwMode="auto">
            <a:xfrm>
              <a:off x="2009" y="2103"/>
              <a:ext cx="114" cy="4"/>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62" name="Line 85"/>
            <p:cNvSpPr>
              <a:spLocks noChangeShapeType="1"/>
            </p:cNvSpPr>
            <p:nvPr/>
          </p:nvSpPr>
          <p:spPr bwMode="auto">
            <a:xfrm>
              <a:off x="2123" y="2107"/>
              <a:ext cx="114" cy="1"/>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63" name="Line 86"/>
            <p:cNvSpPr>
              <a:spLocks noChangeShapeType="1"/>
            </p:cNvSpPr>
            <p:nvPr/>
          </p:nvSpPr>
          <p:spPr bwMode="auto">
            <a:xfrm>
              <a:off x="2237" y="2107"/>
              <a:ext cx="114" cy="1"/>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64" name="Line 87"/>
            <p:cNvSpPr>
              <a:spLocks noChangeShapeType="1"/>
            </p:cNvSpPr>
            <p:nvPr/>
          </p:nvSpPr>
          <p:spPr bwMode="auto">
            <a:xfrm>
              <a:off x="2351" y="2107"/>
              <a:ext cx="115" cy="4"/>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65" name="Line 88"/>
            <p:cNvSpPr>
              <a:spLocks noChangeShapeType="1"/>
            </p:cNvSpPr>
            <p:nvPr/>
          </p:nvSpPr>
          <p:spPr bwMode="auto">
            <a:xfrm>
              <a:off x="2466" y="2111"/>
              <a:ext cx="113" cy="0"/>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66" name="Line 89"/>
            <p:cNvSpPr>
              <a:spLocks noChangeShapeType="1"/>
            </p:cNvSpPr>
            <p:nvPr/>
          </p:nvSpPr>
          <p:spPr bwMode="auto">
            <a:xfrm>
              <a:off x="2579" y="2111"/>
              <a:ext cx="116" cy="0"/>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67" name="Line 90"/>
            <p:cNvSpPr>
              <a:spLocks noChangeShapeType="1"/>
            </p:cNvSpPr>
            <p:nvPr/>
          </p:nvSpPr>
          <p:spPr bwMode="auto">
            <a:xfrm>
              <a:off x="1096" y="2142"/>
              <a:ext cx="114" cy="57"/>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68" name="Line 91"/>
            <p:cNvSpPr>
              <a:spLocks noChangeShapeType="1"/>
            </p:cNvSpPr>
            <p:nvPr/>
          </p:nvSpPr>
          <p:spPr bwMode="auto">
            <a:xfrm flipV="1">
              <a:off x="1325" y="2192"/>
              <a:ext cx="114" cy="11"/>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69" name="Line 92"/>
            <p:cNvSpPr>
              <a:spLocks noChangeShapeType="1"/>
            </p:cNvSpPr>
            <p:nvPr/>
          </p:nvSpPr>
          <p:spPr bwMode="auto">
            <a:xfrm>
              <a:off x="1439" y="2192"/>
              <a:ext cx="114"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70" name="Line 93"/>
            <p:cNvSpPr>
              <a:spLocks noChangeShapeType="1"/>
            </p:cNvSpPr>
            <p:nvPr/>
          </p:nvSpPr>
          <p:spPr bwMode="auto">
            <a:xfrm flipV="1">
              <a:off x="1553" y="2182"/>
              <a:ext cx="114" cy="1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71" name="Line 94"/>
            <p:cNvSpPr>
              <a:spLocks noChangeShapeType="1"/>
            </p:cNvSpPr>
            <p:nvPr/>
          </p:nvSpPr>
          <p:spPr bwMode="auto">
            <a:xfrm flipV="1">
              <a:off x="1667" y="2163"/>
              <a:ext cx="114" cy="19"/>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72" name="Line 95"/>
            <p:cNvSpPr>
              <a:spLocks noChangeShapeType="1"/>
            </p:cNvSpPr>
            <p:nvPr/>
          </p:nvSpPr>
          <p:spPr bwMode="auto">
            <a:xfrm flipV="1">
              <a:off x="1781" y="2157"/>
              <a:ext cx="114" cy="6"/>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73" name="Line 96"/>
            <p:cNvSpPr>
              <a:spLocks noChangeShapeType="1"/>
            </p:cNvSpPr>
            <p:nvPr/>
          </p:nvSpPr>
          <p:spPr bwMode="auto">
            <a:xfrm flipV="1">
              <a:off x="1895" y="2139"/>
              <a:ext cx="114" cy="18"/>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74" name="Line 97"/>
            <p:cNvSpPr>
              <a:spLocks noChangeShapeType="1"/>
            </p:cNvSpPr>
            <p:nvPr/>
          </p:nvSpPr>
          <p:spPr bwMode="auto">
            <a:xfrm flipV="1">
              <a:off x="2009" y="2136"/>
              <a:ext cx="114" cy="3"/>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75" name="Line 98"/>
            <p:cNvSpPr>
              <a:spLocks noChangeShapeType="1"/>
            </p:cNvSpPr>
            <p:nvPr/>
          </p:nvSpPr>
          <p:spPr bwMode="auto">
            <a:xfrm>
              <a:off x="2123" y="2136"/>
              <a:ext cx="114"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76" name="Line 99"/>
            <p:cNvSpPr>
              <a:spLocks noChangeShapeType="1"/>
            </p:cNvSpPr>
            <p:nvPr/>
          </p:nvSpPr>
          <p:spPr bwMode="auto">
            <a:xfrm>
              <a:off x="2237" y="2136"/>
              <a:ext cx="114"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77" name="Line 100"/>
            <p:cNvSpPr>
              <a:spLocks noChangeShapeType="1"/>
            </p:cNvSpPr>
            <p:nvPr/>
          </p:nvSpPr>
          <p:spPr bwMode="auto">
            <a:xfrm>
              <a:off x="2351" y="2136"/>
              <a:ext cx="115"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78" name="Line 101"/>
            <p:cNvSpPr>
              <a:spLocks noChangeShapeType="1"/>
            </p:cNvSpPr>
            <p:nvPr/>
          </p:nvSpPr>
          <p:spPr bwMode="auto">
            <a:xfrm>
              <a:off x="2466" y="2136"/>
              <a:ext cx="113"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79" name="Line 102"/>
            <p:cNvSpPr>
              <a:spLocks noChangeShapeType="1"/>
            </p:cNvSpPr>
            <p:nvPr/>
          </p:nvSpPr>
          <p:spPr bwMode="auto">
            <a:xfrm>
              <a:off x="2579" y="2136"/>
              <a:ext cx="116"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080" name="Oval 103"/>
            <p:cNvSpPr>
              <a:spLocks noChangeArrowheads="1"/>
            </p:cNvSpPr>
            <p:nvPr/>
          </p:nvSpPr>
          <p:spPr bwMode="auto">
            <a:xfrm>
              <a:off x="1058" y="1606"/>
              <a:ext cx="70" cy="46"/>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081" name="Oval 104"/>
            <p:cNvSpPr>
              <a:spLocks noChangeArrowheads="1"/>
            </p:cNvSpPr>
            <p:nvPr/>
          </p:nvSpPr>
          <p:spPr bwMode="auto">
            <a:xfrm>
              <a:off x="1172" y="1029"/>
              <a:ext cx="70" cy="46"/>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082" name="Oval 105"/>
            <p:cNvSpPr>
              <a:spLocks noChangeArrowheads="1"/>
            </p:cNvSpPr>
            <p:nvPr/>
          </p:nvSpPr>
          <p:spPr bwMode="auto">
            <a:xfrm>
              <a:off x="1287" y="1435"/>
              <a:ext cx="71" cy="46"/>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083" name="Oval 106"/>
            <p:cNvSpPr>
              <a:spLocks noChangeArrowheads="1"/>
            </p:cNvSpPr>
            <p:nvPr/>
          </p:nvSpPr>
          <p:spPr bwMode="auto">
            <a:xfrm>
              <a:off x="1400" y="1687"/>
              <a:ext cx="72" cy="45"/>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084" name="Oval 107"/>
            <p:cNvSpPr>
              <a:spLocks noChangeArrowheads="1"/>
            </p:cNvSpPr>
            <p:nvPr/>
          </p:nvSpPr>
          <p:spPr bwMode="auto">
            <a:xfrm>
              <a:off x="1515" y="1747"/>
              <a:ext cx="71" cy="46"/>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085" name="Oval 108"/>
            <p:cNvSpPr>
              <a:spLocks noChangeArrowheads="1"/>
            </p:cNvSpPr>
            <p:nvPr/>
          </p:nvSpPr>
          <p:spPr bwMode="auto">
            <a:xfrm>
              <a:off x="1629" y="1785"/>
              <a:ext cx="70" cy="46"/>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086" name="Oval 109"/>
            <p:cNvSpPr>
              <a:spLocks noChangeArrowheads="1"/>
            </p:cNvSpPr>
            <p:nvPr/>
          </p:nvSpPr>
          <p:spPr bwMode="auto">
            <a:xfrm>
              <a:off x="1743" y="1821"/>
              <a:ext cx="71" cy="46"/>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087" name="Oval 110"/>
            <p:cNvSpPr>
              <a:spLocks noChangeArrowheads="1"/>
            </p:cNvSpPr>
            <p:nvPr/>
          </p:nvSpPr>
          <p:spPr bwMode="auto">
            <a:xfrm>
              <a:off x="1857" y="1856"/>
              <a:ext cx="71" cy="46"/>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088" name="Oval 111"/>
            <p:cNvSpPr>
              <a:spLocks noChangeArrowheads="1"/>
            </p:cNvSpPr>
            <p:nvPr/>
          </p:nvSpPr>
          <p:spPr bwMode="auto">
            <a:xfrm>
              <a:off x="1971" y="1891"/>
              <a:ext cx="71" cy="46"/>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089" name="Oval 112"/>
            <p:cNvSpPr>
              <a:spLocks noChangeArrowheads="1"/>
            </p:cNvSpPr>
            <p:nvPr/>
          </p:nvSpPr>
          <p:spPr bwMode="auto">
            <a:xfrm>
              <a:off x="2085" y="1945"/>
              <a:ext cx="71" cy="46"/>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090" name="Oval 113"/>
            <p:cNvSpPr>
              <a:spLocks noChangeArrowheads="1"/>
            </p:cNvSpPr>
            <p:nvPr/>
          </p:nvSpPr>
          <p:spPr bwMode="auto">
            <a:xfrm>
              <a:off x="2200" y="1962"/>
              <a:ext cx="70" cy="46"/>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091" name="Oval 114"/>
            <p:cNvSpPr>
              <a:spLocks noChangeArrowheads="1"/>
            </p:cNvSpPr>
            <p:nvPr/>
          </p:nvSpPr>
          <p:spPr bwMode="auto">
            <a:xfrm>
              <a:off x="2313" y="1977"/>
              <a:ext cx="71" cy="46"/>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092" name="Oval 115"/>
            <p:cNvSpPr>
              <a:spLocks noChangeArrowheads="1"/>
            </p:cNvSpPr>
            <p:nvPr/>
          </p:nvSpPr>
          <p:spPr bwMode="auto">
            <a:xfrm>
              <a:off x="2427" y="2001"/>
              <a:ext cx="71" cy="46"/>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093" name="Oval 116"/>
            <p:cNvSpPr>
              <a:spLocks noChangeArrowheads="1"/>
            </p:cNvSpPr>
            <p:nvPr/>
          </p:nvSpPr>
          <p:spPr bwMode="auto">
            <a:xfrm>
              <a:off x="2543" y="2019"/>
              <a:ext cx="69" cy="46"/>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094" name="Oval 117"/>
            <p:cNvSpPr>
              <a:spLocks noChangeArrowheads="1"/>
            </p:cNvSpPr>
            <p:nvPr/>
          </p:nvSpPr>
          <p:spPr bwMode="auto">
            <a:xfrm>
              <a:off x="2657" y="2047"/>
              <a:ext cx="70" cy="46"/>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095" name="Rectangle 118"/>
            <p:cNvSpPr>
              <a:spLocks noChangeArrowheads="1"/>
            </p:cNvSpPr>
            <p:nvPr/>
          </p:nvSpPr>
          <p:spPr bwMode="auto">
            <a:xfrm>
              <a:off x="1058" y="2100"/>
              <a:ext cx="70" cy="46"/>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096" name="Rectangle 119"/>
            <p:cNvSpPr>
              <a:spLocks noChangeArrowheads="1"/>
            </p:cNvSpPr>
            <p:nvPr/>
          </p:nvSpPr>
          <p:spPr bwMode="auto">
            <a:xfrm>
              <a:off x="1172" y="2107"/>
              <a:ext cx="70" cy="46"/>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097" name="Rectangle 120"/>
            <p:cNvSpPr>
              <a:spLocks noChangeArrowheads="1"/>
            </p:cNvSpPr>
            <p:nvPr/>
          </p:nvSpPr>
          <p:spPr bwMode="auto">
            <a:xfrm>
              <a:off x="1287" y="2111"/>
              <a:ext cx="71" cy="46"/>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098" name="Rectangle 121"/>
            <p:cNvSpPr>
              <a:spLocks noChangeArrowheads="1"/>
            </p:cNvSpPr>
            <p:nvPr/>
          </p:nvSpPr>
          <p:spPr bwMode="auto">
            <a:xfrm>
              <a:off x="1400" y="2118"/>
              <a:ext cx="72" cy="45"/>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099" name="Rectangle 122"/>
            <p:cNvSpPr>
              <a:spLocks noChangeArrowheads="1"/>
            </p:cNvSpPr>
            <p:nvPr/>
          </p:nvSpPr>
          <p:spPr bwMode="auto">
            <a:xfrm>
              <a:off x="1515" y="2121"/>
              <a:ext cx="71" cy="46"/>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100" name="Rectangle 123"/>
            <p:cNvSpPr>
              <a:spLocks noChangeArrowheads="1"/>
            </p:cNvSpPr>
            <p:nvPr/>
          </p:nvSpPr>
          <p:spPr bwMode="auto">
            <a:xfrm>
              <a:off x="1629" y="2107"/>
              <a:ext cx="70" cy="46"/>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101" name="Rectangle 124"/>
            <p:cNvSpPr>
              <a:spLocks noChangeArrowheads="1"/>
            </p:cNvSpPr>
            <p:nvPr/>
          </p:nvSpPr>
          <p:spPr bwMode="auto">
            <a:xfrm>
              <a:off x="1743" y="2096"/>
              <a:ext cx="71" cy="46"/>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102" name="Rectangle 125"/>
            <p:cNvSpPr>
              <a:spLocks noChangeArrowheads="1"/>
            </p:cNvSpPr>
            <p:nvPr/>
          </p:nvSpPr>
          <p:spPr bwMode="auto">
            <a:xfrm>
              <a:off x="1857" y="2086"/>
              <a:ext cx="71" cy="46"/>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103" name="Rectangle 126"/>
            <p:cNvSpPr>
              <a:spLocks noChangeArrowheads="1"/>
            </p:cNvSpPr>
            <p:nvPr/>
          </p:nvSpPr>
          <p:spPr bwMode="auto">
            <a:xfrm>
              <a:off x="1971" y="2078"/>
              <a:ext cx="71" cy="46"/>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104" name="Rectangle 127"/>
            <p:cNvSpPr>
              <a:spLocks noChangeArrowheads="1"/>
            </p:cNvSpPr>
            <p:nvPr/>
          </p:nvSpPr>
          <p:spPr bwMode="auto">
            <a:xfrm>
              <a:off x="2085" y="2082"/>
              <a:ext cx="71" cy="46"/>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105" name="Rectangle 128"/>
            <p:cNvSpPr>
              <a:spLocks noChangeArrowheads="1"/>
            </p:cNvSpPr>
            <p:nvPr/>
          </p:nvSpPr>
          <p:spPr bwMode="auto">
            <a:xfrm>
              <a:off x="2200" y="2082"/>
              <a:ext cx="70" cy="46"/>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106" name="Rectangle 129"/>
            <p:cNvSpPr>
              <a:spLocks noChangeArrowheads="1"/>
            </p:cNvSpPr>
            <p:nvPr/>
          </p:nvSpPr>
          <p:spPr bwMode="auto">
            <a:xfrm>
              <a:off x="2313" y="2082"/>
              <a:ext cx="71" cy="46"/>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107" name="Rectangle 130"/>
            <p:cNvSpPr>
              <a:spLocks noChangeArrowheads="1"/>
            </p:cNvSpPr>
            <p:nvPr/>
          </p:nvSpPr>
          <p:spPr bwMode="auto">
            <a:xfrm>
              <a:off x="2427" y="2086"/>
              <a:ext cx="71" cy="46"/>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108" name="Rectangle 131"/>
            <p:cNvSpPr>
              <a:spLocks noChangeArrowheads="1"/>
            </p:cNvSpPr>
            <p:nvPr/>
          </p:nvSpPr>
          <p:spPr bwMode="auto">
            <a:xfrm>
              <a:off x="2543" y="2086"/>
              <a:ext cx="69" cy="46"/>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109" name="Rectangle 132"/>
            <p:cNvSpPr>
              <a:spLocks noChangeArrowheads="1"/>
            </p:cNvSpPr>
            <p:nvPr/>
          </p:nvSpPr>
          <p:spPr bwMode="auto">
            <a:xfrm>
              <a:off x="2657" y="2086"/>
              <a:ext cx="70" cy="46"/>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110" name="Freeform 133"/>
            <p:cNvSpPr>
              <a:spLocks/>
            </p:cNvSpPr>
            <p:nvPr/>
          </p:nvSpPr>
          <p:spPr bwMode="auto">
            <a:xfrm>
              <a:off x="1058" y="2118"/>
              <a:ext cx="77" cy="49"/>
            </a:xfrm>
            <a:custGeom>
              <a:avLst/>
              <a:gdLst>
                <a:gd name="T0" fmla="*/ 28 w 84"/>
                <a:gd name="T1" fmla="*/ 0 h 84"/>
                <a:gd name="T2" fmla="*/ 55 w 84"/>
                <a:gd name="T3" fmla="*/ 6 h 84"/>
                <a:gd name="T4" fmla="*/ 0 w 84"/>
                <a:gd name="T5" fmla="*/ 6 h 84"/>
                <a:gd name="T6" fmla="*/ 28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1111" name="Freeform 134"/>
            <p:cNvSpPr>
              <a:spLocks/>
            </p:cNvSpPr>
            <p:nvPr/>
          </p:nvSpPr>
          <p:spPr bwMode="auto">
            <a:xfrm>
              <a:off x="1172" y="2174"/>
              <a:ext cx="76" cy="50"/>
            </a:xfrm>
            <a:custGeom>
              <a:avLst/>
              <a:gdLst>
                <a:gd name="T0" fmla="*/ 25 w 84"/>
                <a:gd name="T1" fmla="*/ 0 h 84"/>
                <a:gd name="T2" fmla="*/ 51 w 84"/>
                <a:gd name="T3" fmla="*/ 7 h 84"/>
                <a:gd name="T4" fmla="*/ 0 w 84"/>
                <a:gd name="T5" fmla="*/ 7 h 84"/>
                <a:gd name="T6" fmla="*/ 25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1112" name="Freeform 135"/>
            <p:cNvSpPr>
              <a:spLocks/>
            </p:cNvSpPr>
            <p:nvPr/>
          </p:nvSpPr>
          <p:spPr bwMode="auto">
            <a:xfrm>
              <a:off x="1287" y="2178"/>
              <a:ext cx="75" cy="50"/>
            </a:xfrm>
            <a:custGeom>
              <a:avLst/>
              <a:gdLst>
                <a:gd name="T0" fmla="*/ 24 w 84"/>
                <a:gd name="T1" fmla="*/ 0 h 84"/>
                <a:gd name="T2" fmla="*/ 48 w 84"/>
                <a:gd name="T3" fmla="*/ 7 h 84"/>
                <a:gd name="T4" fmla="*/ 0 w 84"/>
                <a:gd name="T5" fmla="*/ 7 h 84"/>
                <a:gd name="T6" fmla="*/ 24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1113" name="Freeform 136"/>
            <p:cNvSpPr>
              <a:spLocks/>
            </p:cNvSpPr>
            <p:nvPr/>
          </p:nvSpPr>
          <p:spPr bwMode="auto">
            <a:xfrm>
              <a:off x="1400" y="2167"/>
              <a:ext cx="77" cy="50"/>
            </a:xfrm>
            <a:custGeom>
              <a:avLst/>
              <a:gdLst>
                <a:gd name="T0" fmla="*/ 28 w 84"/>
                <a:gd name="T1" fmla="*/ 0 h 84"/>
                <a:gd name="T2" fmla="*/ 55 w 84"/>
                <a:gd name="T3" fmla="*/ 7 h 84"/>
                <a:gd name="T4" fmla="*/ 0 w 84"/>
                <a:gd name="T5" fmla="*/ 7 h 84"/>
                <a:gd name="T6" fmla="*/ 28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1114" name="Freeform 137"/>
            <p:cNvSpPr>
              <a:spLocks/>
            </p:cNvSpPr>
            <p:nvPr/>
          </p:nvSpPr>
          <p:spPr bwMode="auto">
            <a:xfrm>
              <a:off x="1515" y="2167"/>
              <a:ext cx="76" cy="50"/>
            </a:xfrm>
            <a:custGeom>
              <a:avLst/>
              <a:gdLst>
                <a:gd name="T0" fmla="*/ 25 w 84"/>
                <a:gd name="T1" fmla="*/ 0 h 84"/>
                <a:gd name="T2" fmla="*/ 51 w 84"/>
                <a:gd name="T3" fmla="*/ 7 h 84"/>
                <a:gd name="T4" fmla="*/ 0 w 84"/>
                <a:gd name="T5" fmla="*/ 7 h 84"/>
                <a:gd name="T6" fmla="*/ 25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1115" name="Freeform 138"/>
            <p:cNvSpPr>
              <a:spLocks/>
            </p:cNvSpPr>
            <p:nvPr/>
          </p:nvSpPr>
          <p:spPr bwMode="auto">
            <a:xfrm>
              <a:off x="1629" y="2157"/>
              <a:ext cx="76" cy="49"/>
            </a:xfrm>
            <a:custGeom>
              <a:avLst/>
              <a:gdLst>
                <a:gd name="T0" fmla="*/ 27 w 83"/>
                <a:gd name="T1" fmla="*/ 0 h 84"/>
                <a:gd name="T2" fmla="*/ 54 w 83"/>
                <a:gd name="T3" fmla="*/ 6 h 84"/>
                <a:gd name="T4" fmla="*/ 0 w 83"/>
                <a:gd name="T5" fmla="*/ 6 h 84"/>
                <a:gd name="T6" fmla="*/ 27 w 83"/>
                <a:gd name="T7" fmla="*/ 0 h 84"/>
                <a:gd name="T8" fmla="*/ 0 60000 65536"/>
                <a:gd name="T9" fmla="*/ 0 60000 65536"/>
                <a:gd name="T10" fmla="*/ 0 60000 65536"/>
                <a:gd name="T11" fmla="*/ 0 60000 65536"/>
                <a:gd name="T12" fmla="*/ 0 w 83"/>
                <a:gd name="T13" fmla="*/ 0 h 84"/>
                <a:gd name="T14" fmla="*/ 83 w 83"/>
                <a:gd name="T15" fmla="*/ 84 h 84"/>
              </a:gdLst>
              <a:ahLst/>
              <a:cxnLst>
                <a:cxn ang="T8">
                  <a:pos x="T0" y="T1"/>
                </a:cxn>
                <a:cxn ang="T9">
                  <a:pos x="T2" y="T3"/>
                </a:cxn>
                <a:cxn ang="T10">
                  <a:pos x="T4" y="T5"/>
                </a:cxn>
                <a:cxn ang="T11">
                  <a:pos x="T6" y="T7"/>
                </a:cxn>
              </a:cxnLst>
              <a:rect l="T12" t="T13" r="T14" b="T15"/>
              <a:pathLst>
                <a:path w="83" h="84">
                  <a:moveTo>
                    <a:pt x="42" y="0"/>
                  </a:moveTo>
                  <a:lnTo>
                    <a:pt x="83"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1116" name="Freeform 139"/>
            <p:cNvSpPr>
              <a:spLocks/>
            </p:cNvSpPr>
            <p:nvPr/>
          </p:nvSpPr>
          <p:spPr bwMode="auto">
            <a:xfrm>
              <a:off x="1743" y="2139"/>
              <a:ext cx="76" cy="49"/>
            </a:xfrm>
            <a:custGeom>
              <a:avLst/>
              <a:gdLst>
                <a:gd name="T0" fmla="*/ 25 w 84"/>
                <a:gd name="T1" fmla="*/ 0 h 84"/>
                <a:gd name="T2" fmla="*/ 51 w 84"/>
                <a:gd name="T3" fmla="*/ 6 h 84"/>
                <a:gd name="T4" fmla="*/ 0 w 84"/>
                <a:gd name="T5" fmla="*/ 6 h 84"/>
                <a:gd name="T6" fmla="*/ 25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1117" name="Freeform 140"/>
            <p:cNvSpPr>
              <a:spLocks/>
            </p:cNvSpPr>
            <p:nvPr/>
          </p:nvSpPr>
          <p:spPr bwMode="auto">
            <a:xfrm>
              <a:off x="1857" y="2132"/>
              <a:ext cx="76" cy="50"/>
            </a:xfrm>
            <a:custGeom>
              <a:avLst/>
              <a:gdLst>
                <a:gd name="T0" fmla="*/ 25 w 84"/>
                <a:gd name="T1" fmla="*/ 0 h 84"/>
                <a:gd name="T2" fmla="*/ 51 w 84"/>
                <a:gd name="T3" fmla="*/ 7 h 84"/>
                <a:gd name="T4" fmla="*/ 0 w 84"/>
                <a:gd name="T5" fmla="*/ 7 h 84"/>
                <a:gd name="T6" fmla="*/ 25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1118" name="Freeform 141"/>
            <p:cNvSpPr>
              <a:spLocks/>
            </p:cNvSpPr>
            <p:nvPr/>
          </p:nvSpPr>
          <p:spPr bwMode="auto">
            <a:xfrm>
              <a:off x="1971" y="2114"/>
              <a:ext cx="77" cy="49"/>
            </a:xfrm>
            <a:custGeom>
              <a:avLst/>
              <a:gdLst>
                <a:gd name="T0" fmla="*/ 28 w 84"/>
                <a:gd name="T1" fmla="*/ 0 h 84"/>
                <a:gd name="T2" fmla="*/ 55 w 84"/>
                <a:gd name="T3" fmla="*/ 6 h 84"/>
                <a:gd name="T4" fmla="*/ 0 w 84"/>
                <a:gd name="T5" fmla="*/ 6 h 84"/>
                <a:gd name="T6" fmla="*/ 28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1119" name="Freeform 142"/>
            <p:cNvSpPr>
              <a:spLocks/>
            </p:cNvSpPr>
            <p:nvPr/>
          </p:nvSpPr>
          <p:spPr bwMode="auto">
            <a:xfrm>
              <a:off x="2085" y="2111"/>
              <a:ext cx="76" cy="49"/>
            </a:xfrm>
            <a:custGeom>
              <a:avLst/>
              <a:gdLst>
                <a:gd name="T0" fmla="*/ 25 w 84"/>
                <a:gd name="T1" fmla="*/ 0 h 84"/>
                <a:gd name="T2" fmla="*/ 51 w 84"/>
                <a:gd name="T3" fmla="*/ 6 h 84"/>
                <a:gd name="T4" fmla="*/ 0 w 84"/>
                <a:gd name="T5" fmla="*/ 6 h 84"/>
                <a:gd name="T6" fmla="*/ 25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1120" name="Freeform 143"/>
            <p:cNvSpPr>
              <a:spLocks/>
            </p:cNvSpPr>
            <p:nvPr/>
          </p:nvSpPr>
          <p:spPr bwMode="auto">
            <a:xfrm>
              <a:off x="2200" y="2111"/>
              <a:ext cx="75" cy="49"/>
            </a:xfrm>
            <a:custGeom>
              <a:avLst/>
              <a:gdLst>
                <a:gd name="T0" fmla="*/ 24 w 83"/>
                <a:gd name="T1" fmla="*/ 0 h 84"/>
                <a:gd name="T2" fmla="*/ 50 w 83"/>
                <a:gd name="T3" fmla="*/ 6 h 84"/>
                <a:gd name="T4" fmla="*/ 0 w 83"/>
                <a:gd name="T5" fmla="*/ 6 h 84"/>
                <a:gd name="T6" fmla="*/ 24 w 83"/>
                <a:gd name="T7" fmla="*/ 0 h 84"/>
                <a:gd name="T8" fmla="*/ 0 60000 65536"/>
                <a:gd name="T9" fmla="*/ 0 60000 65536"/>
                <a:gd name="T10" fmla="*/ 0 60000 65536"/>
                <a:gd name="T11" fmla="*/ 0 60000 65536"/>
                <a:gd name="T12" fmla="*/ 0 w 83"/>
                <a:gd name="T13" fmla="*/ 0 h 84"/>
                <a:gd name="T14" fmla="*/ 83 w 83"/>
                <a:gd name="T15" fmla="*/ 84 h 84"/>
              </a:gdLst>
              <a:ahLst/>
              <a:cxnLst>
                <a:cxn ang="T8">
                  <a:pos x="T0" y="T1"/>
                </a:cxn>
                <a:cxn ang="T9">
                  <a:pos x="T2" y="T3"/>
                </a:cxn>
                <a:cxn ang="T10">
                  <a:pos x="T4" y="T5"/>
                </a:cxn>
                <a:cxn ang="T11">
                  <a:pos x="T6" y="T7"/>
                </a:cxn>
              </a:cxnLst>
              <a:rect l="T12" t="T13" r="T14" b="T15"/>
              <a:pathLst>
                <a:path w="83" h="84">
                  <a:moveTo>
                    <a:pt x="41" y="0"/>
                  </a:moveTo>
                  <a:lnTo>
                    <a:pt x="83" y="84"/>
                  </a:lnTo>
                  <a:lnTo>
                    <a:pt x="0" y="84"/>
                  </a:lnTo>
                  <a:lnTo>
                    <a:pt x="41" y="0"/>
                  </a:lnTo>
                  <a:close/>
                </a:path>
              </a:pathLst>
            </a:custGeom>
            <a:solidFill>
              <a:srgbClr val="00FF00"/>
            </a:solidFill>
            <a:ln w="9525">
              <a:solidFill>
                <a:srgbClr val="00FF00"/>
              </a:solidFill>
              <a:round/>
              <a:headEnd/>
              <a:tailEnd/>
            </a:ln>
          </p:spPr>
          <p:txBody>
            <a:bodyPr/>
            <a:lstStyle/>
            <a:p>
              <a:endParaRPr lang="en-US" dirty="0"/>
            </a:p>
          </p:txBody>
        </p:sp>
        <p:sp>
          <p:nvSpPr>
            <p:cNvPr id="111121" name="Freeform 144"/>
            <p:cNvSpPr>
              <a:spLocks/>
            </p:cNvSpPr>
            <p:nvPr/>
          </p:nvSpPr>
          <p:spPr bwMode="auto">
            <a:xfrm>
              <a:off x="2313" y="2111"/>
              <a:ext cx="76" cy="49"/>
            </a:xfrm>
            <a:custGeom>
              <a:avLst/>
              <a:gdLst>
                <a:gd name="T0" fmla="*/ 25 w 84"/>
                <a:gd name="T1" fmla="*/ 0 h 84"/>
                <a:gd name="T2" fmla="*/ 51 w 84"/>
                <a:gd name="T3" fmla="*/ 6 h 84"/>
                <a:gd name="T4" fmla="*/ 0 w 84"/>
                <a:gd name="T5" fmla="*/ 6 h 84"/>
                <a:gd name="T6" fmla="*/ 25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1122" name="Freeform 145"/>
            <p:cNvSpPr>
              <a:spLocks/>
            </p:cNvSpPr>
            <p:nvPr/>
          </p:nvSpPr>
          <p:spPr bwMode="auto">
            <a:xfrm>
              <a:off x="2427" y="2111"/>
              <a:ext cx="78" cy="49"/>
            </a:xfrm>
            <a:custGeom>
              <a:avLst/>
              <a:gdLst>
                <a:gd name="T0" fmla="*/ 29 w 84"/>
                <a:gd name="T1" fmla="*/ 0 h 84"/>
                <a:gd name="T2" fmla="*/ 58 w 84"/>
                <a:gd name="T3" fmla="*/ 6 h 84"/>
                <a:gd name="T4" fmla="*/ 0 w 84"/>
                <a:gd name="T5" fmla="*/ 6 h 84"/>
                <a:gd name="T6" fmla="*/ 29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1123" name="Freeform 146"/>
            <p:cNvSpPr>
              <a:spLocks/>
            </p:cNvSpPr>
            <p:nvPr/>
          </p:nvSpPr>
          <p:spPr bwMode="auto">
            <a:xfrm>
              <a:off x="2543" y="2111"/>
              <a:ext cx="75" cy="49"/>
            </a:xfrm>
            <a:custGeom>
              <a:avLst/>
              <a:gdLst>
                <a:gd name="T0" fmla="*/ 24 w 84"/>
                <a:gd name="T1" fmla="*/ 0 h 84"/>
                <a:gd name="T2" fmla="*/ 48 w 84"/>
                <a:gd name="T3" fmla="*/ 6 h 84"/>
                <a:gd name="T4" fmla="*/ 0 w 84"/>
                <a:gd name="T5" fmla="*/ 6 h 84"/>
                <a:gd name="T6" fmla="*/ 24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1124" name="Freeform 147"/>
            <p:cNvSpPr>
              <a:spLocks/>
            </p:cNvSpPr>
            <p:nvPr/>
          </p:nvSpPr>
          <p:spPr bwMode="auto">
            <a:xfrm>
              <a:off x="2657" y="2111"/>
              <a:ext cx="76" cy="49"/>
            </a:xfrm>
            <a:custGeom>
              <a:avLst/>
              <a:gdLst>
                <a:gd name="T0" fmla="*/ 25 w 84"/>
                <a:gd name="T1" fmla="*/ 0 h 84"/>
                <a:gd name="T2" fmla="*/ 51 w 84"/>
                <a:gd name="T3" fmla="*/ 6 h 84"/>
                <a:gd name="T4" fmla="*/ 0 w 84"/>
                <a:gd name="T5" fmla="*/ 6 h 84"/>
                <a:gd name="T6" fmla="*/ 25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1125" name="Line 148"/>
            <p:cNvSpPr>
              <a:spLocks noChangeShapeType="1"/>
            </p:cNvSpPr>
            <p:nvPr/>
          </p:nvSpPr>
          <p:spPr bwMode="auto">
            <a:xfrm>
              <a:off x="2075" y="1342"/>
              <a:ext cx="174" cy="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126" name="Oval 149"/>
            <p:cNvSpPr>
              <a:spLocks noChangeArrowheads="1"/>
            </p:cNvSpPr>
            <p:nvPr/>
          </p:nvSpPr>
          <p:spPr bwMode="auto">
            <a:xfrm>
              <a:off x="2129" y="1320"/>
              <a:ext cx="60" cy="39"/>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127" name="Rectangle 150"/>
            <p:cNvSpPr>
              <a:spLocks noChangeArrowheads="1"/>
            </p:cNvSpPr>
            <p:nvPr/>
          </p:nvSpPr>
          <p:spPr bwMode="auto">
            <a:xfrm>
              <a:off x="2275" y="1303"/>
              <a:ext cx="11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DA</a:t>
              </a:r>
              <a:endParaRPr lang="en-US" altLang="en-US" sz="1200" b="1" dirty="0">
                <a:latin typeface="+mn-lt"/>
                <a:cs typeface="Arial" panose="020B0604020202020204" pitchFamily="34" charset="0"/>
              </a:endParaRPr>
            </a:p>
          </p:txBody>
        </p:sp>
        <p:sp>
          <p:nvSpPr>
            <p:cNvPr id="111128" name="Line 151"/>
            <p:cNvSpPr>
              <a:spLocks noChangeShapeType="1"/>
            </p:cNvSpPr>
            <p:nvPr/>
          </p:nvSpPr>
          <p:spPr bwMode="auto">
            <a:xfrm>
              <a:off x="2075" y="1437"/>
              <a:ext cx="174" cy="1"/>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129" name="Rectangle 152"/>
            <p:cNvSpPr>
              <a:spLocks noChangeArrowheads="1"/>
            </p:cNvSpPr>
            <p:nvPr/>
          </p:nvSpPr>
          <p:spPr bwMode="auto">
            <a:xfrm>
              <a:off x="2129" y="1416"/>
              <a:ext cx="60" cy="39"/>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1130" name="Rectangle 153"/>
            <p:cNvSpPr>
              <a:spLocks noChangeArrowheads="1"/>
            </p:cNvSpPr>
            <p:nvPr/>
          </p:nvSpPr>
          <p:spPr bwMode="auto">
            <a:xfrm>
              <a:off x="2275" y="1398"/>
              <a:ext cx="2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DOPAC</a:t>
              </a:r>
              <a:endParaRPr lang="en-US" altLang="en-US" sz="1200" b="1" dirty="0">
                <a:latin typeface="+mn-lt"/>
                <a:cs typeface="Arial" panose="020B0604020202020204" pitchFamily="34" charset="0"/>
              </a:endParaRPr>
            </a:p>
          </p:txBody>
        </p:sp>
        <p:sp>
          <p:nvSpPr>
            <p:cNvPr id="111131" name="Line 154"/>
            <p:cNvSpPr>
              <a:spLocks noChangeShapeType="1"/>
            </p:cNvSpPr>
            <p:nvPr/>
          </p:nvSpPr>
          <p:spPr bwMode="auto">
            <a:xfrm>
              <a:off x="2075" y="1532"/>
              <a:ext cx="174" cy="1"/>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1132" name="Freeform 155"/>
            <p:cNvSpPr>
              <a:spLocks/>
            </p:cNvSpPr>
            <p:nvPr/>
          </p:nvSpPr>
          <p:spPr bwMode="auto">
            <a:xfrm>
              <a:off x="2129" y="1511"/>
              <a:ext cx="65" cy="43"/>
            </a:xfrm>
            <a:custGeom>
              <a:avLst/>
              <a:gdLst>
                <a:gd name="T0" fmla="*/ 22 w 72"/>
                <a:gd name="T1" fmla="*/ 0 h 72"/>
                <a:gd name="T2" fmla="*/ 43 w 72"/>
                <a:gd name="T3" fmla="*/ 6 h 72"/>
                <a:gd name="T4" fmla="*/ 0 w 72"/>
                <a:gd name="T5" fmla="*/ 6 h 72"/>
                <a:gd name="T6" fmla="*/ 22 w 72"/>
                <a:gd name="T7" fmla="*/ 0 h 72"/>
                <a:gd name="T8" fmla="*/ 0 60000 65536"/>
                <a:gd name="T9" fmla="*/ 0 60000 65536"/>
                <a:gd name="T10" fmla="*/ 0 60000 65536"/>
                <a:gd name="T11" fmla="*/ 0 60000 65536"/>
                <a:gd name="T12" fmla="*/ 0 w 72"/>
                <a:gd name="T13" fmla="*/ 0 h 72"/>
                <a:gd name="T14" fmla="*/ 72 w 72"/>
                <a:gd name="T15" fmla="*/ 72 h 72"/>
              </a:gdLst>
              <a:ahLst/>
              <a:cxnLst>
                <a:cxn ang="T8">
                  <a:pos x="T0" y="T1"/>
                </a:cxn>
                <a:cxn ang="T9">
                  <a:pos x="T2" y="T3"/>
                </a:cxn>
                <a:cxn ang="T10">
                  <a:pos x="T4" y="T5"/>
                </a:cxn>
                <a:cxn ang="T11">
                  <a:pos x="T6" y="T7"/>
                </a:cxn>
              </a:cxnLst>
              <a:rect l="T12" t="T13" r="T14" b="T15"/>
              <a:pathLst>
                <a:path w="72" h="72">
                  <a:moveTo>
                    <a:pt x="36" y="0"/>
                  </a:moveTo>
                  <a:lnTo>
                    <a:pt x="72" y="72"/>
                  </a:lnTo>
                  <a:lnTo>
                    <a:pt x="0" y="72"/>
                  </a:lnTo>
                  <a:lnTo>
                    <a:pt x="36" y="0"/>
                  </a:lnTo>
                  <a:close/>
                </a:path>
              </a:pathLst>
            </a:custGeom>
            <a:solidFill>
              <a:srgbClr val="00FF00"/>
            </a:solidFill>
            <a:ln w="9525">
              <a:solidFill>
                <a:srgbClr val="00FF00"/>
              </a:solidFill>
              <a:round/>
              <a:headEnd/>
              <a:tailEnd/>
            </a:ln>
          </p:spPr>
          <p:txBody>
            <a:bodyPr/>
            <a:lstStyle/>
            <a:p>
              <a:endParaRPr lang="en-US" dirty="0"/>
            </a:p>
          </p:txBody>
        </p:sp>
        <p:sp>
          <p:nvSpPr>
            <p:cNvPr id="111133" name="Rectangle 156"/>
            <p:cNvSpPr>
              <a:spLocks noChangeArrowheads="1"/>
            </p:cNvSpPr>
            <p:nvPr/>
          </p:nvSpPr>
          <p:spPr bwMode="auto">
            <a:xfrm>
              <a:off x="2275" y="1493"/>
              <a:ext cx="1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HVA</a:t>
              </a:r>
              <a:endParaRPr lang="en-US" altLang="en-US" sz="1200" b="1" dirty="0">
                <a:latin typeface="+mn-lt"/>
                <a:cs typeface="Arial" panose="020B0604020202020204" pitchFamily="34" charset="0"/>
              </a:endParaRPr>
            </a:p>
          </p:txBody>
        </p:sp>
        <p:sp>
          <p:nvSpPr>
            <p:cNvPr id="111134" name="Rectangle 157"/>
            <p:cNvSpPr>
              <a:spLocks noChangeArrowheads="1"/>
            </p:cNvSpPr>
            <p:nvPr/>
          </p:nvSpPr>
          <p:spPr bwMode="auto">
            <a:xfrm>
              <a:off x="897" y="879"/>
              <a:ext cx="4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Accumbens</a:t>
              </a:r>
              <a:endParaRPr lang="en-US" altLang="en-US" sz="1200" b="1" dirty="0">
                <a:latin typeface="+mn-lt"/>
                <a:cs typeface="Arial" panose="020B0604020202020204" pitchFamily="34" charset="0"/>
              </a:endParaRPr>
            </a:p>
          </p:txBody>
        </p:sp>
      </p:grpSp>
      <p:sp>
        <p:nvSpPr>
          <p:cNvPr id="110595" name="Text Box 158"/>
          <p:cNvSpPr txBox="1">
            <a:spLocks noChangeArrowheads="1"/>
          </p:cNvSpPr>
          <p:nvPr/>
        </p:nvSpPr>
        <p:spPr bwMode="auto">
          <a:xfrm>
            <a:off x="1714500" y="923925"/>
            <a:ext cx="2451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b="1" dirty="0">
                <a:solidFill>
                  <a:srgbClr val="FFFF00"/>
                </a:solidFill>
                <a:latin typeface="+mn-lt"/>
                <a:cs typeface="Arial" panose="020B0604020202020204" pitchFamily="34" charset="0"/>
              </a:rPr>
              <a:t>Amphetamine</a:t>
            </a:r>
          </a:p>
        </p:txBody>
      </p:sp>
      <p:grpSp>
        <p:nvGrpSpPr>
          <p:cNvPr id="110596" name="Group 1564"/>
          <p:cNvGrpSpPr>
            <a:grpSpLocks/>
          </p:cNvGrpSpPr>
          <p:nvPr/>
        </p:nvGrpSpPr>
        <p:grpSpPr bwMode="auto">
          <a:xfrm>
            <a:off x="4722814" y="1362075"/>
            <a:ext cx="3621088" cy="2422526"/>
            <a:chOff x="2975" y="858"/>
            <a:chExt cx="2281" cy="1526"/>
          </a:xfrm>
        </p:grpSpPr>
        <p:sp>
          <p:nvSpPr>
            <p:cNvPr id="110844" name="Line 161"/>
            <p:cNvSpPr>
              <a:spLocks noChangeShapeType="1"/>
            </p:cNvSpPr>
            <p:nvPr/>
          </p:nvSpPr>
          <p:spPr bwMode="auto">
            <a:xfrm>
              <a:off x="3351" y="919"/>
              <a:ext cx="1" cy="130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45" name="Line 162"/>
            <p:cNvSpPr>
              <a:spLocks noChangeShapeType="1"/>
            </p:cNvSpPr>
            <p:nvPr/>
          </p:nvSpPr>
          <p:spPr bwMode="auto">
            <a:xfrm>
              <a:off x="3327" y="1570"/>
              <a:ext cx="24"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46" name="Line 163"/>
            <p:cNvSpPr>
              <a:spLocks noChangeShapeType="1"/>
            </p:cNvSpPr>
            <p:nvPr/>
          </p:nvSpPr>
          <p:spPr bwMode="auto">
            <a:xfrm>
              <a:off x="3327" y="1246"/>
              <a:ext cx="24"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47" name="Line 164"/>
            <p:cNvSpPr>
              <a:spLocks noChangeShapeType="1"/>
            </p:cNvSpPr>
            <p:nvPr/>
          </p:nvSpPr>
          <p:spPr bwMode="auto">
            <a:xfrm>
              <a:off x="3327" y="919"/>
              <a:ext cx="24"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48" name="Rectangle 165"/>
            <p:cNvSpPr>
              <a:spLocks noChangeArrowheads="1"/>
            </p:cNvSpPr>
            <p:nvPr/>
          </p:nvSpPr>
          <p:spPr bwMode="auto">
            <a:xfrm>
              <a:off x="3248" y="2181"/>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0</a:t>
              </a:r>
              <a:endParaRPr lang="en-US" altLang="en-US" sz="1200" b="1" dirty="0">
                <a:latin typeface="+mn-lt"/>
                <a:cs typeface="Arial" panose="020B0604020202020204" pitchFamily="34" charset="0"/>
              </a:endParaRPr>
            </a:p>
          </p:txBody>
        </p:sp>
        <p:sp>
          <p:nvSpPr>
            <p:cNvPr id="110849" name="Rectangle 166"/>
            <p:cNvSpPr>
              <a:spLocks noChangeArrowheads="1"/>
            </p:cNvSpPr>
            <p:nvPr/>
          </p:nvSpPr>
          <p:spPr bwMode="auto">
            <a:xfrm>
              <a:off x="3160" y="1858"/>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100</a:t>
              </a:r>
              <a:endParaRPr lang="en-US" altLang="en-US" sz="1200" b="1" dirty="0">
                <a:latin typeface="+mn-lt"/>
                <a:cs typeface="Arial" panose="020B0604020202020204" pitchFamily="34" charset="0"/>
              </a:endParaRPr>
            </a:p>
          </p:txBody>
        </p:sp>
        <p:sp>
          <p:nvSpPr>
            <p:cNvPr id="110850" name="Rectangle 167"/>
            <p:cNvSpPr>
              <a:spLocks noChangeArrowheads="1"/>
            </p:cNvSpPr>
            <p:nvPr/>
          </p:nvSpPr>
          <p:spPr bwMode="auto">
            <a:xfrm>
              <a:off x="3160" y="1531"/>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200</a:t>
              </a:r>
              <a:endParaRPr lang="en-US" altLang="en-US" sz="1200" b="1" dirty="0">
                <a:latin typeface="+mn-lt"/>
                <a:cs typeface="Arial" panose="020B0604020202020204" pitchFamily="34" charset="0"/>
              </a:endParaRPr>
            </a:p>
          </p:txBody>
        </p:sp>
        <p:sp>
          <p:nvSpPr>
            <p:cNvPr id="110851" name="Rectangle 168"/>
            <p:cNvSpPr>
              <a:spLocks noChangeArrowheads="1"/>
            </p:cNvSpPr>
            <p:nvPr/>
          </p:nvSpPr>
          <p:spPr bwMode="auto">
            <a:xfrm>
              <a:off x="3160" y="1207"/>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300</a:t>
              </a:r>
              <a:endParaRPr lang="en-US" altLang="en-US" sz="1200" b="1" dirty="0">
                <a:latin typeface="+mn-lt"/>
                <a:cs typeface="Arial" panose="020B0604020202020204" pitchFamily="34" charset="0"/>
              </a:endParaRPr>
            </a:p>
          </p:txBody>
        </p:sp>
        <p:sp>
          <p:nvSpPr>
            <p:cNvPr id="110852" name="Rectangle 169"/>
            <p:cNvSpPr>
              <a:spLocks noChangeArrowheads="1"/>
            </p:cNvSpPr>
            <p:nvPr/>
          </p:nvSpPr>
          <p:spPr bwMode="auto">
            <a:xfrm>
              <a:off x="3160" y="881"/>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400</a:t>
              </a:r>
              <a:endParaRPr lang="en-US" altLang="en-US" sz="1200" b="1" dirty="0">
                <a:latin typeface="+mn-lt"/>
                <a:cs typeface="Arial" panose="020B0604020202020204" pitchFamily="34" charset="0"/>
              </a:endParaRPr>
            </a:p>
          </p:txBody>
        </p:sp>
        <p:sp>
          <p:nvSpPr>
            <p:cNvPr id="110853" name="Line 170"/>
            <p:cNvSpPr>
              <a:spLocks noChangeShapeType="1"/>
            </p:cNvSpPr>
            <p:nvPr/>
          </p:nvSpPr>
          <p:spPr bwMode="auto">
            <a:xfrm>
              <a:off x="3332" y="2221"/>
              <a:ext cx="25"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54" name="Line 171"/>
            <p:cNvSpPr>
              <a:spLocks noChangeShapeType="1"/>
            </p:cNvSpPr>
            <p:nvPr/>
          </p:nvSpPr>
          <p:spPr bwMode="auto">
            <a:xfrm>
              <a:off x="3455" y="2221"/>
              <a:ext cx="1714"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55" name="Line 172"/>
            <p:cNvSpPr>
              <a:spLocks noChangeShapeType="1"/>
            </p:cNvSpPr>
            <p:nvPr/>
          </p:nvSpPr>
          <p:spPr bwMode="auto">
            <a:xfrm flipV="1">
              <a:off x="3455" y="2221"/>
              <a:ext cx="0" cy="2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56" name="Line 173"/>
            <p:cNvSpPr>
              <a:spLocks noChangeShapeType="1"/>
            </p:cNvSpPr>
            <p:nvPr/>
          </p:nvSpPr>
          <p:spPr bwMode="auto">
            <a:xfrm flipV="1">
              <a:off x="3570" y="2221"/>
              <a:ext cx="1" cy="2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57" name="Line 174"/>
            <p:cNvSpPr>
              <a:spLocks noChangeShapeType="1"/>
            </p:cNvSpPr>
            <p:nvPr/>
          </p:nvSpPr>
          <p:spPr bwMode="auto">
            <a:xfrm flipV="1">
              <a:off x="3683" y="2221"/>
              <a:ext cx="0" cy="2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58" name="Line 175"/>
            <p:cNvSpPr>
              <a:spLocks noChangeShapeType="1"/>
            </p:cNvSpPr>
            <p:nvPr/>
          </p:nvSpPr>
          <p:spPr bwMode="auto">
            <a:xfrm flipV="1">
              <a:off x="3797" y="2221"/>
              <a:ext cx="1" cy="2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59" name="Line 176"/>
            <p:cNvSpPr>
              <a:spLocks noChangeShapeType="1"/>
            </p:cNvSpPr>
            <p:nvPr/>
          </p:nvSpPr>
          <p:spPr bwMode="auto">
            <a:xfrm flipV="1">
              <a:off x="3913" y="2221"/>
              <a:ext cx="1" cy="2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60" name="Line 177"/>
            <p:cNvSpPr>
              <a:spLocks noChangeShapeType="1"/>
            </p:cNvSpPr>
            <p:nvPr/>
          </p:nvSpPr>
          <p:spPr bwMode="auto">
            <a:xfrm flipV="1">
              <a:off x="4024" y="2221"/>
              <a:ext cx="1" cy="2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61" name="Line 178"/>
            <p:cNvSpPr>
              <a:spLocks noChangeShapeType="1"/>
            </p:cNvSpPr>
            <p:nvPr/>
          </p:nvSpPr>
          <p:spPr bwMode="auto">
            <a:xfrm flipV="1">
              <a:off x="4140" y="2221"/>
              <a:ext cx="0" cy="2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62" name="Line 179"/>
            <p:cNvSpPr>
              <a:spLocks noChangeShapeType="1"/>
            </p:cNvSpPr>
            <p:nvPr/>
          </p:nvSpPr>
          <p:spPr bwMode="auto">
            <a:xfrm flipV="1">
              <a:off x="4256" y="2221"/>
              <a:ext cx="1" cy="2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63" name="Line 180"/>
            <p:cNvSpPr>
              <a:spLocks noChangeShapeType="1"/>
            </p:cNvSpPr>
            <p:nvPr/>
          </p:nvSpPr>
          <p:spPr bwMode="auto">
            <a:xfrm flipV="1">
              <a:off x="4367" y="2221"/>
              <a:ext cx="0" cy="2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64" name="Line 181"/>
            <p:cNvSpPr>
              <a:spLocks noChangeShapeType="1"/>
            </p:cNvSpPr>
            <p:nvPr/>
          </p:nvSpPr>
          <p:spPr bwMode="auto">
            <a:xfrm flipV="1">
              <a:off x="4483" y="2221"/>
              <a:ext cx="1" cy="2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65" name="Line 182"/>
            <p:cNvSpPr>
              <a:spLocks noChangeShapeType="1"/>
            </p:cNvSpPr>
            <p:nvPr/>
          </p:nvSpPr>
          <p:spPr bwMode="auto">
            <a:xfrm flipV="1">
              <a:off x="4598" y="2221"/>
              <a:ext cx="1" cy="2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66" name="Line 183"/>
            <p:cNvSpPr>
              <a:spLocks noChangeShapeType="1"/>
            </p:cNvSpPr>
            <p:nvPr/>
          </p:nvSpPr>
          <p:spPr bwMode="auto">
            <a:xfrm flipV="1">
              <a:off x="4710" y="2221"/>
              <a:ext cx="0" cy="2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67" name="Line 184"/>
            <p:cNvSpPr>
              <a:spLocks noChangeShapeType="1"/>
            </p:cNvSpPr>
            <p:nvPr/>
          </p:nvSpPr>
          <p:spPr bwMode="auto">
            <a:xfrm flipV="1">
              <a:off x="4826" y="2221"/>
              <a:ext cx="1" cy="2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68" name="Line 185"/>
            <p:cNvSpPr>
              <a:spLocks noChangeShapeType="1"/>
            </p:cNvSpPr>
            <p:nvPr/>
          </p:nvSpPr>
          <p:spPr bwMode="auto">
            <a:xfrm flipV="1">
              <a:off x="4941" y="2221"/>
              <a:ext cx="1" cy="2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69" name="Line 186"/>
            <p:cNvSpPr>
              <a:spLocks noChangeShapeType="1"/>
            </p:cNvSpPr>
            <p:nvPr/>
          </p:nvSpPr>
          <p:spPr bwMode="auto">
            <a:xfrm flipV="1">
              <a:off x="5052" y="2221"/>
              <a:ext cx="1" cy="2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70" name="Line 187"/>
            <p:cNvSpPr>
              <a:spLocks noChangeShapeType="1"/>
            </p:cNvSpPr>
            <p:nvPr/>
          </p:nvSpPr>
          <p:spPr bwMode="auto">
            <a:xfrm flipV="1">
              <a:off x="5169" y="2221"/>
              <a:ext cx="0" cy="2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71" name="Rectangle 188"/>
            <p:cNvSpPr>
              <a:spLocks noChangeArrowheads="1"/>
            </p:cNvSpPr>
            <p:nvPr/>
          </p:nvSpPr>
          <p:spPr bwMode="auto">
            <a:xfrm>
              <a:off x="3435" y="2268"/>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0</a:t>
              </a:r>
              <a:endParaRPr lang="en-US" altLang="en-US" sz="1200" b="1" dirty="0">
                <a:latin typeface="+mn-lt"/>
                <a:cs typeface="Arial" panose="020B0604020202020204" pitchFamily="34" charset="0"/>
              </a:endParaRPr>
            </a:p>
          </p:txBody>
        </p:sp>
        <p:sp>
          <p:nvSpPr>
            <p:cNvPr id="110872" name="Rectangle 189"/>
            <p:cNvSpPr>
              <a:spLocks noChangeArrowheads="1"/>
            </p:cNvSpPr>
            <p:nvPr/>
          </p:nvSpPr>
          <p:spPr bwMode="auto">
            <a:xfrm>
              <a:off x="3776" y="2268"/>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1</a:t>
              </a:r>
              <a:endParaRPr lang="en-US" altLang="en-US" sz="1200" b="1" dirty="0">
                <a:latin typeface="+mn-lt"/>
                <a:cs typeface="Arial" panose="020B0604020202020204" pitchFamily="34" charset="0"/>
              </a:endParaRPr>
            </a:p>
          </p:txBody>
        </p:sp>
        <p:sp>
          <p:nvSpPr>
            <p:cNvPr id="110873" name="Rectangle 190"/>
            <p:cNvSpPr>
              <a:spLocks noChangeArrowheads="1"/>
            </p:cNvSpPr>
            <p:nvPr/>
          </p:nvSpPr>
          <p:spPr bwMode="auto">
            <a:xfrm>
              <a:off x="4121" y="2268"/>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2</a:t>
              </a:r>
              <a:endParaRPr lang="en-US" altLang="en-US" sz="1200" b="1" dirty="0">
                <a:latin typeface="+mn-lt"/>
                <a:cs typeface="Arial" panose="020B0604020202020204" pitchFamily="34" charset="0"/>
              </a:endParaRPr>
            </a:p>
          </p:txBody>
        </p:sp>
        <p:sp>
          <p:nvSpPr>
            <p:cNvPr id="110874" name="Rectangle 191"/>
            <p:cNvSpPr>
              <a:spLocks noChangeArrowheads="1"/>
            </p:cNvSpPr>
            <p:nvPr/>
          </p:nvSpPr>
          <p:spPr bwMode="auto">
            <a:xfrm>
              <a:off x="4463" y="2268"/>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3</a:t>
              </a:r>
              <a:endParaRPr lang="en-US" altLang="en-US" sz="1200" b="1" dirty="0">
                <a:latin typeface="+mn-lt"/>
                <a:cs typeface="Arial" panose="020B0604020202020204" pitchFamily="34" charset="0"/>
              </a:endParaRPr>
            </a:p>
          </p:txBody>
        </p:sp>
        <p:sp>
          <p:nvSpPr>
            <p:cNvPr id="110875" name="Rectangle 192"/>
            <p:cNvSpPr>
              <a:spLocks noChangeArrowheads="1"/>
            </p:cNvSpPr>
            <p:nvPr/>
          </p:nvSpPr>
          <p:spPr bwMode="auto">
            <a:xfrm>
              <a:off x="4806" y="2268"/>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4</a:t>
              </a:r>
              <a:endParaRPr lang="en-US" altLang="en-US" sz="1200" b="1" dirty="0">
                <a:latin typeface="+mn-lt"/>
                <a:cs typeface="Arial" panose="020B0604020202020204" pitchFamily="34" charset="0"/>
              </a:endParaRPr>
            </a:p>
          </p:txBody>
        </p:sp>
        <p:sp>
          <p:nvSpPr>
            <p:cNvPr id="110876" name="Rectangle 193"/>
            <p:cNvSpPr>
              <a:spLocks noChangeArrowheads="1"/>
            </p:cNvSpPr>
            <p:nvPr/>
          </p:nvSpPr>
          <p:spPr bwMode="auto">
            <a:xfrm>
              <a:off x="5097" y="2268"/>
              <a:ext cx="15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5 hr</a:t>
              </a:r>
              <a:endParaRPr lang="en-US" altLang="en-US" sz="1200" b="1" dirty="0">
                <a:latin typeface="+mn-lt"/>
                <a:cs typeface="Arial" panose="020B0604020202020204" pitchFamily="34" charset="0"/>
              </a:endParaRPr>
            </a:p>
          </p:txBody>
        </p:sp>
        <p:sp>
          <p:nvSpPr>
            <p:cNvPr id="110877" name="Rectangle 195"/>
            <p:cNvSpPr>
              <a:spLocks noChangeArrowheads="1"/>
            </p:cNvSpPr>
            <p:nvPr/>
          </p:nvSpPr>
          <p:spPr bwMode="auto">
            <a:xfrm rot="16200000">
              <a:off x="2559" y="1515"/>
              <a:ext cx="9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600" b="1" dirty="0">
                  <a:solidFill>
                    <a:srgbClr val="FFFFFF"/>
                  </a:solidFill>
                  <a:latin typeface="+mn-lt"/>
                  <a:cs typeface="Arial" panose="020B0604020202020204" pitchFamily="34" charset="0"/>
                </a:rPr>
                <a:t>% of Basal Release</a:t>
              </a:r>
              <a:endParaRPr lang="en-US" altLang="en-US" sz="1600" b="1" dirty="0">
                <a:latin typeface="+mn-lt"/>
                <a:cs typeface="Arial" panose="020B0604020202020204" pitchFamily="34" charset="0"/>
              </a:endParaRPr>
            </a:p>
          </p:txBody>
        </p:sp>
        <p:sp>
          <p:nvSpPr>
            <p:cNvPr id="110878" name="Line 196"/>
            <p:cNvSpPr>
              <a:spLocks noChangeShapeType="1"/>
            </p:cNvSpPr>
            <p:nvPr/>
          </p:nvSpPr>
          <p:spPr bwMode="auto">
            <a:xfrm>
              <a:off x="3430" y="1896"/>
              <a:ext cx="24"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79" name="Line 197"/>
            <p:cNvSpPr>
              <a:spLocks noChangeShapeType="1"/>
            </p:cNvSpPr>
            <p:nvPr/>
          </p:nvSpPr>
          <p:spPr bwMode="auto">
            <a:xfrm flipV="1">
              <a:off x="3454" y="1513"/>
              <a:ext cx="116" cy="383"/>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80" name="Line 198"/>
            <p:cNvSpPr>
              <a:spLocks noChangeShapeType="1"/>
            </p:cNvSpPr>
            <p:nvPr/>
          </p:nvSpPr>
          <p:spPr bwMode="auto">
            <a:xfrm>
              <a:off x="3454" y="1896"/>
              <a:ext cx="116" cy="7"/>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81" name="Line 199"/>
            <p:cNvSpPr>
              <a:spLocks noChangeShapeType="1"/>
            </p:cNvSpPr>
            <p:nvPr/>
          </p:nvSpPr>
          <p:spPr bwMode="auto">
            <a:xfrm flipV="1">
              <a:off x="3454" y="1831"/>
              <a:ext cx="116" cy="65"/>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82" name="Oval 200"/>
            <p:cNvSpPr>
              <a:spLocks noChangeArrowheads="1"/>
            </p:cNvSpPr>
            <p:nvPr/>
          </p:nvSpPr>
          <p:spPr bwMode="auto">
            <a:xfrm>
              <a:off x="3427" y="1871"/>
              <a:ext cx="51" cy="47"/>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883" name="Rectangle 201"/>
            <p:cNvSpPr>
              <a:spLocks noChangeArrowheads="1"/>
            </p:cNvSpPr>
            <p:nvPr/>
          </p:nvSpPr>
          <p:spPr bwMode="auto">
            <a:xfrm>
              <a:off x="3427" y="1871"/>
              <a:ext cx="51" cy="47"/>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884" name="Freeform 202"/>
            <p:cNvSpPr>
              <a:spLocks/>
            </p:cNvSpPr>
            <p:nvPr/>
          </p:nvSpPr>
          <p:spPr bwMode="auto">
            <a:xfrm>
              <a:off x="3427" y="1871"/>
              <a:ext cx="55" cy="50"/>
            </a:xfrm>
            <a:custGeom>
              <a:avLst/>
              <a:gdLst>
                <a:gd name="T0" fmla="*/ 6 w 83"/>
                <a:gd name="T1" fmla="*/ 0 h 84"/>
                <a:gd name="T2" fmla="*/ 11 w 83"/>
                <a:gd name="T3" fmla="*/ 7 h 84"/>
                <a:gd name="T4" fmla="*/ 0 w 83"/>
                <a:gd name="T5" fmla="*/ 7 h 84"/>
                <a:gd name="T6" fmla="*/ 6 w 83"/>
                <a:gd name="T7" fmla="*/ 0 h 84"/>
                <a:gd name="T8" fmla="*/ 0 60000 65536"/>
                <a:gd name="T9" fmla="*/ 0 60000 65536"/>
                <a:gd name="T10" fmla="*/ 0 60000 65536"/>
                <a:gd name="T11" fmla="*/ 0 60000 65536"/>
                <a:gd name="T12" fmla="*/ 0 w 83"/>
                <a:gd name="T13" fmla="*/ 0 h 84"/>
                <a:gd name="T14" fmla="*/ 83 w 83"/>
                <a:gd name="T15" fmla="*/ 84 h 84"/>
              </a:gdLst>
              <a:ahLst/>
              <a:cxnLst>
                <a:cxn ang="T8">
                  <a:pos x="T0" y="T1"/>
                </a:cxn>
                <a:cxn ang="T9">
                  <a:pos x="T2" y="T3"/>
                </a:cxn>
                <a:cxn ang="T10">
                  <a:pos x="T4" y="T5"/>
                </a:cxn>
                <a:cxn ang="T11">
                  <a:pos x="T6" y="T7"/>
                </a:cxn>
              </a:cxnLst>
              <a:rect l="T12" t="T13" r="T14" b="T15"/>
              <a:pathLst>
                <a:path w="83" h="84">
                  <a:moveTo>
                    <a:pt x="42" y="0"/>
                  </a:moveTo>
                  <a:lnTo>
                    <a:pt x="83"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885" name="Line 203"/>
            <p:cNvSpPr>
              <a:spLocks noChangeShapeType="1"/>
            </p:cNvSpPr>
            <p:nvPr/>
          </p:nvSpPr>
          <p:spPr bwMode="auto">
            <a:xfrm flipV="1">
              <a:off x="3570" y="1393"/>
              <a:ext cx="111" cy="12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86" name="Line 204"/>
            <p:cNvSpPr>
              <a:spLocks noChangeShapeType="1"/>
            </p:cNvSpPr>
            <p:nvPr/>
          </p:nvSpPr>
          <p:spPr bwMode="auto">
            <a:xfrm flipV="1">
              <a:off x="3681" y="1295"/>
              <a:ext cx="116" cy="98"/>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87" name="Line 205"/>
            <p:cNvSpPr>
              <a:spLocks noChangeShapeType="1"/>
            </p:cNvSpPr>
            <p:nvPr/>
          </p:nvSpPr>
          <p:spPr bwMode="auto">
            <a:xfrm flipV="1">
              <a:off x="3797" y="1148"/>
              <a:ext cx="116" cy="14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88" name="Line 206"/>
            <p:cNvSpPr>
              <a:spLocks noChangeShapeType="1"/>
            </p:cNvSpPr>
            <p:nvPr/>
          </p:nvSpPr>
          <p:spPr bwMode="auto">
            <a:xfrm>
              <a:off x="3913" y="1148"/>
              <a:ext cx="111" cy="32"/>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89" name="Line 207"/>
            <p:cNvSpPr>
              <a:spLocks noChangeShapeType="1"/>
            </p:cNvSpPr>
            <p:nvPr/>
          </p:nvSpPr>
          <p:spPr bwMode="auto">
            <a:xfrm>
              <a:off x="4024" y="1180"/>
              <a:ext cx="115" cy="51"/>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90" name="Line 208"/>
            <p:cNvSpPr>
              <a:spLocks noChangeShapeType="1"/>
            </p:cNvSpPr>
            <p:nvPr/>
          </p:nvSpPr>
          <p:spPr bwMode="auto">
            <a:xfrm>
              <a:off x="4139" y="1231"/>
              <a:ext cx="116" cy="79"/>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91" name="Line 209"/>
            <p:cNvSpPr>
              <a:spLocks noChangeShapeType="1"/>
            </p:cNvSpPr>
            <p:nvPr/>
          </p:nvSpPr>
          <p:spPr bwMode="auto">
            <a:xfrm>
              <a:off x="4255" y="1310"/>
              <a:ext cx="111" cy="6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92" name="Line 210"/>
            <p:cNvSpPr>
              <a:spLocks noChangeShapeType="1"/>
            </p:cNvSpPr>
            <p:nvPr/>
          </p:nvSpPr>
          <p:spPr bwMode="auto">
            <a:xfrm>
              <a:off x="4366" y="1375"/>
              <a:ext cx="116" cy="246"/>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93" name="Line 211"/>
            <p:cNvSpPr>
              <a:spLocks noChangeShapeType="1"/>
            </p:cNvSpPr>
            <p:nvPr/>
          </p:nvSpPr>
          <p:spPr bwMode="auto">
            <a:xfrm>
              <a:off x="4482" y="1621"/>
              <a:ext cx="116" cy="22"/>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94" name="Line 212"/>
            <p:cNvSpPr>
              <a:spLocks noChangeShapeType="1"/>
            </p:cNvSpPr>
            <p:nvPr/>
          </p:nvSpPr>
          <p:spPr bwMode="auto">
            <a:xfrm>
              <a:off x="4598" y="1643"/>
              <a:ext cx="111" cy="43"/>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95" name="Line 213"/>
            <p:cNvSpPr>
              <a:spLocks noChangeShapeType="1"/>
            </p:cNvSpPr>
            <p:nvPr/>
          </p:nvSpPr>
          <p:spPr bwMode="auto">
            <a:xfrm>
              <a:off x="4709" y="1686"/>
              <a:ext cx="116" cy="33"/>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96" name="Line 214"/>
            <p:cNvSpPr>
              <a:spLocks noChangeShapeType="1"/>
            </p:cNvSpPr>
            <p:nvPr/>
          </p:nvSpPr>
          <p:spPr bwMode="auto">
            <a:xfrm>
              <a:off x="4825" y="1719"/>
              <a:ext cx="115" cy="4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97" name="Line 215"/>
            <p:cNvSpPr>
              <a:spLocks noChangeShapeType="1"/>
            </p:cNvSpPr>
            <p:nvPr/>
          </p:nvSpPr>
          <p:spPr bwMode="auto">
            <a:xfrm>
              <a:off x="4940" y="1766"/>
              <a:ext cx="112" cy="32"/>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98" name="Line 216"/>
            <p:cNvSpPr>
              <a:spLocks noChangeShapeType="1"/>
            </p:cNvSpPr>
            <p:nvPr/>
          </p:nvSpPr>
          <p:spPr bwMode="auto">
            <a:xfrm>
              <a:off x="5052" y="1798"/>
              <a:ext cx="116" cy="8"/>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99" name="Line 217"/>
            <p:cNvSpPr>
              <a:spLocks noChangeShapeType="1"/>
            </p:cNvSpPr>
            <p:nvPr/>
          </p:nvSpPr>
          <p:spPr bwMode="auto">
            <a:xfrm>
              <a:off x="3570" y="1903"/>
              <a:ext cx="111" cy="44"/>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00" name="Line 218"/>
            <p:cNvSpPr>
              <a:spLocks noChangeShapeType="1"/>
            </p:cNvSpPr>
            <p:nvPr/>
          </p:nvSpPr>
          <p:spPr bwMode="auto">
            <a:xfrm>
              <a:off x="3681" y="1947"/>
              <a:ext cx="116" cy="14"/>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01" name="Line 219"/>
            <p:cNvSpPr>
              <a:spLocks noChangeShapeType="1"/>
            </p:cNvSpPr>
            <p:nvPr/>
          </p:nvSpPr>
          <p:spPr bwMode="auto">
            <a:xfrm flipV="1">
              <a:off x="3797" y="1929"/>
              <a:ext cx="116" cy="32"/>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02" name="Line 220"/>
            <p:cNvSpPr>
              <a:spLocks noChangeShapeType="1"/>
            </p:cNvSpPr>
            <p:nvPr/>
          </p:nvSpPr>
          <p:spPr bwMode="auto">
            <a:xfrm>
              <a:off x="3913" y="1929"/>
              <a:ext cx="111" cy="39"/>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03" name="Line 221"/>
            <p:cNvSpPr>
              <a:spLocks noChangeShapeType="1"/>
            </p:cNvSpPr>
            <p:nvPr/>
          </p:nvSpPr>
          <p:spPr bwMode="auto">
            <a:xfrm>
              <a:off x="4024" y="1968"/>
              <a:ext cx="115" cy="4"/>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04" name="Line 222"/>
            <p:cNvSpPr>
              <a:spLocks noChangeShapeType="1"/>
            </p:cNvSpPr>
            <p:nvPr/>
          </p:nvSpPr>
          <p:spPr bwMode="auto">
            <a:xfrm>
              <a:off x="4139" y="1972"/>
              <a:ext cx="116" cy="7"/>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05" name="Line 223"/>
            <p:cNvSpPr>
              <a:spLocks noChangeShapeType="1"/>
            </p:cNvSpPr>
            <p:nvPr/>
          </p:nvSpPr>
          <p:spPr bwMode="auto">
            <a:xfrm>
              <a:off x="4255" y="1979"/>
              <a:ext cx="111" cy="1"/>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06" name="Line 224"/>
            <p:cNvSpPr>
              <a:spLocks noChangeShapeType="1"/>
            </p:cNvSpPr>
            <p:nvPr/>
          </p:nvSpPr>
          <p:spPr bwMode="auto">
            <a:xfrm flipV="1">
              <a:off x="4366" y="1961"/>
              <a:ext cx="116" cy="18"/>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07" name="Line 225"/>
            <p:cNvSpPr>
              <a:spLocks noChangeShapeType="1"/>
            </p:cNvSpPr>
            <p:nvPr/>
          </p:nvSpPr>
          <p:spPr bwMode="auto">
            <a:xfrm flipV="1">
              <a:off x="4482" y="1954"/>
              <a:ext cx="116" cy="7"/>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08" name="Line 226"/>
            <p:cNvSpPr>
              <a:spLocks noChangeShapeType="1"/>
            </p:cNvSpPr>
            <p:nvPr/>
          </p:nvSpPr>
          <p:spPr bwMode="auto">
            <a:xfrm flipV="1">
              <a:off x="4598" y="1947"/>
              <a:ext cx="111" cy="7"/>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09" name="Line 227"/>
            <p:cNvSpPr>
              <a:spLocks noChangeShapeType="1"/>
            </p:cNvSpPr>
            <p:nvPr/>
          </p:nvSpPr>
          <p:spPr bwMode="auto">
            <a:xfrm flipV="1">
              <a:off x="4709" y="1943"/>
              <a:ext cx="116" cy="4"/>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10" name="Line 228"/>
            <p:cNvSpPr>
              <a:spLocks noChangeShapeType="1"/>
            </p:cNvSpPr>
            <p:nvPr/>
          </p:nvSpPr>
          <p:spPr bwMode="auto">
            <a:xfrm flipV="1">
              <a:off x="4825" y="1936"/>
              <a:ext cx="115" cy="7"/>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11" name="Line 229"/>
            <p:cNvSpPr>
              <a:spLocks noChangeShapeType="1"/>
            </p:cNvSpPr>
            <p:nvPr/>
          </p:nvSpPr>
          <p:spPr bwMode="auto">
            <a:xfrm flipV="1">
              <a:off x="4940" y="1921"/>
              <a:ext cx="112" cy="15"/>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12" name="Line 230"/>
            <p:cNvSpPr>
              <a:spLocks noChangeShapeType="1"/>
            </p:cNvSpPr>
            <p:nvPr/>
          </p:nvSpPr>
          <p:spPr bwMode="auto">
            <a:xfrm flipV="1">
              <a:off x="5052" y="1914"/>
              <a:ext cx="116" cy="7"/>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13" name="Line 231"/>
            <p:cNvSpPr>
              <a:spLocks noChangeShapeType="1"/>
            </p:cNvSpPr>
            <p:nvPr/>
          </p:nvSpPr>
          <p:spPr bwMode="auto">
            <a:xfrm>
              <a:off x="3570" y="1831"/>
              <a:ext cx="111" cy="7"/>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14" name="Line 232"/>
            <p:cNvSpPr>
              <a:spLocks noChangeShapeType="1"/>
            </p:cNvSpPr>
            <p:nvPr/>
          </p:nvSpPr>
          <p:spPr bwMode="auto">
            <a:xfrm flipV="1">
              <a:off x="3681" y="1816"/>
              <a:ext cx="116" cy="22"/>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15" name="Line 233"/>
            <p:cNvSpPr>
              <a:spLocks noChangeShapeType="1"/>
            </p:cNvSpPr>
            <p:nvPr/>
          </p:nvSpPr>
          <p:spPr bwMode="auto">
            <a:xfrm flipV="1">
              <a:off x="3797" y="1780"/>
              <a:ext cx="116" cy="36"/>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16" name="Line 234"/>
            <p:cNvSpPr>
              <a:spLocks noChangeShapeType="1"/>
            </p:cNvSpPr>
            <p:nvPr/>
          </p:nvSpPr>
          <p:spPr bwMode="auto">
            <a:xfrm flipV="1">
              <a:off x="3913" y="1755"/>
              <a:ext cx="111" cy="25"/>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17" name="Line 235"/>
            <p:cNvSpPr>
              <a:spLocks noChangeShapeType="1"/>
            </p:cNvSpPr>
            <p:nvPr/>
          </p:nvSpPr>
          <p:spPr bwMode="auto">
            <a:xfrm flipV="1">
              <a:off x="4024" y="1719"/>
              <a:ext cx="115" cy="36"/>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18" name="Line 236"/>
            <p:cNvSpPr>
              <a:spLocks noChangeShapeType="1"/>
            </p:cNvSpPr>
            <p:nvPr/>
          </p:nvSpPr>
          <p:spPr bwMode="auto">
            <a:xfrm flipV="1">
              <a:off x="4139" y="1668"/>
              <a:ext cx="116" cy="51"/>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19" name="Line 237"/>
            <p:cNvSpPr>
              <a:spLocks noChangeShapeType="1"/>
            </p:cNvSpPr>
            <p:nvPr/>
          </p:nvSpPr>
          <p:spPr bwMode="auto">
            <a:xfrm>
              <a:off x="4255" y="1668"/>
              <a:ext cx="111" cy="33"/>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20" name="Line 238"/>
            <p:cNvSpPr>
              <a:spLocks noChangeShapeType="1"/>
            </p:cNvSpPr>
            <p:nvPr/>
          </p:nvSpPr>
          <p:spPr bwMode="auto">
            <a:xfrm>
              <a:off x="4366" y="1701"/>
              <a:ext cx="116" cy="58"/>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21" name="Line 239"/>
            <p:cNvSpPr>
              <a:spLocks noChangeShapeType="1"/>
            </p:cNvSpPr>
            <p:nvPr/>
          </p:nvSpPr>
          <p:spPr bwMode="auto">
            <a:xfrm>
              <a:off x="4482" y="1759"/>
              <a:ext cx="116" cy="21"/>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22" name="Line 240"/>
            <p:cNvSpPr>
              <a:spLocks noChangeShapeType="1"/>
            </p:cNvSpPr>
            <p:nvPr/>
          </p:nvSpPr>
          <p:spPr bwMode="auto">
            <a:xfrm>
              <a:off x="4598" y="1780"/>
              <a:ext cx="111" cy="44"/>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23" name="Line 241"/>
            <p:cNvSpPr>
              <a:spLocks noChangeShapeType="1"/>
            </p:cNvSpPr>
            <p:nvPr/>
          </p:nvSpPr>
          <p:spPr bwMode="auto">
            <a:xfrm>
              <a:off x="4709" y="1824"/>
              <a:ext cx="116" cy="54"/>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24" name="Line 242"/>
            <p:cNvSpPr>
              <a:spLocks noChangeShapeType="1"/>
            </p:cNvSpPr>
            <p:nvPr/>
          </p:nvSpPr>
          <p:spPr bwMode="auto">
            <a:xfrm flipV="1">
              <a:off x="4825" y="1871"/>
              <a:ext cx="115" cy="7"/>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25" name="Line 243"/>
            <p:cNvSpPr>
              <a:spLocks noChangeShapeType="1"/>
            </p:cNvSpPr>
            <p:nvPr/>
          </p:nvSpPr>
          <p:spPr bwMode="auto">
            <a:xfrm flipV="1">
              <a:off x="4940" y="1864"/>
              <a:ext cx="112" cy="7"/>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26" name="Line 244"/>
            <p:cNvSpPr>
              <a:spLocks noChangeShapeType="1"/>
            </p:cNvSpPr>
            <p:nvPr/>
          </p:nvSpPr>
          <p:spPr bwMode="auto">
            <a:xfrm>
              <a:off x="5052" y="1864"/>
              <a:ext cx="116"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27" name="Oval 245"/>
            <p:cNvSpPr>
              <a:spLocks noChangeArrowheads="1"/>
            </p:cNvSpPr>
            <p:nvPr/>
          </p:nvSpPr>
          <p:spPr bwMode="auto">
            <a:xfrm>
              <a:off x="3541" y="1487"/>
              <a:ext cx="53" cy="47"/>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28" name="Oval 246"/>
            <p:cNvSpPr>
              <a:spLocks noChangeArrowheads="1"/>
            </p:cNvSpPr>
            <p:nvPr/>
          </p:nvSpPr>
          <p:spPr bwMode="auto">
            <a:xfrm>
              <a:off x="3653" y="1368"/>
              <a:ext cx="52" cy="47"/>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29" name="Oval 247"/>
            <p:cNvSpPr>
              <a:spLocks noChangeArrowheads="1"/>
            </p:cNvSpPr>
            <p:nvPr/>
          </p:nvSpPr>
          <p:spPr bwMode="auto">
            <a:xfrm>
              <a:off x="3769" y="1270"/>
              <a:ext cx="51" cy="47"/>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30" name="Oval 248"/>
            <p:cNvSpPr>
              <a:spLocks noChangeArrowheads="1"/>
            </p:cNvSpPr>
            <p:nvPr/>
          </p:nvSpPr>
          <p:spPr bwMode="auto">
            <a:xfrm>
              <a:off x="3884" y="1122"/>
              <a:ext cx="53" cy="47"/>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31" name="Oval 249"/>
            <p:cNvSpPr>
              <a:spLocks noChangeArrowheads="1"/>
            </p:cNvSpPr>
            <p:nvPr/>
          </p:nvSpPr>
          <p:spPr bwMode="auto">
            <a:xfrm>
              <a:off x="3996" y="1155"/>
              <a:ext cx="52" cy="47"/>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32" name="Oval 250"/>
            <p:cNvSpPr>
              <a:spLocks noChangeArrowheads="1"/>
            </p:cNvSpPr>
            <p:nvPr/>
          </p:nvSpPr>
          <p:spPr bwMode="auto">
            <a:xfrm>
              <a:off x="4112" y="1206"/>
              <a:ext cx="51" cy="47"/>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33" name="Oval 251"/>
            <p:cNvSpPr>
              <a:spLocks noChangeArrowheads="1"/>
            </p:cNvSpPr>
            <p:nvPr/>
          </p:nvSpPr>
          <p:spPr bwMode="auto">
            <a:xfrm>
              <a:off x="4228" y="1285"/>
              <a:ext cx="51" cy="47"/>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34" name="Oval 252"/>
            <p:cNvSpPr>
              <a:spLocks noChangeArrowheads="1"/>
            </p:cNvSpPr>
            <p:nvPr/>
          </p:nvSpPr>
          <p:spPr bwMode="auto">
            <a:xfrm>
              <a:off x="4339" y="1350"/>
              <a:ext cx="51" cy="47"/>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35" name="Oval 253"/>
            <p:cNvSpPr>
              <a:spLocks noChangeArrowheads="1"/>
            </p:cNvSpPr>
            <p:nvPr/>
          </p:nvSpPr>
          <p:spPr bwMode="auto">
            <a:xfrm>
              <a:off x="4454" y="1596"/>
              <a:ext cx="52" cy="47"/>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36" name="Oval 254"/>
            <p:cNvSpPr>
              <a:spLocks noChangeArrowheads="1"/>
            </p:cNvSpPr>
            <p:nvPr/>
          </p:nvSpPr>
          <p:spPr bwMode="auto">
            <a:xfrm>
              <a:off x="4570" y="1617"/>
              <a:ext cx="52" cy="47"/>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37" name="Oval 255"/>
            <p:cNvSpPr>
              <a:spLocks noChangeArrowheads="1"/>
            </p:cNvSpPr>
            <p:nvPr/>
          </p:nvSpPr>
          <p:spPr bwMode="auto">
            <a:xfrm>
              <a:off x="4682" y="1661"/>
              <a:ext cx="51" cy="47"/>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38" name="Oval 256"/>
            <p:cNvSpPr>
              <a:spLocks noChangeArrowheads="1"/>
            </p:cNvSpPr>
            <p:nvPr/>
          </p:nvSpPr>
          <p:spPr bwMode="auto">
            <a:xfrm>
              <a:off x="4797" y="1693"/>
              <a:ext cx="52" cy="47"/>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39" name="Oval 257"/>
            <p:cNvSpPr>
              <a:spLocks noChangeArrowheads="1"/>
            </p:cNvSpPr>
            <p:nvPr/>
          </p:nvSpPr>
          <p:spPr bwMode="auto">
            <a:xfrm>
              <a:off x="4913" y="1740"/>
              <a:ext cx="51" cy="48"/>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40" name="Oval 258"/>
            <p:cNvSpPr>
              <a:spLocks noChangeArrowheads="1"/>
            </p:cNvSpPr>
            <p:nvPr/>
          </p:nvSpPr>
          <p:spPr bwMode="auto">
            <a:xfrm>
              <a:off x="5025" y="1773"/>
              <a:ext cx="51" cy="47"/>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41" name="Oval 259"/>
            <p:cNvSpPr>
              <a:spLocks noChangeArrowheads="1"/>
            </p:cNvSpPr>
            <p:nvPr/>
          </p:nvSpPr>
          <p:spPr bwMode="auto">
            <a:xfrm>
              <a:off x="5141" y="1780"/>
              <a:ext cx="50" cy="47"/>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42" name="Rectangle 260"/>
            <p:cNvSpPr>
              <a:spLocks noChangeArrowheads="1"/>
            </p:cNvSpPr>
            <p:nvPr/>
          </p:nvSpPr>
          <p:spPr bwMode="auto">
            <a:xfrm>
              <a:off x="3541" y="1878"/>
              <a:ext cx="53" cy="47"/>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43" name="Rectangle 261"/>
            <p:cNvSpPr>
              <a:spLocks noChangeArrowheads="1"/>
            </p:cNvSpPr>
            <p:nvPr/>
          </p:nvSpPr>
          <p:spPr bwMode="auto">
            <a:xfrm>
              <a:off x="3653" y="1921"/>
              <a:ext cx="52" cy="47"/>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44" name="Rectangle 262"/>
            <p:cNvSpPr>
              <a:spLocks noChangeArrowheads="1"/>
            </p:cNvSpPr>
            <p:nvPr/>
          </p:nvSpPr>
          <p:spPr bwMode="auto">
            <a:xfrm>
              <a:off x="3769" y="1936"/>
              <a:ext cx="51" cy="47"/>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45" name="Rectangle 263"/>
            <p:cNvSpPr>
              <a:spLocks noChangeArrowheads="1"/>
            </p:cNvSpPr>
            <p:nvPr/>
          </p:nvSpPr>
          <p:spPr bwMode="auto">
            <a:xfrm>
              <a:off x="3884" y="1903"/>
              <a:ext cx="53" cy="47"/>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46" name="Rectangle 264"/>
            <p:cNvSpPr>
              <a:spLocks noChangeArrowheads="1"/>
            </p:cNvSpPr>
            <p:nvPr/>
          </p:nvSpPr>
          <p:spPr bwMode="auto">
            <a:xfrm>
              <a:off x="3996" y="1943"/>
              <a:ext cx="52" cy="47"/>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47" name="Rectangle 265"/>
            <p:cNvSpPr>
              <a:spLocks noChangeArrowheads="1"/>
            </p:cNvSpPr>
            <p:nvPr/>
          </p:nvSpPr>
          <p:spPr bwMode="auto">
            <a:xfrm>
              <a:off x="4112" y="1947"/>
              <a:ext cx="51" cy="47"/>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48" name="Rectangle 266"/>
            <p:cNvSpPr>
              <a:spLocks noChangeArrowheads="1"/>
            </p:cNvSpPr>
            <p:nvPr/>
          </p:nvSpPr>
          <p:spPr bwMode="auto">
            <a:xfrm>
              <a:off x="4228" y="1954"/>
              <a:ext cx="51" cy="47"/>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49" name="Rectangle 267"/>
            <p:cNvSpPr>
              <a:spLocks noChangeArrowheads="1"/>
            </p:cNvSpPr>
            <p:nvPr/>
          </p:nvSpPr>
          <p:spPr bwMode="auto">
            <a:xfrm>
              <a:off x="4339" y="1954"/>
              <a:ext cx="51" cy="47"/>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50" name="Rectangle 268"/>
            <p:cNvSpPr>
              <a:spLocks noChangeArrowheads="1"/>
            </p:cNvSpPr>
            <p:nvPr/>
          </p:nvSpPr>
          <p:spPr bwMode="auto">
            <a:xfrm>
              <a:off x="4454" y="1936"/>
              <a:ext cx="52" cy="47"/>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51" name="Rectangle 269"/>
            <p:cNvSpPr>
              <a:spLocks noChangeArrowheads="1"/>
            </p:cNvSpPr>
            <p:nvPr/>
          </p:nvSpPr>
          <p:spPr bwMode="auto">
            <a:xfrm>
              <a:off x="4570" y="1929"/>
              <a:ext cx="52" cy="47"/>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52" name="Rectangle 270"/>
            <p:cNvSpPr>
              <a:spLocks noChangeArrowheads="1"/>
            </p:cNvSpPr>
            <p:nvPr/>
          </p:nvSpPr>
          <p:spPr bwMode="auto">
            <a:xfrm>
              <a:off x="4682" y="1921"/>
              <a:ext cx="51" cy="47"/>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53" name="Rectangle 271"/>
            <p:cNvSpPr>
              <a:spLocks noChangeArrowheads="1"/>
            </p:cNvSpPr>
            <p:nvPr/>
          </p:nvSpPr>
          <p:spPr bwMode="auto">
            <a:xfrm>
              <a:off x="4797" y="1918"/>
              <a:ext cx="52" cy="47"/>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54" name="Rectangle 272"/>
            <p:cNvSpPr>
              <a:spLocks noChangeArrowheads="1"/>
            </p:cNvSpPr>
            <p:nvPr/>
          </p:nvSpPr>
          <p:spPr bwMode="auto">
            <a:xfrm>
              <a:off x="4913" y="1911"/>
              <a:ext cx="51" cy="47"/>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55" name="Rectangle 273"/>
            <p:cNvSpPr>
              <a:spLocks noChangeArrowheads="1"/>
            </p:cNvSpPr>
            <p:nvPr/>
          </p:nvSpPr>
          <p:spPr bwMode="auto">
            <a:xfrm>
              <a:off x="5025" y="1896"/>
              <a:ext cx="51" cy="47"/>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56" name="Rectangle 274"/>
            <p:cNvSpPr>
              <a:spLocks noChangeArrowheads="1"/>
            </p:cNvSpPr>
            <p:nvPr/>
          </p:nvSpPr>
          <p:spPr bwMode="auto">
            <a:xfrm>
              <a:off x="5141" y="1889"/>
              <a:ext cx="50" cy="47"/>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57" name="Freeform 275"/>
            <p:cNvSpPr>
              <a:spLocks/>
            </p:cNvSpPr>
            <p:nvPr/>
          </p:nvSpPr>
          <p:spPr bwMode="auto">
            <a:xfrm>
              <a:off x="3541" y="1806"/>
              <a:ext cx="56" cy="50"/>
            </a:xfrm>
            <a:custGeom>
              <a:avLst/>
              <a:gdLst>
                <a:gd name="T0" fmla="*/ 6 w 84"/>
                <a:gd name="T1" fmla="*/ 0 h 84"/>
                <a:gd name="T2" fmla="*/ 11 w 84"/>
                <a:gd name="T3" fmla="*/ 7 h 84"/>
                <a:gd name="T4" fmla="*/ 0 w 84"/>
                <a:gd name="T5" fmla="*/ 7 h 84"/>
                <a:gd name="T6" fmla="*/ 6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958" name="Freeform 276"/>
            <p:cNvSpPr>
              <a:spLocks/>
            </p:cNvSpPr>
            <p:nvPr/>
          </p:nvSpPr>
          <p:spPr bwMode="auto">
            <a:xfrm>
              <a:off x="3653" y="1813"/>
              <a:ext cx="56" cy="51"/>
            </a:xfrm>
            <a:custGeom>
              <a:avLst/>
              <a:gdLst>
                <a:gd name="T0" fmla="*/ 6 w 84"/>
                <a:gd name="T1" fmla="*/ 0 h 84"/>
                <a:gd name="T2" fmla="*/ 11 w 84"/>
                <a:gd name="T3" fmla="*/ 7 h 84"/>
                <a:gd name="T4" fmla="*/ 0 w 84"/>
                <a:gd name="T5" fmla="*/ 7 h 84"/>
                <a:gd name="T6" fmla="*/ 6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959" name="Freeform 277"/>
            <p:cNvSpPr>
              <a:spLocks/>
            </p:cNvSpPr>
            <p:nvPr/>
          </p:nvSpPr>
          <p:spPr bwMode="auto">
            <a:xfrm>
              <a:off x="3769" y="1791"/>
              <a:ext cx="56" cy="51"/>
            </a:xfrm>
            <a:custGeom>
              <a:avLst/>
              <a:gdLst>
                <a:gd name="T0" fmla="*/ 6 w 84"/>
                <a:gd name="T1" fmla="*/ 0 h 84"/>
                <a:gd name="T2" fmla="*/ 11 w 84"/>
                <a:gd name="T3" fmla="*/ 7 h 84"/>
                <a:gd name="T4" fmla="*/ 0 w 84"/>
                <a:gd name="T5" fmla="*/ 7 h 84"/>
                <a:gd name="T6" fmla="*/ 6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960" name="Freeform 278"/>
            <p:cNvSpPr>
              <a:spLocks/>
            </p:cNvSpPr>
            <p:nvPr/>
          </p:nvSpPr>
          <p:spPr bwMode="auto">
            <a:xfrm>
              <a:off x="3884" y="1755"/>
              <a:ext cx="56" cy="51"/>
            </a:xfrm>
            <a:custGeom>
              <a:avLst/>
              <a:gdLst>
                <a:gd name="T0" fmla="*/ 6 w 84"/>
                <a:gd name="T1" fmla="*/ 0 h 84"/>
                <a:gd name="T2" fmla="*/ 11 w 84"/>
                <a:gd name="T3" fmla="*/ 7 h 84"/>
                <a:gd name="T4" fmla="*/ 0 w 84"/>
                <a:gd name="T5" fmla="*/ 7 h 84"/>
                <a:gd name="T6" fmla="*/ 6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961" name="Freeform 279"/>
            <p:cNvSpPr>
              <a:spLocks/>
            </p:cNvSpPr>
            <p:nvPr/>
          </p:nvSpPr>
          <p:spPr bwMode="auto">
            <a:xfrm>
              <a:off x="3996" y="1730"/>
              <a:ext cx="56" cy="50"/>
            </a:xfrm>
            <a:custGeom>
              <a:avLst/>
              <a:gdLst>
                <a:gd name="T0" fmla="*/ 6 w 84"/>
                <a:gd name="T1" fmla="*/ 0 h 84"/>
                <a:gd name="T2" fmla="*/ 11 w 84"/>
                <a:gd name="T3" fmla="*/ 7 h 84"/>
                <a:gd name="T4" fmla="*/ 0 w 84"/>
                <a:gd name="T5" fmla="*/ 7 h 84"/>
                <a:gd name="T6" fmla="*/ 6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962" name="Freeform 280"/>
            <p:cNvSpPr>
              <a:spLocks/>
            </p:cNvSpPr>
            <p:nvPr/>
          </p:nvSpPr>
          <p:spPr bwMode="auto">
            <a:xfrm>
              <a:off x="4112" y="1693"/>
              <a:ext cx="56" cy="51"/>
            </a:xfrm>
            <a:custGeom>
              <a:avLst/>
              <a:gdLst>
                <a:gd name="T0" fmla="*/ 6 w 84"/>
                <a:gd name="T1" fmla="*/ 0 h 84"/>
                <a:gd name="T2" fmla="*/ 11 w 84"/>
                <a:gd name="T3" fmla="*/ 7 h 84"/>
                <a:gd name="T4" fmla="*/ 0 w 84"/>
                <a:gd name="T5" fmla="*/ 7 h 84"/>
                <a:gd name="T6" fmla="*/ 6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963" name="Freeform 281"/>
            <p:cNvSpPr>
              <a:spLocks/>
            </p:cNvSpPr>
            <p:nvPr/>
          </p:nvSpPr>
          <p:spPr bwMode="auto">
            <a:xfrm>
              <a:off x="4228" y="1643"/>
              <a:ext cx="56" cy="50"/>
            </a:xfrm>
            <a:custGeom>
              <a:avLst/>
              <a:gdLst>
                <a:gd name="T0" fmla="*/ 6 w 84"/>
                <a:gd name="T1" fmla="*/ 0 h 84"/>
                <a:gd name="T2" fmla="*/ 11 w 84"/>
                <a:gd name="T3" fmla="*/ 7 h 84"/>
                <a:gd name="T4" fmla="*/ 0 w 84"/>
                <a:gd name="T5" fmla="*/ 7 h 84"/>
                <a:gd name="T6" fmla="*/ 6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964" name="Freeform 282"/>
            <p:cNvSpPr>
              <a:spLocks/>
            </p:cNvSpPr>
            <p:nvPr/>
          </p:nvSpPr>
          <p:spPr bwMode="auto">
            <a:xfrm>
              <a:off x="4339" y="1675"/>
              <a:ext cx="56" cy="51"/>
            </a:xfrm>
            <a:custGeom>
              <a:avLst/>
              <a:gdLst>
                <a:gd name="T0" fmla="*/ 6 w 84"/>
                <a:gd name="T1" fmla="*/ 0 h 84"/>
                <a:gd name="T2" fmla="*/ 11 w 84"/>
                <a:gd name="T3" fmla="*/ 7 h 84"/>
                <a:gd name="T4" fmla="*/ 0 w 84"/>
                <a:gd name="T5" fmla="*/ 7 h 84"/>
                <a:gd name="T6" fmla="*/ 6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965" name="Freeform 283"/>
            <p:cNvSpPr>
              <a:spLocks/>
            </p:cNvSpPr>
            <p:nvPr/>
          </p:nvSpPr>
          <p:spPr bwMode="auto">
            <a:xfrm>
              <a:off x="4454" y="1733"/>
              <a:ext cx="56" cy="51"/>
            </a:xfrm>
            <a:custGeom>
              <a:avLst/>
              <a:gdLst>
                <a:gd name="T0" fmla="*/ 6 w 84"/>
                <a:gd name="T1" fmla="*/ 0 h 84"/>
                <a:gd name="T2" fmla="*/ 11 w 84"/>
                <a:gd name="T3" fmla="*/ 7 h 84"/>
                <a:gd name="T4" fmla="*/ 0 w 84"/>
                <a:gd name="T5" fmla="*/ 7 h 84"/>
                <a:gd name="T6" fmla="*/ 6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966" name="Freeform 284"/>
            <p:cNvSpPr>
              <a:spLocks/>
            </p:cNvSpPr>
            <p:nvPr/>
          </p:nvSpPr>
          <p:spPr bwMode="auto">
            <a:xfrm>
              <a:off x="4570" y="1755"/>
              <a:ext cx="56" cy="51"/>
            </a:xfrm>
            <a:custGeom>
              <a:avLst/>
              <a:gdLst>
                <a:gd name="T0" fmla="*/ 6 w 84"/>
                <a:gd name="T1" fmla="*/ 0 h 84"/>
                <a:gd name="T2" fmla="*/ 11 w 84"/>
                <a:gd name="T3" fmla="*/ 7 h 84"/>
                <a:gd name="T4" fmla="*/ 0 w 84"/>
                <a:gd name="T5" fmla="*/ 7 h 84"/>
                <a:gd name="T6" fmla="*/ 6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967" name="Freeform 285"/>
            <p:cNvSpPr>
              <a:spLocks/>
            </p:cNvSpPr>
            <p:nvPr/>
          </p:nvSpPr>
          <p:spPr bwMode="auto">
            <a:xfrm>
              <a:off x="4682" y="1798"/>
              <a:ext cx="56" cy="51"/>
            </a:xfrm>
            <a:custGeom>
              <a:avLst/>
              <a:gdLst>
                <a:gd name="T0" fmla="*/ 6 w 84"/>
                <a:gd name="T1" fmla="*/ 0 h 84"/>
                <a:gd name="T2" fmla="*/ 11 w 84"/>
                <a:gd name="T3" fmla="*/ 7 h 84"/>
                <a:gd name="T4" fmla="*/ 0 w 84"/>
                <a:gd name="T5" fmla="*/ 7 h 84"/>
                <a:gd name="T6" fmla="*/ 6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968" name="Freeform 286"/>
            <p:cNvSpPr>
              <a:spLocks/>
            </p:cNvSpPr>
            <p:nvPr/>
          </p:nvSpPr>
          <p:spPr bwMode="auto">
            <a:xfrm>
              <a:off x="4797" y="1853"/>
              <a:ext cx="56" cy="50"/>
            </a:xfrm>
            <a:custGeom>
              <a:avLst/>
              <a:gdLst>
                <a:gd name="T0" fmla="*/ 6 w 84"/>
                <a:gd name="T1" fmla="*/ 0 h 84"/>
                <a:gd name="T2" fmla="*/ 11 w 84"/>
                <a:gd name="T3" fmla="*/ 7 h 84"/>
                <a:gd name="T4" fmla="*/ 0 w 84"/>
                <a:gd name="T5" fmla="*/ 7 h 84"/>
                <a:gd name="T6" fmla="*/ 6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969" name="Freeform 287"/>
            <p:cNvSpPr>
              <a:spLocks/>
            </p:cNvSpPr>
            <p:nvPr/>
          </p:nvSpPr>
          <p:spPr bwMode="auto">
            <a:xfrm>
              <a:off x="4913" y="1845"/>
              <a:ext cx="56" cy="51"/>
            </a:xfrm>
            <a:custGeom>
              <a:avLst/>
              <a:gdLst>
                <a:gd name="T0" fmla="*/ 6 w 84"/>
                <a:gd name="T1" fmla="*/ 0 h 84"/>
                <a:gd name="T2" fmla="*/ 11 w 84"/>
                <a:gd name="T3" fmla="*/ 7 h 84"/>
                <a:gd name="T4" fmla="*/ 0 w 84"/>
                <a:gd name="T5" fmla="*/ 7 h 84"/>
                <a:gd name="T6" fmla="*/ 6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970" name="Freeform 288"/>
            <p:cNvSpPr>
              <a:spLocks/>
            </p:cNvSpPr>
            <p:nvPr/>
          </p:nvSpPr>
          <p:spPr bwMode="auto">
            <a:xfrm>
              <a:off x="5025" y="1838"/>
              <a:ext cx="56" cy="51"/>
            </a:xfrm>
            <a:custGeom>
              <a:avLst/>
              <a:gdLst>
                <a:gd name="T0" fmla="*/ 6 w 84"/>
                <a:gd name="T1" fmla="*/ 0 h 84"/>
                <a:gd name="T2" fmla="*/ 11 w 84"/>
                <a:gd name="T3" fmla="*/ 7 h 84"/>
                <a:gd name="T4" fmla="*/ 0 w 84"/>
                <a:gd name="T5" fmla="*/ 7 h 84"/>
                <a:gd name="T6" fmla="*/ 6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971" name="Freeform 289"/>
            <p:cNvSpPr>
              <a:spLocks/>
            </p:cNvSpPr>
            <p:nvPr/>
          </p:nvSpPr>
          <p:spPr bwMode="auto">
            <a:xfrm>
              <a:off x="5141" y="1838"/>
              <a:ext cx="55" cy="51"/>
            </a:xfrm>
            <a:custGeom>
              <a:avLst/>
              <a:gdLst>
                <a:gd name="T0" fmla="*/ 6 w 83"/>
                <a:gd name="T1" fmla="*/ 0 h 84"/>
                <a:gd name="T2" fmla="*/ 11 w 83"/>
                <a:gd name="T3" fmla="*/ 7 h 84"/>
                <a:gd name="T4" fmla="*/ 0 w 83"/>
                <a:gd name="T5" fmla="*/ 7 h 84"/>
                <a:gd name="T6" fmla="*/ 6 w 83"/>
                <a:gd name="T7" fmla="*/ 0 h 84"/>
                <a:gd name="T8" fmla="*/ 0 60000 65536"/>
                <a:gd name="T9" fmla="*/ 0 60000 65536"/>
                <a:gd name="T10" fmla="*/ 0 60000 65536"/>
                <a:gd name="T11" fmla="*/ 0 60000 65536"/>
                <a:gd name="T12" fmla="*/ 0 w 83"/>
                <a:gd name="T13" fmla="*/ 0 h 84"/>
                <a:gd name="T14" fmla="*/ 83 w 83"/>
                <a:gd name="T15" fmla="*/ 84 h 84"/>
              </a:gdLst>
              <a:ahLst/>
              <a:cxnLst>
                <a:cxn ang="T8">
                  <a:pos x="T0" y="T1"/>
                </a:cxn>
                <a:cxn ang="T9">
                  <a:pos x="T2" y="T3"/>
                </a:cxn>
                <a:cxn ang="T10">
                  <a:pos x="T4" y="T5"/>
                </a:cxn>
                <a:cxn ang="T11">
                  <a:pos x="T6" y="T7"/>
                </a:cxn>
              </a:cxnLst>
              <a:rect l="T12" t="T13" r="T14" b="T15"/>
              <a:pathLst>
                <a:path w="83" h="84">
                  <a:moveTo>
                    <a:pt x="42" y="0"/>
                  </a:moveTo>
                  <a:lnTo>
                    <a:pt x="83"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972" name="Line 290"/>
            <p:cNvSpPr>
              <a:spLocks noChangeShapeType="1"/>
            </p:cNvSpPr>
            <p:nvPr/>
          </p:nvSpPr>
          <p:spPr bwMode="auto">
            <a:xfrm>
              <a:off x="4660" y="1185"/>
              <a:ext cx="127" cy="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73" name="Oval 291"/>
            <p:cNvSpPr>
              <a:spLocks noChangeArrowheads="1"/>
            </p:cNvSpPr>
            <p:nvPr/>
          </p:nvSpPr>
          <p:spPr bwMode="auto">
            <a:xfrm>
              <a:off x="4699" y="1163"/>
              <a:ext cx="44" cy="40"/>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74" name="Rectangle 292"/>
            <p:cNvSpPr>
              <a:spLocks noChangeArrowheads="1"/>
            </p:cNvSpPr>
            <p:nvPr/>
          </p:nvSpPr>
          <p:spPr bwMode="auto">
            <a:xfrm>
              <a:off x="4806" y="1145"/>
              <a:ext cx="11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DA</a:t>
              </a:r>
              <a:endParaRPr lang="en-US" altLang="en-US" sz="1200" b="1" dirty="0">
                <a:latin typeface="+mn-lt"/>
                <a:cs typeface="Arial" panose="020B0604020202020204" pitchFamily="34" charset="0"/>
              </a:endParaRPr>
            </a:p>
          </p:txBody>
        </p:sp>
        <p:sp>
          <p:nvSpPr>
            <p:cNvPr id="110975" name="Line 293"/>
            <p:cNvSpPr>
              <a:spLocks noChangeShapeType="1"/>
            </p:cNvSpPr>
            <p:nvPr/>
          </p:nvSpPr>
          <p:spPr bwMode="auto">
            <a:xfrm>
              <a:off x="4660" y="1282"/>
              <a:ext cx="127" cy="1"/>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76" name="Rectangle 294"/>
            <p:cNvSpPr>
              <a:spLocks noChangeArrowheads="1"/>
            </p:cNvSpPr>
            <p:nvPr/>
          </p:nvSpPr>
          <p:spPr bwMode="auto">
            <a:xfrm>
              <a:off x="4699" y="1261"/>
              <a:ext cx="44" cy="40"/>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977" name="Rectangle 295"/>
            <p:cNvSpPr>
              <a:spLocks noChangeArrowheads="1"/>
            </p:cNvSpPr>
            <p:nvPr/>
          </p:nvSpPr>
          <p:spPr bwMode="auto">
            <a:xfrm>
              <a:off x="4808" y="1241"/>
              <a:ext cx="2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DOPAC</a:t>
              </a:r>
              <a:endParaRPr lang="en-US" altLang="en-US" sz="1200" b="1" dirty="0">
                <a:latin typeface="+mn-lt"/>
                <a:cs typeface="Arial" panose="020B0604020202020204" pitchFamily="34" charset="0"/>
              </a:endParaRPr>
            </a:p>
          </p:txBody>
        </p:sp>
        <p:sp>
          <p:nvSpPr>
            <p:cNvPr id="110978" name="Line 296"/>
            <p:cNvSpPr>
              <a:spLocks noChangeShapeType="1"/>
            </p:cNvSpPr>
            <p:nvPr/>
          </p:nvSpPr>
          <p:spPr bwMode="auto">
            <a:xfrm>
              <a:off x="4660" y="1380"/>
              <a:ext cx="127" cy="1"/>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979" name="Freeform 297"/>
            <p:cNvSpPr>
              <a:spLocks/>
            </p:cNvSpPr>
            <p:nvPr/>
          </p:nvSpPr>
          <p:spPr bwMode="auto">
            <a:xfrm>
              <a:off x="4699" y="1358"/>
              <a:ext cx="48" cy="44"/>
            </a:xfrm>
            <a:custGeom>
              <a:avLst/>
              <a:gdLst>
                <a:gd name="T0" fmla="*/ 5 w 72"/>
                <a:gd name="T1" fmla="*/ 0 h 72"/>
                <a:gd name="T2" fmla="*/ 9 w 72"/>
                <a:gd name="T3" fmla="*/ 6 h 72"/>
                <a:gd name="T4" fmla="*/ 0 w 72"/>
                <a:gd name="T5" fmla="*/ 6 h 72"/>
                <a:gd name="T6" fmla="*/ 5 w 72"/>
                <a:gd name="T7" fmla="*/ 0 h 72"/>
                <a:gd name="T8" fmla="*/ 0 60000 65536"/>
                <a:gd name="T9" fmla="*/ 0 60000 65536"/>
                <a:gd name="T10" fmla="*/ 0 60000 65536"/>
                <a:gd name="T11" fmla="*/ 0 60000 65536"/>
                <a:gd name="T12" fmla="*/ 0 w 72"/>
                <a:gd name="T13" fmla="*/ 0 h 72"/>
                <a:gd name="T14" fmla="*/ 72 w 72"/>
                <a:gd name="T15" fmla="*/ 72 h 72"/>
              </a:gdLst>
              <a:ahLst/>
              <a:cxnLst>
                <a:cxn ang="T8">
                  <a:pos x="T0" y="T1"/>
                </a:cxn>
                <a:cxn ang="T9">
                  <a:pos x="T2" y="T3"/>
                </a:cxn>
                <a:cxn ang="T10">
                  <a:pos x="T4" y="T5"/>
                </a:cxn>
                <a:cxn ang="T11">
                  <a:pos x="T6" y="T7"/>
                </a:cxn>
              </a:cxnLst>
              <a:rect l="T12" t="T13" r="T14" b="T15"/>
              <a:pathLst>
                <a:path w="72" h="72">
                  <a:moveTo>
                    <a:pt x="36" y="0"/>
                  </a:moveTo>
                  <a:lnTo>
                    <a:pt x="72" y="72"/>
                  </a:lnTo>
                  <a:lnTo>
                    <a:pt x="0" y="72"/>
                  </a:lnTo>
                  <a:lnTo>
                    <a:pt x="36" y="0"/>
                  </a:lnTo>
                  <a:close/>
                </a:path>
              </a:pathLst>
            </a:custGeom>
            <a:solidFill>
              <a:srgbClr val="00FF00"/>
            </a:solidFill>
            <a:ln w="9525">
              <a:solidFill>
                <a:srgbClr val="00FF00"/>
              </a:solidFill>
              <a:round/>
              <a:headEnd/>
              <a:tailEnd/>
            </a:ln>
          </p:spPr>
          <p:txBody>
            <a:bodyPr/>
            <a:lstStyle/>
            <a:p>
              <a:endParaRPr lang="en-US" dirty="0"/>
            </a:p>
          </p:txBody>
        </p:sp>
        <p:sp>
          <p:nvSpPr>
            <p:cNvPr id="110980" name="Rectangle 298"/>
            <p:cNvSpPr>
              <a:spLocks noChangeArrowheads="1"/>
            </p:cNvSpPr>
            <p:nvPr/>
          </p:nvSpPr>
          <p:spPr bwMode="auto">
            <a:xfrm>
              <a:off x="4808" y="1340"/>
              <a:ext cx="1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HVA</a:t>
              </a:r>
              <a:endParaRPr lang="en-US" altLang="en-US" sz="1200" b="1" dirty="0">
                <a:latin typeface="+mn-lt"/>
                <a:cs typeface="Arial" panose="020B0604020202020204" pitchFamily="34" charset="0"/>
              </a:endParaRPr>
            </a:p>
          </p:txBody>
        </p:sp>
        <p:sp>
          <p:nvSpPr>
            <p:cNvPr id="110981" name="Rectangle 299"/>
            <p:cNvSpPr>
              <a:spLocks noChangeArrowheads="1"/>
            </p:cNvSpPr>
            <p:nvPr/>
          </p:nvSpPr>
          <p:spPr bwMode="auto">
            <a:xfrm>
              <a:off x="3423" y="858"/>
              <a:ext cx="4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Accumbens</a:t>
              </a:r>
              <a:endParaRPr lang="en-US" altLang="en-US" sz="1200" b="1" dirty="0">
                <a:latin typeface="+mn-lt"/>
                <a:cs typeface="Arial" panose="020B0604020202020204" pitchFamily="34" charset="0"/>
              </a:endParaRPr>
            </a:p>
          </p:txBody>
        </p:sp>
        <p:sp>
          <p:nvSpPr>
            <p:cNvPr id="110982" name="Line 300"/>
            <p:cNvSpPr>
              <a:spLocks noChangeShapeType="1"/>
            </p:cNvSpPr>
            <p:nvPr/>
          </p:nvSpPr>
          <p:spPr bwMode="auto">
            <a:xfrm>
              <a:off x="3322" y="1888"/>
              <a:ext cx="24"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10597" name="Text Box 301"/>
          <p:cNvSpPr txBox="1">
            <a:spLocks noChangeArrowheads="1"/>
          </p:cNvSpPr>
          <p:nvPr/>
        </p:nvSpPr>
        <p:spPr bwMode="auto">
          <a:xfrm>
            <a:off x="6353175" y="933450"/>
            <a:ext cx="140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b="1" dirty="0">
                <a:solidFill>
                  <a:srgbClr val="FFFF00"/>
                </a:solidFill>
                <a:latin typeface="+mn-lt"/>
                <a:cs typeface="Arial" panose="020B0604020202020204" pitchFamily="34" charset="0"/>
              </a:rPr>
              <a:t>Cocaine</a:t>
            </a:r>
          </a:p>
        </p:txBody>
      </p:sp>
      <p:sp>
        <p:nvSpPr>
          <p:cNvPr id="110598" name="Rectangle 339"/>
          <p:cNvSpPr>
            <a:spLocks noChangeArrowheads="1"/>
          </p:cNvSpPr>
          <p:nvPr/>
        </p:nvSpPr>
        <p:spPr bwMode="auto">
          <a:xfrm>
            <a:off x="6243638" y="6400800"/>
            <a:ext cx="12842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400" b="1" dirty="0">
                <a:solidFill>
                  <a:srgbClr val="FFFFFF"/>
                </a:solidFill>
                <a:latin typeface="Times New Roman" panose="02020603050405020304" pitchFamily="18" charset="0"/>
                <a:cs typeface="Arial" panose="020B0604020202020204" pitchFamily="34" charset="0"/>
              </a:rPr>
              <a:t>Time After Drug</a:t>
            </a:r>
            <a:endParaRPr lang="en-US" altLang="en-US" sz="1400" b="1" dirty="0">
              <a:latin typeface="Times New Roman" panose="02020603050405020304" pitchFamily="18" charset="0"/>
              <a:cs typeface="Arial" panose="020B0604020202020204" pitchFamily="34" charset="0"/>
            </a:endParaRPr>
          </a:p>
        </p:txBody>
      </p:sp>
      <p:sp>
        <p:nvSpPr>
          <p:cNvPr id="110599" name="Text Box 463"/>
          <p:cNvSpPr txBox="1">
            <a:spLocks noChangeArrowheads="1"/>
          </p:cNvSpPr>
          <p:nvPr/>
        </p:nvSpPr>
        <p:spPr bwMode="auto">
          <a:xfrm>
            <a:off x="6229350" y="3829050"/>
            <a:ext cx="1790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b="1" dirty="0">
                <a:solidFill>
                  <a:srgbClr val="FFFF00"/>
                </a:solidFill>
                <a:latin typeface="Times New Roman" panose="02020603050405020304" pitchFamily="18" charset="0"/>
                <a:cs typeface="Arial" panose="020B0604020202020204" pitchFamily="34" charset="0"/>
              </a:rPr>
              <a:t>Morphine</a:t>
            </a:r>
          </a:p>
        </p:txBody>
      </p:sp>
      <p:grpSp>
        <p:nvGrpSpPr>
          <p:cNvPr id="110600" name="Group 548"/>
          <p:cNvGrpSpPr>
            <a:grpSpLocks/>
          </p:cNvGrpSpPr>
          <p:nvPr/>
        </p:nvGrpSpPr>
        <p:grpSpPr bwMode="auto">
          <a:xfrm>
            <a:off x="760413" y="4114800"/>
            <a:ext cx="3344863" cy="2452688"/>
            <a:chOff x="381" y="2537"/>
            <a:chExt cx="2107" cy="1545"/>
          </a:xfrm>
        </p:grpSpPr>
        <p:sp>
          <p:nvSpPr>
            <p:cNvPr id="110768" name="Line 466"/>
            <p:cNvSpPr>
              <a:spLocks noChangeShapeType="1"/>
            </p:cNvSpPr>
            <p:nvPr/>
          </p:nvSpPr>
          <p:spPr bwMode="auto">
            <a:xfrm>
              <a:off x="778" y="2575"/>
              <a:ext cx="1" cy="957"/>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769" name="Line 467"/>
            <p:cNvSpPr>
              <a:spLocks noChangeShapeType="1"/>
            </p:cNvSpPr>
            <p:nvPr/>
          </p:nvSpPr>
          <p:spPr bwMode="auto">
            <a:xfrm>
              <a:off x="757" y="3088"/>
              <a:ext cx="21"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770" name="Line 468"/>
            <p:cNvSpPr>
              <a:spLocks noChangeShapeType="1"/>
            </p:cNvSpPr>
            <p:nvPr/>
          </p:nvSpPr>
          <p:spPr bwMode="auto">
            <a:xfrm>
              <a:off x="757" y="2833"/>
              <a:ext cx="21"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771" name="Rectangle 469"/>
            <p:cNvSpPr>
              <a:spLocks noChangeArrowheads="1"/>
            </p:cNvSpPr>
            <p:nvPr/>
          </p:nvSpPr>
          <p:spPr bwMode="auto">
            <a:xfrm>
              <a:off x="687" y="3717"/>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0</a:t>
              </a:r>
              <a:endParaRPr lang="en-US" altLang="en-US" sz="1200" b="1" dirty="0">
                <a:latin typeface="+mn-lt"/>
                <a:cs typeface="Arial" panose="020B0604020202020204" pitchFamily="34" charset="0"/>
              </a:endParaRPr>
            </a:p>
          </p:txBody>
        </p:sp>
        <p:sp>
          <p:nvSpPr>
            <p:cNvPr id="110772" name="Rectangle 470"/>
            <p:cNvSpPr>
              <a:spLocks noChangeArrowheads="1"/>
            </p:cNvSpPr>
            <p:nvPr/>
          </p:nvSpPr>
          <p:spPr bwMode="auto">
            <a:xfrm>
              <a:off x="609" y="3309"/>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100</a:t>
              </a:r>
              <a:endParaRPr lang="en-US" altLang="en-US" sz="1200" b="1" dirty="0">
                <a:latin typeface="+mn-lt"/>
                <a:cs typeface="Arial" panose="020B0604020202020204" pitchFamily="34" charset="0"/>
              </a:endParaRPr>
            </a:p>
          </p:txBody>
        </p:sp>
        <p:sp>
          <p:nvSpPr>
            <p:cNvPr id="110773" name="Rectangle 471"/>
            <p:cNvSpPr>
              <a:spLocks noChangeArrowheads="1"/>
            </p:cNvSpPr>
            <p:nvPr/>
          </p:nvSpPr>
          <p:spPr bwMode="auto">
            <a:xfrm>
              <a:off x="609" y="3050"/>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150</a:t>
              </a:r>
              <a:endParaRPr lang="en-US" altLang="en-US" sz="1200" b="1" dirty="0">
                <a:latin typeface="+mn-lt"/>
                <a:cs typeface="Arial" panose="020B0604020202020204" pitchFamily="34" charset="0"/>
              </a:endParaRPr>
            </a:p>
          </p:txBody>
        </p:sp>
        <p:sp>
          <p:nvSpPr>
            <p:cNvPr id="110774" name="Rectangle 472"/>
            <p:cNvSpPr>
              <a:spLocks noChangeArrowheads="1"/>
            </p:cNvSpPr>
            <p:nvPr/>
          </p:nvSpPr>
          <p:spPr bwMode="auto">
            <a:xfrm>
              <a:off x="609" y="2795"/>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200</a:t>
              </a:r>
              <a:endParaRPr lang="en-US" altLang="en-US" sz="1200" b="1" dirty="0">
                <a:latin typeface="+mn-lt"/>
                <a:cs typeface="Arial" panose="020B0604020202020204" pitchFamily="34" charset="0"/>
              </a:endParaRPr>
            </a:p>
          </p:txBody>
        </p:sp>
        <p:sp>
          <p:nvSpPr>
            <p:cNvPr id="110775" name="Rectangle 473"/>
            <p:cNvSpPr>
              <a:spLocks noChangeArrowheads="1"/>
            </p:cNvSpPr>
            <p:nvPr/>
          </p:nvSpPr>
          <p:spPr bwMode="auto">
            <a:xfrm>
              <a:off x="609" y="2537"/>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250</a:t>
              </a:r>
              <a:endParaRPr lang="en-US" altLang="en-US" sz="1200" b="1" dirty="0">
                <a:latin typeface="+mn-lt"/>
                <a:cs typeface="Arial" panose="020B0604020202020204" pitchFamily="34" charset="0"/>
              </a:endParaRPr>
            </a:p>
          </p:txBody>
        </p:sp>
        <p:sp>
          <p:nvSpPr>
            <p:cNvPr id="110776" name="Line 474"/>
            <p:cNvSpPr>
              <a:spLocks noChangeShapeType="1"/>
            </p:cNvSpPr>
            <p:nvPr/>
          </p:nvSpPr>
          <p:spPr bwMode="auto">
            <a:xfrm>
              <a:off x="761" y="3756"/>
              <a:ext cx="22"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110777" name="Group 475"/>
            <p:cNvGrpSpPr>
              <a:grpSpLocks/>
            </p:cNvGrpSpPr>
            <p:nvPr/>
          </p:nvGrpSpPr>
          <p:grpSpPr bwMode="auto">
            <a:xfrm>
              <a:off x="853" y="3754"/>
              <a:ext cx="1251" cy="175"/>
              <a:chOff x="2062" y="3229"/>
              <a:chExt cx="2143" cy="306"/>
            </a:xfrm>
          </p:grpSpPr>
          <p:sp>
            <p:nvSpPr>
              <p:cNvPr id="110829" name="Line 476"/>
              <p:cNvSpPr>
                <a:spLocks noChangeShapeType="1"/>
              </p:cNvSpPr>
              <p:nvPr/>
            </p:nvSpPr>
            <p:spPr bwMode="auto">
              <a:xfrm>
                <a:off x="2089" y="3229"/>
                <a:ext cx="1952"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30" name="Line 477"/>
              <p:cNvSpPr>
                <a:spLocks noChangeShapeType="1"/>
              </p:cNvSpPr>
              <p:nvPr/>
            </p:nvSpPr>
            <p:spPr bwMode="auto">
              <a:xfrm flipV="1">
                <a:off x="2089" y="3229"/>
                <a:ext cx="1" cy="3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31" name="Line 478"/>
              <p:cNvSpPr>
                <a:spLocks noChangeShapeType="1"/>
              </p:cNvSpPr>
              <p:nvPr/>
            </p:nvSpPr>
            <p:spPr bwMode="auto">
              <a:xfrm flipV="1">
                <a:off x="2305" y="3229"/>
                <a:ext cx="1" cy="3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32" name="Line 479"/>
              <p:cNvSpPr>
                <a:spLocks noChangeShapeType="1"/>
              </p:cNvSpPr>
              <p:nvPr/>
            </p:nvSpPr>
            <p:spPr bwMode="auto">
              <a:xfrm flipV="1">
                <a:off x="2521" y="3229"/>
                <a:ext cx="1" cy="3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33" name="Line 480"/>
              <p:cNvSpPr>
                <a:spLocks noChangeShapeType="1"/>
              </p:cNvSpPr>
              <p:nvPr/>
            </p:nvSpPr>
            <p:spPr bwMode="auto">
              <a:xfrm flipV="1">
                <a:off x="2738" y="3229"/>
                <a:ext cx="1" cy="3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34" name="Line 481"/>
              <p:cNvSpPr>
                <a:spLocks noChangeShapeType="1"/>
              </p:cNvSpPr>
              <p:nvPr/>
            </p:nvSpPr>
            <p:spPr bwMode="auto">
              <a:xfrm flipV="1">
                <a:off x="2954" y="3229"/>
                <a:ext cx="1" cy="3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35" name="Line 482"/>
              <p:cNvSpPr>
                <a:spLocks noChangeShapeType="1"/>
              </p:cNvSpPr>
              <p:nvPr/>
            </p:nvSpPr>
            <p:spPr bwMode="auto">
              <a:xfrm flipV="1">
                <a:off x="3176" y="3229"/>
                <a:ext cx="1" cy="3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36" name="Line 483"/>
              <p:cNvSpPr>
                <a:spLocks noChangeShapeType="1"/>
              </p:cNvSpPr>
              <p:nvPr/>
            </p:nvSpPr>
            <p:spPr bwMode="auto">
              <a:xfrm flipV="1">
                <a:off x="3392" y="3229"/>
                <a:ext cx="1" cy="3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37" name="Line 484"/>
              <p:cNvSpPr>
                <a:spLocks noChangeShapeType="1"/>
              </p:cNvSpPr>
              <p:nvPr/>
            </p:nvSpPr>
            <p:spPr bwMode="auto">
              <a:xfrm flipV="1">
                <a:off x="3609" y="3229"/>
                <a:ext cx="1" cy="3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38" name="Line 485"/>
              <p:cNvSpPr>
                <a:spLocks noChangeShapeType="1"/>
              </p:cNvSpPr>
              <p:nvPr/>
            </p:nvSpPr>
            <p:spPr bwMode="auto">
              <a:xfrm flipV="1">
                <a:off x="3825" y="3229"/>
                <a:ext cx="1" cy="3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39" name="Line 486"/>
              <p:cNvSpPr>
                <a:spLocks noChangeShapeType="1"/>
              </p:cNvSpPr>
              <p:nvPr/>
            </p:nvSpPr>
            <p:spPr bwMode="auto">
              <a:xfrm flipV="1">
                <a:off x="4041" y="3229"/>
                <a:ext cx="1" cy="3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40" name="Rectangle 487"/>
              <p:cNvSpPr>
                <a:spLocks noChangeArrowheads="1"/>
              </p:cNvSpPr>
              <p:nvPr/>
            </p:nvSpPr>
            <p:spPr bwMode="auto">
              <a:xfrm>
                <a:off x="2062" y="3332"/>
                <a:ext cx="85"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0</a:t>
                </a:r>
                <a:endParaRPr lang="en-US" altLang="en-US" sz="1200" b="1" dirty="0">
                  <a:latin typeface="+mn-lt"/>
                  <a:cs typeface="Arial" panose="020B0604020202020204" pitchFamily="34" charset="0"/>
                </a:endParaRPr>
              </a:p>
            </p:txBody>
          </p:sp>
          <p:sp>
            <p:nvSpPr>
              <p:cNvPr id="110841" name="Rectangle 488"/>
              <p:cNvSpPr>
                <a:spLocks noChangeArrowheads="1"/>
              </p:cNvSpPr>
              <p:nvPr/>
            </p:nvSpPr>
            <p:spPr bwMode="auto">
              <a:xfrm>
                <a:off x="2706" y="3332"/>
                <a:ext cx="85"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1</a:t>
                </a:r>
                <a:endParaRPr lang="en-US" altLang="en-US" sz="1200" b="1" dirty="0">
                  <a:latin typeface="+mn-lt"/>
                  <a:cs typeface="Arial" panose="020B0604020202020204" pitchFamily="34" charset="0"/>
                </a:endParaRPr>
              </a:p>
            </p:txBody>
          </p:sp>
          <p:sp>
            <p:nvSpPr>
              <p:cNvPr id="110842" name="Rectangle 489"/>
              <p:cNvSpPr>
                <a:spLocks noChangeArrowheads="1"/>
              </p:cNvSpPr>
              <p:nvPr/>
            </p:nvSpPr>
            <p:spPr bwMode="auto">
              <a:xfrm>
                <a:off x="3361" y="3332"/>
                <a:ext cx="85"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2</a:t>
                </a:r>
                <a:endParaRPr lang="en-US" altLang="en-US" sz="1200" b="1" dirty="0">
                  <a:latin typeface="+mn-lt"/>
                  <a:cs typeface="Arial" panose="020B0604020202020204" pitchFamily="34" charset="0"/>
                </a:endParaRPr>
              </a:p>
            </p:txBody>
          </p:sp>
          <p:sp>
            <p:nvSpPr>
              <p:cNvPr id="110843" name="Rectangle 490"/>
              <p:cNvSpPr>
                <a:spLocks noChangeArrowheads="1"/>
              </p:cNvSpPr>
              <p:nvPr/>
            </p:nvSpPr>
            <p:spPr bwMode="auto">
              <a:xfrm>
                <a:off x="3933" y="3332"/>
                <a:ext cx="27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3 hr</a:t>
                </a:r>
                <a:endParaRPr lang="en-US" altLang="en-US" sz="1200" b="1" dirty="0">
                  <a:latin typeface="+mn-lt"/>
                  <a:cs typeface="Arial" panose="020B0604020202020204" pitchFamily="34" charset="0"/>
                </a:endParaRPr>
              </a:p>
            </p:txBody>
          </p:sp>
        </p:grpSp>
        <p:sp>
          <p:nvSpPr>
            <p:cNvPr id="110778" name="Rectangle 491"/>
            <p:cNvSpPr>
              <a:spLocks noChangeArrowheads="1"/>
            </p:cNvSpPr>
            <p:nvPr/>
          </p:nvSpPr>
          <p:spPr bwMode="auto">
            <a:xfrm>
              <a:off x="964" y="3946"/>
              <a:ext cx="74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400" b="1" dirty="0">
                  <a:solidFill>
                    <a:srgbClr val="FFFFFF"/>
                  </a:solidFill>
                  <a:latin typeface="+mn-lt"/>
                  <a:cs typeface="Arial" panose="020B0604020202020204" pitchFamily="34" charset="0"/>
                </a:rPr>
                <a:t>Time After Drug</a:t>
              </a:r>
              <a:endParaRPr lang="en-US" altLang="en-US" sz="1400" b="1" dirty="0">
                <a:latin typeface="+mn-lt"/>
                <a:cs typeface="Arial" panose="020B0604020202020204" pitchFamily="34" charset="0"/>
              </a:endParaRPr>
            </a:p>
          </p:txBody>
        </p:sp>
        <p:sp>
          <p:nvSpPr>
            <p:cNvPr id="110779" name="Rectangle 492"/>
            <p:cNvSpPr>
              <a:spLocks noChangeArrowheads="1"/>
            </p:cNvSpPr>
            <p:nvPr/>
          </p:nvSpPr>
          <p:spPr bwMode="auto">
            <a:xfrm rot="16200000">
              <a:off x="-35" y="3314"/>
              <a:ext cx="9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600" b="1" dirty="0">
                  <a:solidFill>
                    <a:srgbClr val="FFFFFF"/>
                  </a:solidFill>
                  <a:latin typeface="+mn-lt"/>
                  <a:cs typeface="Arial" panose="020B0604020202020204" pitchFamily="34" charset="0"/>
                </a:rPr>
                <a:t>% of Basal Release</a:t>
              </a:r>
              <a:endParaRPr lang="en-US" altLang="en-US" sz="1600" b="1" dirty="0">
                <a:latin typeface="+mn-lt"/>
                <a:cs typeface="Arial" panose="020B0604020202020204" pitchFamily="34" charset="0"/>
              </a:endParaRPr>
            </a:p>
          </p:txBody>
        </p:sp>
        <p:sp>
          <p:nvSpPr>
            <p:cNvPr id="110780" name="Line 493"/>
            <p:cNvSpPr>
              <a:spLocks noChangeShapeType="1"/>
            </p:cNvSpPr>
            <p:nvPr/>
          </p:nvSpPr>
          <p:spPr bwMode="auto">
            <a:xfrm>
              <a:off x="848" y="3347"/>
              <a:ext cx="21"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781" name="Line 494"/>
            <p:cNvSpPr>
              <a:spLocks noChangeShapeType="1"/>
            </p:cNvSpPr>
            <p:nvPr/>
          </p:nvSpPr>
          <p:spPr bwMode="auto">
            <a:xfrm flipV="1">
              <a:off x="869" y="2730"/>
              <a:ext cx="126" cy="61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782" name="Line 495"/>
            <p:cNvSpPr>
              <a:spLocks noChangeShapeType="1"/>
            </p:cNvSpPr>
            <p:nvPr/>
          </p:nvSpPr>
          <p:spPr bwMode="auto">
            <a:xfrm flipV="1">
              <a:off x="869" y="3243"/>
              <a:ext cx="126" cy="104"/>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783" name="Oval 496"/>
            <p:cNvSpPr>
              <a:spLocks noChangeArrowheads="1"/>
            </p:cNvSpPr>
            <p:nvPr/>
          </p:nvSpPr>
          <p:spPr bwMode="auto">
            <a:xfrm>
              <a:off x="845" y="3323"/>
              <a:ext cx="45" cy="44"/>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84" name="Rectangle 497"/>
            <p:cNvSpPr>
              <a:spLocks noChangeArrowheads="1"/>
            </p:cNvSpPr>
            <p:nvPr/>
          </p:nvSpPr>
          <p:spPr bwMode="auto">
            <a:xfrm>
              <a:off x="845" y="3323"/>
              <a:ext cx="45" cy="44"/>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85" name="Line 498"/>
            <p:cNvSpPr>
              <a:spLocks noChangeShapeType="1"/>
            </p:cNvSpPr>
            <p:nvPr/>
          </p:nvSpPr>
          <p:spPr bwMode="auto">
            <a:xfrm>
              <a:off x="995" y="2730"/>
              <a:ext cx="126" cy="231"/>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786" name="Line 499"/>
            <p:cNvSpPr>
              <a:spLocks noChangeShapeType="1"/>
            </p:cNvSpPr>
            <p:nvPr/>
          </p:nvSpPr>
          <p:spPr bwMode="auto">
            <a:xfrm>
              <a:off x="1121" y="2961"/>
              <a:ext cx="127" cy="76"/>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787" name="Line 500"/>
            <p:cNvSpPr>
              <a:spLocks noChangeShapeType="1"/>
            </p:cNvSpPr>
            <p:nvPr/>
          </p:nvSpPr>
          <p:spPr bwMode="auto">
            <a:xfrm>
              <a:off x="1248" y="3037"/>
              <a:ext cx="126" cy="2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788" name="Line 501"/>
            <p:cNvSpPr>
              <a:spLocks noChangeShapeType="1"/>
            </p:cNvSpPr>
            <p:nvPr/>
          </p:nvSpPr>
          <p:spPr bwMode="auto">
            <a:xfrm>
              <a:off x="1374" y="3064"/>
              <a:ext cx="129" cy="21"/>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789" name="Line 502"/>
            <p:cNvSpPr>
              <a:spLocks noChangeShapeType="1"/>
            </p:cNvSpPr>
            <p:nvPr/>
          </p:nvSpPr>
          <p:spPr bwMode="auto">
            <a:xfrm>
              <a:off x="1503" y="3085"/>
              <a:ext cx="126" cy="4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790" name="Line 503"/>
            <p:cNvSpPr>
              <a:spLocks noChangeShapeType="1"/>
            </p:cNvSpPr>
            <p:nvPr/>
          </p:nvSpPr>
          <p:spPr bwMode="auto">
            <a:xfrm>
              <a:off x="1629" y="3130"/>
              <a:ext cx="127" cy="1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791" name="Line 504"/>
            <p:cNvSpPr>
              <a:spLocks noChangeShapeType="1"/>
            </p:cNvSpPr>
            <p:nvPr/>
          </p:nvSpPr>
          <p:spPr bwMode="auto">
            <a:xfrm>
              <a:off x="1756" y="3140"/>
              <a:ext cx="126" cy="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792" name="Line 505"/>
            <p:cNvSpPr>
              <a:spLocks noChangeShapeType="1"/>
            </p:cNvSpPr>
            <p:nvPr/>
          </p:nvSpPr>
          <p:spPr bwMode="auto">
            <a:xfrm>
              <a:off x="1882" y="3147"/>
              <a:ext cx="126" cy="3"/>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793" name="Line 506"/>
            <p:cNvSpPr>
              <a:spLocks noChangeShapeType="1"/>
            </p:cNvSpPr>
            <p:nvPr/>
          </p:nvSpPr>
          <p:spPr bwMode="auto">
            <a:xfrm flipV="1">
              <a:off x="995" y="3088"/>
              <a:ext cx="126" cy="155"/>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794" name="Line 507"/>
            <p:cNvSpPr>
              <a:spLocks noChangeShapeType="1"/>
            </p:cNvSpPr>
            <p:nvPr/>
          </p:nvSpPr>
          <p:spPr bwMode="auto">
            <a:xfrm>
              <a:off x="1121" y="3088"/>
              <a:ext cx="127" cy="7"/>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795" name="Line 508"/>
            <p:cNvSpPr>
              <a:spLocks noChangeShapeType="1"/>
            </p:cNvSpPr>
            <p:nvPr/>
          </p:nvSpPr>
          <p:spPr bwMode="auto">
            <a:xfrm>
              <a:off x="1248" y="3095"/>
              <a:ext cx="126" cy="21"/>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796" name="Line 509"/>
            <p:cNvSpPr>
              <a:spLocks noChangeShapeType="1"/>
            </p:cNvSpPr>
            <p:nvPr/>
          </p:nvSpPr>
          <p:spPr bwMode="auto">
            <a:xfrm>
              <a:off x="1374" y="3116"/>
              <a:ext cx="129" cy="0"/>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797" name="Line 510"/>
            <p:cNvSpPr>
              <a:spLocks noChangeShapeType="1"/>
            </p:cNvSpPr>
            <p:nvPr/>
          </p:nvSpPr>
          <p:spPr bwMode="auto">
            <a:xfrm>
              <a:off x="1503" y="3116"/>
              <a:ext cx="126" cy="21"/>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798" name="Line 511"/>
            <p:cNvSpPr>
              <a:spLocks noChangeShapeType="1"/>
            </p:cNvSpPr>
            <p:nvPr/>
          </p:nvSpPr>
          <p:spPr bwMode="auto">
            <a:xfrm>
              <a:off x="1629" y="3137"/>
              <a:ext cx="127" cy="3"/>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799" name="Line 512"/>
            <p:cNvSpPr>
              <a:spLocks noChangeShapeType="1"/>
            </p:cNvSpPr>
            <p:nvPr/>
          </p:nvSpPr>
          <p:spPr bwMode="auto">
            <a:xfrm>
              <a:off x="1756" y="3140"/>
              <a:ext cx="126" cy="57"/>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00" name="Line 513"/>
            <p:cNvSpPr>
              <a:spLocks noChangeShapeType="1"/>
            </p:cNvSpPr>
            <p:nvPr/>
          </p:nvSpPr>
          <p:spPr bwMode="auto">
            <a:xfrm>
              <a:off x="1882" y="3197"/>
              <a:ext cx="119" cy="36"/>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01" name="Oval 514"/>
            <p:cNvSpPr>
              <a:spLocks noChangeArrowheads="1"/>
            </p:cNvSpPr>
            <p:nvPr/>
          </p:nvSpPr>
          <p:spPr bwMode="auto">
            <a:xfrm>
              <a:off x="970" y="2706"/>
              <a:ext cx="46" cy="45"/>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802" name="Oval 515"/>
            <p:cNvSpPr>
              <a:spLocks noChangeArrowheads="1"/>
            </p:cNvSpPr>
            <p:nvPr/>
          </p:nvSpPr>
          <p:spPr bwMode="auto">
            <a:xfrm>
              <a:off x="1097" y="2937"/>
              <a:ext cx="45" cy="44"/>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803" name="Oval 516"/>
            <p:cNvSpPr>
              <a:spLocks noChangeArrowheads="1"/>
            </p:cNvSpPr>
            <p:nvPr/>
          </p:nvSpPr>
          <p:spPr bwMode="auto">
            <a:xfrm>
              <a:off x="1224" y="3013"/>
              <a:ext cx="45" cy="44"/>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804" name="Oval 517"/>
            <p:cNvSpPr>
              <a:spLocks noChangeArrowheads="1"/>
            </p:cNvSpPr>
            <p:nvPr/>
          </p:nvSpPr>
          <p:spPr bwMode="auto">
            <a:xfrm>
              <a:off x="1349" y="3040"/>
              <a:ext cx="45" cy="45"/>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805" name="Oval 518"/>
            <p:cNvSpPr>
              <a:spLocks noChangeArrowheads="1"/>
            </p:cNvSpPr>
            <p:nvPr/>
          </p:nvSpPr>
          <p:spPr bwMode="auto">
            <a:xfrm>
              <a:off x="1479" y="3061"/>
              <a:ext cx="45" cy="45"/>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806" name="Oval 519"/>
            <p:cNvSpPr>
              <a:spLocks noChangeArrowheads="1"/>
            </p:cNvSpPr>
            <p:nvPr/>
          </p:nvSpPr>
          <p:spPr bwMode="auto">
            <a:xfrm>
              <a:off x="1605" y="3106"/>
              <a:ext cx="45" cy="44"/>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807" name="Oval 520"/>
            <p:cNvSpPr>
              <a:spLocks noChangeArrowheads="1"/>
            </p:cNvSpPr>
            <p:nvPr/>
          </p:nvSpPr>
          <p:spPr bwMode="auto">
            <a:xfrm>
              <a:off x="1731" y="3116"/>
              <a:ext cx="46" cy="45"/>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808" name="Oval 521"/>
            <p:cNvSpPr>
              <a:spLocks noChangeArrowheads="1"/>
            </p:cNvSpPr>
            <p:nvPr/>
          </p:nvSpPr>
          <p:spPr bwMode="auto">
            <a:xfrm>
              <a:off x="1858" y="3123"/>
              <a:ext cx="45" cy="45"/>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809" name="Oval 522"/>
            <p:cNvSpPr>
              <a:spLocks noChangeArrowheads="1"/>
            </p:cNvSpPr>
            <p:nvPr/>
          </p:nvSpPr>
          <p:spPr bwMode="auto">
            <a:xfrm>
              <a:off x="1984" y="3126"/>
              <a:ext cx="45" cy="45"/>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810" name="Rectangle 523"/>
            <p:cNvSpPr>
              <a:spLocks noChangeArrowheads="1"/>
            </p:cNvSpPr>
            <p:nvPr/>
          </p:nvSpPr>
          <p:spPr bwMode="auto">
            <a:xfrm>
              <a:off x="970" y="3219"/>
              <a:ext cx="46" cy="45"/>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811" name="Rectangle 524"/>
            <p:cNvSpPr>
              <a:spLocks noChangeArrowheads="1"/>
            </p:cNvSpPr>
            <p:nvPr/>
          </p:nvSpPr>
          <p:spPr bwMode="auto">
            <a:xfrm>
              <a:off x="1097" y="3064"/>
              <a:ext cx="45" cy="45"/>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812" name="Rectangle 525"/>
            <p:cNvSpPr>
              <a:spLocks noChangeArrowheads="1"/>
            </p:cNvSpPr>
            <p:nvPr/>
          </p:nvSpPr>
          <p:spPr bwMode="auto">
            <a:xfrm>
              <a:off x="1224" y="3071"/>
              <a:ext cx="45" cy="45"/>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813" name="Rectangle 526"/>
            <p:cNvSpPr>
              <a:spLocks noChangeArrowheads="1"/>
            </p:cNvSpPr>
            <p:nvPr/>
          </p:nvSpPr>
          <p:spPr bwMode="auto">
            <a:xfrm>
              <a:off x="1349" y="3092"/>
              <a:ext cx="45" cy="45"/>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814" name="Rectangle 527"/>
            <p:cNvSpPr>
              <a:spLocks noChangeArrowheads="1"/>
            </p:cNvSpPr>
            <p:nvPr/>
          </p:nvSpPr>
          <p:spPr bwMode="auto">
            <a:xfrm>
              <a:off x="1479" y="3092"/>
              <a:ext cx="45" cy="45"/>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815" name="Rectangle 528"/>
            <p:cNvSpPr>
              <a:spLocks noChangeArrowheads="1"/>
            </p:cNvSpPr>
            <p:nvPr/>
          </p:nvSpPr>
          <p:spPr bwMode="auto">
            <a:xfrm>
              <a:off x="1605" y="3112"/>
              <a:ext cx="45" cy="45"/>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816" name="Rectangle 529"/>
            <p:cNvSpPr>
              <a:spLocks noChangeArrowheads="1"/>
            </p:cNvSpPr>
            <p:nvPr/>
          </p:nvSpPr>
          <p:spPr bwMode="auto">
            <a:xfrm>
              <a:off x="1731" y="3116"/>
              <a:ext cx="46" cy="45"/>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817" name="Rectangle 530"/>
            <p:cNvSpPr>
              <a:spLocks noChangeArrowheads="1"/>
            </p:cNvSpPr>
            <p:nvPr/>
          </p:nvSpPr>
          <p:spPr bwMode="auto">
            <a:xfrm>
              <a:off x="1858" y="3177"/>
              <a:ext cx="45" cy="45"/>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818" name="Rectangle 531"/>
            <p:cNvSpPr>
              <a:spLocks noChangeArrowheads="1"/>
            </p:cNvSpPr>
            <p:nvPr/>
          </p:nvSpPr>
          <p:spPr bwMode="auto">
            <a:xfrm>
              <a:off x="1984" y="3212"/>
              <a:ext cx="45" cy="45"/>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819" name="Line 532"/>
            <p:cNvSpPr>
              <a:spLocks noChangeShapeType="1"/>
            </p:cNvSpPr>
            <p:nvPr/>
          </p:nvSpPr>
          <p:spPr bwMode="auto">
            <a:xfrm>
              <a:off x="1898" y="2857"/>
              <a:ext cx="112" cy="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20" name="Oval 533"/>
            <p:cNvSpPr>
              <a:spLocks noChangeArrowheads="1"/>
            </p:cNvSpPr>
            <p:nvPr/>
          </p:nvSpPr>
          <p:spPr bwMode="auto">
            <a:xfrm>
              <a:off x="1932" y="2836"/>
              <a:ext cx="38" cy="38"/>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821" name="Rectangle 534"/>
            <p:cNvSpPr>
              <a:spLocks noChangeArrowheads="1"/>
            </p:cNvSpPr>
            <p:nvPr/>
          </p:nvSpPr>
          <p:spPr bwMode="auto">
            <a:xfrm>
              <a:off x="2026" y="2822"/>
              <a:ext cx="4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Accumbens</a:t>
              </a:r>
              <a:endParaRPr lang="en-US" altLang="en-US" sz="1200" b="1" dirty="0">
                <a:latin typeface="+mn-lt"/>
                <a:cs typeface="Arial" panose="020B0604020202020204" pitchFamily="34" charset="0"/>
              </a:endParaRPr>
            </a:p>
          </p:txBody>
        </p:sp>
        <p:sp>
          <p:nvSpPr>
            <p:cNvPr id="110822" name="Line 535"/>
            <p:cNvSpPr>
              <a:spLocks noChangeShapeType="1"/>
            </p:cNvSpPr>
            <p:nvPr/>
          </p:nvSpPr>
          <p:spPr bwMode="auto">
            <a:xfrm>
              <a:off x="1898" y="2950"/>
              <a:ext cx="112" cy="0"/>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23" name="Rectangle 536"/>
            <p:cNvSpPr>
              <a:spLocks noChangeArrowheads="1"/>
            </p:cNvSpPr>
            <p:nvPr/>
          </p:nvSpPr>
          <p:spPr bwMode="auto">
            <a:xfrm>
              <a:off x="1932" y="2929"/>
              <a:ext cx="38" cy="38"/>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824" name="Rectangle 537"/>
            <p:cNvSpPr>
              <a:spLocks noChangeArrowheads="1"/>
            </p:cNvSpPr>
            <p:nvPr/>
          </p:nvSpPr>
          <p:spPr bwMode="auto">
            <a:xfrm>
              <a:off x="2026" y="2915"/>
              <a:ext cx="33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Caudate</a:t>
              </a:r>
              <a:endParaRPr lang="en-US" altLang="en-US" sz="1200" b="1" dirty="0">
                <a:latin typeface="+mn-lt"/>
                <a:cs typeface="Arial" panose="020B0604020202020204" pitchFamily="34" charset="0"/>
              </a:endParaRPr>
            </a:p>
          </p:txBody>
        </p:sp>
        <p:sp>
          <p:nvSpPr>
            <p:cNvPr id="110825" name="Line 538"/>
            <p:cNvSpPr>
              <a:spLocks noChangeShapeType="1"/>
            </p:cNvSpPr>
            <p:nvPr/>
          </p:nvSpPr>
          <p:spPr bwMode="auto">
            <a:xfrm>
              <a:off x="760" y="3338"/>
              <a:ext cx="21"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26" name="Line 539"/>
            <p:cNvSpPr>
              <a:spLocks noChangeShapeType="1"/>
            </p:cNvSpPr>
            <p:nvPr/>
          </p:nvSpPr>
          <p:spPr bwMode="auto">
            <a:xfrm>
              <a:off x="779" y="3567"/>
              <a:ext cx="0" cy="19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27" name="Line 540"/>
            <p:cNvSpPr>
              <a:spLocks noChangeShapeType="1"/>
            </p:cNvSpPr>
            <p:nvPr/>
          </p:nvSpPr>
          <p:spPr bwMode="auto">
            <a:xfrm flipV="1">
              <a:off x="751" y="3550"/>
              <a:ext cx="63" cy="29"/>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828" name="Line 541"/>
            <p:cNvSpPr>
              <a:spLocks noChangeShapeType="1"/>
            </p:cNvSpPr>
            <p:nvPr/>
          </p:nvSpPr>
          <p:spPr bwMode="auto">
            <a:xfrm flipV="1">
              <a:off x="749" y="3521"/>
              <a:ext cx="63" cy="29"/>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10601" name="Text Box 542"/>
          <p:cNvSpPr txBox="1">
            <a:spLocks noChangeArrowheads="1"/>
          </p:cNvSpPr>
          <p:nvPr/>
        </p:nvSpPr>
        <p:spPr bwMode="auto">
          <a:xfrm>
            <a:off x="1838325" y="394335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b="1" dirty="0">
                <a:solidFill>
                  <a:srgbClr val="FFFF00"/>
                </a:solidFill>
                <a:latin typeface="Times New Roman" panose="02020603050405020304" pitchFamily="18" charset="0"/>
                <a:cs typeface="Arial" panose="020B0604020202020204" pitchFamily="34" charset="0"/>
              </a:rPr>
              <a:t>Nicotine</a:t>
            </a:r>
          </a:p>
        </p:txBody>
      </p:sp>
      <p:sp>
        <p:nvSpPr>
          <p:cNvPr id="110602" name="Rectangle 543"/>
          <p:cNvSpPr>
            <a:spLocks noChangeArrowheads="1"/>
          </p:cNvSpPr>
          <p:nvPr/>
        </p:nvSpPr>
        <p:spPr bwMode="auto">
          <a:xfrm>
            <a:off x="0" y="6553200"/>
            <a:ext cx="2914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400" i="1" dirty="0">
                <a:solidFill>
                  <a:schemeClr val="bg1"/>
                </a:solidFill>
                <a:latin typeface="Times New Roman" panose="02020603050405020304" pitchFamily="18" charset="0"/>
                <a:cs typeface="Arial" panose="020B0604020202020204" pitchFamily="34" charset="0"/>
              </a:rPr>
              <a:t>Di Chiara and Imperato, PNAS, 1988</a:t>
            </a:r>
          </a:p>
        </p:txBody>
      </p:sp>
      <p:sp>
        <p:nvSpPr>
          <p:cNvPr id="110603" name="Rectangle 544"/>
          <p:cNvSpPr>
            <a:spLocks noChangeArrowheads="1"/>
          </p:cNvSpPr>
          <p:nvPr/>
        </p:nvSpPr>
        <p:spPr bwMode="auto">
          <a:xfrm>
            <a:off x="0" y="0"/>
            <a:ext cx="91440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000" dirty="0">
                <a:solidFill>
                  <a:srgbClr val="FFFF00"/>
                </a:solidFill>
                <a:latin typeface="+mn-lt"/>
                <a:cs typeface="Arial" panose="020B0604020202020204" pitchFamily="34" charset="0"/>
              </a:rPr>
              <a:t>Effects of Drugs on Dopamine Release</a:t>
            </a:r>
          </a:p>
        </p:txBody>
      </p:sp>
      <p:pic>
        <p:nvPicPr>
          <p:cNvPr id="110604" name="Picture 539" descr="white ni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9300" y="6505575"/>
            <a:ext cx="6429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0605" name="Group 1571"/>
          <p:cNvGrpSpPr>
            <a:grpSpLocks/>
          </p:cNvGrpSpPr>
          <p:nvPr/>
        </p:nvGrpSpPr>
        <p:grpSpPr bwMode="auto">
          <a:xfrm>
            <a:off x="4799013" y="4200526"/>
            <a:ext cx="4105275" cy="2201863"/>
            <a:chOff x="3023" y="2646"/>
            <a:chExt cx="2586" cy="1387"/>
          </a:xfrm>
        </p:grpSpPr>
        <p:sp>
          <p:nvSpPr>
            <p:cNvPr id="110606" name="Rectangle 340"/>
            <p:cNvSpPr>
              <a:spLocks noChangeArrowheads="1"/>
            </p:cNvSpPr>
            <p:nvPr/>
          </p:nvSpPr>
          <p:spPr bwMode="auto">
            <a:xfrm rot="16200000">
              <a:off x="2607" y="3322"/>
              <a:ext cx="9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600" b="1" dirty="0">
                  <a:solidFill>
                    <a:srgbClr val="FFFFFF"/>
                  </a:solidFill>
                  <a:latin typeface="+mn-lt"/>
                  <a:cs typeface="Arial" panose="020B0604020202020204" pitchFamily="34" charset="0"/>
                </a:rPr>
                <a:t>% of Basal Release</a:t>
              </a:r>
              <a:endParaRPr lang="en-US" altLang="en-US" sz="1600" b="1" dirty="0">
                <a:latin typeface="+mn-lt"/>
                <a:cs typeface="Arial" panose="020B0604020202020204" pitchFamily="34" charset="0"/>
              </a:endParaRPr>
            </a:p>
          </p:txBody>
        </p:sp>
        <p:sp>
          <p:nvSpPr>
            <p:cNvPr id="110607" name="Line 304"/>
            <p:cNvSpPr>
              <a:spLocks noChangeShapeType="1"/>
            </p:cNvSpPr>
            <p:nvPr/>
          </p:nvSpPr>
          <p:spPr bwMode="auto">
            <a:xfrm>
              <a:off x="3380" y="2715"/>
              <a:ext cx="1" cy="916"/>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08" name="Line 305"/>
            <p:cNvSpPr>
              <a:spLocks noChangeShapeType="1"/>
            </p:cNvSpPr>
            <p:nvPr/>
          </p:nvSpPr>
          <p:spPr bwMode="auto">
            <a:xfrm>
              <a:off x="3359" y="3883"/>
              <a:ext cx="21"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09" name="Line 306"/>
            <p:cNvSpPr>
              <a:spLocks noChangeShapeType="1"/>
            </p:cNvSpPr>
            <p:nvPr/>
          </p:nvSpPr>
          <p:spPr bwMode="auto">
            <a:xfrm rot="-2677329" flipH="1" flipV="1">
              <a:off x="3334" y="3639"/>
              <a:ext cx="73" cy="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10" name="Line 307"/>
            <p:cNvSpPr>
              <a:spLocks noChangeShapeType="1"/>
            </p:cNvSpPr>
            <p:nvPr/>
          </p:nvSpPr>
          <p:spPr bwMode="auto">
            <a:xfrm>
              <a:off x="3359" y="3470"/>
              <a:ext cx="21"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11" name="Line 308"/>
            <p:cNvSpPr>
              <a:spLocks noChangeShapeType="1"/>
            </p:cNvSpPr>
            <p:nvPr/>
          </p:nvSpPr>
          <p:spPr bwMode="auto">
            <a:xfrm>
              <a:off x="3359" y="3218"/>
              <a:ext cx="21"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12" name="Line 309"/>
            <p:cNvSpPr>
              <a:spLocks noChangeShapeType="1"/>
            </p:cNvSpPr>
            <p:nvPr/>
          </p:nvSpPr>
          <p:spPr bwMode="auto">
            <a:xfrm>
              <a:off x="3359" y="2967"/>
              <a:ext cx="21"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13" name="Line 310"/>
            <p:cNvSpPr>
              <a:spLocks noChangeShapeType="1"/>
            </p:cNvSpPr>
            <p:nvPr/>
          </p:nvSpPr>
          <p:spPr bwMode="auto">
            <a:xfrm>
              <a:off x="3359" y="2715"/>
              <a:ext cx="21"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14" name="Rectangle 311"/>
            <p:cNvSpPr>
              <a:spLocks noChangeArrowheads="1"/>
            </p:cNvSpPr>
            <p:nvPr/>
          </p:nvSpPr>
          <p:spPr bwMode="auto">
            <a:xfrm>
              <a:off x="3292" y="3847"/>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0</a:t>
              </a:r>
              <a:endParaRPr lang="en-US" altLang="en-US" sz="1200" b="1" dirty="0">
                <a:latin typeface="+mn-lt"/>
                <a:cs typeface="Arial" panose="020B0604020202020204" pitchFamily="34" charset="0"/>
              </a:endParaRPr>
            </a:p>
          </p:txBody>
        </p:sp>
        <p:sp>
          <p:nvSpPr>
            <p:cNvPr id="110615" name="Rectangle 312"/>
            <p:cNvSpPr>
              <a:spLocks noChangeArrowheads="1"/>
            </p:cNvSpPr>
            <p:nvPr/>
          </p:nvSpPr>
          <p:spPr bwMode="auto">
            <a:xfrm>
              <a:off x="3216" y="3433"/>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100</a:t>
              </a:r>
              <a:endParaRPr lang="en-US" altLang="en-US" sz="1200" b="1" dirty="0">
                <a:latin typeface="+mn-lt"/>
                <a:cs typeface="Arial" panose="020B0604020202020204" pitchFamily="34" charset="0"/>
              </a:endParaRPr>
            </a:p>
          </p:txBody>
        </p:sp>
        <p:sp>
          <p:nvSpPr>
            <p:cNvPr id="110616" name="Rectangle 313"/>
            <p:cNvSpPr>
              <a:spLocks noChangeArrowheads="1"/>
            </p:cNvSpPr>
            <p:nvPr/>
          </p:nvSpPr>
          <p:spPr bwMode="auto">
            <a:xfrm>
              <a:off x="3216" y="3180"/>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150</a:t>
              </a:r>
              <a:endParaRPr lang="en-US" altLang="en-US" sz="1200" b="1" dirty="0">
                <a:latin typeface="+mn-lt"/>
                <a:cs typeface="Arial" panose="020B0604020202020204" pitchFamily="34" charset="0"/>
              </a:endParaRPr>
            </a:p>
          </p:txBody>
        </p:sp>
        <p:sp>
          <p:nvSpPr>
            <p:cNvPr id="110617" name="Rectangle 314"/>
            <p:cNvSpPr>
              <a:spLocks noChangeArrowheads="1"/>
            </p:cNvSpPr>
            <p:nvPr/>
          </p:nvSpPr>
          <p:spPr bwMode="auto">
            <a:xfrm>
              <a:off x="3216" y="2931"/>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200</a:t>
              </a:r>
              <a:endParaRPr lang="en-US" altLang="en-US" sz="1200" b="1" dirty="0">
                <a:latin typeface="+mn-lt"/>
                <a:cs typeface="Arial" panose="020B0604020202020204" pitchFamily="34" charset="0"/>
              </a:endParaRPr>
            </a:p>
          </p:txBody>
        </p:sp>
        <p:sp>
          <p:nvSpPr>
            <p:cNvPr id="110618" name="Rectangle 315"/>
            <p:cNvSpPr>
              <a:spLocks noChangeArrowheads="1"/>
            </p:cNvSpPr>
            <p:nvPr/>
          </p:nvSpPr>
          <p:spPr bwMode="auto">
            <a:xfrm>
              <a:off x="3216" y="2681"/>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250</a:t>
              </a:r>
              <a:endParaRPr lang="en-US" altLang="en-US" sz="1200" b="1" dirty="0">
                <a:latin typeface="+mn-lt"/>
                <a:cs typeface="Arial" panose="020B0604020202020204" pitchFamily="34" charset="0"/>
              </a:endParaRPr>
            </a:p>
          </p:txBody>
        </p:sp>
        <p:sp>
          <p:nvSpPr>
            <p:cNvPr id="110619" name="Line 316"/>
            <p:cNvSpPr>
              <a:spLocks noChangeShapeType="1"/>
            </p:cNvSpPr>
            <p:nvPr/>
          </p:nvSpPr>
          <p:spPr bwMode="auto">
            <a:xfrm>
              <a:off x="3469" y="3861"/>
              <a:ext cx="1786"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20" name="Line 317"/>
            <p:cNvSpPr>
              <a:spLocks noChangeShapeType="1"/>
            </p:cNvSpPr>
            <p:nvPr/>
          </p:nvSpPr>
          <p:spPr bwMode="auto">
            <a:xfrm flipV="1">
              <a:off x="3469" y="3861"/>
              <a:ext cx="0" cy="2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21" name="Line 318"/>
            <p:cNvSpPr>
              <a:spLocks noChangeShapeType="1"/>
            </p:cNvSpPr>
            <p:nvPr/>
          </p:nvSpPr>
          <p:spPr bwMode="auto">
            <a:xfrm flipV="1">
              <a:off x="3588" y="3861"/>
              <a:ext cx="0" cy="2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22" name="Line 319"/>
            <p:cNvSpPr>
              <a:spLocks noChangeShapeType="1"/>
            </p:cNvSpPr>
            <p:nvPr/>
          </p:nvSpPr>
          <p:spPr bwMode="auto">
            <a:xfrm flipV="1">
              <a:off x="3707" y="3861"/>
              <a:ext cx="1" cy="2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23" name="Line 320"/>
            <p:cNvSpPr>
              <a:spLocks noChangeShapeType="1"/>
            </p:cNvSpPr>
            <p:nvPr/>
          </p:nvSpPr>
          <p:spPr bwMode="auto">
            <a:xfrm flipV="1">
              <a:off x="3826" y="3861"/>
              <a:ext cx="1" cy="2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24" name="Line 321"/>
            <p:cNvSpPr>
              <a:spLocks noChangeShapeType="1"/>
            </p:cNvSpPr>
            <p:nvPr/>
          </p:nvSpPr>
          <p:spPr bwMode="auto">
            <a:xfrm flipV="1">
              <a:off x="3945" y="3861"/>
              <a:ext cx="1" cy="2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25" name="Line 322"/>
            <p:cNvSpPr>
              <a:spLocks noChangeShapeType="1"/>
            </p:cNvSpPr>
            <p:nvPr/>
          </p:nvSpPr>
          <p:spPr bwMode="auto">
            <a:xfrm flipV="1">
              <a:off x="4064" y="3861"/>
              <a:ext cx="1" cy="2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26" name="Line 323"/>
            <p:cNvSpPr>
              <a:spLocks noChangeShapeType="1"/>
            </p:cNvSpPr>
            <p:nvPr/>
          </p:nvSpPr>
          <p:spPr bwMode="auto">
            <a:xfrm flipV="1">
              <a:off x="4184" y="3861"/>
              <a:ext cx="0" cy="2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27" name="Line 324"/>
            <p:cNvSpPr>
              <a:spLocks noChangeShapeType="1"/>
            </p:cNvSpPr>
            <p:nvPr/>
          </p:nvSpPr>
          <p:spPr bwMode="auto">
            <a:xfrm flipV="1">
              <a:off x="4303" y="3861"/>
              <a:ext cx="0" cy="2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28" name="Line 325"/>
            <p:cNvSpPr>
              <a:spLocks noChangeShapeType="1"/>
            </p:cNvSpPr>
            <p:nvPr/>
          </p:nvSpPr>
          <p:spPr bwMode="auto">
            <a:xfrm flipV="1">
              <a:off x="4420" y="3861"/>
              <a:ext cx="0" cy="2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29" name="Line 326"/>
            <p:cNvSpPr>
              <a:spLocks noChangeShapeType="1"/>
            </p:cNvSpPr>
            <p:nvPr/>
          </p:nvSpPr>
          <p:spPr bwMode="auto">
            <a:xfrm flipV="1">
              <a:off x="4539" y="3861"/>
              <a:ext cx="0" cy="2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30" name="Line 327"/>
            <p:cNvSpPr>
              <a:spLocks noChangeShapeType="1"/>
            </p:cNvSpPr>
            <p:nvPr/>
          </p:nvSpPr>
          <p:spPr bwMode="auto">
            <a:xfrm flipV="1">
              <a:off x="4658" y="3861"/>
              <a:ext cx="1" cy="2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31" name="Line 328"/>
            <p:cNvSpPr>
              <a:spLocks noChangeShapeType="1"/>
            </p:cNvSpPr>
            <p:nvPr/>
          </p:nvSpPr>
          <p:spPr bwMode="auto">
            <a:xfrm flipV="1">
              <a:off x="4777" y="3861"/>
              <a:ext cx="1" cy="2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32" name="Line 329"/>
            <p:cNvSpPr>
              <a:spLocks noChangeShapeType="1"/>
            </p:cNvSpPr>
            <p:nvPr/>
          </p:nvSpPr>
          <p:spPr bwMode="auto">
            <a:xfrm flipV="1">
              <a:off x="4896" y="3861"/>
              <a:ext cx="1" cy="2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33" name="Line 330"/>
            <p:cNvSpPr>
              <a:spLocks noChangeShapeType="1"/>
            </p:cNvSpPr>
            <p:nvPr/>
          </p:nvSpPr>
          <p:spPr bwMode="auto">
            <a:xfrm flipV="1">
              <a:off x="5015" y="3861"/>
              <a:ext cx="1" cy="2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34" name="Line 331"/>
            <p:cNvSpPr>
              <a:spLocks noChangeShapeType="1"/>
            </p:cNvSpPr>
            <p:nvPr/>
          </p:nvSpPr>
          <p:spPr bwMode="auto">
            <a:xfrm flipV="1">
              <a:off x="5136" y="3861"/>
              <a:ext cx="0" cy="2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35" name="Line 332"/>
            <p:cNvSpPr>
              <a:spLocks noChangeShapeType="1"/>
            </p:cNvSpPr>
            <p:nvPr/>
          </p:nvSpPr>
          <p:spPr bwMode="auto">
            <a:xfrm flipV="1">
              <a:off x="5255" y="3861"/>
              <a:ext cx="0" cy="2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36" name="Rectangle 333"/>
            <p:cNvSpPr>
              <a:spLocks noChangeArrowheads="1"/>
            </p:cNvSpPr>
            <p:nvPr/>
          </p:nvSpPr>
          <p:spPr bwMode="auto">
            <a:xfrm>
              <a:off x="3452" y="3917"/>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0</a:t>
              </a:r>
              <a:endParaRPr lang="en-US" altLang="en-US" sz="1200" b="1" dirty="0">
                <a:latin typeface="+mn-lt"/>
                <a:cs typeface="Arial" panose="020B0604020202020204" pitchFamily="34" charset="0"/>
              </a:endParaRPr>
            </a:p>
          </p:txBody>
        </p:sp>
        <p:sp>
          <p:nvSpPr>
            <p:cNvPr id="110637" name="Rectangle 334"/>
            <p:cNvSpPr>
              <a:spLocks noChangeArrowheads="1"/>
            </p:cNvSpPr>
            <p:nvPr/>
          </p:nvSpPr>
          <p:spPr bwMode="auto">
            <a:xfrm>
              <a:off x="3808" y="3917"/>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1</a:t>
              </a:r>
              <a:endParaRPr lang="en-US" altLang="en-US" sz="1200" b="1" dirty="0">
                <a:latin typeface="+mn-lt"/>
                <a:cs typeface="Arial" panose="020B0604020202020204" pitchFamily="34" charset="0"/>
              </a:endParaRPr>
            </a:p>
          </p:txBody>
        </p:sp>
        <p:sp>
          <p:nvSpPr>
            <p:cNvPr id="110638" name="Rectangle 335"/>
            <p:cNvSpPr>
              <a:spLocks noChangeArrowheads="1"/>
            </p:cNvSpPr>
            <p:nvPr/>
          </p:nvSpPr>
          <p:spPr bwMode="auto">
            <a:xfrm>
              <a:off x="4167" y="3917"/>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2</a:t>
              </a:r>
              <a:endParaRPr lang="en-US" altLang="en-US" sz="1200" b="1" dirty="0">
                <a:latin typeface="+mn-lt"/>
                <a:cs typeface="Arial" panose="020B0604020202020204" pitchFamily="34" charset="0"/>
              </a:endParaRPr>
            </a:p>
          </p:txBody>
        </p:sp>
        <p:sp>
          <p:nvSpPr>
            <p:cNvPr id="110639" name="Rectangle 336"/>
            <p:cNvSpPr>
              <a:spLocks noChangeArrowheads="1"/>
            </p:cNvSpPr>
            <p:nvPr/>
          </p:nvSpPr>
          <p:spPr bwMode="auto">
            <a:xfrm>
              <a:off x="4520" y="3917"/>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3</a:t>
              </a:r>
              <a:endParaRPr lang="en-US" altLang="en-US" sz="1200" b="1" dirty="0">
                <a:latin typeface="+mn-lt"/>
                <a:cs typeface="Arial" panose="020B0604020202020204" pitchFamily="34" charset="0"/>
              </a:endParaRPr>
            </a:p>
          </p:txBody>
        </p:sp>
        <p:sp>
          <p:nvSpPr>
            <p:cNvPr id="110640" name="Rectangle 337"/>
            <p:cNvSpPr>
              <a:spLocks noChangeArrowheads="1"/>
            </p:cNvSpPr>
            <p:nvPr/>
          </p:nvSpPr>
          <p:spPr bwMode="auto">
            <a:xfrm>
              <a:off x="4880" y="3917"/>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4</a:t>
              </a:r>
              <a:endParaRPr lang="en-US" altLang="en-US" sz="1200" b="1" dirty="0">
                <a:latin typeface="+mn-lt"/>
                <a:cs typeface="Arial" panose="020B0604020202020204" pitchFamily="34" charset="0"/>
              </a:endParaRPr>
            </a:p>
          </p:txBody>
        </p:sp>
        <p:sp>
          <p:nvSpPr>
            <p:cNvPr id="110641" name="Rectangle 338"/>
            <p:cNvSpPr>
              <a:spLocks noChangeArrowheads="1"/>
            </p:cNvSpPr>
            <p:nvPr/>
          </p:nvSpPr>
          <p:spPr bwMode="auto">
            <a:xfrm>
              <a:off x="5203" y="3917"/>
              <a:ext cx="15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5 hr</a:t>
              </a:r>
              <a:endParaRPr lang="en-US" altLang="en-US" sz="1200" b="1" dirty="0">
                <a:latin typeface="+mn-lt"/>
                <a:cs typeface="Arial" panose="020B0604020202020204" pitchFamily="34" charset="0"/>
              </a:endParaRPr>
            </a:p>
          </p:txBody>
        </p:sp>
        <p:sp>
          <p:nvSpPr>
            <p:cNvPr id="110642" name="Line 341"/>
            <p:cNvSpPr>
              <a:spLocks noChangeShapeType="1"/>
            </p:cNvSpPr>
            <p:nvPr/>
          </p:nvSpPr>
          <p:spPr bwMode="auto">
            <a:xfrm rot="-2677329" flipH="1" flipV="1">
              <a:off x="3346" y="3674"/>
              <a:ext cx="72" cy="2"/>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43" name="Line 342"/>
            <p:cNvSpPr>
              <a:spLocks noChangeShapeType="1"/>
            </p:cNvSpPr>
            <p:nvPr/>
          </p:nvSpPr>
          <p:spPr bwMode="auto">
            <a:xfrm flipV="1">
              <a:off x="3379" y="3683"/>
              <a:ext cx="0" cy="20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44" name="Line 343"/>
            <p:cNvSpPr>
              <a:spLocks noChangeShapeType="1"/>
            </p:cNvSpPr>
            <p:nvPr/>
          </p:nvSpPr>
          <p:spPr bwMode="auto">
            <a:xfrm flipV="1">
              <a:off x="3469" y="3344"/>
              <a:ext cx="119" cy="126"/>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45" name="Line 344"/>
            <p:cNvSpPr>
              <a:spLocks noChangeShapeType="1"/>
            </p:cNvSpPr>
            <p:nvPr/>
          </p:nvSpPr>
          <p:spPr bwMode="auto">
            <a:xfrm flipV="1">
              <a:off x="3469" y="3294"/>
              <a:ext cx="119" cy="176"/>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46" name="Line 345"/>
            <p:cNvSpPr>
              <a:spLocks noChangeShapeType="1"/>
            </p:cNvSpPr>
            <p:nvPr/>
          </p:nvSpPr>
          <p:spPr bwMode="auto">
            <a:xfrm flipV="1">
              <a:off x="3469" y="3238"/>
              <a:ext cx="119" cy="232"/>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47" name="Line 346"/>
            <p:cNvSpPr>
              <a:spLocks noChangeShapeType="1"/>
            </p:cNvSpPr>
            <p:nvPr/>
          </p:nvSpPr>
          <p:spPr bwMode="auto">
            <a:xfrm flipV="1">
              <a:off x="3469" y="3238"/>
              <a:ext cx="119" cy="232"/>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48" name="Oval 347"/>
            <p:cNvSpPr>
              <a:spLocks noChangeArrowheads="1"/>
            </p:cNvSpPr>
            <p:nvPr/>
          </p:nvSpPr>
          <p:spPr bwMode="auto">
            <a:xfrm>
              <a:off x="3445" y="3447"/>
              <a:ext cx="44" cy="43"/>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649" name="Rectangle 348"/>
            <p:cNvSpPr>
              <a:spLocks noChangeArrowheads="1"/>
            </p:cNvSpPr>
            <p:nvPr/>
          </p:nvSpPr>
          <p:spPr bwMode="auto">
            <a:xfrm>
              <a:off x="3445" y="3447"/>
              <a:ext cx="44" cy="43"/>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650" name="Freeform 349"/>
            <p:cNvSpPr>
              <a:spLocks/>
            </p:cNvSpPr>
            <p:nvPr/>
          </p:nvSpPr>
          <p:spPr bwMode="auto">
            <a:xfrm>
              <a:off x="3445" y="3447"/>
              <a:ext cx="47" cy="47"/>
            </a:xfrm>
            <a:custGeom>
              <a:avLst/>
              <a:gdLst>
                <a:gd name="T0" fmla="*/ 2 w 84"/>
                <a:gd name="T1" fmla="*/ 0 h 84"/>
                <a:gd name="T2" fmla="*/ 4 w 84"/>
                <a:gd name="T3" fmla="*/ 4 h 84"/>
                <a:gd name="T4" fmla="*/ 0 w 84"/>
                <a:gd name="T5" fmla="*/ 4 h 84"/>
                <a:gd name="T6" fmla="*/ 2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651" name="Freeform 350"/>
            <p:cNvSpPr>
              <a:spLocks/>
            </p:cNvSpPr>
            <p:nvPr/>
          </p:nvSpPr>
          <p:spPr bwMode="auto">
            <a:xfrm>
              <a:off x="3445" y="3447"/>
              <a:ext cx="47" cy="47"/>
            </a:xfrm>
            <a:custGeom>
              <a:avLst/>
              <a:gdLst>
                <a:gd name="T0" fmla="*/ 2 w 84"/>
                <a:gd name="T1" fmla="*/ 0 h 84"/>
                <a:gd name="T2" fmla="*/ 4 w 84"/>
                <a:gd name="T3" fmla="*/ 2 h 84"/>
                <a:gd name="T4" fmla="*/ 2 w 84"/>
                <a:gd name="T5" fmla="*/ 4 h 84"/>
                <a:gd name="T6" fmla="*/ 0 w 84"/>
                <a:gd name="T7" fmla="*/ 2 h 84"/>
                <a:gd name="T8" fmla="*/ 2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round/>
              <a:headEnd/>
              <a:tailEnd/>
            </a:ln>
          </p:spPr>
          <p:txBody>
            <a:bodyPr/>
            <a:lstStyle/>
            <a:p>
              <a:endParaRPr lang="en-US" dirty="0"/>
            </a:p>
          </p:txBody>
        </p:sp>
        <p:sp>
          <p:nvSpPr>
            <p:cNvPr id="110652" name="Line 351"/>
            <p:cNvSpPr>
              <a:spLocks noChangeShapeType="1"/>
            </p:cNvSpPr>
            <p:nvPr/>
          </p:nvSpPr>
          <p:spPr bwMode="auto">
            <a:xfrm flipV="1">
              <a:off x="3588" y="3268"/>
              <a:ext cx="119" cy="76"/>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53" name="Line 352"/>
            <p:cNvSpPr>
              <a:spLocks noChangeShapeType="1"/>
            </p:cNvSpPr>
            <p:nvPr/>
          </p:nvSpPr>
          <p:spPr bwMode="auto">
            <a:xfrm>
              <a:off x="3707" y="3268"/>
              <a:ext cx="119" cy="36"/>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54" name="Line 353"/>
            <p:cNvSpPr>
              <a:spLocks noChangeShapeType="1"/>
            </p:cNvSpPr>
            <p:nvPr/>
          </p:nvSpPr>
          <p:spPr bwMode="auto">
            <a:xfrm>
              <a:off x="3826" y="3304"/>
              <a:ext cx="119" cy="33"/>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55" name="Line 354"/>
            <p:cNvSpPr>
              <a:spLocks noChangeShapeType="1"/>
            </p:cNvSpPr>
            <p:nvPr/>
          </p:nvSpPr>
          <p:spPr bwMode="auto">
            <a:xfrm>
              <a:off x="3945" y="3337"/>
              <a:ext cx="119" cy="43"/>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56" name="Line 355"/>
            <p:cNvSpPr>
              <a:spLocks noChangeShapeType="1"/>
            </p:cNvSpPr>
            <p:nvPr/>
          </p:nvSpPr>
          <p:spPr bwMode="auto">
            <a:xfrm>
              <a:off x="4064" y="3380"/>
              <a:ext cx="120" cy="4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57" name="Line 356"/>
            <p:cNvSpPr>
              <a:spLocks noChangeShapeType="1"/>
            </p:cNvSpPr>
            <p:nvPr/>
          </p:nvSpPr>
          <p:spPr bwMode="auto">
            <a:xfrm>
              <a:off x="4184" y="3420"/>
              <a:ext cx="119" cy="34"/>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58" name="Line 357"/>
            <p:cNvSpPr>
              <a:spLocks noChangeShapeType="1"/>
            </p:cNvSpPr>
            <p:nvPr/>
          </p:nvSpPr>
          <p:spPr bwMode="auto">
            <a:xfrm>
              <a:off x="4303" y="3454"/>
              <a:ext cx="117" cy="16"/>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59" name="Line 358"/>
            <p:cNvSpPr>
              <a:spLocks noChangeShapeType="1"/>
            </p:cNvSpPr>
            <p:nvPr/>
          </p:nvSpPr>
          <p:spPr bwMode="auto">
            <a:xfrm>
              <a:off x="4420" y="3470"/>
              <a:ext cx="119" cy="1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60" name="Line 359"/>
            <p:cNvSpPr>
              <a:spLocks noChangeShapeType="1"/>
            </p:cNvSpPr>
            <p:nvPr/>
          </p:nvSpPr>
          <p:spPr bwMode="auto">
            <a:xfrm flipV="1">
              <a:off x="3588" y="3188"/>
              <a:ext cx="119" cy="106"/>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61" name="Line 360"/>
            <p:cNvSpPr>
              <a:spLocks noChangeShapeType="1"/>
            </p:cNvSpPr>
            <p:nvPr/>
          </p:nvSpPr>
          <p:spPr bwMode="auto">
            <a:xfrm flipV="1">
              <a:off x="3707" y="3142"/>
              <a:ext cx="119" cy="46"/>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62" name="Line 361"/>
            <p:cNvSpPr>
              <a:spLocks noChangeShapeType="1"/>
            </p:cNvSpPr>
            <p:nvPr/>
          </p:nvSpPr>
          <p:spPr bwMode="auto">
            <a:xfrm>
              <a:off x="3826" y="3142"/>
              <a:ext cx="119" cy="76"/>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63" name="Line 362"/>
            <p:cNvSpPr>
              <a:spLocks noChangeShapeType="1"/>
            </p:cNvSpPr>
            <p:nvPr/>
          </p:nvSpPr>
          <p:spPr bwMode="auto">
            <a:xfrm>
              <a:off x="3945" y="3218"/>
              <a:ext cx="119" cy="50"/>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64" name="Line 363"/>
            <p:cNvSpPr>
              <a:spLocks noChangeShapeType="1"/>
            </p:cNvSpPr>
            <p:nvPr/>
          </p:nvSpPr>
          <p:spPr bwMode="auto">
            <a:xfrm>
              <a:off x="4064" y="3268"/>
              <a:ext cx="120" cy="50"/>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65" name="Line 364"/>
            <p:cNvSpPr>
              <a:spLocks noChangeShapeType="1"/>
            </p:cNvSpPr>
            <p:nvPr/>
          </p:nvSpPr>
          <p:spPr bwMode="auto">
            <a:xfrm>
              <a:off x="4184" y="3318"/>
              <a:ext cx="119" cy="92"/>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66" name="Line 365"/>
            <p:cNvSpPr>
              <a:spLocks noChangeShapeType="1"/>
            </p:cNvSpPr>
            <p:nvPr/>
          </p:nvSpPr>
          <p:spPr bwMode="auto">
            <a:xfrm>
              <a:off x="4303" y="3410"/>
              <a:ext cx="117" cy="10"/>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67" name="Line 366"/>
            <p:cNvSpPr>
              <a:spLocks noChangeShapeType="1"/>
            </p:cNvSpPr>
            <p:nvPr/>
          </p:nvSpPr>
          <p:spPr bwMode="auto">
            <a:xfrm>
              <a:off x="4420" y="3420"/>
              <a:ext cx="119" cy="13"/>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68" name="Line 367"/>
            <p:cNvSpPr>
              <a:spLocks noChangeShapeType="1"/>
            </p:cNvSpPr>
            <p:nvPr/>
          </p:nvSpPr>
          <p:spPr bwMode="auto">
            <a:xfrm>
              <a:off x="4539" y="3433"/>
              <a:ext cx="119" cy="7"/>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69" name="Line 368"/>
            <p:cNvSpPr>
              <a:spLocks noChangeShapeType="1"/>
            </p:cNvSpPr>
            <p:nvPr/>
          </p:nvSpPr>
          <p:spPr bwMode="auto">
            <a:xfrm>
              <a:off x="4658" y="3440"/>
              <a:ext cx="119" cy="1"/>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70" name="Line 369"/>
            <p:cNvSpPr>
              <a:spLocks noChangeShapeType="1"/>
            </p:cNvSpPr>
            <p:nvPr/>
          </p:nvSpPr>
          <p:spPr bwMode="auto">
            <a:xfrm>
              <a:off x="4777" y="3440"/>
              <a:ext cx="119" cy="1"/>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71" name="Line 370"/>
            <p:cNvSpPr>
              <a:spLocks noChangeShapeType="1"/>
            </p:cNvSpPr>
            <p:nvPr/>
          </p:nvSpPr>
          <p:spPr bwMode="auto">
            <a:xfrm flipV="1">
              <a:off x="3588" y="3169"/>
              <a:ext cx="119" cy="69"/>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72" name="Line 371"/>
            <p:cNvSpPr>
              <a:spLocks noChangeShapeType="1"/>
            </p:cNvSpPr>
            <p:nvPr/>
          </p:nvSpPr>
          <p:spPr bwMode="auto">
            <a:xfrm flipV="1">
              <a:off x="3707" y="3076"/>
              <a:ext cx="119" cy="93"/>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73" name="Line 372"/>
            <p:cNvSpPr>
              <a:spLocks noChangeShapeType="1"/>
            </p:cNvSpPr>
            <p:nvPr/>
          </p:nvSpPr>
          <p:spPr bwMode="auto">
            <a:xfrm flipV="1">
              <a:off x="3826" y="3056"/>
              <a:ext cx="119" cy="2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74" name="Line 373"/>
            <p:cNvSpPr>
              <a:spLocks noChangeShapeType="1"/>
            </p:cNvSpPr>
            <p:nvPr/>
          </p:nvSpPr>
          <p:spPr bwMode="auto">
            <a:xfrm>
              <a:off x="3945" y="3056"/>
              <a:ext cx="119" cy="73"/>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75" name="Line 374"/>
            <p:cNvSpPr>
              <a:spLocks noChangeShapeType="1"/>
            </p:cNvSpPr>
            <p:nvPr/>
          </p:nvSpPr>
          <p:spPr bwMode="auto">
            <a:xfrm>
              <a:off x="4064" y="3129"/>
              <a:ext cx="120" cy="89"/>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76" name="Line 375"/>
            <p:cNvSpPr>
              <a:spLocks noChangeShapeType="1"/>
            </p:cNvSpPr>
            <p:nvPr/>
          </p:nvSpPr>
          <p:spPr bwMode="auto">
            <a:xfrm>
              <a:off x="4184" y="3218"/>
              <a:ext cx="119" cy="5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77" name="Line 376"/>
            <p:cNvSpPr>
              <a:spLocks noChangeShapeType="1"/>
            </p:cNvSpPr>
            <p:nvPr/>
          </p:nvSpPr>
          <p:spPr bwMode="auto">
            <a:xfrm>
              <a:off x="4303" y="3268"/>
              <a:ext cx="117" cy="59"/>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78" name="Line 377"/>
            <p:cNvSpPr>
              <a:spLocks noChangeShapeType="1"/>
            </p:cNvSpPr>
            <p:nvPr/>
          </p:nvSpPr>
          <p:spPr bwMode="auto">
            <a:xfrm>
              <a:off x="4420" y="3327"/>
              <a:ext cx="119" cy="17"/>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79" name="Line 378"/>
            <p:cNvSpPr>
              <a:spLocks noChangeShapeType="1"/>
            </p:cNvSpPr>
            <p:nvPr/>
          </p:nvSpPr>
          <p:spPr bwMode="auto">
            <a:xfrm>
              <a:off x="4539" y="3344"/>
              <a:ext cx="119" cy="26"/>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80" name="Line 379"/>
            <p:cNvSpPr>
              <a:spLocks noChangeShapeType="1"/>
            </p:cNvSpPr>
            <p:nvPr/>
          </p:nvSpPr>
          <p:spPr bwMode="auto">
            <a:xfrm>
              <a:off x="4658" y="3370"/>
              <a:ext cx="119" cy="5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81" name="Line 380"/>
            <p:cNvSpPr>
              <a:spLocks noChangeShapeType="1"/>
            </p:cNvSpPr>
            <p:nvPr/>
          </p:nvSpPr>
          <p:spPr bwMode="auto">
            <a:xfrm>
              <a:off x="4777" y="3420"/>
              <a:ext cx="119" cy="2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82" name="Line 381"/>
            <p:cNvSpPr>
              <a:spLocks noChangeShapeType="1"/>
            </p:cNvSpPr>
            <p:nvPr/>
          </p:nvSpPr>
          <p:spPr bwMode="auto">
            <a:xfrm>
              <a:off x="4896" y="3440"/>
              <a:ext cx="119" cy="3"/>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83" name="Line 382"/>
            <p:cNvSpPr>
              <a:spLocks noChangeShapeType="1"/>
            </p:cNvSpPr>
            <p:nvPr/>
          </p:nvSpPr>
          <p:spPr bwMode="auto">
            <a:xfrm>
              <a:off x="5015" y="3443"/>
              <a:ext cx="121" cy="17"/>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84" name="Line 383"/>
            <p:cNvSpPr>
              <a:spLocks noChangeShapeType="1"/>
            </p:cNvSpPr>
            <p:nvPr/>
          </p:nvSpPr>
          <p:spPr bwMode="auto">
            <a:xfrm>
              <a:off x="5136" y="3460"/>
              <a:ext cx="119" cy="1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85" name="Line 384"/>
            <p:cNvSpPr>
              <a:spLocks noChangeShapeType="1"/>
            </p:cNvSpPr>
            <p:nvPr/>
          </p:nvSpPr>
          <p:spPr bwMode="auto">
            <a:xfrm flipV="1">
              <a:off x="3588" y="3192"/>
              <a:ext cx="119" cy="46"/>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86" name="Line 385"/>
            <p:cNvSpPr>
              <a:spLocks noChangeShapeType="1"/>
            </p:cNvSpPr>
            <p:nvPr/>
          </p:nvSpPr>
          <p:spPr bwMode="auto">
            <a:xfrm flipV="1">
              <a:off x="3707" y="3086"/>
              <a:ext cx="119" cy="106"/>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87" name="Line 386"/>
            <p:cNvSpPr>
              <a:spLocks noChangeShapeType="1"/>
            </p:cNvSpPr>
            <p:nvPr/>
          </p:nvSpPr>
          <p:spPr bwMode="auto">
            <a:xfrm flipV="1">
              <a:off x="3826" y="3013"/>
              <a:ext cx="119" cy="73"/>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88" name="Line 387"/>
            <p:cNvSpPr>
              <a:spLocks noChangeShapeType="1"/>
            </p:cNvSpPr>
            <p:nvPr/>
          </p:nvSpPr>
          <p:spPr bwMode="auto">
            <a:xfrm flipV="1">
              <a:off x="3945" y="2993"/>
              <a:ext cx="119" cy="20"/>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89" name="Line 388"/>
            <p:cNvSpPr>
              <a:spLocks noChangeShapeType="1"/>
            </p:cNvSpPr>
            <p:nvPr/>
          </p:nvSpPr>
          <p:spPr bwMode="auto">
            <a:xfrm>
              <a:off x="4064" y="2993"/>
              <a:ext cx="120" cy="10"/>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90" name="Line 389"/>
            <p:cNvSpPr>
              <a:spLocks noChangeShapeType="1"/>
            </p:cNvSpPr>
            <p:nvPr/>
          </p:nvSpPr>
          <p:spPr bwMode="auto">
            <a:xfrm>
              <a:off x="4184" y="3003"/>
              <a:ext cx="119" cy="3"/>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91" name="Line 390"/>
            <p:cNvSpPr>
              <a:spLocks noChangeShapeType="1"/>
            </p:cNvSpPr>
            <p:nvPr/>
          </p:nvSpPr>
          <p:spPr bwMode="auto">
            <a:xfrm>
              <a:off x="4303" y="3006"/>
              <a:ext cx="117" cy="7"/>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92" name="Line 391"/>
            <p:cNvSpPr>
              <a:spLocks noChangeShapeType="1"/>
            </p:cNvSpPr>
            <p:nvPr/>
          </p:nvSpPr>
          <p:spPr bwMode="auto">
            <a:xfrm>
              <a:off x="4420" y="3013"/>
              <a:ext cx="119" cy="40"/>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93" name="Line 392"/>
            <p:cNvSpPr>
              <a:spLocks noChangeShapeType="1"/>
            </p:cNvSpPr>
            <p:nvPr/>
          </p:nvSpPr>
          <p:spPr bwMode="auto">
            <a:xfrm>
              <a:off x="4539" y="3053"/>
              <a:ext cx="119" cy="66"/>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94" name="Line 393"/>
            <p:cNvSpPr>
              <a:spLocks noChangeShapeType="1"/>
            </p:cNvSpPr>
            <p:nvPr/>
          </p:nvSpPr>
          <p:spPr bwMode="auto">
            <a:xfrm>
              <a:off x="4658" y="3119"/>
              <a:ext cx="119" cy="73"/>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95" name="Line 394"/>
            <p:cNvSpPr>
              <a:spLocks noChangeShapeType="1"/>
            </p:cNvSpPr>
            <p:nvPr/>
          </p:nvSpPr>
          <p:spPr bwMode="auto">
            <a:xfrm>
              <a:off x="4777" y="3192"/>
              <a:ext cx="119" cy="116"/>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96" name="Line 395"/>
            <p:cNvSpPr>
              <a:spLocks noChangeShapeType="1"/>
            </p:cNvSpPr>
            <p:nvPr/>
          </p:nvSpPr>
          <p:spPr bwMode="auto">
            <a:xfrm>
              <a:off x="4896" y="3308"/>
              <a:ext cx="119" cy="53"/>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97" name="Line 396"/>
            <p:cNvSpPr>
              <a:spLocks noChangeShapeType="1"/>
            </p:cNvSpPr>
            <p:nvPr/>
          </p:nvSpPr>
          <p:spPr bwMode="auto">
            <a:xfrm>
              <a:off x="5015" y="3391"/>
              <a:ext cx="121" cy="9"/>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98" name="Line 397"/>
            <p:cNvSpPr>
              <a:spLocks noChangeShapeType="1"/>
            </p:cNvSpPr>
            <p:nvPr/>
          </p:nvSpPr>
          <p:spPr bwMode="auto">
            <a:xfrm>
              <a:off x="5136" y="3370"/>
              <a:ext cx="119" cy="50"/>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699" name="Oval 398"/>
            <p:cNvSpPr>
              <a:spLocks noChangeArrowheads="1"/>
            </p:cNvSpPr>
            <p:nvPr/>
          </p:nvSpPr>
          <p:spPr bwMode="auto">
            <a:xfrm>
              <a:off x="3564" y="3321"/>
              <a:ext cx="44" cy="43"/>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00" name="Oval 399"/>
            <p:cNvSpPr>
              <a:spLocks noChangeArrowheads="1"/>
            </p:cNvSpPr>
            <p:nvPr/>
          </p:nvSpPr>
          <p:spPr bwMode="auto">
            <a:xfrm>
              <a:off x="3683" y="3245"/>
              <a:ext cx="44" cy="43"/>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01" name="Oval 400"/>
            <p:cNvSpPr>
              <a:spLocks noChangeArrowheads="1"/>
            </p:cNvSpPr>
            <p:nvPr/>
          </p:nvSpPr>
          <p:spPr bwMode="auto">
            <a:xfrm>
              <a:off x="3802" y="3281"/>
              <a:ext cx="44" cy="43"/>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02" name="Oval 401"/>
            <p:cNvSpPr>
              <a:spLocks noChangeArrowheads="1"/>
            </p:cNvSpPr>
            <p:nvPr/>
          </p:nvSpPr>
          <p:spPr bwMode="auto">
            <a:xfrm>
              <a:off x="3921" y="3314"/>
              <a:ext cx="45" cy="43"/>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03" name="Oval 402"/>
            <p:cNvSpPr>
              <a:spLocks noChangeArrowheads="1"/>
            </p:cNvSpPr>
            <p:nvPr/>
          </p:nvSpPr>
          <p:spPr bwMode="auto">
            <a:xfrm>
              <a:off x="4041" y="3357"/>
              <a:ext cx="44" cy="43"/>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04" name="Oval 403"/>
            <p:cNvSpPr>
              <a:spLocks noChangeArrowheads="1"/>
            </p:cNvSpPr>
            <p:nvPr/>
          </p:nvSpPr>
          <p:spPr bwMode="auto">
            <a:xfrm>
              <a:off x="4160" y="3397"/>
              <a:ext cx="45" cy="43"/>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05" name="Oval 404"/>
            <p:cNvSpPr>
              <a:spLocks noChangeArrowheads="1"/>
            </p:cNvSpPr>
            <p:nvPr/>
          </p:nvSpPr>
          <p:spPr bwMode="auto">
            <a:xfrm>
              <a:off x="4279" y="3430"/>
              <a:ext cx="45" cy="44"/>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06" name="Oval 405"/>
            <p:cNvSpPr>
              <a:spLocks noChangeArrowheads="1"/>
            </p:cNvSpPr>
            <p:nvPr/>
          </p:nvSpPr>
          <p:spPr bwMode="auto">
            <a:xfrm>
              <a:off x="4396" y="3447"/>
              <a:ext cx="44" cy="43"/>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07" name="Oval 406"/>
            <p:cNvSpPr>
              <a:spLocks noChangeArrowheads="1"/>
            </p:cNvSpPr>
            <p:nvPr/>
          </p:nvSpPr>
          <p:spPr bwMode="auto">
            <a:xfrm>
              <a:off x="4515" y="3457"/>
              <a:ext cx="44" cy="43"/>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08" name="Rectangle 407"/>
            <p:cNvSpPr>
              <a:spLocks noChangeArrowheads="1"/>
            </p:cNvSpPr>
            <p:nvPr/>
          </p:nvSpPr>
          <p:spPr bwMode="auto">
            <a:xfrm>
              <a:off x="3564" y="3271"/>
              <a:ext cx="44" cy="43"/>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09" name="Rectangle 408"/>
            <p:cNvSpPr>
              <a:spLocks noChangeArrowheads="1"/>
            </p:cNvSpPr>
            <p:nvPr/>
          </p:nvSpPr>
          <p:spPr bwMode="auto">
            <a:xfrm>
              <a:off x="3683" y="3165"/>
              <a:ext cx="44" cy="43"/>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10" name="Rectangle 409"/>
            <p:cNvSpPr>
              <a:spLocks noChangeArrowheads="1"/>
            </p:cNvSpPr>
            <p:nvPr/>
          </p:nvSpPr>
          <p:spPr bwMode="auto">
            <a:xfrm>
              <a:off x="3802" y="3119"/>
              <a:ext cx="44" cy="43"/>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11" name="Rectangle 410"/>
            <p:cNvSpPr>
              <a:spLocks noChangeArrowheads="1"/>
            </p:cNvSpPr>
            <p:nvPr/>
          </p:nvSpPr>
          <p:spPr bwMode="auto">
            <a:xfrm>
              <a:off x="3921" y="3195"/>
              <a:ext cx="45" cy="43"/>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12" name="Rectangle 411"/>
            <p:cNvSpPr>
              <a:spLocks noChangeArrowheads="1"/>
            </p:cNvSpPr>
            <p:nvPr/>
          </p:nvSpPr>
          <p:spPr bwMode="auto">
            <a:xfrm>
              <a:off x="4041" y="3245"/>
              <a:ext cx="44" cy="43"/>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13" name="Rectangle 412"/>
            <p:cNvSpPr>
              <a:spLocks noChangeArrowheads="1"/>
            </p:cNvSpPr>
            <p:nvPr/>
          </p:nvSpPr>
          <p:spPr bwMode="auto">
            <a:xfrm>
              <a:off x="4160" y="3294"/>
              <a:ext cx="45" cy="43"/>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14" name="Rectangle 413"/>
            <p:cNvSpPr>
              <a:spLocks noChangeArrowheads="1"/>
            </p:cNvSpPr>
            <p:nvPr/>
          </p:nvSpPr>
          <p:spPr bwMode="auto">
            <a:xfrm>
              <a:off x="4279" y="3387"/>
              <a:ext cx="45" cy="43"/>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15" name="Rectangle 414"/>
            <p:cNvSpPr>
              <a:spLocks noChangeArrowheads="1"/>
            </p:cNvSpPr>
            <p:nvPr/>
          </p:nvSpPr>
          <p:spPr bwMode="auto">
            <a:xfrm>
              <a:off x="4396" y="3397"/>
              <a:ext cx="44" cy="43"/>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16" name="Rectangle 415"/>
            <p:cNvSpPr>
              <a:spLocks noChangeArrowheads="1"/>
            </p:cNvSpPr>
            <p:nvPr/>
          </p:nvSpPr>
          <p:spPr bwMode="auto">
            <a:xfrm>
              <a:off x="4515" y="3410"/>
              <a:ext cx="44" cy="44"/>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17" name="Rectangle 416"/>
            <p:cNvSpPr>
              <a:spLocks noChangeArrowheads="1"/>
            </p:cNvSpPr>
            <p:nvPr/>
          </p:nvSpPr>
          <p:spPr bwMode="auto">
            <a:xfrm>
              <a:off x="4634" y="3417"/>
              <a:ext cx="45" cy="43"/>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18" name="Rectangle 417"/>
            <p:cNvSpPr>
              <a:spLocks noChangeArrowheads="1"/>
            </p:cNvSpPr>
            <p:nvPr/>
          </p:nvSpPr>
          <p:spPr bwMode="auto">
            <a:xfrm>
              <a:off x="4753" y="3417"/>
              <a:ext cx="45" cy="43"/>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19" name="Rectangle 418"/>
            <p:cNvSpPr>
              <a:spLocks noChangeArrowheads="1"/>
            </p:cNvSpPr>
            <p:nvPr/>
          </p:nvSpPr>
          <p:spPr bwMode="auto">
            <a:xfrm>
              <a:off x="4872" y="3417"/>
              <a:ext cx="45" cy="43"/>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20" name="Freeform 419"/>
            <p:cNvSpPr>
              <a:spLocks/>
            </p:cNvSpPr>
            <p:nvPr/>
          </p:nvSpPr>
          <p:spPr bwMode="auto">
            <a:xfrm>
              <a:off x="3564" y="3215"/>
              <a:ext cx="48" cy="46"/>
            </a:xfrm>
            <a:custGeom>
              <a:avLst/>
              <a:gdLst>
                <a:gd name="T0" fmla="*/ 3 w 84"/>
                <a:gd name="T1" fmla="*/ 0 h 84"/>
                <a:gd name="T2" fmla="*/ 5 w 84"/>
                <a:gd name="T3" fmla="*/ 4 h 84"/>
                <a:gd name="T4" fmla="*/ 0 w 84"/>
                <a:gd name="T5" fmla="*/ 4 h 84"/>
                <a:gd name="T6" fmla="*/ 3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721" name="Freeform 420"/>
            <p:cNvSpPr>
              <a:spLocks/>
            </p:cNvSpPr>
            <p:nvPr/>
          </p:nvSpPr>
          <p:spPr bwMode="auto">
            <a:xfrm>
              <a:off x="3683" y="3145"/>
              <a:ext cx="48" cy="47"/>
            </a:xfrm>
            <a:custGeom>
              <a:avLst/>
              <a:gdLst>
                <a:gd name="T0" fmla="*/ 3 w 84"/>
                <a:gd name="T1" fmla="*/ 0 h 84"/>
                <a:gd name="T2" fmla="*/ 5 w 84"/>
                <a:gd name="T3" fmla="*/ 4 h 84"/>
                <a:gd name="T4" fmla="*/ 0 w 84"/>
                <a:gd name="T5" fmla="*/ 4 h 84"/>
                <a:gd name="T6" fmla="*/ 3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722" name="Freeform 421"/>
            <p:cNvSpPr>
              <a:spLocks/>
            </p:cNvSpPr>
            <p:nvPr/>
          </p:nvSpPr>
          <p:spPr bwMode="auto">
            <a:xfrm>
              <a:off x="3802" y="3053"/>
              <a:ext cx="48" cy="46"/>
            </a:xfrm>
            <a:custGeom>
              <a:avLst/>
              <a:gdLst>
                <a:gd name="T0" fmla="*/ 3 w 84"/>
                <a:gd name="T1" fmla="*/ 0 h 84"/>
                <a:gd name="T2" fmla="*/ 5 w 84"/>
                <a:gd name="T3" fmla="*/ 4 h 84"/>
                <a:gd name="T4" fmla="*/ 0 w 84"/>
                <a:gd name="T5" fmla="*/ 4 h 84"/>
                <a:gd name="T6" fmla="*/ 3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723" name="Freeform 422"/>
            <p:cNvSpPr>
              <a:spLocks/>
            </p:cNvSpPr>
            <p:nvPr/>
          </p:nvSpPr>
          <p:spPr bwMode="auto">
            <a:xfrm>
              <a:off x="3921" y="3033"/>
              <a:ext cx="48" cy="46"/>
            </a:xfrm>
            <a:custGeom>
              <a:avLst/>
              <a:gdLst>
                <a:gd name="T0" fmla="*/ 3 w 84"/>
                <a:gd name="T1" fmla="*/ 0 h 84"/>
                <a:gd name="T2" fmla="*/ 5 w 84"/>
                <a:gd name="T3" fmla="*/ 4 h 84"/>
                <a:gd name="T4" fmla="*/ 0 w 84"/>
                <a:gd name="T5" fmla="*/ 4 h 84"/>
                <a:gd name="T6" fmla="*/ 3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724" name="Freeform 423"/>
            <p:cNvSpPr>
              <a:spLocks/>
            </p:cNvSpPr>
            <p:nvPr/>
          </p:nvSpPr>
          <p:spPr bwMode="auto">
            <a:xfrm>
              <a:off x="4041" y="3106"/>
              <a:ext cx="47" cy="46"/>
            </a:xfrm>
            <a:custGeom>
              <a:avLst/>
              <a:gdLst>
                <a:gd name="T0" fmla="*/ 2 w 84"/>
                <a:gd name="T1" fmla="*/ 0 h 84"/>
                <a:gd name="T2" fmla="*/ 4 w 84"/>
                <a:gd name="T3" fmla="*/ 4 h 84"/>
                <a:gd name="T4" fmla="*/ 0 w 84"/>
                <a:gd name="T5" fmla="*/ 4 h 84"/>
                <a:gd name="T6" fmla="*/ 2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725" name="Freeform 424"/>
            <p:cNvSpPr>
              <a:spLocks/>
            </p:cNvSpPr>
            <p:nvPr/>
          </p:nvSpPr>
          <p:spPr bwMode="auto">
            <a:xfrm>
              <a:off x="4160" y="3195"/>
              <a:ext cx="47" cy="46"/>
            </a:xfrm>
            <a:custGeom>
              <a:avLst/>
              <a:gdLst>
                <a:gd name="T0" fmla="*/ 2 w 84"/>
                <a:gd name="T1" fmla="*/ 0 h 84"/>
                <a:gd name="T2" fmla="*/ 4 w 84"/>
                <a:gd name="T3" fmla="*/ 4 h 84"/>
                <a:gd name="T4" fmla="*/ 0 w 84"/>
                <a:gd name="T5" fmla="*/ 4 h 84"/>
                <a:gd name="T6" fmla="*/ 2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726" name="Freeform 425"/>
            <p:cNvSpPr>
              <a:spLocks/>
            </p:cNvSpPr>
            <p:nvPr/>
          </p:nvSpPr>
          <p:spPr bwMode="auto">
            <a:xfrm>
              <a:off x="4279" y="3245"/>
              <a:ext cx="48" cy="46"/>
            </a:xfrm>
            <a:custGeom>
              <a:avLst/>
              <a:gdLst>
                <a:gd name="T0" fmla="*/ 3 w 84"/>
                <a:gd name="T1" fmla="*/ 0 h 84"/>
                <a:gd name="T2" fmla="*/ 5 w 84"/>
                <a:gd name="T3" fmla="*/ 4 h 84"/>
                <a:gd name="T4" fmla="*/ 0 w 84"/>
                <a:gd name="T5" fmla="*/ 4 h 84"/>
                <a:gd name="T6" fmla="*/ 3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727" name="Freeform 426"/>
            <p:cNvSpPr>
              <a:spLocks/>
            </p:cNvSpPr>
            <p:nvPr/>
          </p:nvSpPr>
          <p:spPr bwMode="auto">
            <a:xfrm>
              <a:off x="4396" y="3304"/>
              <a:ext cx="47" cy="47"/>
            </a:xfrm>
            <a:custGeom>
              <a:avLst/>
              <a:gdLst>
                <a:gd name="T0" fmla="*/ 2 w 84"/>
                <a:gd name="T1" fmla="*/ 0 h 84"/>
                <a:gd name="T2" fmla="*/ 4 w 84"/>
                <a:gd name="T3" fmla="*/ 4 h 84"/>
                <a:gd name="T4" fmla="*/ 0 w 84"/>
                <a:gd name="T5" fmla="*/ 4 h 84"/>
                <a:gd name="T6" fmla="*/ 2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728" name="Freeform 427"/>
            <p:cNvSpPr>
              <a:spLocks/>
            </p:cNvSpPr>
            <p:nvPr/>
          </p:nvSpPr>
          <p:spPr bwMode="auto">
            <a:xfrm>
              <a:off x="4515" y="3321"/>
              <a:ext cx="48" cy="46"/>
            </a:xfrm>
            <a:custGeom>
              <a:avLst/>
              <a:gdLst>
                <a:gd name="T0" fmla="*/ 3 w 84"/>
                <a:gd name="T1" fmla="*/ 0 h 84"/>
                <a:gd name="T2" fmla="*/ 5 w 84"/>
                <a:gd name="T3" fmla="*/ 4 h 84"/>
                <a:gd name="T4" fmla="*/ 0 w 84"/>
                <a:gd name="T5" fmla="*/ 4 h 84"/>
                <a:gd name="T6" fmla="*/ 3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729" name="Freeform 428"/>
            <p:cNvSpPr>
              <a:spLocks/>
            </p:cNvSpPr>
            <p:nvPr/>
          </p:nvSpPr>
          <p:spPr bwMode="auto">
            <a:xfrm>
              <a:off x="4634" y="3347"/>
              <a:ext cx="48" cy="47"/>
            </a:xfrm>
            <a:custGeom>
              <a:avLst/>
              <a:gdLst>
                <a:gd name="T0" fmla="*/ 3 w 84"/>
                <a:gd name="T1" fmla="*/ 0 h 84"/>
                <a:gd name="T2" fmla="*/ 5 w 84"/>
                <a:gd name="T3" fmla="*/ 4 h 84"/>
                <a:gd name="T4" fmla="*/ 0 w 84"/>
                <a:gd name="T5" fmla="*/ 4 h 84"/>
                <a:gd name="T6" fmla="*/ 3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730" name="Freeform 429"/>
            <p:cNvSpPr>
              <a:spLocks/>
            </p:cNvSpPr>
            <p:nvPr/>
          </p:nvSpPr>
          <p:spPr bwMode="auto">
            <a:xfrm>
              <a:off x="4753" y="3397"/>
              <a:ext cx="48" cy="46"/>
            </a:xfrm>
            <a:custGeom>
              <a:avLst/>
              <a:gdLst>
                <a:gd name="T0" fmla="*/ 3 w 84"/>
                <a:gd name="T1" fmla="*/ 0 h 84"/>
                <a:gd name="T2" fmla="*/ 5 w 84"/>
                <a:gd name="T3" fmla="*/ 4 h 84"/>
                <a:gd name="T4" fmla="*/ 0 w 84"/>
                <a:gd name="T5" fmla="*/ 4 h 84"/>
                <a:gd name="T6" fmla="*/ 3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731" name="Freeform 430"/>
            <p:cNvSpPr>
              <a:spLocks/>
            </p:cNvSpPr>
            <p:nvPr/>
          </p:nvSpPr>
          <p:spPr bwMode="auto">
            <a:xfrm>
              <a:off x="4872" y="3417"/>
              <a:ext cx="48" cy="47"/>
            </a:xfrm>
            <a:custGeom>
              <a:avLst/>
              <a:gdLst>
                <a:gd name="T0" fmla="*/ 3 w 84"/>
                <a:gd name="T1" fmla="*/ 0 h 85"/>
                <a:gd name="T2" fmla="*/ 5 w 84"/>
                <a:gd name="T3" fmla="*/ 4 h 85"/>
                <a:gd name="T4" fmla="*/ 0 w 84"/>
                <a:gd name="T5" fmla="*/ 4 h 85"/>
                <a:gd name="T6" fmla="*/ 3 w 84"/>
                <a:gd name="T7" fmla="*/ 0 h 85"/>
                <a:gd name="T8" fmla="*/ 0 60000 65536"/>
                <a:gd name="T9" fmla="*/ 0 60000 65536"/>
                <a:gd name="T10" fmla="*/ 0 60000 65536"/>
                <a:gd name="T11" fmla="*/ 0 60000 65536"/>
                <a:gd name="T12" fmla="*/ 0 w 84"/>
                <a:gd name="T13" fmla="*/ 0 h 85"/>
                <a:gd name="T14" fmla="*/ 84 w 84"/>
                <a:gd name="T15" fmla="*/ 85 h 85"/>
              </a:gdLst>
              <a:ahLst/>
              <a:cxnLst>
                <a:cxn ang="T8">
                  <a:pos x="T0" y="T1"/>
                </a:cxn>
                <a:cxn ang="T9">
                  <a:pos x="T2" y="T3"/>
                </a:cxn>
                <a:cxn ang="T10">
                  <a:pos x="T4" y="T5"/>
                </a:cxn>
                <a:cxn ang="T11">
                  <a:pos x="T6" y="T7"/>
                </a:cxn>
              </a:cxnLst>
              <a:rect l="T12" t="T13" r="T14" b="T15"/>
              <a:pathLst>
                <a:path w="84" h="85">
                  <a:moveTo>
                    <a:pt x="42" y="0"/>
                  </a:moveTo>
                  <a:lnTo>
                    <a:pt x="84" y="85"/>
                  </a:lnTo>
                  <a:lnTo>
                    <a:pt x="0" y="85"/>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732" name="Freeform 431"/>
            <p:cNvSpPr>
              <a:spLocks/>
            </p:cNvSpPr>
            <p:nvPr/>
          </p:nvSpPr>
          <p:spPr bwMode="auto">
            <a:xfrm>
              <a:off x="4992" y="3420"/>
              <a:ext cx="47" cy="47"/>
            </a:xfrm>
            <a:custGeom>
              <a:avLst/>
              <a:gdLst>
                <a:gd name="T0" fmla="*/ 2 w 84"/>
                <a:gd name="T1" fmla="*/ 0 h 85"/>
                <a:gd name="T2" fmla="*/ 4 w 84"/>
                <a:gd name="T3" fmla="*/ 4 h 85"/>
                <a:gd name="T4" fmla="*/ 0 w 84"/>
                <a:gd name="T5" fmla="*/ 4 h 85"/>
                <a:gd name="T6" fmla="*/ 2 w 84"/>
                <a:gd name="T7" fmla="*/ 0 h 85"/>
                <a:gd name="T8" fmla="*/ 0 60000 65536"/>
                <a:gd name="T9" fmla="*/ 0 60000 65536"/>
                <a:gd name="T10" fmla="*/ 0 60000 65536"/>
                <a:gd name="T11" fmla="*/ 0 60000 65536"/>
                <a:gd name="T12" fmla="*/ 0 w 84"/>
                <a:gd name="T13" fmla="*/ 0 h 85"/>
                <a:gd name="T14" fmla="*/ 84 w 84"/>
                <a:gd name="T15" fmla="*/ 85 h 85"/>
              </a:gdLst>
              <a:ahLst/>
              <a:cxnLst>
                <a:cxn ang="T8">
                  <a:pos x="T0" y="T1"/>
                </a:cxn>
                <a:cxn ang="T9">
                  <a:pos x="T2" y="T3"/>
                </a:cxn>
                <a:cxn ang="T10">
                  <a:pos x="T4" y="T5"/>
                </a:cxn>
                <a:cxn ang="T11">
                  <a:pos x="T6" y="T7"/>
                </a:cxn>
              </a:cxnLst>
              <a:rect l="T12" t="T13" r="T14" b="T15"/>
              <a:pathLst>
                <a:path w="84" h="85">
                  <a:moveTo>
                    <a:pt x="42" y="0"/>
                  </a:moveTo>
                  <a:lnTo>
                    <a:pt x="84" y="85"/>
                  </a:lnTo>
                  <a:lnTo>
                    <a:pt x="0" y="85"/>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733" name="Freeform 432"/>
            <p:cNvSpPr>
              <a:spLocks/>
            </p:cNvSpPr>
            <p:nvPr/>
          </p:nvSpPr>
          <p:spPr bwMode="auto">
            <a:xfrm>
              <a:off x="5112" y="3437"/>
              <a:ext cx="47" cy="47"/>
            </a:xfrm>
            <a:custGeom>
              <a:avLst/>
              <a:gdLst>
                <a:gd name="T0" fmla="*/ 2 w 84"/>
                <a:gd name="T1" fmla="*/ 0 h 85"/>
                <a:gd name="T2" fmla="*/ 4 w 84"/>
                <a:gd name="T3" fmla="*/ 4 h 85"/>
                <a:gd name="T4" fmla="*/ 0 w 84"/>
                <a:gd name="T5" fmla="*/ 4 h 85"/>
                <a:gd name="T6" fmla="*/ 2 w 84"/>
                <a:gd name="T7" fmla="*/ 0 h 85"/>
                <a:gd name="T8" fmla="*/ 0 60000 65536"/>
                <a:gd name="T9" fmla="*/ 0 60000 65536"/>
                <a:gd name="T10" fmla="*/ 0 60000 65536"/>
                <a:gd name="T11" fmla="*/ 0 60000 65536"/>
                <a:gd name="T12" fmla="*/ 0 w 84"/>
                <a:gd name="T13" fmla="*/ 0 h 85"/>
                <a:gd name="T14" fmla="*/ 84 w 84"/>
                <a:gd name="T15" fmla="*/ 85 h 85"/>
              </a:gdLst>
              <a:ahLst/>
              <a:cxnLst>
                <a:cxn ang="T8">
                  <a:pos x="T0" y="T1"/>
                </a:cxn>
                <a:cxn ang="T9">
                  <a:pos x="T2" y="T3"/>
                </a:cxn>
                <a:cxn ang="T10">
                  <a:pos x="T4" y="T5"/>
                </a:cxn>
                <a:cxn ang="T11">
                  <a:pos x="T6" y="T7"/>
                </a:cxn>
              </a:cxnLst>
              <a:rect l="T12" t="T13" r="T14" b="T15"/>
              <a:pathLst>
                <a:path w="84" h="85">
                  <a:moveTo>
                    <a:pt x="42" y="0"/>
                  </a:moveTo>
                  <a:lnTo>
                    <a:pt x="84" y="85"/>
                  </a:lnTo>
                  <a:lnTo>
                    <a:pt x="0" y="85"/>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734" name="Freeform 433"/>
            <p:cNvSpPr>
              <a:spLocks/>
            </p:cNvSpPr>
            <p:nvPr/>
          </p:nvSpPr>
          <p:spPr bwMode="auto">
            <a:xfrm>
              <a:off x="5231" y="3447"/>
              <a:ext cx="48" cy="47"/>
            </a:xfrm>
            <a:custGeom>
              <a:avLst/>
              <a:gdLst>
                <a:gd name="T0" fmla="*/ 3 w 84"/>
                <a:gd name="T1" fmla="*/ 0 h 84"/>
                <a:gd name="T2" fmla="*/ 5 w 84"/>
                <a:gd name="T3" fmla="*/ 4 h 84"/>
                <a:gd name="T4" fmla="*/ 0 w 84"/>
                <a:gd name="T5" fmla="*/ 4 h 84"/>
                <a:gd name="T6" fmla="*/ 3 w 84"/>
                <a:gd name="T7" fmla="*/ 0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42" y="0"/>
                  </a:moveTo>
                  <a:lnTo>
                    <a:pt x="84" y="84"/>
                  </a:lnTo>
                  <a:lnTo>
                    <a:pt x="0" y="84"/>
                  </a:lnTo>
                  <a:lnTo>
                    <a:pt x="42" y="0"/>
                  </a:lnTo>
                  <a:close/>
                </a:path>
              </a:pathLst>
            </a:custGeom>
            <a:solidFill>
              <a:srgbClr val="00FF00"/>
            </a:solidFill>
            <a:ln w="9525">
              <a:solidFill>
                <a:srgbClr val="00FF00"/>
              </a:solidFill>
              <a:round/>
              <a:headEnd/>
              <a:tailEnd/>
            </a:ln>
          </p:spPr>
          <p:txBody>
            <a:bodyPr/>
            <a:lstStyle/>
            <a:p>
              <a:endParaRPr lang="en-US" dirty="0"/>
            </a:p>
          </p:txBody>
        </p:sp>
        <p:sp>
          <p:nvSpPr>
            <p:cNvPr id="110735" name="Freeform 434"/>
            <p:cNvSpPr>
              <a:spLocks/>
            </p:cNvSpPr>
            <p:nvPr/>
          </p:nvSpPr>
          <p:spPr bwMode="auto">
            <a:xfrm>
              <a:off x="3564" y="3215"/>
              <a:ext cx="48" cy="46"/>
            </a:xfrm>
            <a:custGeom>
              <a:avLst/>
              <a:gdLst>
                <a:gd name="T0" fmla="*/ 3 w 84"/>
                <a:gd name="T1" fmla="*/ 0 h 84"/>
                <a:gd name="T2" fmla="*/ 5 w 84"/>
                <a:gd name="T3" fmla="*/ 2 h 84"/>
                <a:gd name="T4" fmla="*/ 3 w 84"/>
                <a:gd name="T5" fmla="*/ 4 h 84"/>
                <a:gd name="T6" fmla="*/ 0 w 84"/>
                <a:gd name="T7" fmla="*/ 2 h 84"/>
                <a:gd name="T8" fmla="*/ 3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round/>
              <a:headEnd/>
              <a:tailEnd/>
            </a:ln>
          </p:spPr>
          <p:txBody>
            <a:bodyPr/>
            <a:lstStyle/>
            <a:p>
              <a:endParaRPr lang="en-US" dirty="0"/>
            </a:p>
          </p:txBody>
        </p:sp>
        <p:sp>
          <p:nvSpPr>
            <p:cNvPr id="110736" name="Freeform 435"/>
            <p:cNvSpPr>
              <a:spLocks/>
            </p:cNvSpPr>
            <p:nvPr/>
          </p:nvSpPr>
          <p:spPr bwMode="auto">
            <a:xfrm>
              <a:off x="3683" y="3169"/>
              <a:ext cx="48" cy="46"/>
            </a:xfrm>
            <a:custGeom>
              <a:avLst/>
              <a:gdLst>
                <a:gd name="T0" fmla="*/ 3 w 84"/>
                <a:gd name="T1" fmla="*/ 0 h 84"/>
                <a:gd name="T2" fmla="*/ 5 w 84"/>
                <a:gd name="T3" fmla="*/ 2 h 84"/>
                <a:gd name="T4" fmla="*/ 3 w 84"/>
                <a:gd name="T5" fmla="*/ 4 h 84"/>
                <a:gd name="T6" fmla="*/ 0 w 84"/>
                <a:gd name="T7" fmla="*/ 2 h 84"/>
                <a:gd name="T8" fmla="*/ 3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round/>
              <a:headEnd/>
              <a:tailEnd/>
            </a:ln>
          </p:spPr>
          <p:txBody>
            <a:bodyPr/>
            <a:lstStyle/>
            <a:p>
              <a:endParaRPr lang="en-US" dirty="0"/>
            </a:p>
          </p:txBody>
        </p:sp>
        <p:sp>
          <p:nvSpPr>
            <p:cNvPr id="110737" name="Freeform 436"/>
            <p:cNvSpPr>
              <a:spLocks/>
            </p:cNvSpPr>
            <p:nvPr/>
          </p:nvSpPr>
          <p:spPr bwMode="auto">
            <a:xfrm>
              <a:off x="3802" y="3063"/>
              <a:ext cx="48" cy="46"/>
            </a:xfrm>
            <a:custGeom>
              <a:avLst/>
              <a:gdLst>
                <a:gd name="T0" fmla="*/ 3 w 84"/>
                <a:gd name="T1" fmla="*/ 0 h 84"/>
                <a:gd name="T2" fmla="*/ 5 w 84"/>
                <a:gd name="T3" fmla="*/ 2 h 84"/>
                <a:gd name="T4" fmla="*/ 3 w 84"/>
                <a:gd name="T5" fmla="*/ 4 h 84"/>
                <a:gd name="T6" fmla="*/ 0 w 84"/>
                <a:gd name="T7" fmla="*/ 2 h 84"/>
                <a:gd name="T8" fmla="*/ 3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round/>
              <a:headEnd/>
              <a:tailEnd/>
            </a:ln>
          </p:spPr>
          <p:txBody>
            <a:bodyPr/>
            <a:lstStyle/>
            <a:p>
              <a:endParaRPr lang="en-US" dirty="0"/>
            </a:p>
          </p:txBody>
        </p:sp>
        <p:sp>
          <p:nvSpPr>
            <p:cNvPr id="110738" name="Freeform 437"/>
            <p:cNvSpPr>
              <a:spLocks/>
            </p:cNvSpPr>
            <p:nvPr/>
          </p:nvSpPr>
          <p:spPr bwMode="auto">
            <a:xfrm>
              <a:off x="3921" y="2990"/>
              <a:ext cx="48" cy="46"/>
            </a:xfrm>
            <a:custGeom>
              <a:avLst/>
              <a:gdLst>
                <a:gd name="T0" fmla="*/ 3 w 84"/>
                <a:gd name="T1" fmla="*/ 0 h 84"/>
                <a:gd name="T2" fmla="*/ 5 w 84"/>
                <a:gd name="T3" fmla="*/ 2 h 84"/>
                <a:gd name="T4" fmla="*/ 3 w 84"/>
                <a:gd name="T5" fmla="*/ 4 h 84"/>
                <a:gd name="T6" fmla="*/ 0 w 84"/>
                <a:gd name="T7" fmla="*/ 2 h 84"/>
                <a:gd name="T8" fmla="*/ 3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round/>
              <a:headEnd/>
              <a:tailEnd/>
            </a:ln>
          </p:spPr>
          <p:txBody>
            <a:bodyPr/>
            <a:lstStyle/>
            <a:p>
              <a:endParaRPr lang="en-US" dirty="0"/>
            </a:p>
          </p:txBody>
        </p:sp>
        <p:sp>
          <p:nvSpPr>
            <p:cNvPr id="110739" name="Freeform 438"/>
            <p:cNvSpPr>
              <a:spLocks/>
            </p:cNvSpPr>
            <p:nvPr/>
          </p:nvSpPr>
          <p:spPr bwMode="auto">
            <a:xfrm>
              <a:off x="4041" y="2970"/>
              <a:ext cx="47" cy="46"/>
            </a:xfrm>
            <a:custGeom>
              <a:avLst/>
              <a:gdLst>
                <a:gd name="T0" fmla="*/ 2 w 84"/>
                <a:gd name="T1" fmla="*/ 0 h 84"/>
                <a:gd name="T2" fmla="*/ 4 w 84"/>
                <a:gd name="T3" fmla="*/ 2 h 84"/>
                <a:gd name="T4" fmla="*/ 2 w 84"/>
                <a:gd name="T5" fmla="*/ 4 h 84"/>
                <a:gd name="T6" fmla="*/ 0 w 84"/>
                <a:gd name="T7" fmla="*/ 2 h 84"/>
                <a:gd name="T8" fmla="*/ 2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round/>
              <a:headEnd/>
              <a:tailEnd/>
            </a:ln>
          </p:spPr>
          <p:txBody>
            <a:bodyPr/>
            <a:lstStyle/>
            <a:p>
              <a:endParaRPr lang="en-US" dirty="0"/>
            </a:p>
          </p:txBody>
        </p:sp>
        <p:sp>
          <p:nvSpPr>
            <p:cNvPr id="110740" name="Freeform 439"/>
            <p:cNvSpPr>
              <a:spLocks/>
            </p:cNvSpPr>
            <p:nvPr/>
          </p:nvSpPr>
          <p:spPr bwMode="auto">
            <a:xfrm>
              <a:off x="4160" y="2980"/>
              <a:ext cx="47" cy="46"/>
            </a:xfrm>
            <a:custGeom>
              <a:avLst/>
              <a:gdLst>
                <a:gd name="T0" fmla="*/ 2 w 84"/>
                <a:gd name="T1" fmla="*/ 0 h 84"/>
                <a:gd name="T2" fmla="*/ 4 w 84"/>
                <a:gd name="T3" fmla="*/ 2 h 84"/>
                <a:gd name="T4" fmla="*/ 2 w 84"/>
                <a:gd name="T5" fmla="*/ 4 h 84"/>
                <a:gd name="T6" fmla="*/ 0 w 84"/>
                <a:gd name="T7" fmla="*/ 2 h 84"/>
                <a:gd name="T8" fmla="*/ 2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round/>
              <a:headEnd/>
              <a:tailEnd/>
            </a:ln>
          </p:spPr>
          <p:txBody>
            <a:bodyPr/>
            <a:lstStyle/>
            <a:p>
              <a:endParaRPr lang="en-US" dirty="0"/>
            </a:p>
          </p:txBody>
        </p:sp>
        <p:sp>
          <p:nvSpPr>
            <p:cNvPr id="110741" name="Freeform 440"/>
            <p:cNvSpPr>
              <a:spLocks/>
            </p:cNvSpPr>
            <p:nvPr/>
          </p:nvSpPr>
          <p:spPr bwMode="auto">
            <a:xfrm>
              <a:off x="4279" y="2983"/>
              <a:ext cx="48" cy="47"/>
            </a:xfrm>
            <a:custGeom>
              <a:avLst/>
              <a:gdLst>
                <a:gd name="T0" fmla="*/ 3 w 84"/>
                <a:gd name="T1" fmla="*/ 0 h 84"/>
                <a:gd name="T2" fmla="*/ 5 w 84"/>
                <a:gd name="T3" fmla="*/ 2 h 84"/>
                <a:gd name="T4" fmla="*/ 3 w 84"/>
                <a:gd name="T5" fmla="*/ 4 h 84"/>
                <a:gd name="T6" fmla="*/ 0 w 84"/>
                <a:gd name="T7" fmla="*/ 2 h 84"/>
                <a:gd name="T8" fmla="*/ 3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round/>
              <a:headEnd/>
              <a:tailEnd/>
            </a:ln>
          </p:spPr>
          <p:txBody>
            <a:bodyPr/>
            <a:lstStyle/>
            <a:p>
              <a:endParaRPr lang="en-US" dirty="0"/>
            </a:p>
          </p:txBody>
        </p:sp>
        <p:sp>
          <p:nvSpPr>
            <p:cNvPr id="110742" name="Freeform 441"/>
            <p:cNvSpPr>
              <a:spLocks/>
            </p:cNvSpPr>
            <p:nvPr/>
          </p:nvSpPr>
          <p:spPr bwMode="auto">
            <a:xfrm>
              <a:off x="4396" y="2990"/>
              <a:ext cx="47" cy="46"/>
            </a:xfrm>
            <a:custGeom>
              <a:avLst/>
              <a:gdLst>
                <a:gd name="T0" fmla="*/ 2 w 84"/>
                <a:gd name="T1" fmla="*/ 0 h 84"/>
                <a:gd name="T2" fmla="*/ 4 w 84"/>
                <a:gd name="T3" fmla="*/ 2 h 84"/>
                <a:gd name="T4" fmla="*/ 2 w 84"/>
                <a:gd name="T5" fmla="*/ 4 h 84"/>
                <a:gd name="T6" fmla="*/ 0 w 84"/>
                <a:gd name="T7" fmla="*/ 2 h 84"/>
                <a:gd name="T8" fmla="*/ 2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round/>
              <a:headEnd/>
              <a:tailEnd/>
            </a:ln>
          </p:spPr>
          <p:txBody>
            <a:bodyPr/>
            <a:lstStyle/>
            <a:p>
              <a:endParaRPr lang="en-US" dirty="0"/>
            </a:p>
          </p:txBody>
        </p:sp>
        <p:sp>
          <p:nvSpPr>
            <p:cNvPr id="110743" name="Freeform 442"/>
            <p:cNvSpPr>
              <a:spLocks/>
            </p:cNvSpPr>
            <p:nvPr/>
          </p:nvSpPr>
          <p:spPr bwMode="auto">
            <a:xfrm>
              <a:off x="4515" y="3030"/>
              <a:ext cx="48" cy="46"/>
            </a:xfrm>
            <a:custGeom>
              <a:avLst/>
              <a:gdLst>
                <a:gd name="T0" fmla="*/ 3 w 84"/>
                <a:gd name="T1" fmla="*/ 0 h 84"/>
                <a:gd name="T2" fmla="*/ 5 w 84"/>
                <a:gd name="T3" fmla="*/ 2 h 84"/>
                <a:gd name="T4" fmla="*/ 3 w 84"/>
                <a:gd name="T5" fmla="*/ 4 h 84"/>
                <a:gd name="T6" fmla="*/ 0 w 84"/>
                <a:gd name="T7" fmla="*/ 2 h 84"/>
                <a:gd name="T8" fmla="*/ 3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round/>
              <a:headEnd/>
              <a:tailEnd/>
            </a:ln>
          </p:spPr>
          <p:txBody>
            <a:bodyPr/>
            <a:lstStyle/>
            <a:p>
              <a:endParaRPr lang="en-US" dirty="0"/>
            </a:p>
          </p:txBody>
        </p:sp>
        <p:sp>
          <p:nvSpPr>
            <p:cNvPr id="110744" name="Freeform 443"/>
            <p:cNvSpPr>
              <a:spLocks/>
            </p:cNvSpPr>
            <p:nvPr/>
          </p:nvSpPr>
          <p:spPr bwMode="auto">
            <a:xfrm>
              <a:off x="4634" y="3096"/>
              <a:ext cx="48" cy="46"/>
            </a:xfrm>
            <a:custGeom>
              <a:avLst/>
              <a:gdLst>
                <a:gd name="T0" fmla="*/ 3 w 84"/>
                <a:gd name="T1" fmla="*/ 0 h 84"/>
                <a:gd name="T2" fmla="*/ 5 w 84"/>
                <a:gd name="T3" fmla="*/ 2 h 84"/>
                <a:gd name="T4" fmla="*/ 3 w 84"/>
                <a:gd name="T5" fmla="*/ 4 h 84"/>
                <a:gd name="T6" fmla="*/ 0 w 84"/>
                <a:gd name="T7" fmla="*/ 2 h 84"/>
                <a:gd name="T8" fmla="*/ 3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round/>
              <a:headEnd/>
              <a:tailEnd/>
            </a:ln>
          </p:spPr>
          <p:txBody>
            <a:bodyPr/>
            <a:lstStyle/>
            <a:p>
              <a:endParaRPr lang="en-US" dirty="0"/>
            </a:p>
          </p:txBody>
        </p:sp>
        <p:sp>
          <p:nvSpPr>
            <p:cNvPr id="110745" name="Freeform 444"/>
            <p:cNvSpPr>
              <a:spLocks/>
            </p:cNvSpPr>
            <p:nvPr/>
          </p:nvSpPr>
          <p:spPr bwMode="auto">
            <a:xfrm>
              <a:off x="4753" y="3169"/>
              <a:ext cx="48" cy="46"/>
            </a:xfrm>
            <a:custGeom>
              <a:avLst/>
              <a:gdLst>
                <a:gd name="T0" fmla="*/ 3 w 84"/>
                <a:gd name="T1" fmla="*/ 0 h 84"/>
                <a:gd name="T2" fmla="*/ 5 w 84"/>
                <a:gd name="T3" fmla="*/ 2 h 84"/>
                <a:gd name="T4" fmla="*/ 3 w 84"/>
                <a:gd name="T5" fmla="*/ 4 h 84"/>
                <a:gd name="T6" fmla="*/ 0 w 84"/>
                <a:gd name="T7" fmla="*/ 2 h 84"/>
                <a:gd name="T8" fmla="*/ 3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round/>
              <a:headEnd/>
              <a:tailEnd/>
            </a:ln>
          </p:spPr>
          <p:txBody>
            <a:bodyPr/>
            <a:lstStyle/>
            <a:p>
              <a:endParaRPr lang="en-US" dirty="0"/>
            </a:p>
          </p:txBody>
        </p:sp>
        <p:sp>
          <p:nvSpPr>
            <p:cNvPr id="110746" name="Freeform 445"/>
            <p:cNvSpPr>
              <a:spLocks/>
            </p:cNvSpPr>
            <p:nvPr/>
          </p:nvSpPr>
          <p:spPr bwMode="auto">
            <a:xfrm>
              <a:off x="4872" y="3284"/>
              <a:ext cx="48" cy="47"/>
            </a:xfrm>
            <a:custGeom>
              <a:avLst/>
              <a:gdLst>
                <a:gd name="T0" fmla="*/ 3 w 84"/>
                <a:gd name="T1" fmla="*/ 0 h 84"/>
                <a:gd name="T2" fmla="*/ 5 w 84"/>
                <a:gd name="T3" fmla="*/ 2 h 84"/>
                <a:gd name="T4" fmla="*/ 3 w 84"/>
                <a:gd name="T5" fmla="*/ 4 h 84"/>
                <a:gd name="T6" fmla="*/ 0 w 84"/>
                <a:gd name="T7" fmla="*/ 2 h 84"/>
                <a:gd name="T8" fmla="*/ 3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round/>
              <a:headEnd/>
              <a:tailEnd/>
            </a:ln>
          </p:spPr>
          <p:txBody>
            <a:bodyPr/>
            <a:lstStyle/>
            <a:p>
              <a:endParaRPr lang="en-US" dirty="0"/>
            </a:p>
          </p:txBody>
        </p:sp>
        <p:sp>
          <p:nvSpPr>
            <p:cNvPr id="110747" name="Freeform 446"/>
            <p:cNvSpPr>
              <a:spLocks/>
            </p:cNvSpPr>
            <p:nvPr/>
          </p:nvSpPr>
          <p:spPr bwMode="auto">
            <a:xfrm>
              <a:off x="4992" y="3337"/>
              <a:ext cx="47" cy="47"/>
            </a:xfrm>
            <a:custGeom>
              <a:avLst/>
              <a:gdLst>
                <a:gd name="T0" fmla="*/ 2 w 84"/>
                <a:gd name="T1" fmla="*/ 0 h 84"/>
                <a:gd name="T2" fmla="*/ 4 w 84"/>
                <a:gd name="T3" fmla="*/ 2 h 84"/>
                <a:gd name="T4" fmla="*/ 2 w 84"/>
                <a:gd name="T5" fmla="*/ 4 h 84"/>
                <a:gd name="T6" fmla="*/ 0 w 84"/>
                <a:gd name="T7" fmla="*/ 2 h 84"/>
                <a:gd name="T8" fmla="*/ 2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round/>
              <a:headEnd/>
              <a:tailEnd/>
            </a:ln>
          </p:spPr>
          <p:txBody>
            <a:bodyPr/>
            <a:lstStyle/>
            <a:p>
              <a:endParaRPr lang="en-US" dirty="0"/>
            </a:p>
          </p:txBody>
        </p:sp>
        <p:sp>
          <p:nvSpPr>
            <p:cNvPr id="110748" name="Freeform 447"/>
            <p:cNvSpPr>
              <a:spLocks/>
            </p:cNvSpPr>
            <p:nvPr/>
          </p:nvSpPr>
          <p:spPr bwMode="auto">
            <a:xfrm>
              <a:off x="5112" y="3347"/>
              <a:ext cx="47" cy="47"/>
            </a:xfrm>
            <a:custGeom>
              <a:avLst/>
              <a:gdLst>
                <a:gd name="T0" fmla="*/ 2 w 84"/>
                <a:gd name="T1" fmla="*/ 0 h 84"/>
                <a:gd name="T2" fmla="*/ 4 w 84"/>
                <a:gd name="T3" fmla="*/ 2 h 84"/>
                <a:gd name="T4" fmla="*/ 2 w 84"/>
                <a:gd name="T5" fmla="*/ 4 h 84"/>
                <a:gd name="T6" fmla="*/ 0 w 84"/>
                <a:gd name="T7" fmla="*/ 2 h 84"/>
                <a:gd name="T8" fmla="*/ 2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round/>
              <a:headEnd/>
              <a:tailEnd/>
            </a:ln>
          </p:spPr>
          <p:txBody>
            <a:bodyPr/>
            <a:lstStyle/>
            <a:p>
              <a:endParaRPr lang="en-US" dirty="0"/>
            </a:p>
          </p:txBody>
        </p:sp>
        <p:sp>
          <p:nvSpPr>
            <p:cNvPr id="110749" name="Freeform 448"/>
            <p:cNvSpPr>
              <a:spLocks/>
            </p:cNvSpPr>
            <p:nvPr/>
          </p:nvSpPr>
          <p:spPr bwMode="auto">
            <a:xfrm>
              <a:off x="5231" y="3397"/>
              <a:ext cx="48" cy="46"/>
            </a:xfrm>
            <a:custGeom>
              <a:avLst/>
              <a:gdLst>
                <a:gd name="T0" fmla="*/ 3 w 84"/>
                <a:gd name="T1" fmla="*/ 0 h 84"/>
                <a:gd name="T2" fmla="*/ 5 w 84"/>
                <a:gd name="T3" fmla="*/ 2 h 84"/>
                <a:gd name="T4" fmla="*/ 3 w 84"/>
                <a:gd name="T5" fmla="*/ 4 h 84"/>
                <a:gd name="T6" fmla="*/ 0 w 84"/>
                <a:gd name="T7" fmla="*/ 2 h 84"/>
                <a:gd name="T8" fmla="*/ 3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FFFF99"/>
            </a:solidFill>
            <a:ln w="9525">
              <a:solidFill>
                <a:srgbClr val="FFFF99"/>
              </a:solidFill>
              <a:round/>
              <a:headEnd/>
              <a:tailEnd/>
            </a:ln>
          </p:spPr>
          <p:txBody>
            <a:bodyPr/>
            <a:lstStyle/>
            <a:p>
              <a:endParaRPr lang="en-US" dirty="0"/>
            </a:p>
          </p:txBody>
        </p:sp>
        <p:sp>
          <p:nvSpPr>
            <p:cNvPr id="110750" name="Rectangle 449"/>
            <p:cNvSpPr>
              <a:spLocks noChangeArrowheads="1"/>
            </p:cNvSpPr>
            <p:nvPr/>
          </p:nvSpPr>
          <p:spPr bwMode="auto">
            <a:xfrm>
              <a:off x="3446" y="2646"/>
              <a:ext cx="4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Accumbens</a:t>
              </a:r>
              <a:endParaRPr lang="en-US" altLang="en-US" sz="1200" b="1" dirty="0">
                <a:latin typeface="+mn-lt"/>
                <a:cs typeface="Arial" panose="020B0604020202020204" pitchFamily="34" charset="0"/>
              </a:endParaRPr>
            </a:p>
          </p:txBody>
        </p:sp>
        <p:sp>
          <p:nvSpPr>
            <p:cNvPr id="110751" name="Line 450"/>
            <p:cNvSpPr>
              <a:spLocks noChangeShapeType="1"/>
            </p:cNvSpPr>
            <p:nvPr/>
          </p:nvSpPr>
          <p:spPr bwMode="auto">
            <a:xfrm>
              <a:off x="4943" y="2936"/>
              <a:ext cx="108" cy="1"/>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752" name="Oval 451"/>
            <p:cNvSpPr>
              <a:spLocks noChangeArrowheads="1"/>
            </p:cNvSpPr>
            <p:nvPr/>
          </p:nvSpPr>
          <p:spPr bwMode="auto">
            <a:xfrm>
              <a:off x="4976" y="2916"/>
              <a:ext cx="38" cy="37"/>
            </a:xfrm>
            <a:prstGeom prst="ellipse">
              <a:avLst/>
            </a:prstGeom>
            <a:solidFill>
              <a:srgbClr val="FF9966"/>
            </a:solidFill>
            <a:ln w="9525">
              <a:solidFill>
                <a:srgbClr val="FF9966"/>
              </a:solidFill>
              <a:round/>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53" name="Rectangle 452"/>
            <p:cNvSpPr>
              <a:spLocks noChangeArrowheads="1"/>
            </p:cNvSpPr>
            <p:nvPr/>
          </p:nvSpPr>
          <p:spPr bwMode="auto">
            <a:xfrm>
              <a:off x="5091" y="2899"/>
              <a:ext cx="12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0.5</a:t>
              </a:r>
              <a:endParaRPr lang="en-US" altLang="en-US" sz="1200" b="1" dirty="0">
                <a:latin typeface="+mn-lt"/>
                <a:cs typeface="Arial" panose="020B0604020202020204" pitchFamily="34" charset="0"/>
              </a:endParaRPr>
            </a:p>
          </p:txBody>
        </p:sp>
        <p:sp>
          <p:nvSpPr>
            <p:cNvPr id="110754" name="Line 453"/>
            <p:cNvSpPr>
              <a:spLocks noChangeShapeType="1"/>
            </p:cNvSpPr>
            <p:nvPr/>
          </p:nvSpPr>
          <p:spPr bwMode="auto">
            <a:xfrm>
              <a:off x="4943" y="3026"/>
              <a:ext cx="108" cy="1"/>
            </a:xfrm>
            <a:prstGeom prst="line">
              <a:avLst/>
            </a:prstGeom>
            <a:noFill/>
            <a:ln w="28575">
              <a:solidFill>
                <a:srgbClr val="66C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755" name="Rectangle 454"/>
            <p:cNvSpPr>
              <a:spLocks noChangeArrowheads="1"/>
            </p:cNvSpPr>
            <p:nvPr/>
          </p:nvSpPr>
          <p:spPr bwMode="auto">
            <a:xfrm>
              <a:off x="4976" y="3006"/>
              <a:ext cx="38" cy="37"/>
            </a:xfrm>
            <a:prstGeom prst="rect">
              <a:avLst/>
            </a:prstGeom>
            <a:solidFill>
              <a:srgbClr val="66CCFF"/>
            </a:solidFill>
            <a:ln w="9525">
              <a:solidFill>
                <a:srgbClr val="66CCFF"/>
              </a:solidFill>
              <a:miter lim="800000"/>
              <a:headEnd/>
              <a:tailEnd/>
            </a:ln>
          </p:spPr>
          <p:txBody>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latin typeface="+mn-lt"/>
              </a:endParaRPr>
            </a:p>
          </p:txBody>
        </p:sp>
        <p:sp>
          <p:nvSpPr>
            <p:cNvPr id="110756" name="Rectangle 455"/>
            <p:cNvSpPr>
              <a:spLocks noChangeArrowheads="1"/>
            </p:cNvSpPr>
            <p:nvPr/>
          </p:nvSpPr>
          <p:spPr bwMode="auto">
            <a:xfrm>
              <a:off x="5091" y="2989"/>
              <a:ext cx="12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1.0</a:t>
              </a:r>
              <a:endParaRPr lang="en-US" altLang="en-US" sz="1200" b="1" dirty="0">
                <a:latin typeface="+mn-lt"/>
                <a:cs typeface="Arial" panose="020B0604020202020204" pitchFamily="34" charset="0"/>
              </a:endParaRPr>
            </a:p>
          </p:txBody>
        </p:sp>
        <p:sp>
          <p:nvSpPr>
            <p:cNvPr id="110757" name="Line 456"/>
            <p:cNvSpPr>
              <a:spLocks noChangeShapeType="1"/>
            </p:cNvSpPr>
            <p:nvPr/>
          </p:nvSpPr>
          <p:spPr bwMode="auto">
            <a:xfrm>
              <a:off x="4943" y="3115"/>
              <a:ext cx="108" cy="1"/>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758" name="Freeform 457"/>
            <p:cNvSpPr>
              <a:spLocks/>
            </p:cNvSpPr>
            <p:nvPr/>
          </p:nvSpPr>
          <p:spPr bwMode="auto">
            <a:xfrm>
              <a:off x="4976" y="3096"/>
              <a:ext cx="41" cy="39"/>
            </a:xfrm>
            <a:custGeom>
              <a:avLst/>
              <a:gdLst>
                <a:gd name="T0" fmla="*/ 2 w 72"/>
                <a:gd name="T1" fmla="*/ 0 h 72"/>
                <a:gd name="T2" fmla="*/ 4 w 72"/>
                <a:gd name="T3" fmla="*/ 3 h 72"/>
                <a:gd name="T4" fmla="*/ 0 w 72"/>
                <a:gd name="T5" fmla="*/ 3 h 72"/>
                <a:gd name="T6" fmla="*/ 2 w 72"/>
                <a:gd name="T7" fmla="*/ 0 h 72"/>
                <a:gd name="T8" fmla="*/ 0 60000 65536"/>
                <a:gd name="T9" fmla="*/ 0 60000 65536"/>
                <a:gd name="T10" fmla="*/ 0 60000 65536"/>
                <a:gd name="T11" fmla="*/ 0 60000 65536"/>
                <a:gd name="T12" fmla="*/ 0 w 72"/>
                <a:gd name="T13" fmla="*/ 0 h 72"/>
                <a:gd name="T14" fmla="*/ 72 w 72"/>
                <a:gd name="T15" fmla="*/ 72 h 72"/>
              </a:gdLst>
              <a:ahLst/>
              <a:cxnLst>
                <a:cxn ang="T8">
                  <a:pos x="T0" y="T1"/>
                </a:cxn>
                <a:cxn ang="T9">
                  <a:pos x="T2" y="T3"/>
                </a:cxn>
                <a:cxn ang="T10">
                  <a:pos x="T4" y="T5"/>
                </a:cxn>
                <a:cxn ang="T11">
                  <a:pos x="T6" y="T7"/>
                </a:cxn>
              </a:cxnLst>
              <a:rect l="T12" t="T13" r="T14" b="T15"/>
              <a:pathLst>
                <a:path w="72" h="72">
                  <a:moveTo>
                    <a:pt x="36" y="0"/>
                  </a:moveTo>
                  <a:lnTo>
                    <a:pt x="72" y="72"/>
                  </a:lnTo>
                  <a:lnTo>
                    <a:pt x="0" y="72"/>
                  </a:lnTo>
                  <a:lnTo>
                    <a:pt x="36" y="0"/>
                  </a:lnTo>
                  <a:close/>
                </a:path>
              </a:pathLst>
            </a:custGeom>
            <a:solidFill>
              <a:srgbClr val="00FF00"/>
            </a:solidFill>
            <a:ln w="9525">
              <a:solidFill>
                <a:srgbClr val="00FF00"/>
              </a:solidFill>
              <a:round/>
              <a:headEnd/>
              <a:tailEnd/>
            </a:ln>
          </p:spPr>
          <p:txBody>
            <a:bodyPr/>
            <a:lstStyle/>
            <a:p>
              <a:endParaRPr lang="en-US" dirty="0"/>
            </a:p>
          </p:txBody>
        </p:sp>
        <p:sp>
          <p:nvSpPr>
            <p:cNvPr id="110759" name="Rectangle 458"/>
            <p:cNvSpPr>
              <a:spLocks noChangeArrowheads="1"/>
            </p:cNvSpPr>
            <p:nvPr/>
          </p:nvSpPr>
          <p:spPr bwMode="auto">
            <a:xfrm>
              <a:off x="5091" y="3078"/>
              <a:ext cx="12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2.5</a:t>
              </a:r>
              <a:endParaRPr lang="en-US" altLang="en-US" sz="1200" b="1" dirty="0">
                <a:latin typeface="+mn-lt"/>
                <a:cs typeface="Arial" panose="020B0604020202020204" pitchFamily="34" charset="0"/>
              </a:endParaRPr>
            </a:p>
          </p:txBody>
        </p:sp>
        <p:sp>
          <p:nvSpPr>
            <p:cNvPr id="110760" name="Line 459"/>
            <p:cNvSpPr>
              <a:spLocks noChangeShapeType="1"/>
            </p:cNvSpPr>
            <p:nvPr/>
          </p:nvSpPr>
          <p:spPr bwMode="auto">
            <a:xfrm>
              <a:off x="4943" y="3205"/>
              <a:ext cx="108" cy="0"/>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761" name="Freeform 460"/>
            <p:cNvSpPr>
              <a:spLocks/>
            </p:cNvSpPr>
            <p:nvPr/>
          </p:nvSpPr>
          <p:spPr bwMode="auto">
            <a:xfrm>
              <a:off x="4976" y="3185"/>
              <a:ext cx="41" cy="40"/>
            </a:xfrm>
            <a:custGeom>
              <a:avLst/>
              <a:gdLst>
                <a:gd name="T0" fmla="*/ 2 w 72"/>
                <a:gd name="T1" fmla="*/ 0 h 72"/>
                <a:gd name="T2" fmla="*/ 4 w 72"/>
                <a:gd name="T3" fmla="*/ 2 h 72"/>
                <a:gd name="T4" fmla="*/ 2 w 72"/>
                <a:gd name="T5" fmla="*/ 4 h 72"/>
                <a:gd name="T6" fmla="*/ 0 w 72"/>
                <a:gd name="T7" fmla="*/ 2 h 72"/>
                <a:gd name="T8" fmla="*/ 2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FFFF99"/>
            </a:solidFill>
            <a:ln w="9525">
              <a:solidFill>
                <a:srgbClr val="FFFF99"/>
              </a:solidFill>
              <a:round/>
              <a:headEnd/>
              <a:tailEnd/>
            </a:ln>
          </p:spPr>
          <p:txBody>
            <a:bodyPr/>
            <a:lstStyle/>
            <a:p>
              <a:endParaRPr lang="en-US" dirty="0"/>
            </a:p>
          </p:txBody>
        </p:sp>
        <p:sp>
          <p:nvSpPr>
            <p:cNvPr id="110762" name="Rectangle 461"/>
            <p:cNvSpPr>
              <a:spLocks noChangeArrowheads="1"/>
            </p:cNvSpPr>
            <p:nvPr/>
          </p:nvSpPr>
          <p:spPr bwMode="auto">
            <a:xfrm>
              <a:off x="5091" y="3170"/>
              <a:ext cx="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200" b="1" dirty="0">
                  <a:solidFill>
                    <a:srgbClr val="FFFFFF"/>
                  </a:solidFill>
                  <a:latin typeface="+mn-lt"/>
                  <a:cs typeface="Arial" panose="020B0604020202020204" pitchFamily="34" charset="0"/>
                </a:rPr>
                <a:t>10</a:t>
              </a:r>
              <a:endParaRPr lang="en-US" altLang="en-US" sz="1200" b="1" dirty="0">
                <a:latin typeface="+mn-lt"/>
                <a:cs typeface="Arial" panose="020B0604020202020204" pitchFamily="34" charset="0"/>
              </a:endParaRPr>
            </a:p>
          </p:txBody>
        </p:sp>
        <p:sp>
          <p:nvSpPr>
            <p:cNvPr id="110763" name="Text Box 462"/>
            <p:cNvSpPr txBox="1">
              <a:spLocks noChangeArrowheads="1"/>
            </p:cNvSpPr>
            <p:nvPr/>
          </p:nvSpPr>
          <p:spPr bwMode="auto">
            <a:xfrm>
              <a:off x="4912" y="2745"/>
              <a:ext cx="69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lgn="ctr">
                <a:spcBef>
                  <a:spcPct val="0"/>
                </a:spcBef>
                <a:buFontTx/>
                <a:buNone/>
              </a:pPr>
              <a:r>
                <a:rPr lang="en-US" altLang="en-US" sz="1200" b="1" dirty="0">
                  <a:solidFill>
                    <a:srgbClr val="FFFFFF"/>
                  </a:solidFill>
                  <a:latin typeface="+mn-lt"/>
                  <a:cs typeface="Arial" panose="020B0604020202020204" pitchFamily="34" charset="0"/>
                </a:rPr>
                <a:t>Dose </a:t>
              </a:r>
            </a:p>
          </p:txBody>
        </p:sp>
        <p:sp>
          <p:nvSpPr>
            <p:cNvPr id="110764" name="Text Box 1567"/>
            <p:cNvSpPr txBox="1">
              <a:spLocks noChangeArrowheads="1"/>
            </p:cNvSpPr>
            <p:nvPr/>
          </p:nvSpPr>
          <p:spPr bwMode="auto">
            <a:xfrm>
              <a:off x="5168" y="2881"/>
              <a:ext cx="33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000" b="1" dirty="0">
                  <a:solidFill>
                    <a:schemeClr val="bg1"/>
                  </a:solidFill>
                  <a:latin typeface="+mn-lt"/>
                </a:rPr>
                <a:t>mg/kg</a:t>
              </a:r>
            </a:p>
          </p:txBody>
        </p:sp>
        <p:sp>
          <p:nvSpPr>
            <p:cNvPr id="110765" name="Text Box 1568"/>
            <p:cNvSpPr txBox="1">
              <a:spLocks noChangeArrowheads="1"/>
            </p:cNvSpPr>
            <p:nvPr/>
          </p:nvSpPr>
          <p:spPr bwMode="auto">
            <a:xfrm>
              <a:off x="5168" y="2971"/>
              <a:ext cx="33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000" b="1" dirty="0">
                  <a:solidFill>
                    <a:schemeClr val="bg1"/>
                  </a:solidFill>
                  <a:latin typeface="+mn-lt"/>
                </a:rPr>
                <a:t>mg/kg</a:t>
              </a:r>
            </a:p>
          </p:txBody>
        </p:sp>
        <p:sp>
          <p:nvSpPr>
            <p:cNvPr id="110766" name="Text Box 1569"/>
            <p:cNvSpPr txBox="1">
              <a:spLocks noChangeArrowheads="1"/>
            </p:cNvSpPr>
            <p:nvPr/>
          </p:nvSpPr>
          <p:spPr bwMode="auto">
            <a:xfrm>
              <a:off x="5156" y="3151"/>
              <a:ext cx="33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000" b="1" dirty="0">
                  <a:solidFill>
                    <a:schemeClr val="bg1"/>
                  </a:solidFill>
                  <a:latin typeface="+mn-lt"/>
                </a:rPr>
                <a:t>mg/kg</a:t>
              </a:r>
            </a:p>
          </p:txBody>
        </p:sp>
        <p:sp>
          <p:nvSpPr>
            <p:cNvPr id="110767" name="Text Box 1570"/>
            <p:cNvSpPr txBox="1">
              <a:spLocks noChangeArrowheads="1"/>
            </p:cNvSpPr>
            <p:nvPr/>
          </p:nvSpPr>
          <p:spPr bwMode="auto">
            <a:xfrm>
              <a:off x="5162" y="3055"/>
              <a:ext cx="33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r>
                <a:rPr lang="en-US" altLang="en-US" sz="1000" b="1" dirty="0">
                  <a:solidFill>
                    <a:schemeClr val="bg1"/>
                  </a:solidFill>
                  <a:latin typeface="+mn-lt"/>
                </a:rPr>
                <a:t>mg/kg</a:t>
              </a:r>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en-US" altLang="en-US" sz="3600" dirty="0"/>
              <a:t>Addiction is a disease of the youth</a:t>
            </a:r>
          </a:p>
        </p:txBody>
      </p:sp>
      <p:pic>
        <p:nvPicPr>
          <p:cNvPr id="21509" name="Picture 5" descr="010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00200"/>
            <a:ext cx="5105400" cy="43225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8706"/>
            <a:ext cx="7886700" cy="994172"/>
          </a:xfrm>
        </p:spPr>
        <p:txBody>
          <a:bodyPr/>
          <a:lstStyle/>
          <a:p>
            <a:r>
              <a:rPr lang="en-US" dirty="0"/>
              <a:t>What are opioids?</a:t>
            </a:r>
          </a:p>
        </p:txBody>
      </p:sp>
      <p:sp>
        <p:nvSpPr>
          <p:cNvPr id="3" name="Text Placeholder 2"/>
          <p:cNvSpPr>
            <a:spLocks noGrp="1"/>
          </p:cNvSpPr>
          <p:nvPr>
            <p:ph type="body" idx="1"/>
          </p:nvPr>
        </p:nvSpPr>
        <p:spPr>
          <a:xfrm>
            <a:off x="300658" y="2428879"/>
            <a:ext cx="3868340" cy="324326"/>
          </a:xfrm>
        </p:spPr>
        <p:txBody>
          <a:bodyPr>
            <a:normAutofit fontScale="77500" lnSpcReduction="20000"/>
          </a:bodyPr>
          <a:lstStyle/>
          <a:p>
            <a:r>
              <a:rPr lang="en-US" dirty="0"/>
              <a:t>“Natural”, referred to as “opiates”</a:t>
            </a:r>
          </a:p>
        </p:txBody>
      </p:sp>
      <p:sp>
        <p:nvSpPr>
          <p:cNvPr id="4" name="Content Placeholder 3"/>
          <p:cNvSpPr>
            <a:spLocks noGrp="1"/>
          </p:cNvSpPr>
          <p:nvPr>
            <p:ph sz="half" idx="2"/>
          </p:nvPr>
        </p:nvSpPr>
        <p:spPr>
          <a:xfrm>
            <a:off x="300657" y="2792446"/>
            <a:ext cx="3620883" cy="714404"/>
          </a:xfrm>
        </p:spPr>
        <p:txBody>
          <a:bodyPr>
            <a:normAutofit/>
          </a:bodyPr>
          <a:lstStyle/>
          <a:p>
            <a:r>
              <a:rPr lang="en-US" sz="1800" dirty="0"/>
              <a:t>Derived from opium poppy</a:t>
            </a:r>
          </a:p>
          <a:p>
            <a:r>
              <a:rPr lang="en-US" sz="1800" dirty="0"/>
              <a:t>Morphine, codeine, opium</a:t>
            </a:r>
          </a:p>
        </p:txBody>
      </p:sp>
      <p:sp>
        <p:nvSpPr>
          <p:cNvPr id="5" name="Text Placeholder 4"/>
          <p:cNvSpPr>
            <a:spLocks noGrp="1"/>
          </p:cNvSpPr>
          <p:nvPr>
            <p:ph type="body" sz="quarter" idx="3"/>
          </p:nvPr>
        </p:nvSpPr>
        <p:spPr>
          <a:xfrm>
            <a:off x="300657" y="3758042"/>
            <a:ext cx="3837611" cy="342740"/>
          </a:xfrm>
        </p:spPr>
        <p:txBody>
          <a:bodyPr>
            <a:normAutofit fontScale="85000" lnSpcReduction="20000"/>
          </a:bodyPr>
          <a:lstStyle/>
          <a:p>
            <a:r>
              <a:rPr lang="en-US" dirty="0"/>
              <a:t>Synthetic (partly or completely):</a:t>
            </a:r>
          </a:p>
        </p:txBody>
      </p:sp>
      <p:sp>
        <p:nvSpPr>
          <p:cNvPr id="6" name="Content Placeholder 5"/>
          <p:cNvSpPr>
            <a:spLocks noGrp="1"/>
          </p:cNvSpPr>
          <p:nvPr>
            <p:ph sz="quarter" idx="4"/>
          </p:nvPr>
        </p:nvSpPr>
        <p:spPr>
          <a:xfrm>
            <a:off x="300658" y="4153104"/>
            <a:ext cx="3724547" cy="1295468"/>
          </a:xfrm>
        </p:spPr>
        <p:txBody>
          <a:bodyPr>
            <a:normAutofit/>
          </a:bodyPr>
          <a:lstStyle/>
          <a:p>
            <a:r>
              <a:rPr lang="en-US" sz="1800" dirty="0"/>
              <a:t>Semisynthetic: heroin, hydrocodone, oxycodone</a:t>
            </a:r>
          </a:p>
          <a:p>
            <a:r>
              <a:rPr lang="en-US" sz="1800" dirty="0"/>
              <a:t>Fully Synthetic: fentanyl, tramadol, methadone</a:t>
            </a:r>
          </a:p>
        </p:txBody>
      </p:sp>
      <p:sp>
        <p:nvSpPr>
          <p:cNvPr id="8" name="TextBox 7"/>
          <p:cNvSpPr txBox="1"/>
          <p:nvPr/>
        </p:nvSpPr>
        <p:spPr>
          <a:xfrm>
            <a:off x="4299224" y="1759943"/>
            <a:ext cx="3497253" cy="3647152"/>
          </a:xfrm>
          <a:prstGeom prst="rect">
            <a:avLst/>
          </a:prstGeom>
          <a:noFill/>
        </p:spPr>
        <p:txBody>
          <a:bodyPr wrap="square" rtlCol="0">
            <a:spAutoFit/>
          </a:bodyPr>
          <a:lstStyle/>
          <a:p>
            <a:r>
              <a:rPr lang="en-US" dirty="0"/>
              <a:t>All of these drugs have significant potential for causing “addiction”, or Opioid Use Disorder</a:t>
            </a:r>
          </a:p>
          <a:p>
            <a:endParaRPr lang="en-US" sz="1350" dirty="0"/>
          </a:p>
          <a:p>
            <a:r>
              <a:rPr lang="en-US" sz="1500" dirty="0"/>
              <a:t>They also share common effects, depending on dose:</a:t>
            </a:r>
          </a:p>
          <a:p>
            <a:pPr marL="214313" indent="-214313">
              <a:buFont typeface="Arial" panose="020B0604020202020204" pitchFamily="34" charset="0"/>
              <a:buChar char="•"/>
            </a:pPr>
            <a:r>
              <a:rPr lang="en-US" sz="1500" dirty="0"/>
              <a:t>Pain relief (analgesia)</a:t>
            </a:r>
          </a:p>
          <a:p>
            <a:pPr marL="214313" indent="-214313">
              <a:buFont typeface="Arial" panose="020B0604020202020204" pitchFamily="34" charset="0"/>
              <a:buChar char="•"/>
            </a:pPr>
            <a:r>
              <a:rPr lang="en-US" sz="1500" dirty="0"/>
              <a:t>Cough suppression</a:t>
            </a:r>
          </a:p>
          <a:p>
            <a:pPr marL="214313" indent="-214313">
              <a:buFont typeface="Arial" panose="020B0604020202020204" pitchFamily="34" charset="0"/>
              <a:buChar char="•"/>
            </a:pPr>
            <a:r>
              <a:rPr lang="en-US" sz="1500" dirty="0"/>
              <a:t>Constipation</a:t>
            </a:r>
          </a:p>
          <a:p>
            <a:pPr marL="214313" indent="-214313">
              <a:buFont typeface="Arial" panose="020B0604020202020204" pitchFamily="34" charset="0"/>
              <a:buChar char="•"/>
            </a:pPr>
            <a:r>
              <a:rPr lang="en-US" sz="1500" dirty="0"/>
              <a:t>Sedation (sleepiness)</a:t>
            </a:r>
          </a:p>
          <a:p>
            <a:pPr marL="214313" indent="-214313">
              <a:buFont typeface="Arial" panose="020B0604020202020204" pitchFamily="34" charset="0"/>
              <a:buChar char="•"/>
            </a:pPr>
            <a:r>
              <a:rPr lang="en-US" sz="1500" dirty="0"/>
              <a:t>Respiratory suppression (slowed breathing)</a:t>
            </a:r>
          </a:p>
          <a:p>
            <a:pPr marL="214313" indent="-214313">
              <a:buFont typeface="Arial" panose="020B0604020202020204" pitchFamily="34" charset="0"/>
              <a:buChar char="•"/>
            </a:pPr>
            <a:r>
              <a:rPr lang="en-US" sz="1500" dirty="0"/>
              <a:t>Respiratory arrest (stopping breathing)</a:t>
            </a:r>
          </a:p>
          <a:p>
            <a:pPr marL="214313" indent="-214313">
              <a:buFont typeface="Arial" panose="020B0604020202020204" pitchFamily="34" charset="0"/>
              <a:buChar char="•"/>
            </a:pPr>
            <a:r>
              <a:rPr lang="en-US" sz="1500" dirty="0"/>
              <a:t>Death</a:t>
            </a:r>
          </a:p>
          <a:p>
            <a:endParaRPr lang="en-US" sz="1350" dirty="0"/>
          </a:p>
        </p:txBody>
      </p:sp>
      <p:sp>
        <p:nvSpPr>
          <p:cNvPr id="9" name="TextBox 8"/>
          <p:cNvSpPr txBox="1"/>
          <p:nvPr/>
        </p:nvSpPr>
        <p:spPr>
          <a:xfrm>
            <a:off x="5660917" y="1517011"/>
            <a:ext cx="817211" cy="369332"/>
          </a:xfrm>
          <a:prstGeom prst="rect">
            <a:avLst/>
          </a:prstGeom>
          <a:noFill/>
        </p:spPr>
        <p:txBody>
          <a:bodyPr wrap="none" rtlCol="0">
            <a:spAutoFit/>
          </a:bodyPr>
          <a:lstStyle/>
          <a:p>
            <a:r>
              <a:rPr lang="en-US" b="1" dirty="0"/>
              <a:t>Effects</a:t>
            </a:r>
          </a:p>
        </p:txBody>
      </p:sp>
      <p:sp>
        <p:nvSpPr>
          <p:cNvPr id="7" name="TextBox 6"/>
          <p:cNvSpPr txBox="1"/>
          <p:nvPr/>
        </p:nvSpPr>
        <p:spPr>
          <a:xfrm>
            <a:off x="414071" y="5527054"/>
            <a:ext cx="7254230" cy="369332"/>
          </a:xfrm>
          <a:prstGeom prst="rect">
            <a:avLst/>
          </a:prstGeom>
          <a:noFill/>
        </p:spPr>
        <p:txBody>
          <a:bodyPr wrap="none" rtlCol="0">
            <a:spAutoFit/>
          </a:bodyPr>
          <a:lstStyle/>
          <a:p>
            <a:r>
              <a:rPr lang="en-US" b="1" dirty="0">
                <a:solidFill>
                  <a:schemeClr val="bg2">
                    <a:lumMod val="40000"/>
                    <a:lumOff val="60000"/>
                  </a:schemeClr>
                </a:solidFill>
              </a:rPr>
              <a:t>“Opioid” refers to both “natural” and synthetic members of this drug class</a:t>
            </a:r>
          </a:p>
        </p:txBody>
      </p:sp>
    </p:spTree>
    <p:extLst>
      <p:ext uri="{BB962C8B-B14F-4D97-AF65-F5344CB8AC3E}">
        <p14:creationId xmlns:p14="http://schemas.microsoft.com/office/powerpoint/2010/main" val="1858309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3"/>
          <p:cNvSpPr txBox="1">
            <a:spLocks noChangeArrowheads="1"/>
          </p:cNvSpPr>
          <p:nvPr/>
        </p:nvSpPr>
        <p:spPr bwMode="auto">
          <a:xfrm>
            <a:off x="123825" y="6583363"/>
            <a:ext cx="4392613"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tabLst>
                <a:tab pos="723900" algn="l"/>
                <a:tab pos="1447800" algn="l"/>
                <a:tab pos="2171700" algn="l"/>
                <a:tab pos="2895600" algn="l"/>
                <a:tab pos="3619500" algn="l"/>
                <a:tab pos="4343400" algn="l"/>
              </a:tabLst>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tabLst>
                <a:tab pos="723900" algn="l"/>
                <a:tab pos="1447800" algn="l"/>
                <a:tab pos="2171700" algn="l"/>
                <a:tab pos="2895600" algn="l"/>
                <a:tab pos="3619500" algn="l"/>
                <a:tab pos="4343400" algn="l"/>
              </a:tabLst>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tabLst>
                <a:tab pos="723900" algn="l"/>
                <a:tab pos="1447800" algn="l"/>
                <a:tab pos="2171700" algn="l"/>
                <a:tab pos="2895600" algn="l"/>
                <a:tab pos="3619500" algn="l"/>
                <a:tab pos="4343400" algn="l"/>
              </a:tabLst>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tabLst>
                <a:tab pos="723900" algn="l"/>
                <a:tab pos="1447800" algn="l"/>
                <a:tab pos="2171700" algn="l"/>
                <a:tab pos="2895600" algn="l"/>
                <a:tab pos="3619500" algn="l"/>
                <a:tab pos="4343400" algn="l"/>
              </a:tabLst>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tabLst>
                <a:tab pos="723900" algn="l"/>
                <a:tab pos="1447800" algn="l"/>
                <a:tab pos="2171700" algn="l"/>
                <a:tab pos="2895600" algn="l"/>
                <a:tab pos="3619500" algn="l"/>
                <a:tab pos="4343400" algn="l"/>
              </a:tabLst>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tabLst>
                <a:tab pos="723900" algn="l"/>
                <a:tab pos="1447800" algn="l"/>
                <a:tab pos="2171700" algn="l"/>
                <a:tab pos="2895600" algn="l"/>
                <a:tab pos="3619500" algn="l"/>
                <a:tab pos="4343400" algn="l"/>
              </a:tabLst>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tabLst>
                <a:tab pos="723900" algn="l"/>
                <a:tab pos="1447800" algn="l"/>
                <a:tab pos="2171700" algn="l"/>
                <a:tab pos="2895600" algn="l"/>
                <a:tab pos="3619500" algn="l"/>
                <a:tab pos="4343400" algn="l"/>
              </a:tabLst>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tabLst>
                <a:tab pos="723900" algn="l"/>
                <a:tab pos="1447800" algn="l"/>
                <a:tab pos="2171700" algn="l"/>
                <a:tab pos="2895600" algn="l"/>
                <a:tab pos="3619500" algn="l"/>
                <a:tab pos="4343400" algn="l"/>
              </a:tabLst>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tabLst>
                <a:tab pos="723900" algn="l"/>
                <a:tab pos="1447800" algn="l"/>
                <a:tab pos="2171700" algn="l"/>
                <a:tab pos="2895600" algn="l"/>
                <a:tab pos="3619500" algn="l"/>
                <a:tab pos="4343400" algn="l"/>
              </a:tabLst>
              <a:defRPr sz="2000">
                <a:solidFill>
                  <a:schemeClr val="tx1"/>
                </a:solidFill>
                <a:latin typeface="Helvetica" panose="020B0604020202020204" pitchFamily="34" charset="0"/>
                <a:ea typeface="ＭＳ Ｐゴシック" panose="020B0600070205080204" pitchFamily="34" charset="-128"/>
              </a:defRPr>
            </a:lvl9pPr>
          </a:lstStyle>
          <a:p>
            <a:pPr eaLnBrk="1">
              <a:lnSpc>
                <a:spcPct val="97000"/>
              </a:lnSpc>
              <a:spcBef>
                <a:spcPct val="0"/>
              </a:spcBef>
              <a:buClr>
                <a:srgbClr val="000000"/>
              </a:buClr>
              <a:buSzPct val="45000"/>
              <a:buFont typeface="StarSymbol" charset="0"/>
              <a:buNone/>
            </a:pPr>
            <a:r>
              <a:rPr lang="en-GB" altLang="en-US" sz="1000" b="1" dirty="0">
                <a:solidFill>
                  <a:srgbClr val="3366FF"/>
                </a:solidFill>
                <a:latin typeface="Times New Roman" panose="02020603050405020304" pitchFamily="18" charset="0"/>
              </a:rPr>
              <a:t>Copyright ©2004 by the National Academy of Sciences</a:t>
            </a:r>
          </a:p>
        </p:txBody>
      </p:sp>
      <p:sp>
        <p:nvSpPr>
          <p:cNvPr id="137219" name="Text Box 4"/>
          <p:cNvSpPr txBox="1">
            <a:spLocks noChangeArrowheads="1"/>
          </p:cNvSpPr>
          <p:nvPr/>
        </p:nvSpPr>
        <p:spPr bwMode="auto">
          <a:xfrm>
            <a:off x="-161925" y="6534150"/>
            <a:ext cx="9144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Helvetica" panose="020B0604020202020204" pitchFamily="34" charset="0"/>
                <a:ea typeface="ＭＳ Ｐゴシック" panose="020B0600070205080204" pitchFamily="34" charset="-128"/>
              </a:defRPr>
            </a:lvl9pPr>
          </a:lstStyle>
          <a:p>
            <a:pPr algn="r" eaLnBrk="1">
              <a:lnSpc>
                <a:spcPct val="97000"/>
              </a:lnSpc>
              <a:spcBef>
                <a:spcPct val="0"/>
              </a:spcBef>
              <a:buClr>
                <a:srgbClr val="000000"/>
              </a:buClr>
              <a:buSzPct val="45000"/>
              <a:buFont typeface="StarSymbol" charset="0"/>
              <a:buNone/>
            </a:pPr>
            <a:r>
              <a:rPr lang="en-GB" altLang="en-US" sz="1400" i="1" dirty="0">
                <a:solidFill>
                  <a:srgbClr val="FFFF00"/>
                </a:solidFill>
                <a:latin typeface="Times New Roman" panose="02020603050405020304" pitchFamily="18" charset="0"/>
              </a:rPr>
              <a:t>Gogtay, Giedd, et al. Proc. Natl. Acad. Sci., 2004</a:t>
            </a:r>
          </a:p>
        </p:txBody>
      </p:sp>
      <p:sp>
        <p:nvSpPr>
          <p:cNvPr id="137220" name="Text Box 5"/>
          <p:cNvSpPr txBox="1">
            <a:spLocks noChangeArrowheads="1"/>
          </p:cNvSpPr>
          <p:nvPr/>
        </p:nvSpPr>
        <p:spPr bwMode="auto">
          <a:xfrm>
            <a:off x="0" y="6199188"/>
            <a:ext cx="84232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Helvetica" panose="020B0604020202020204" pitchFamily="34" charset="0"/>
                <a:ea typeface="ＭＳ Ｐゴシック" panose="020B0600070205080204" pitchFamily="34" charset="-128"/>
              </a:defRPr>
            </a:lvl9pPr>
          </a:lstStyle>
          <a:p>
            <a:pPr algn="ctr" eaLnBrk="1">
              <a:lnSpc>
                <a:spcPct val="97000"/>
              </a:lnSpc>
              <a:spcBef>
                <a:spcPct val="0"/>
              </a:spcBef>
              <a:buClr>
                <a:srgbClr val="000000"/>
              </a:buClr>
              <a:buSzPct val="45000"/>
              <a:buFont typeface="StarSymbol" charset="0"/>
              <a:buNone/>
            </a:pPr>
            <a:endParaRPr lang="en-GB" altLang="en-US" sz="1400" b="1" dirty="0">
              <a:solidFill>
                <a:schemeClr val="bg2"/>
              </a:solidFill>
              <a:latin typeface="Times New Roman" panose="02020603050405020304" pitchFamily="18" charset="0"/>
            </a:endParaRPr>
          </a:p>
        </p:txBody>
      </p:sp>
      <p:sp>
        <p:nvSpPr>
          <p:cNvPr id="137221" name="Rectangle 6"/>
          <p:cNvSpPr>
            <a:spLocks noGrp="1" noChangeArrowheads="1"/>
          </p:cNvSpPr>
          <p:nvPr>
            <p:ph type="title"/>
          </p:nvPr>
        </p:nvSpPr>
        <p:spPr>
          <a:xfrm>
            <a:off x="0" y="361950"/>
            <a:ext cx="9144000" cy="555625"/>
          </a:xfrm>
        </p:spPr>
        <p:txBody>
          <a:bodyPr>
            <a:normAutofit fontScale="90000"/>
          </a:bodyPr>
          <a:lstStyle/>
          <a:p>
            <a:pPr algn="ctr" eaLnBrk="1" hangingPunct="1"/>
            <a:r>
              <a:rPr lang="en-US" altLang="en-US" sz="4000" dirty="0">
                <a:solidFill>
                  <a:srgbClr val="FFFF00"/>
                </a:solidFill>
                <a:latin typeface="+mn-lt"/>
                <a:ea typeface="ＭＳ Ｐゴシック" panose="020B0600070205080204" pitchFamily="34" charset="-128"/>
              </a:rPr>
              <a:t>MRI Scans of Healthy </a:t>
            </a:r>
            <a:br>
              <a:rPr lang="en-US" altLang="en-US" sz="4000" dirty="0">
                <a:solidFill>
                  <a:srgbClr val="FFFF00"/>
                </a:solidFill>
                <a:latin typeface="+mn-lt"/>
                <a:ea typeface="ＭＳ Ｐゴシック" panose="020B0600070205080204" pitchFamily="34" charset="-128"/>
              </a:rPr>
            </a:br>
            <a:r>
              <a:rPr lang="en-US" altLang="en-US" sz="4000" dirty="0">
                <a:solidFill>
                  <a:srgbClr val="FFFF00"/>
                </a:solidFill>
                <a:latin typeface="+mn-lt"/>
                <a:ea typeface="ＭＳ Ｐゴシック" panose="020B0600070205080204" pitchFamily="34" charset="-128"/>
              </a:rPr>
              <a:t>Children and Teens Over Time</a:t>
            </a:r>
          </a:p>
        </p:txBody>
      </p:sp>
      <p:grpSp>
        <p:nvGrpSpPr>
          <p:cNvPr id="137222" name="Group 10"/>
          <p:cNvGrpSpPr>
            <a:grpSpLocks/>
          </p:cNvGrpSpPr>
          <p:nvPr/>
        </p:nvGrpSpPr>
        <p:grpSpPr bwMode="auto">
          <a:xfrm>
            <a:off x="342900" y="1266825"/>
            <a:ext cx="8324850" cy="5276850"/>
            <a:chOff x="216" y="798"/>
            <a:chExt cx="5244" cy="3324"/>
          </a:xfrm>
        </p:grpSpPr>
        <p:pic>
          <p:nvPicPr>
            <p:cNvPr id="13722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 y="798"/>
              <a:ext cx="5244" cy="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4" name="Oval 7"/>
            <p:cNvSpPr>
              <a:spLocks noChangeArrowheads="1"/>
            </p:cNvSpPr>
            <p:nvPr/>
          </p:nvSpPr>
          <p:spPr bwMode="auto">
            <a:xfrm>
              <a:off x="4524" y="2292"/>
              <a:ext cx="294" cy="27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sp>
          <p:nvSpPr>
            <p:cNvPr id="137225" name="Oval 8"/>
            <p:cNvSpPr>
              <a:spLocks noChangeArrowheads="1"/>
            </p:cNvSpPr>
            <p:nvPr/>
          </p:nvSpPr>
          <p:spPr bwMode="auto">
            <a:xfrm>
              <a:off x="696" y="1152"/>
              <a:ext cx="294" cy="27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Font typeface="Helvetica"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Font typeface="Helvetica"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Helvetica"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defRPr>
              </a:lvl9pPr>
            </a:lstStyle>
            <a:p>
              <a:pPr>
                <a:spcBef>
                  <a:spcPct val="0"/>
                </a:spcBef>
                <a:buFontTx/>
                <a:buNone/>
              </a:pPr>
              <a:endParaRPr lang="en-US" altLang="en-US" sz="1800" dirty="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Consequences of OUD are </a:t>
            </a:r>
            <a:br>
              <a:rPr lang="en-US" dirty="0"/>
            </a:br>
            <a:r>
              <a:rPr lang="en-US" dirty="0"/>
              <a:t>Wide Ranging</a:t>
            </a:r>
          </a:p>
        </p:txBody>
      </p:sp>
      <p:sp>
        <p:nvSpPr>
          <p:cNvPr id="3" name="Content Placeholder 2"/>
          <p:cNvSpPr>
            <a:spLocks noGrp="1"/>
          </p:cNvSpPr>
          <p:nvPr>
            <p:ph idx="1"/>
          </p:nvPr>
        </p:nvSpPr>
        <p:spPr/>
        <p:txBody>
          <a:bodyPr/>
          <a:lstStyle/>
          <a:p>
            <a:r>
              <a:rPr lang="en-US" dirty="0"/>
              <a:t>Physical (Withdrawal, intoxication, overdose)</a:t>
            </a:r>
          </a:p>
          <a:p>
            <a:r>
              <a:rPr lang="en-US" dirty="0"/>
              <a:t>Medical </a:t>
            </a:r>
          </a:p>
          <a:p>
            <a:r>
              <a:rPr lang="en-US" dirty="0"/>
              <a:t>Psychological</a:t>
            </a:r>
          </a:p>
          <a:p>
            <a:r>
              <a:rPr lang="en-US" dirty="0"/>
              <a:t>Spiritual</a:t>
            </a:r>
          </a:p>
          <a:p>
            <a:r>
              <a:rPr lang="en-US" dirty="0"/>
              <a:t>Social</a:t>
            </a:r>
          </a:p>
          <a:p>
            <a:r>
              <a:rPr lang="en-US" dirty="0"/>
              <a:t>Legal</a:t>
            </a:r>
          </a:p>
          <a:p>
            <a:r>
              <a:rPr lang="en-US" dirty="0"/>
              <a:t>It’s not fun</a:t>
            </a:r>
          </a:p>
        </p:txBody>
      </p:sp>
    </p:spTree>
    <p:extLst>
      <p:ext uri="{BB962C8B-B14F-4D97-AF65-F5344CB8AC3E}">
        <p14:creationId xmlns:p14="http://schemas.microsoft.com/office/powerpoint/2010/main" val="1069413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382000" cy="708272"/>
          </a:xfrm>
        </p:spPr>
        <p:txBody>
          <a:bodyPr>
            <a:noAutofit/>
          </a:bodyPr>
          <a:lstStyle/>
          <a:p>
            <a:r>
              <a:rPr lang="en-US" sz="3200" dirty="0"/>
              <a:t>Behavioral manifestations and complications of addiction, primarily due to impaired control</a:t>
            </a:r>
          </a:p>
        </p:txBody>
      </p:sp>
      <p:sp>
        <p:nvSpPr>
          <p:cNvPr id="3" name="Content Placeholder 2"/>
          <p:cNvSpPr>
            <a:spLocks noGrp="1"/>
          </p:cNvSpPr>
          <p:nvPr>
            <p:ph idx="1"/>
          </p:nvPr>
        </p:nvSpPr>
        <p:spPr>
          <a:xfrm>
            <a:off x="762000" y="1600200"/>
            <a:ext cx="8001000" cy="5029200"/>
          </a:xfrm>
        </p:spPr>
        <p:txBody>
          <a:bodyPr>
            <a:normAutofit fontScale="47500" lnSpcReduction="20000"/>
          </a:bodyPr>
          <a:lstStyle/>
          <a:p>
            <a:pPr marL="0" indent="0">
              <a:buNone/>
            </a:pPr>
            <a:r>
              <a:rPr lang="en-US" sz="3800" dirty="0"/>
              <a:t>These can include:</a:t>
            </a:r>
          </a:p>
          <a:p>
            <a:pPr marL="0" indent="0">
              <a:buNone/>
            </a:pPr>
            <a:endParaRPr lang="en-US" sz="3800" dirty="0"/>
          </a:p>
          <a:p>
            <a:r>
              <a:rPr lang="en-US" sz="3800" dirty="0"/>
              <a:t>Excessive use and/or engagement in addictive behaviors, at higher frequencies and/or quantities than the person intended, often associated with a persistent desire for and unsuccessful attempts at behavioral control; </a:t>
            </a:r>
          </a:p>
          <a:p>
            <a:r>
              <a:rPr lang="en-US" sz="3800" dirty="0"/>
              <a:t>Excessive time lost in substance use or recovering from the effects of substance use and/or engagement in addictive behaviors, with significant adverse impact on social and occupational functioning (e.g. the development of interpersonal relationship problems or the neglect of responsibilities at home, school or work); </a:t>
            </a:r>
          </a:p>
          <a:p>
            <a:r>
              <a:rPr lang="en-US" sz="3800" dirty="0"/>
              <a:t>Continued use and/or engagement in addictive behaviors, despite the presence of persistent or recurrent physical or psychological problems which may have been caused or exacerbated by substance use and/or related addictive behaviors; </a:t>
            </a:r>
          </a:p>
          <a:p>
            <a:r>
              <a:rPr lang="en-US" sz="3800" dirty="0"/>
              <a:t>A narrowing of the behavioral repertoire focusing on rewards that are part of addiction; and </a:t>
            </a:r>
          </a:p>
          <a:p>
            <a:r>
              <a:rPr lang="en-US" sz="3800" dirty="0"/>
              <a:t>An apparent lack of ability and/or readiness to take consistent, ameliorative action despite recognition of problems. </a:t>
            </a:r>
          </a:p>
          <a:p>
            <a:pPr marL="0" indent="0">
              <a:buNone/>
            </a:pPr>
            <a:endParaRPr lang="en-US" sz="2363" dirty="0"/>
          </a:p>
          <a:p>
            <a:pPr marL="0" indent="0">
              <a:buNone/>
            </a:pPr>
            <a:r>
              <a:rPr lang="en-US" dirty="0">
                <a:solidFill>
                  <a:srgbClr val="002060"/>
                </a:solidFill>
                <a:effectLst/>
              </a:rPr>
              <a:t>http://www.asam.org/for-the-public/definition-of-addiction</a:t>
            </a:r>
          </a:p>
        </p:txBody>
      </p:sp>
    </p:spTree>
    <p:extLst>
      <p:ext uri="{BB962C8B-B14F-4D97-AF65-F5344CB8AC3E}">
        <p14:creationId xmlns:p14="http://schemas.microsoft.com/office/powerpoint/2010/main" val="3268852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6019800" cy="1057275"/>
          </a:xfrm>
        </p:spPr>
        <p:txBody>
          <a:bodyPr>
            <a:normAutofit fontScale="90000"/>
          </a:bodyPr>
          <a:lstStyle/>
          <a:p>
            <a:r>
              <a:rPr lang="en-US" dirty="0"/>
              <a:t>Principles of Management</a:t>
            </a:r>
          </a:p>
        </p:txBody>
      </p:sp>
      <p:sp>
        <p:nvSpPr>
          <p:cNvPr id="3" name="Content Placeholder 2"/>
          <p:cNvSpPr>
            <a:spLocks noGrp="1"/>
          </p:cNvSpPr>
          <p:nvPr>
            <p:ph idx="1"/>
          </p:nvPr>
        </p:nvSpPr>
        <p:spPr>
          <a:xfrm>
            <a:off x="533400" y="1295400"/>
            <a:ext cx="8382000" cy="4419599"/>
          </a:xfrm>
        </p:spPr>
        <p:txBody>
          <a:bodyPr>
            <a:noAutofit/>
          </a:bodyPr>
          <a:lstStyle/>
          <a:p>
            <a:r>
              <a:rPr lang="en-US" sz="2800" dirty="0"/>
              <a:t>Recovery from addiction is best achieved through a combination of self-management, mutual support, and professional care provided by trained and certified professionals.</a:t>
            </a:r>
          </a:p>
          <a:p>
            <a:r>
              <a:rPr lang="en-US" sz="2800" dirty="0"/>
              <a:t>As in other health conditions, self-management, with mutual support, is very important in recovery from addiction.</a:t>
            </a:r>
          </a:p>
          <a:p>
            <a:r>
              <a:rPr lang="en-US" sz="2800" dirty="0"/>
              <a:t>Chronic disease management is important for minimization of episodes of relapse and their impact. Treatment of addiction saves lives </a:t>
            </a:r>
          </a:p>
          <a:p>
            <a:pPr marL="0" indent="0">
              <a:buNone/>
            </a:pPr>
            <a:r>
              <a:rPr lang="en-US" sz="2400" dirty="0">
                <a:solidFill>
                  <a:srgbClr val="002060"/>
                </a:solidFill>
              </a:rPr>
              <a:t>http://www.asam.org/for-the-public/definition-of-addiction</a:t>
            </a:r>
          </a:p>
        </p:txBody>
      </p:sp>
    </p:spTree>
    <p:extLst>
      <p:ext uri="{BB962C8B-B14F-4D97-AF65-F5344CB8AC3E}">
        <p14:creationId xmlns:p14="http://schemas.microsoft.com/office/powerpoint/2010/main" val="29066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477" y="533400"/>
            <a:ext cx="6172200" cy="777479"/>
          </a:xfrm>
        </p:spPr>
        <p:txBody>
          <a:bodyPr>
            <a:normAutofit fontScale="90000"/>
          </a:bodyPr>
          <a:lstStyle/>
          <a:p>
            <a:r>
              <a:rPr lang="en-US" dirty="0"/>
              <a:t>Treatment</a:t>
            </a:r>
            <a:br>
              <a:rPr lang="en-US" dirty="0"/>
            </a:br>
            <a:endParaRPr lang="en-US" dirty="0"/>
          </a:p>
        </p:txBody>
      </p:sp>
      <p:sp>
        <p:nvSpPr>
          <p:cNvPr id="3" name="Content Placeholder 2"/>
          <p:cNvSpPr>
            <a:spLocks noGrp="1"/>
          </p:cNvSpPr>
          <p:nvPr>
            <p:ph idx="1"/>
          </p:nvPr>
        </p:nvSpPr>
        <p:spPr>
          <a:xfrm>
            <a:off x="1154816" y="1600200"/>
            <a:ext cx="7150983" cy="3276600"/>
          </a:xfrm>
        </p:spPr>
        <p:txBody>
          <a:bodyPr>
            <a:normAutofit lnSpcReduction="10000"/>
          </a:bodyPr>
          <a:lstStyle/>
          <a:p>
            <a:r>
              <a:rPr lang="en-US" dirty="0"/>
              <a:t>Is Biopsychosocial-spiritual</a:t>
            </a:r>
          </a:p>
          <a:p>
            <a:r>
              <a:rPr lang="en-US" dirty="0"/>
              <a:t>Addresses the whole person</a:t>
            </a:r>
          </a:p>
          <a:p>
            <a:r>
              <a:rPr lang="en-US" dirty="0"/>
              <a:t>Addresses cross addiction</a:t>
            </a:r>
          </a:p>
          <a:p>
            <a:r>
              <a:rPr lang="en-US" dirty="0"/>
              <a:t>Isn’t necessary to know the total cause</a:t>
            </a:r>
          </a:p>
          <a:p>
            <a:r>
              <a:rPr lang="en-US" dirty="0"/>
              <a:t>Effective treatment acknowledges the brain disease and individualizes care</a:t>
            </a:r>
          </a:p>
          <a:p>
            <a:endParaRPr lang="en-US" dirty="0"/>
          </a:p>
        </p:txBody>
      </p:sp>
    </p:spTree>
    <p:extLst>
      <p:ext uri="{BB962C8B-B14F-4D97-AF65-F5344CB8AC3E}">
        <p14:creationId xmlns:p14="http://schemas.microsoft.com/office/powerpoint/2010/main" val="222132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Treatment</a:t>
            </a:r>
          </a:p>
        </p:txBody>
      </p:sp>
      <p:sp>
        <p:nvSpPr>
          <p:cNvPr id="3" name="Content Placeholder 2"/>
          <p:cNvSpPr>
            <a:spLocks noGrp="1"/>
          </p:cNvSpPr>
          <p:nvPr>
            <p:ph idx="1"/>
          </p:nvPr>
        </p:nvSpPr>
        <p:spPr/>
        <p:txBody>
          <a:bodyPr>
            <a:normAutofit fontScale="92500" lnSpcReduction="10000"/>
          </a:bodyPr>
          <a:lstStyle/>
          <a:p>
            <a:r>
              <a:rPr lang="en-US" dirty="0"/>
              <a:t>The decision to get help is a big deal!</a:t>
            </a:r>
          </a:p>
          <a:p>
            <a:r>
              <a:rPr lang="en-US" dirty="0"/>
              <a:t>Treatment should be supported</a:t>
            </a:r>
          </a:p>
          <a:p>
            <a:r>
              <a:rPr lang="en-US" dirty="0"/>
              <a:t>Some amount of ambivalence is common</a:t>
            </a:r>
          </a:p>
          <a:p>
            <a:r>
              <a:rPr lang="en-US" dirty="0"/>
              <a:t>Motivation for treatment is not always that important.  Usually self directed but can also be through a referral or mandate.  </a:t>
            </a:r>
          </a:p>
          <a:p>
            <a:r>
              <a:rPr lang="en-US" dirty="0"/>
              <a:t>Several attempts are often necessary</a:t>
            </a:r>
          </a:p>
          <a:p>
            <a:r>
              <a:rPr lang="en-US" dirty="0"/>
              <a:t>Access can be limited</a:t>
            </a:r>
          </a:p>
          <a:p>
            <a:r>
              <a:rPr lang="en-US" dirty="0"/>
              <a:t>People can and do get better. </a:t>
            </a:r>
          </a:p>
        </p:txBody>
      </p:sp>
    </p:spTree>
    <p:extLst>
      <p:ext uri="{BB962C8B-B14F-4D97-AF65-F5344CB8AC3E}">
        <p14:creationId xmlns:p14="http://schemas.microsoft.com/office/powerpoint/2010/main" val="1549167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Assisted Treatment</a:t>
            </a:r>
          </a:p>
        </p:txBody>
      </p:sp>
      <p:sp>
        <p:nvSpPr>
          <p:cNvPr id="3" name="Content Placeholder 2"/>
          <p:cNvSpPr>
            <a:spLocks noGrp="1"/>
          </p:cNvSpPr>
          <p:nvPr>
            <p:ph idx="1"/>
          </p:nvPr>
        </p:nvSpPr>
        <p:spPr/>
        <p:txBody>
          <a:bodyPr>
            <a:normAutofit lnSpcReduction="10000"/>
          </a:bodyPr>
          <a:lstStyle/>
          <a:p>
            <a:r>
              <a:rPr lang="en-US" dirty="0"/>
              <a:t>Recognizing that addiction is a chronic brain disease</a:t>
            </a:r>
          </a:p>
          <a:p>
            <a:r>
              <a:rPr lang="en-US" dirty="0"/>
              <a:t>Dramatically increases the abstinence rates and outcomes for patients vs psychosocial treatments alone</a:t>
            </a:r>
          </a:p>
          <a:p>
            <a:r>
              <a:rPr lang="en-US" dirty="0"/>
              <a:t>Important tool to aide a patients recovery</a:t>
            </a:r>
          </a:p>
          <a:p>
            <a:r>
              <a:rPr lang="en-US" dirty="0"/>
              <a:t>Not replacing one addiction for another</a:t>
            </a:r>
          </a:p>
          <a:p>
            <a:r>
              <a:rPr lang="en-US" dirty="0"/>
              <a:t>Effective for all opiates (prescription and heroin)</a:t>
            </a:r>
          </a:p>
        </p:txBody>
      </p:sp>
    </p:spTree>
    <p:extLst>
      <p:ext uri="{BB962C8B-B14F-4D97-AF65-F5344CB8AC3E}">
        <p14:creationId xmlns:p14="http://schemas.microsoft.com/office/powerpoint/2010/main" val="19169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6"/>
          <p:cNvSpPr>
            <a:spLocks noChangeArrowheads="1"/>
          </p:cNvSpPr>
          <p:nvPr/>
        </p:nvSpPr>
        <p:spPr bwMode="auto">
          <a:xfrm>
            <a:off x="822960" y="3043941"/>
            <a:ext cx="6035040" cy="1005840"/>
          </a:xfrm>
          <a:prstGeom prst="rect">
            <a:avLst/>
          </a:prstGeom>
          <a:solidFill>
            <a:srgbClr val="ED8B00"/>
          </a:solidFill>
          <a:ln w="9525">
            <a:solidFill>
              <a:schemeClr val="tx1"/>
            </a:solidFill>
            <a:miter lim="800000"/>
            <a:headEnd/>
            <a:tailEnd/>
          </a:ln>
        </p:spPr>
        <p:txBody>
          <a:bodyPr wrap="none" anchor="ctr"/>
          <a:lstStyle/>
          <a:p>
            <a:pPr algn="ctr" eaLnBrk="0" hangingPunct="0"/>
            <a:endParaRPr lang="en-US" dirty="0">
              <a:solidFill>
                <a:srgbClr val="FFFFFF"/>
              </a:solidFill>
              <a:latin typeface="Calibri" pitchFamily="34" charset="0"/>
            </a:endParaRPr>
          </a:p>
        </p:txBody>
      </p:sp>
      <p:sp>
        <p:nvSpPr>
          <p:cNvPr id="15" name="Rectangle 14"/>
          <p:cNvSpPr>
            <a:spLocks noChangeArrowheads="1"/>
          </p:cNvSpPr>
          <p:nvPr/>
        </p:nvSpPr>
        <p:spPr bwMode="auto">
          <a:xfrm>
            <a:off x="802451" y="3988637"/>
            <a:ext cx="6057900" cy="1257300"/>
          </a:xfrm>
          <a:prstGeom prst="rect">
            <a:avLst/>
          </a:prstGeom>
          <a:solidFill>
            <a:srgbClr val="FFC600"/>
          </a:solidFill>
          <a:ln w="9525">
            <a:solidFill>
              <a:schemeClr val="tx1"/>
            </a:solidFill>
            <a:miter lim="800000"/>
            <a:headEnd/>
            <a:tailEnd/>
          </a:ln>
        </p:spPr>
        <p:txBody>
          <a:bodyPr wrap="none" anchor="ctr"/>
          <a:lstStyle/>
          <a:p>
            <a:pPr algn="ctr" eaLnBrk="0" hangingPunct="0">
              <a:defRPr/>
            </a:pPr>
            <a:endParaRPr lang="en-US" altLang="en-US" sz="1500" dirty="0">
              <a:solidFill>
                <a:srgbClr val="FFFFFF"/>
              </a:solidFill>
            </a:endParaRPr>
          </a:p>
        </p:txBody>
      </p:sp>
      <p:sp>
        <p:nvSpPr>
          <p:cNvPr id="17" name="Freeform 14"/>
          <p:cNvSpPr>
            <a:spLocks/>
          </p:cNvSpPr>
          <p:nvPr/>
        </p:nvSpPr>
        <p:spPr bwMode="auto">
          <a:xfrm>
            <a:off x="3210579" y="3307424"/>
            <a:ext cx="1714500" cy="1152525"/>
          </a:xfrm>
          <a:custGeom>
            <a:avLst/>
            <a:gdLst>
              <a:gd name="T0" fmla="*/ 0 w 2304"/>
              <a:gd name="T1" fmla="*/ 846772683 h 968"/>
              <a:gd name="T2" fmla="*/ 141758791 w 2304"/>
              <a:gd name="T3" fmla="*/ 2147483647 h 968"/>
              <a:gd name="T4" fmla="*/ 283517582 w 2304"/>
              <a:gd name="T5" fmla="*/ 0 h 968"/>
              <a:gd name="T6" fmla="*/ 519782130 w 2304"/>
              <a:gd name="T7" fmla="*/ 2147483647 h 968"/>
              <a:gd name="T8" fmla="*/ 661540983 w 2304"/>
              <a:gd name="T9" fmla="*/ 120967519 h 968"/>
              <a:gd name="T10" fmla="*/ 850552622 w 2304"/>
              <a:gd name="T11" fmla="*/ 2147483647 h 968"/>
              <a:gd name="T12" fmla="*/ 992311351 w 2304"/>
              <a:gd name="T13" fmla="*/ 120967519 h 968"/>
              <a:gd name="T14" fmla="*/ 1323081967 w 2304"/>
              <a:gd name="T15" fmla="*/ 2147483647 h 968"/>
              <a:gd name="T16" fmla="*/ 1417587786 w 2304"/>
              <a:gd name="T17" fmla="*/ 483870076 h 968"/>
              <a:gd name="T18" fmla="*/ 1606599425 w 2304"/>
              <a:gd name="T19" fmla="*/ 2147483647 h 968"/>
              <a:gd name="T20" fmla="*/ 1748358153 w 2304"/>
              <a:gd name="T21" fmla="*/ 604837546 h 968"/>
              <a:gd name="T22" fmla="*/ 1984622702 w 2304"/>
              <a:gd name="T23" fmla="*/ 2147483647 h 968"/>
              <a:gd name="T24" fmla="*/ 2079128521 w 2304"/>
              <a:gd name="T25" fmla="*/ 604837546 h 968"/>
              <a:gd name="T26" fmla="*/ 2147483647 w 2304"/>
              <a:gd name="T27" fmla="*/ 2147483647 h 9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04"/>
              <a:gd name="T43" fmla="*/ 0 h 968"/>
              <a:gd name="T44" fmla="*/ 2304 w 2304"/>
              <a:gd name="T45" fmla="*/ 968 h 9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04" h="968">
                <a:moveTo>
                  <a:pt x="0" y="336"/>
                </a:moveTo>
                <a:cubicBezTo>
                  <a:pt x="48" y="652"/>
                  <a:pt x="96" y="968"/>
                  <a:pt x="144" y="912"/>
                </a:cubicBezTo>
                <a:cubicBezTo>
                  <a:pt x="192" y="856"/>
                  <a:pt x="224" y="0"/>
                  <a:pt x="288" y="0"/>
                </a:cubicBezTo>
                <a:cubicBezTo>
                  <a:pt x="352" y="0"/>
                  <a:pt x="464" y="904"/>
                  <a:pt x="528" y="912"/>
                </a:cubicBezTo>
                <a:cubicBezTo>
                  <a:pt x="592" y="920"/>
                  <a:pt x="616" y="48"/>
                  <a:pt x="672" y="48"/>
                </a:cubicBezTo>
                <a:cubicBezTo>
                  <a:pt x="728" y="48"/>
                  <a:pt x="808" y="912"/>
                  <a:pt x="864" y="912"/>
                </a:cubicBezTo>
                <a:cubicBezTo>
                  <a:pt x="920" y="912"/>
                  <a:pt x="928" y="48"/>
                  <a:pt x="1008" y="48"/>
                </a:cubicBezTo>
                <a:cubicBezTo>
                  <a:pt x="1088" y="48"/>
                  <a:pt x="1272" y="888"/>
                  <a:pt x="1344" y="912"/>
                </a:cubicBezTo>
                <a:cubicBezTo>
                  <a:pt x="1416" y="936"/>
                  <a:pt x="1392" y="192"/>
                  <a:pt x="1440" y="192"/>
                </a:cubicBezTo>
                <a:cubicBezTo>
                  <a:pt x="1488" y="192"/>
                  <a:pt x="1576" y="904"/>
                  <a:pt x="1632" y="912"/>
                </a:cubicBezTo>
                <a:cubicBezTo>
                  <a:pt x="1688" y="920"/>
                  <a:pt x="1712" y="240"/>
                  <a:pt x="1776" y="240"/>
                </a:cubicBezTo>
                <a:cubicBezTo>
                  <a:pt x="1840" y="240"/>
                  <a:pt x="1960" y="912"/>
                  <a:pt x="2016" y="912"/>
                </a:cubicBezTo>
                <a:cubicBezTo>
                  <a:pt x="2072" y="912"/>
                  <a:pt x="2064" y="240"/>
                  <a:pt x="2112" y="240"/>
                </a:cubicBezTo>
                <a:cubicBezTo>
                  <a:pt x="2160" y="240"/>
                  <a:pt x="2232" y="576"/>
                  <a:pt x="2304" y="912"/>
                </a:cubicBezTo>
              </a:path>
            </a:pathLst>
          </a:custGeom>
          <a:noFill/>
          <a:ln w="88900">
            <a:solidFill>
              <a:schemeClr val="tx1"/>
            </a:solidFill>
            <a:round/>
            <a:headEnd/>
            <a:tailEnd/>
          </a:ln>
        </p:spPr>
        <p:txBody>
          <a:bodyPr/>
          <a:lstStyle/>
          <a:p>
            <a:endParaRPr lang="en-US" sz="1350" dirty="0"/>
          </a:p>
        </p:txBody>
      </p:sp>
      <p:sp>
        <p:nvSpPr>
          <p:cNvPr id="18" name="Text Box 15"/>
          <p:cNvSpPr txBox="1">
            <a:spLocks noChangeArrowheads="1"/>
          </p:cNvSpPr>
          <p:nvPr/>
        </p:nvSpPr>
        <p:spPr bwMode="auto">
          <a:xfrm>
            <a:off x="2923263" y="4450424"/>
            <a:ext cx="2571750" cy="646331"/>
          </a:xfrm>
          <a:prstGeom prst="rect">
            <a:avLst/>
          </a:prstGeom>
          <a:noFill/>
          <a:ln w="9525">
            <a:noFill/>
            <a:miter lim="800000"/>
            <a:headEnd/>
            <a:tailEnd/>
          </a:ln>
        </p:spPr>
        <p:txBody>
          <a:bodyPr>
            <a:spAutoFit/>
          </a:bodyPr>
          <a:lstStyle/>
          <a:p>
            <a:pPr algn="ctr">
              <a:spcBef>
                <a:spcPct val="50000"/>
              </a:spcBef>
            </a:pPr>
            <a:r>
              <a:rPr lang="en-US" altLang="en-US" b="1" dirty="0">
                <a:solidFill>
                  <a:srgbClr val="FFFFFF"/>
                </a:solidFill>
                <a:latin typeface="Arial Narrow" pitchFamily="34" charset="0"/>
              </a:rPr>
              <a:t>Tolerance &amp; Physical Dependence</a:t>
            </a:r>
          </a:p>
        </p:txBody>
      </p:sp>
      <p:sp>
        <p:nvSpPr>
          <p:cNvPr id="19" name="Text Box 17"/>
          <p:cNvSpPr txBox="1">
            <a:spLocks noChangeArrowheads="1"/>
          </p:cNvSpPr>
          <p:nvPr/>
        </p:nvSpPr>
        <p:spPr bwMode="auto">
          <a:xfrm>
            <a:off x="5609313" y="4164673"/>
            <a:ext cx="1143000" cy="923330"/>
          </a:xfrm>
          <a:prstGeom prst="rect">
            <a:avLst/>
          </a:prstGeom>
          <a:solidFill>
            <a:srgbClr val="008995"/>
          </a:solidFill>
          <a:ln w="9525">
            <a:noFill/>
            <a:miter lim="800000"/>
            <a:headEnd/>
            <a:tailEnd/>
          </a:ln>
        </p:spPr>
        <p:txBody>
          <a:bodyPr>
            <a:spAutoFit/>
          </a:bodyPr>
          <a:lstStyle/>
          <a:p>
            <a:pPr algn="ctr" eaLnBrk="0" hangingPunct="0"/>
            <a:r>
              <a:rPr lang="en-US" altLang="en-US" b="1" dirty="0">
                <a:solidFill>
                  <a:schemeClr val="bg1"/>
                </a:solidFill>
                <a:latin typeface="Arial Narrow" pitchFamily="34" charset="0"/>
              </a:rPr>
              <a:t>Medication Assisted</a:t>
            </a:r>
          </a:p>
          <a:p>
            <a:pPr algn="ctr" eaLnBrk="0" hangingPunct="0"/>
            <a:r>
              <a:rPr lang="en-US" altLang="en-US" b="1" dirty="0">
                <a:solidFill>
                  <a:schemeClr val="bg1"/>
                </a:solidFill>
                <a:latin typeface="Arial Narrow" pitchFamily="34" charset="0"/>
              </a:rPr>
              <a:t>Therapy</a:t>
            </a:r>
          </a:p>
        </p:txBody>
      </p:sp>
      <p:sp>
        <p:nvSpPr>
          <p:cNvPr id="20" name="Rectangle 4"/>
          <p:cNvSpPr>
            <a:spLocks noChangeArrowheads="1"/>
          </p:cNvSpPr>
          <p:nvPr/>
        </p:nvSpPr>
        <p:spPr bwMode="auto">
          <a:xfrm>
            <a:off x="824463" y="1909465"/>
            <a:ext cx="6033707" cy="1113998"/>
          </a:xfrm>
          <a:prstGeom prst="rect">
            <a:avLst/>
          </a:prstGeom>
          <a:solidFill>
            <a:srgbClr val="008995"/>
          </a:solidFill>
          <a:ln w="9525">
            <a:solidFill>
              <a:schemeClr val="tx1"/>
            </a:solidFill>
            <a:miter lim="800000"/>
            <a:headEnd/>
            <a:tailEnd/>
          </a:ln>
        </p:spPr>
        <p:txBody>
          <a:bodyPr wrap="none" anchor="ctr"/>
          <a:lstStyle/>
          <a:p>
            <a:pPr algn="ctr" eaLnBrk="0" hangingPunct="0"/>
            <a:endParaRPr lang="en-US" dirty="0">
              <a:solidFill>
                <a:srgbClr val="FFFFFF"/>
              </a:solidFill>
              <a:latin typeface="Calibri" pitchFamily="34" charset="0"/>
            </a:endParaRPr>
          </a:p>
        </p:txBody>
      </p:sp>
      <p:sp>
        <p:nvSpPr>
          <p:cNvPr id="21" name="Text Box 7"/>
          <p:cNvSpPr txBox="1">
            <a:spLocks noChangeArrowheads="1"/>
          </p:cNvSpPr>
          <p:nvPr/>
        </p:nvSpPr>
        <p:spPr bwMode="auto">
          <a:xfrm rot="-5400000">
            <a:off x="540896" y="3297302"/>
            <a:ext cx="883575" cy="369332"/>
          </a:xfrm>
          <a:prstGeom prst="rect">
            <a:avLst/>
          </a:prstGeom>
          <a:noFill/>
          <a:ln w="9525">
            <a:noFill/>
            <a:miter lim="800000"/>
            <a:headEnd/>
            <a:tailEnd/>
          </a:ln>
        </p:spPr>
        <p:txBody>
          <a:bodyPr wrap="none">
            <a:spAutoFit/>
          </a:bodyPr>
          <a:lstStyle/>
          <a:p>
            <a:pPr eaLnBrk="0" hangingPunct="0"/>
            <a:r>
              <a:rPr lang="en-US" altLang="en-US" dirty="0">
                <a:solidFill>
                  <a:srgbClr val="FFFFFF"/>
                </a:solidFill>
              </a:rPr>
              <a:t>Normal</a:t>
            </a:r>
          </a:p>
        </p:txBody>
      </p:sp>
      <p:sp>
        <p:nvSpPr>
          <p:cNvPr id="22" name="Text Box 8"/>
          <p:cNvSpPr txBox="1">
            <a:spLocks noChangeArrowheads="1"/>
          </p:cNvSpPr>
          <p:nvPr/>
        </p:nvSpPr>
        <p:spPr bwMode="auto">
          <a:xfrm rot="-5400000">
            <a:off x="495208" y="2238722"/>
            <a:ext cx="1027845" cy="369332"/>
          </a:xfrm>
          <a:prstGeom prst="rect">
            <a:avLst/>
          </a:prstGeom>
          <a:noFill/>
          <a:ln w="9525">
            <a:noFill/>
            <a:miter lim="800000"/>
            <a:headEnd/>
            <a:tailEnd/>
          </a:ln>
        </p:spPr>
        <p:txBody>
          <a:bodyPr wrap="none">
            <a:spAutoFit/>
          </a:bodyPr>
          <a:lstStyle/>
          <a:p>
            <a:pPr eaLnBrk="0" hangingPunct="0"/>
            <a:r>
              <a:rPr lang="en-US" altLang="en-US" dirty="0">
                <a:solidFill>
                  <a:srgbClr val="FFFFFF"/>
                </a:solidFill>
              </a:rPr>
              <a:t>Euphoria</a:t>
            </a:r>
          </a:p>
        </p:txBody>
      </p:sp>
      <p:sp>
        <p:nvSpPr>
          <p:cNvPr id="16" name="Freeform 13"/>
          <p:cNvSpPr>
            <a:spLocks/>
          </p:cNvSpPr>
          <p:nvPr/>
        </p:nvSpPr>
        <p:spPr bwMode="auto">
          <a:xfrm>
            <a:off x="1267479" y="2164426"/>
            <a:ext cx="1943100" cy="1685925"/>
          </a:xfrm>
          <a:custGeom>
            <a:avLst/>
            <a:gdLst>
              <a:gd name="T0" fmla="*/ 0 w 2208"/>
              <a:gd name="T1" fmla="*/ 2147483647 h 1416"/>
              <a:gd name="T2" fmla="*/ 264344866 w 2208"/>
              <a:gd name="T3" fmla="*/ 60483754 h 1416"/>
              <a:gd name="T4" fmla="*/ 528689731 w 2208"/>
              <a:gd name="T5" fmla="*/ 2147483647 h 1416"/>
              <a:gd name="T6" fmla="*/ 793034670 w 2208"/>
              <a:gd name="T7" fmla="*/ 181451237 h 1416"/>
              <a:gd name="T8" fmla="*/ 1057379463 w 2208"/>
              <a:gd name="T9" fmla="*/ 2147483647 h 1416"/>
              <a:gd name="T10" fmla="*/ 1321724548 w 2208"/>
              <a:gd name="T11" fmla="*/ 544353761 h 1416"/>
              <a:gd name="T12" fmla="*/ 1586069341 w 2208"/>
              <a:gd name="T13" fmla="*/ 2147483647 h 1416"/>
              <a:gd name="T14" fmla="*/ 1850414133 w 2208"/>
              <a:gd name="T15" fmla="*/ 786288677 h 1416"/>
              <a:gd name="T16" fmla="*/ 2114757752 w 2208"/>
              <a:gd name="T17" fmla="*/ 2147483647 h 1416"/>
              <a:gd name="T18" fmla="*/ 2147483647 w 2208"/>
              <a:gd name="T19" fmla="*/ 1270158709 h 1416"/>
              <a:gd name="T20" fmla="*/ 2147483647 w 2208"/>
              <a:gd name="T21" fmla="*/ 2147483647 h 1416"/>
              <a:gd name="T22" fmla="*/ 2147483647 w 2208"/>
              <a:gd name="T23" fmla="*/ 1149191251 h 1416"/>
              <a:gd name="T24" fmla="*/ 2147483647 w 2208"/>
              <a:gd name="T25" fmla="*/ 2147483647 h 14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8"/>
              <a:gd name="T40" fmla="*/ 0 h 1416"/>
              <a:gd name="T41" fmla="*/ 2208 w 2208"/>
              <a:gd name="T42" fmla="*/ 1416 h 14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8" h="1416">
                <a:moveTo>
                  <a:pt x="0" y="1416"/>
                </a:moveTo>
                <a:cubicBezTo>
                  <a:pt x="64" y="732"/>
                  <a:pt x="128" y="48"/>
                  <a:pt x="192" y="24"/>
                </a:cubicBezTo>
                <a:cubicBezTo>
                  <a:pt x="256" y="0"/>
                  <a:pt x="320" y="1264"/>
                  <a:pt x="384" y="1272"/>
                </a:cubicBezTo>
                <a:cubicBezTo>
                  <a:pt x="448" y="1280"/>
                  <a:pt x="512" y="96"/>
                  <a:pt x="576" y="72"/>
                </a:cubicBezTo>
                <a:cubicBezTo>
                  <a:pt x="640" y="48"/>
                  <a:pt x="704" y="1104"/>
                  <a:pt x="768" y="1128"/>
                </a:cubicBezTo>
                <a:cubicBezTo>
                  <a:pt x="832" y="1152"/>
                  <a:pt x="896" y="200"/>
                  <a:pt x="960" y="216"/>
                </a:cubicBezTo>
                <a:cubicBezTo>
                  <a:pt x="1024" y="232"/>
                  <a:pt x="1088" y="1208"/>
                  <a:pt x="1152" y="1224"/>
                </a:cubicBezTo>
                <a:cubicBezTo>
                  <a:pt x="1216" y="1240"/>
                  <a:pt x="1280" y="320"/>
                  <a:pt x="1344" y="312"/>
                </a:cubicBezTo>
                <a:cubicBezTo>
                  <a:pt x="1408" y="304"/>
                  <a:pt x="1480" y="1144"/>
                  <a:pt x="1536" y="1176"/>
                </a:cubicBezTo>
                <a:cubicBezTo>
                  <a:pt x="1592" y="1208"/>
                  <a:pt x="1624" y="472"/>
                  <a:pt x="1680" y="504"/>
                </a:cubicBezTo>
                <a:cubicBezTo>
                  <a:pt x="1736" y="536"/>
                  <a:pt x="1824" y="1376"/>
                  <a:pt x="1872" y="1368"/>
                </a:cubicBezTo>
                <a:cubicBezTo>
                  <a:pt x="1920" y="1360"/>
                  <a:pt x="1912" y="464"/>
                  <a:pt x="1968" y="456"/>
                </a:cubicBezTo>
                <a:cubicBezTo>
                  <a:pt x="2024" y="448"/>
                  <a:pt x="2168" y="1176"/>
                  <a:pt x="2208" y="1320"/>
                </a:cubicBezTo>
              </a:path>
            </a:pathLst>
          </a:custGeom>
          <a:noFill/>
          <a:ln w="88900">
            <a:solidFill>
              <a:schemeClr val="tx1"/>
            </a:solidFill>
            <a:round/>
            <a:headEnd/>
            <a:tailEnd/>
          </a:ln>
        </p:spPr>
        <p:txBody>
          <a:bodyPr/>
          <a:lstStyle/>
          <a:p>
            <a:endParaRPr lang="en-US" sz="1350" dirty="0"/>
          </a:p>
        </p:txBody>
      </p:sp>
      <p:sp>
        <p:nvSpPr>
          <p:cNvPr id="24" name="Freeform 16"/>
          <p:cNvSpPr>
            <a:spLocks/>
          </p:cNvSpPr>
          <p:nvPr/>
        </p:nvSpPr>
        <p:spPr bwMode="auto">
          <a:xfrm>
            <a:off x="4925079" y="3218063"/>
            <a:ext cx="1828800" cy="1314450"/>
          </a:xfrm>
          <a:custGeom>
            <a:avLst/>
            <a:gdLst>
              <a:gd name="T0" fmla="*/ 0 w 1536"/>
              <a:gd name="T1" fmla="*/ 2147483647 h 1248"/>
              <a:gd name="T2" fmla="*/ 120967511 w 1536"/>
              <a:gd name="T3" fmla="*/ 2147483647 h 1248"/>
              <a:gd name="T4" fmla="*/ 362902484 w 1536"/>
              <a:gd name="T5" fmla="*/ 2147483647 h 1248"/>
              <a:gd name="T6" fmla="*/ 362902484 w 1536"/>
              <a:gd name="T7" fmla="*/ 1135948720 h 1248"/>
              <a:gd name="T8" fmla="*/ 2056447640 w 1536"/>
              <a:gd name="T9" fmla="*/ 94662876 h 1248"/>
              <a:gd name="T10" fmla="*/ 2147483647 w 1536"/>
              <a:gd name="T11" fmla="*/ 567974360 h 1248"/>
              <a:gd name="T12" fmla="*/ 0 60000 65536"/>
              <a:gd name="T13" fmla="*/ 0 60000 65536"/>
              <a:gd name="T14" fmla="*/ 0 60000 65536"/>
              <a:gd name="T15" fmla="*/ 0 60000 65536"/>
              <a:gd name="T16" fmla="*/ 0 60000 65536"/>
              <a:gd name="T17" fmla="*/ 0 60000 65536"/>
              <a:gd name="T18" fmla="*/ 0 w 1536"/>
              <a:gd name="T19" fmla="*/ 0 h 1248"/>
              <a:gd name="T20" fmla="*/ 1536 w 1536"/>
              <a:gd name="T21" fmla="*/ 1248 h 1248"/>
            </a:gdLst>
            <a:ahLst/>
            <a:cxnLst>
              <a:cxn ang="T12">
                <a:pos x="T0" y="T1"/>
              </a:cxn>
              <a:cxn ang="T13">
                <a:pos x="T2" y="T3"/>
              </a:cxn>
              <a:cxn ang="T14">
                <a:pos x="T4" y="T5"/>
              </a:cxn>
              <a:cxn ang="T15">
                <a:pos x="T6" y="T7"/>
              </a:cxn>
              <a:cxn ang="T16">
                <a:pos x="T8" y="T9"/>
              </a:cxn>
              <a:cxn ang="T17">
                <a:pos x="T10" y="T11"/>
              </a:cxn>
            </a:cxnLst>
            <a:rect l="T18" t="T19" r="T20" b="T21"/>
            <a:pathLst>
              <a:path w="1536" h="1248">
                <a:moveTo>
                  <a:pt x="0" y="1104"/>
                </a:moveTo>
                <a:cubicBezTo>
                  <a:pt x="12" y="1124"/>
                  <a:pt x="24" y="1144"/>
                  <a:pt x="48" y="1152"/>
                </a:cubicBezTo>
                <a:cubicBezTo>
                  <a:pt x="72" y="1160"/>
                  <a:pt x="128" y="1248"/>
                  <a:pt x="144" y="1152"/>
                </a:cubicBezTo>
                <a:cubicBezTo>
                  <a:pt x="160" y="1056"/>
                  <a:pt x="32" y="760"/>
                  <a:pt x="144" y="576"/>
                </a:cubicBezTo>
                <a:cubicBezTo>
                  <a:pt x="256" y="392"/>
                  <a:pt x="584" y="96"/>
                  <a:pt x="816" y="48"/>
                </a:cubicBezTo>
                <a:cubicBezTo>
                  <a:pt x="1048" y="0"/>
                  <a:pt x="1416" y="248"/>
                  <a:pt x="1536" y="288"/>
                </a:cubicBezTo>
              </a:path>
            </a:pathLst>
          </a:custGeom>
          <a:noFill/>
          <a:ln w="88900">
            <a:solidFill>
              <a:schemeClr val="tx1"/>
            </a:solidFill>
            <a:round/>
            <a:headEnd/>
            <a:tailEnd/>
          </a:ln>
        </p:spPr>
        <p:txBody>
          <a:bodyPr/>
          <a:lstStyle/>
          <a:p>
            <a:endParaRPr lang="en-US" sz="1350" dirty="0"/>
          </a:p>
        </p:txBody>
      </p:sp>
      <p:sp>
        <p:nvSpPr>
          <p:cNvPr id="25" name="Text Box 6"/>
          <p:cNvSpPr txBox="1">
            <a:spLocks noChangeArrowheads="1"/>
          </p:cNvSpPr>
          <p:nvPr/>
        </p:nvSpPr>
        <p:spPr bwMode="auto">
          <a:xfrm rot="-5400000">
            <a:off x="400408" y="4435422"/>
            <a:ext cx="1273810" cy="369332"/>
          </a:xfrm>
          <a:prstGeom prst="rect">
            <a:avLst/>
          </a:prstGeom>
          <a:noFill/>
          <a:ln w="9525">
            <a:noFill/>
            <a:miter lim="800000"/>
            <a:headEnd/>
            <a:tailEnd/>
          </a:ln>
        </p:spPr>
        <p:txBody>
          <a:bodyPr wrap="none">
            <a:spAutoFit/>
          </a:bodyPr>
          <a:lstStyle/>
          <a:p>
            <a:pPr eaLnBrk="0" hangingPunct="0"/>
            <a:r>
              <a:rPr lang="en-US" altLang="en-US" dirty="0">
                <a:solidFill>
                  <a:srgbClr val="FFFFFF"/>
                </a:solidFill>
              </a:rPr>
              <a:t>Withdrawal</a:t>
            </a:r>
          </a:p>
        </p:txBody>
      </p:sp>
      <p:sp>
        <p:nvSpPr>
          <p:cNvPr id="26" name="Text Box 10"/>
          <p:cNvSpPr txBox="1">
            <a:spLocks noChangeArrowheads="1"/>
          </p:cNvSpPr>
          <p:nvPr/>
        </p:nvSpPr>
        <p:spPr bwMode="auto">
          <a:xfrm>
            <a:off x="1267479" y="5437563"/>
            <a:ext cx="1111202" cy="369332"/>
          </a:xfrm>
          <a:prstGeom prst="rect">
            <a:avLst/>
          </a:prstGeom>
          <a:noFill/>
          <a:ln w="9525">
            <a:noFill/>
            <a:miter lim="800000"/>
            <a:headEnd/>
            <a:tailEnd/>
          </a:ln>
        </p:spPr>
        <p:txBody>
          <a:bodyPr wrap="none">
            <a:spAutoFit/>
          </a:bodyPr>
          <a:lstStyle/>
          <a:p>
            <a:pPr eaLnBrk="0" hangingPunct="0"/>
            <a:r>
              <a:rPr lang="en-US" altLang="en-US" b="1" dirty="0">
                <a:solidFill>
                  <a:srgbClr val="008995"/>
                </a:solidFill>
                <a:latin typeface="Arial Narrow" pitchFamily="34" charset="0"/>
              </a:rPr>
              <a:t>Acute Use</a:t>
            </a:r>
          </a:p>
        </p:txBody>
      </p:sp>
      <p:sp>
        <p:nvSpPr>
          <p:cNvPr id="27" name="Text Box 9"/>
          <p:cNvSpPr txBox="1">
            <a:spLocks noChangeArrowheads="1"/>
          </p:cNvSpPr>
          <p:nvPr/>
        </p:nvSpPr>
        <p:spPr bwMode="auto">
          <a:xfrm>
            <a:off x="3456443" y="5405390"/>
            <a:ext cx="1300356" cy="369332"/>
          </a:xfrm>
          <a:prstGeom prst="rect">
            <a:avLst/>
          </a:prstGeom>
          <a:noFill/>
          <a:ln w="9525">
            <a:noFill/>
            <a:miter lim="800000"/>
            <a:headEnd/>
            <a:tailEnd/>
          </a:ln>
        </p:spPr>
        <p:txBody>
          <a:bodyPr wrap="none">
            <a:spAutoFit/>
          </a:bodyPr>
          <a:lstStyle/>
          <a:p>
            <a:pPr eaLnBrk="0" hangingPunct="0"/>
            <a:r>
              <a:rPr lang="en-US" altLang="en-US" b="1" dirty="0">
                <a:solidFill>
                  <a:srgbClr val="C05131"/>
                </a:solidFill>
                <a:latin typeface="Arial Narrow" pitchFamily="34" charset="0"/>
              </a:rPr>
              <a:t>Chronic Use</a:t>
            </a:r>
          </a:p>
        </p:txBody>
      </p:sp>
      <p:sp>
        <p:nvSpPr>
          <p:cNvPr id="28" name="Rectangle 17"/>
          <p:cNvSpPr>
            <a:spLocks noChangeArrowheads="1"/>
          </p:cNvSpPr>
          <p:nvPr/>
        </p:nvSpPr>
        <p:spPr bwMode="auto">
          <a:xfrm>
            <a:off x="6163403" y="5421974"/>
            <a:ext cx="1370409" cy="507831"/>
          </a:xfrm>
          <a:prstGeom prst="rect">
            <a:avLst/>
          </a:prstGeom>
          <a:noFill/>
          <a:ln w="9525">
            <a:noFill/>
            <a:miter lim="800000"/>
            <a:headEnd/>
            <a:tailEnd/>
          </a:ln>
        </p:spPr>
        <p:txBody>
          <a:bodyPr>
            <a:spAutoFit/>
          </a:bodyPr>
          <a:lstStyle/>
          <a:p>
            <a:r>
              <a:rPr lang="en-US" sz="1350" dirty="0">
                <a:latin typeface="Calibri" pitchFamily="34" charset="0"/>
              </a:rPr>
              <a:t>Alford, Boston University, 2012</a:t>
            </a:r>
          </a:p>
        </p:txBody>
      </p:sp>
    </p:spTree>
    <p:extLst>
      <p:ext uri="{BB962C8B-B14F-4D97-AF65-F5344CB8AC3E}">
        <p14:creationId xmlns:p14="http://schemas.microsoft.com/office/powerpoint/2010/main" val="185830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239000" cy="665609"/>
          </a:xfrm>
        </p:spPr>
        <p:txBody>
          <a:bodyPr>
            <a:normAutofit fontScale="90000"/>
          </a:bodyPr>
          <a:lstStyle/>
          <a:p>
            <a:r>
              <a:rPr lang="en-US" dirty="0">
                <a:latin typeface="+mn-lt"/>
              </a:rPr>
              <a:t>Gender and Opioid Use Disorder </a:t>
            </a:r>
          </a:p>
        </p:txBody>
      </p:sp>
      <p:sp>
        <p:nvSpPr>
          <p:cNvPr id="3" name="Content Placeholder 2"/>
          <p:cNvSpPr>
            <a:spLocks noGrp="1"/>
          </p:cNvSpPr>
          <p:nvPr>
            <p:ph idx="1"/>
          </p:nvPr>
        </p:nvSpPr>
        <p:spPr>
          <a:xfrm>
            <a:off x="381000" y="1752600"/>
            <a:ext cx="8523339" cy="3263504"/>
          </a:xfrm>
        </p:spPr>
        <p:txBody>
          <a:bodyPr>
            <a:normAutofit fontScale="62500" lnSpcReduction="20000"/>
          </a:bodyPr>
          <a:lstStyle/>
          <a:p>
            <a:pPr marL="0" indent="0">
              <a:buNone/>
            </a:pPr>
            <a:r>
              <a:rPr lang="en-US" dirty="0"/>
              <a:t>Opioid Use among Women</a:t>
            </a:r>
          </a:p>
          <a:p>
            <a:pPr lvl="1"/>
            <a:r>
              <a:rPr lang="en-US" dirty="0"/>
              <a:t>Between 2004 and 2010: opioid-related </a:t>
            </a:r>
            <a:r>
              <a:rPr lang="en-US" b="1" dirty="0"/>
              <a:t>overdose deaths increased</a:t>
            </a:r>
            <a:r>
              <a:rPr lang="en-US" dirty="0"/>
              <a:t> more rapidly among Women (400%), then Men (276%)(1)</a:t>
            </a:r>
          </a:p>
          <a:p>
            <a:pPr lvl="1"/>
            <a:endParaRPr lang="en-US" dirty="0"/>
          </a:p>
          <a:p>
            <a:pPr lvl="1"/>
            <a:r>
              <a:rPr lang="en-US" dirty="0"/>
              <a:t>In 2015 there were more past-year initiates of </a:t>
            </a:r>
            <a:r>
              <a:rPr lang="en-US" b="1" dirty="0"/>
              <a:t>prescription opioid misuse among Women </a:t>
            </a:r>
            <a:r>
              <a:rPr lang="en-US" dirty="0"/>
              <a:t>(1.2 million – 0.9%) than Men (0.9 million – 0.7%)(2)</a:t>
            </a:r>
          </a:p>
          <a:p>
            <a:pPr lvl="1"/>
            <a:endParaRPr lang="en-US" dirty="0"/>
          </a:p>
          <a:p>
            <a:pPr lvl="1"/>
            <a:r>
              <a:rPr lang="en-US" dirty="0"/>
              <a:t>There are still more male than female adults who use heroin, </a:t>
            </a:r>
            <a:r>
              <a:rPr lang="en-US" b="1" dirty="0"/>
              <a:t>heroin use is increasing twice as fast among women than men</a:t>
            </a:r>
            <a:r>
              <a:rPr lang="en-US" dirty="0"/>
              <a:t>(2) </a:t>
            </a:r>
          </a:p>
          <a:p>
            <a:pPr lvl="1"/>
            <a:endParaRPr lang="en-US" dirty="0"/>
          </a:p>
          <a:p>
            <a:pPr lvl="1"/>
            <a:r>
              <a:rPr lang="en-US" dirty="0"/>
              <a:t>Today </a:t>
            </a:r>
            <a:r>
              <a:rPr lang="en-US" b="1" dirty="0"/>
              <a:t>50% of new heroin initiates are Women </a:t>
            </a:r>
            <a:r>
              <a:rPr lang="en-US" dirty="0"/>
              <a:t>(3) </a:t>
            </a:r>
          </a:p>
          <a:p>
            <a:pPr lvl="1"/>
            <a:r>
              <a:rPr lang="en-US" dirty="0"/>
              <a:t>NAS cases 1.5/1000 in 1999 to 6/1000 in 2013 (MMWR 2016) </a:t>
            </a:r>
          </a:p>
        </p:txBody>
      </p:sp>
    </p:spTree>
    <p:extLst>
      <p:ext uri="{BB962C8B-B14F-4D97-AF65-F5344CB8AC3E}">
        <p14:creationId xmlns:p14="http://schemas.microsoft.com/office/powerpoint/2010/main" val="973514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515493" cy="994172"/>
          </a:xfrm>
        </p:spPr>
        <p:txBody>
          <a:bodyPr>
            <a:normAutofit fontScale="90000"/>
          </a:bodyPr>
          <a:lstStyle/>
          <a:p>
            <a:r>
              <a:rPr lang="en-US" sz="3600" dirty="0">
                <a:solidFill>
                  <a:schemeClr val="tx1">
                    <a:lumMod val="95000"/>
                  </a:schemeClr>
                </a:solidFill>
                <a:latin typeface="+mn-lt"/>
              </a:rPr>
              <a:t>Pregnancy and Opioid Use Disorder (OUD)</a:t>
            </a:r>
          </a:p>
        </p:txBody>
      </p:sp>
      <p:sp>
        <p:nvSpPr>
          <p:cNvPr id="3" name="Content Placeholder 2"/>
          <p:cNvSpPr>
            <a:spLocks noGrp="1"/>
          </p:cNvSpPr>
          <p:nvPr>
            <p:ph idx="1"/>
          </p:nvPr>
        </p:nvSpPr>
        <p:spPr>
          <a:xfrm>
            <a:off x="381001" y="1981200"/>
            <a:ext cx="7239000" cy="3263504"/>
          </a:xfrm>
        </p:spPr>
        <p:txBody>
          <a:bodyPr/>
          <a:lstStyle/>
          <a:p>
            <a:pPr lvl="0"/>
            <a:r>
              <a:rPr lang="en-US" sz="2400" dirty="0"/>
              <a:t>Nearly </a:t>
            </a:r>
            <a:r>
              <a:rPr lang="en-US" sz="2400" b="1" dirty="0"/>
              <a:t>50% </a:t>
            </a:r>
            <a:r>
              <a:rPr lang="en-US" sz="2400" dirty="0"/>
              <a:t>of Pregnant substance use disorder treatment admissions are for Opioids(1)</a:t>
            </a:r>
          </a:p>
          <a:p>
            <a:pPr lvl="0"/>
            <a:endParaRPr lang="en-US" sz="2400" dirty="0"/>
          </a:p>
          <a:p>
            <a:pPr lvl="0"/>
            <a:r>
              <a:rPr lang="en-US" sz="2400" b="1" dirty="0"/>
              <a:t>Overdose</a:t>
            </a:r>
            <a:r>
              <a:rPr lang="en-US" sz="2400" dirty="0"/>
              <a:t> mortality has surpassed </a:t>
            </a:r>
            <a:r>
              <a:rPr lang="en-US" sz="2400" b="1" dirty="0"/>
              <a:t>hemorrhage, pre-eclampsia and sepsis </a:t>
            </a:r>
            <a:r>
              <a:rPr lang="en-US" sz="2400" dirty="0"/>
              <a:t>as a cause of pregnancy-associated death(2) </a:t>
            </a:r>
          </a:p>
          <a:p>
            <a:endParaRPr lang="en-US" dirty="0"/>
          </a:p>
        </p:txBody>
      </p:sp>
    </p:spTree>
    <p:extLst>
      <p:ext uri="{BB962C8B-B14F-4D97-AF65-F5344CB8AC3E}">
        <p14:creationId xmlns:p14="http://schemas.microsoft.com/office/powerpoint/2010/main" val="423143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795" y="228600"/>
            <a:ext cx="6275540" cy="994172"/>
          </a:xfrm>
        </p:spPr>
        <p:txBody>
          <a:bodyPr/>
          <a:lstStyle/>
          <a:p>
            <a:pPr algn="ctr"/>
            <a:r>
              <a:rPr lang="en-US" sz="3600" dirty="0">
                <a:latin typeface="+mn-lt"/>
              </a:rPr>
              <a:t>Gender, Pregnancy and OUD</a:t>
            </a:r>
          </a:p>
        </p:txBody>
      </p:sp>
      <p:sp>
        <p:nvSpPr>
          <p:cNvPr id="3" name="Content Placeholder 2"/>
          <p:cNvSpPr>
            <a:spLocks noGrp="1"/>
          </p:cNvSpPr>
          <p:nvPr>
            <p:ph idx="1"/>
          </p:nvPr>
        </p:nvSpPr>
        <p:spPr>
          <a:xfrm>
            <a:off x="275670" y="1905000"/>
            <a:ext cx="8106330" cy="3722612"/>
          </a:xfrm>
        </p:spPr>
        <p:txBody>
          <a:bodyPr>
            <a:normAutofit fontScale="77500" lnSpcReduction="20000"/>
          </a:bodyPr>
          <a:lstStyle/>
          <a:p>
            <a:pPr>
              <a:spcBef>
                <a:spcPts val="0"/>
              </a:spcBef>
            </a:pPr>
            <a:r>
              <a:rPr lang="en-US" b="1" dirty="0">
                <a:solidFill>
                  <a:schemeClr val="tx1">
                    <a:lumMod val="95000"/>
                  </a:schemeClr>
                </a:solidFill>
              </a:rPr>
              <a:t>86%</a:t>
            </a:r>
            <a:r>
              <a:rPr lang="en-US" dirty="0">
                <a:solidFill>
                  <a:schemeClr val="tx1">
                    <a:lumMod val="95000"/>
                  </a:schemeClr>
                </a:solidFill>
              </a:rPr>
              <a:t> of pregnant opioid-abusing women report pregnancy was unintended (1)</a:t>
            </a:r>
          </a:p>
          <a:p>
            <a:pPr lvl="1">
              <a:spcBef>
                <a:spcPts val="0"/>
              </a:spcBef>
            </a:pPr>
            <a:r>
              <a:rPr lang="en-US" dirty="0">
                <a:solidFill>
                  <a:schemeClr val="tx1">
                    <a:lumMod val="95000"/>
                  </a:schemeClr>
                </a:solidFill>
              </a:rPr>
              <a:t>In general population: 31%–47% are unintended </a:t>
            </a:r>
          </a:p>
          <a:p>
            <a:pPr>
              <a:spcBef>
                <a:spcPts val="0"/>
              </a:spcBef>
            </a:pPr>
            <a:r>
              <a:rPr lang="en-US" dirty="0">
                <a:solidFill>
                  <a:schemeClr val="tx1">
                    <a:lumMod val="95000"/>
                  </a:schemeClr>
                </a:solidFill>
              </a:rPr>
              <a:t>Pregnancy can be a powerful catalyst for women to engage in treatment</a:t>
            </a:r>
          </a:p>
          <a:p>
            <a:pPr>
              <a:spcBef>
                <a:spcPts val="0"/>
              </a:spcBef>
            </a:pPr>
            <a:r>
              <a:rPr lang="en-US" dirty="0">
                <a:solidFill>
                  <a:schemeClr val="tx1">
                    <a:lumMod val="95000"/>
                  </a:schemeClr>
                </a:solidFill>
              </a:rPr>
              <a:t>During Pregnancy </a:t>
            </a:r>
            <a:endParaRPr lang="en-US" i="1" dirty="0">
              <a:solidFill>
                <a:schemeClr val="tx1">
                  <a:lumMod val="95000"/>
                </a:schemeClr>
              </a:solidFill>
            </a:endParaRPr>
          </a:p>
          <a:p>
            <a:pPr lvl="1">
              <a:spcBef>
                <a:spcPts val="0"/>
              </a:spcBef>
            </a:pPr>
            <a:r>
              <a:rPr lang="en-US" dirty="0">
                <a:solidFill>
                  <a:schemeClr val="tx1">
                    <a:lumMod val="95000"/>
                  </a:schemeClr>
                </a:solidFill>
              </a:rPr>
              <a:t>Adolescents report the highest illicit substance use in the prior month</a:t>
            </a:r>
          </a:p>
          <a:p>
            <a:pPr lvl="2">
              <a:spcBef>
                <a:spcPts val="0"/>
              </a:spcBef>
            </a:pPr>
            <a:r>
              <a:rPr lang="en-US" dirty="0">
                <a:solidFill>
                  <a:schemeClr val="tx1">
                    <a:lumMod val="95000"/>
                  </a:schemeClr>
                </a:solidFill>
              </a:rPr>
              <a:t>Reported </a:t>
            </a:r>
            <a:r>
              <a:rPr lang="en-US" b="1" dirty="0">
                <a:solidFill>
                  <a:schemeClr val="tx1">
                    <a:lumMod val="95000"/>
                  </a:schemeClr>
                </a:solidFill>
              </a:rPr>
              <a:t>substance use decreases with increasing maternal age </a:t>
            </a:r>
            <a:r>
              <a:rPr lang="en-US" dirty="0">
                <a:solidFill>
                  <a:schemeClr val="tx1">
                    <a:lumMod val="95000"/>
                  </a:schemeClr>
                </a:solidFill>
              </a:rPr>
              <a:t>(NSDUH 2012-2013)</a:t>
            </a:r>
          </a:p>
          <a:p>
            <a:pPr lvl="1">
              <a:spcBef>
                <a:spcPts val="0"/>
              </a:spcBef>
            </a:pPr>
            <a:r>
              <a:rPr lang="en-US" dirty="0">
                <a:solidFill>
                  <a:schemeClr val="tx1">
                    <a:lumMod val="95000"/>
                  </a:schemeClr>
                </a:solidFill>
              </a:rPr>
              <a:t>Trend toward reduction of use over gestation</a:t>
            </a:r>
          </a:p>
          <a:p>
            <a:pPr lvl="2">
              <a:spcBef>
                <a:spcPts val="0"/>
              </a:spcBef>
            </a:pPr>
            <a:r>
              <a:rPr lang="en-US" dirty="0">
                <a:solidFill>
                  <a:schemeClr val="tx1">
                    <a:lumMod val="95000"/>
                  </a:schemeClr>
                </a:solidFill>
              </a:rPr>
              <a:t>Reported </a:t>
            </a:r>
            <a:r>
              <a:rPr lang="en-US" b="1" dirty="0">
                <a:solidFill>
                  <a:schemeClr val="tx1">
                    <a:lumMod val="95000"/>
                  </a:schemeClr>
                </a:solidFill>
              </a:rPr>
              <a:t>substance use decreases with increasing gestational age </a:t>
            </a:r>
            <a:r>
              <a:rPr lang="en-US" dirty="0">
                <a:solidFill>
                  <a:schemeClr val="tx1">
                    <a:lumMod val="95000"/>
                  </a:schemeClr>
                </a:solidFill>
              </a:rPr>
              <a:t>(SAMHSA TEDS 2014)</a:t>
            </a:r>
          </a:p>
        </p:txBody>
      </p:sp>
    </p:spTree>
    <p:extLst>
      <p:ext uri="{BB962C8B-B14F-4D97-AF65-F5344CB8AC3E}">
        <p14:creationId xmlns:p14="http://schemas.microsoft.com/office/powerpoint/2010/main" val="543241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6679504" cy="994172"/>
          </a:xfrm>
        </p:spPr>
        <p:txBody>
          <a:bodyPr>
            <a:normAutofit fontScale="90000"/>
          </a:bodyPr>
          <a:lstStyle/>
          <a:p>
            <a:r>
              <a:rPr lang="en-US" sz="3600" dirty="0">
                <a:latin typeface="+mn-lt"/>
              </a:rPr>
              <a:t>Medically Assisted Withdrawal in Pregnancy (Detoxification) </a:t>
            </a:r>
          </a:p>
        </p:txBody>
      </p:sp>
      <p:sp>
        <p:nvSpPr>
          <p:cNvPr id="3" name="Content Placeholder 2"/>
          <p:cNvSpPr>
            <a:spLocks noGrp="1"/>
          </p:cNvSpPr>
          <p:nvPr>
            <p:ph idx="1"/>
          </p:nvPr>
        </p:nvSpPr>
        <p:spPr>
          <a:xfrm>
            <a:off x="457200" y="1905000"/>
            <a:ext cx="8153400" cy="3886200"/>
          </a:xfrm>
        </p:spPr>
        <p:txBody>
          <a:bodyPr>
            <a:normAutofit lnSpcReduction="10000"/>
          </a:bodyPr>
          <a:lstStyle/>
          <a:p>
            <a:pPr lvl="0"/>
            <a:r>
              <a:rPr lang="en-US" sz="1950" dirty="0"/>
              <a:t>Not recommended in pregnancy (1)(2)(3)</a:t>
            </a:r>
          </a:p>
          <a:p>
            <a:pPr lvl="0"/>
            <a:r>
              <a:rPr lang="en-US" sz="1950" b="1" dirty="0"/>
              <a:t>Withdrawal</a:t>
            </a:r>
            <a:r>
              <a:rPr lang="en-US" sz="1950" dirty="0"/>
              <a:t> management has </a:t>
            </a:r>
            <a:r>
              <a:rPr lang="en-US" sz="1950" b="1" dirty="0"/>
              <a:t>been found to be inferior in effectiveness over pharmacotherapy with opioid agonists and increases the risk of relapse without fetal </a:t>
            </a:r>
            <a:r>
              <a:rPr lang="en-US" sz="2250" b="1" dirty="0"/>
              <a:t>or maternal benefit</a:t>
            </a:r>
            <a:r>
              <a:rPr lang="en-US" sz="2250" dirty="0"/>
              <a:t> (ASAM)</a:t>
            </a:r>
            <a:endParaRPr lang="en-US" sz="1950" dirty="0"/>
          </a:p>
          <a:p>
            <a:pPr lvl="0"/>
            <a:r>
              <a:rPr lang="en-US" sz="1950" dirty="0"/>
              <a:t>Increased rate of relapse with associated overdose mortality following </a:t>
            </a:r>
            <a:r>
              <a:rPr lang="en-US" sz="1950" i="1" dirty="0"/>
              <a:t>detoxification</a:t>
            </a:r>
          </a:p>
          <a:p>
            <a:pPr lvl="0"/>
            <a:r>
              <a:rPr lang="en-US" sz="1950" dirty="0"/>
              <a:t>Increased access to opioid agonist treatment was associated with a reduction in heroin overdose deaths(4)</a:t>
            </a:r>
          </a:p>
          <a:p>
            <a:pPr lvl="0"/>
            <a:r>
              <a:rPr lang="en-US" sz="1950" dirty="0"/>
              <a:t>Offering pharmacotherapy for OUD in pregnancy increases*</a:t>
            </a:r>
          </a:p>
          <a:p>
            <a:pPr lvl="1"/>
            <a:r>
              <a:rPr lang="en-US" sz="1650" dirty="0"/>
              <a:t>Treatment retention </a:t>
            </a:r>
          </a:p>
          <a:p>
            <a:pPr lvl="1"/>
            <a:r>
              <a:rPr lang="en-US" sz="1650" dirty="0"/>
              <a:t>Number of obstetrical visits attended</a:t>
            </a:r>
          </a:p>
          <a:p>
            <a:pPr lvl="1"/>
            <a:r>
              <a:rPr lang="en-US" sz="1650" dirty="0"/>
              <a:t>In-hospital deliveries</a:t>
            </a:r>
          </a:p>
        </p:txBody>
      </p:sp>
    </p:spTree>
    <p:extLst>
      <p:ext uri="{BB962C8B-B14F-4D97-AF65-F5344CB8AC3E}">
        <p14:creationId xmlns:p14="http://schemas.microsoft.com/office/powerpoint/2010/main" val="399624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203723"/>
          </a:xfrm>
        </p:spPr>
        <p:txBody>
          <a:bodyPr>
            <a:normAutofit/>
          </a:bodyPr>
          <a:lstStyle/>
          <a:p>
            <a:pPr algn="ctr"/>
            <a:r>
              <a:rPr lang="en-US" sz="3200" dirty="0">
                <a:latin typeface="+mn-lt"/>
              </a:rPr>
              <a:t>TREATMENT OPTIONS FOR OUD IN PREGNANCY</a:t>
            </a:r>
          </a:p>
        </p:txBody>
      </p:sp>
      <p:sp>
        <p:nvSpPr>
          <p:cNvPr id="4" name="Text Placeholder 3"/>
          <p:cNvSpPr>
            <a:spLocks noGrp="1"/>
          </p:cNvSpPr>
          <p:nvPr>
            <p:ph type="body" idx="1"/>
          </p:nvPr>
        </p:nvSpPr>
        <p:spPr>
          <a:xfrm>
            <a:off x="169511" y="1637084"/>
            <a:ext cx="3723032" cy="488777"/>
          </a:xfrm>
        </p:spPr>
        <p:txBody>
          <a:bodyPr/>
          <a:lstStyle/>
          <a:p>
            <a:pPr lvl="0" algn="ctr"/>
            <a:r>
              <a:rPr lang="en-US" sz="1500" b="0" dirty="0"/>
              <a:t>METHADONE</a:t>
            </a:r>
          </a:p>
        </p:txBody>
      </p:sp>
      <p:sp>
        <p:nvSpPr>
          <p:cNvPr id="5" name="Content Placeholder 4"/>
          <p:cNvSpPr>
            <a:spLocks noGrp="1"/>
          </p:cNvSpPr>
          <p:nvPr>
            <p:ph sz="half" idx="2"/>
          </p:nvPr>
        </p:nvSpPr>
        <p:spPr>
          <a:xfrm>
            <a:off x="201595" y="2186019"/>
            <a:ext cx="3723032" cy="2970023"/>
          </a:xfrm>
        </p:spPr>
        <p:txBody>
          <a:bodyPr>
            <a:noAutofit/>
          </a:bodyPr>
          <a:lstStyle/>
          <a:p>
            <a:pPr lvl="0"/>
            <a:r>
              <a:rPr lang="en-US" sz="1600" dirty="0"/>
              <a:t>Has been the </a:t>
            </a:r>
            <a:r>
              <a:rPr lang="en-US" sz="1600" i="1" dirty="0"/>
              <a:t>Gold Standard </a:t>
            </a:r>
            <a:r>
              <a:rPr lang="en-US" sz="1600" dirty="0"/>
              <a:t>for opioid use disorder in pregnancy</a:t>
            </a:r>
          </a:p>
          <a:p>
            <a:pPr lvl="0"/>
            <a:r>
              <a:rPr lang="en-US" sz="1600" dirty="0"/>
              <a:t>Pregnancy category C</a:t>
            </a:r>
          </a:p>
          <a:p>
            <a:pPr lvl="0">
              <a:buFont typeface="Arial" charset="0"/>
              <a:buChar char="•"/>
            </a:pPr>
            <a:r>
              <a:rPr lang="en-US" sz="1600" dirty="0"/>
              <a:t>Limited dosing flexibility</a:t>
            </a:r>
          </a:p>
          <a:p>
            <a:pPr lvl="1">
              <a:buFont typeface="Arial" charset="0"/>
              <a:buChar char="•"/>
            </a:pPr>
            <a:r>
              <a:rPr lang="en-US" sz="1600" dirty="0"/>
              <a:t>Split dosing in pregnancy is preferred due to increased clearance in later gestation</a:t>
            </a:r>
          </a:p>
          <a:p>
            <a:pPr lvl="0">
              <a:buFont typeface="Arial" charset="0"/>
              <a:buChar char="•"/>
            </a:pPr>
            <a:r>
              <a:rPr lang="en-US" sz="1600" dirty="0"/>
              <a:t>May contribute to lower birth weights when compared to Bup-exposed newborns</a:t>
            </a:r>
          </a:p>
        </p:txBody>
      </p:sp>
      <p:sp>
        <p:nvSpPr>
          <p:cNvPr id="6" name="Text Placeholder 5"/>
          <p:cNvSpPr>
            <a:spLocks noGrp="1"/>
          </p:cNvSpPr>
          <p:nvPr>
            <p:ph type="body" sz="quarter" idx="3"/>
          </p:nvPr>
        </p:nvSpPr>
        <p:spPr>
          <a:xfrm>
            <a:off x="4140746" y="1812354"/>
            <a:ext cx="3383830" cy="345591"/>
          </a:xfrm>
        </p:spPr>
        <p:txBody>
          <a:bodyPr/>
          <a:lstStyle/>
          <a:p>
            <a:pPr algn="ctr"/>
            <a:r>
              <a:rPr lang="en-US" sz="1500" b="0" dirty="0"/>
              <a:t>BUPRENORPHINE</a:t>
            </a:r>
            <a:endParaRPr lang="en-US" dirty="0"/>
          </a:p>
        </p:txBody>
      </p:sp>
      <p:sp>
        <p:nvSpPr>
          <p:cNvPr id="7" name="Content Placeholder 6"/>
          <p:cNvSpPr>
            <a:spLocks noGrp="1"/>
          </p:cNvSpPr>
          <p:nvPr>
            <p:ph sz="quarter" idx="4"/>
          </p:nvPr>
        </p:nvSpPr>
        <p:spPr>
          <a:xfrm>
            <a:off x="4419600" y="2286000"/>
            <a:ext cx="4038600" cy="2970023"/>
          </a:xfrm>
        </p:spPr>
        <p:txBody>
          <a:bodyPr>
            <a:normAutofit fontScale="92500" lnSpcReduction="20000"/>
          </a:bodyPr>
          <a:lstStyle/>
          <a:p>
            <a:pPr lvl="0"/>
            <a:r>
              <a:rPr lang="en-US" sz="1700" dirty="0"/>
              <a:t>Gaining First-line recognition for treatment of opioid use disorder in pregnancy</a:t>
            </a:r>
          </a:p>
          <a:p>
            <a:pPr lvl="0"/>
            <a:r>
              <a:rPr lang="en-US" sz="1700" dirty="0"/>
              <a:t>Pregnancy category C </a:t>
            </a:r>
          </a:p>
          <a:p>
            <a:pPr lvl="0"/>
            <a:r>
              <a:rPr lang="en-US" sz="1700" dirty="0"/>
              <a:t>When compared to methadone:</a:t>
            </a:r>
          </a:p>
          <a:p>
            <a:pPr lvl="1"/>
            <a:r>
              <a:rPr lang="en-US" sz="1700" dirty="0"/>
              <a:t>Lower preterm delivery rate*</a:t>
            </a:r>
          </a:p>
          <a:p>
            <a:pPr lvl="1"/>
            <a:r>
              <a:rPr lang="en-US" sz="1700" dirty="0"/>
              <a:t>Higher birth weight*</a:t>
            </a:r>
          </a:p>
          <a:p>
            <a:pPr lvl="1"/>
            <a:r>
              <a:rPr lang="en-US" sz="1700" dirty="0"/>
              <a:t>Larger head circumference*</a:t>
            </a:r>
          </a:p>
          <a:p>
            <a:pPr lvl="0"/>
            <a:r>
              <a:rPr lang="en-US" sz="1700" dirty="0"/>
              <a:t>Allows for adjustable dosing (split dosing)</a:t>
            </a:r>
          </a:p>
          <a:p>
            <a:pPr lvl="0"/>
            <a:r>
              <a:rPr lang="en-US" sz="1700" dirty="0"/>
              <a:t>Treatment retention for pregnant women may favor buprenorphine over methadone(2). </a:t>
            </a:r>
          </a:p>
          <a:p>
            <a:endParaRPr lang="en-US" dirty="0"/>
          </a:p>
        </p:txBody>
      </p:sp>
    </p:spTree>
    <p:extLst>
      <p:ext uri="{BB962C8B-B14F-4D97-AF65-F5344CB8AC3E}">
        <p14:creationId xmlns:p14="http://schemas.microsoft.com/office/powerpoint/2010/main" val="1066084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Medication Assisted Treatment Should be Continued after the Delivery</a:t>
            </a:r>
          </a:p>
        </p:txBody>
      </p:sp>
    </p:spTree>
    <p:extLst>
      <p:ext uri="{BB962C8B-B14F-4D97-AF65-F5344CB8AC3E}">
        <p14:creationId xmlns:p14="http://schemas.microsoft.com/office/powerpoint/2010/main" val="1625935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510403" cy="994172"/>
          </a:xfrm>
        </p:spPr>
        <p:txBody>
          <a:bodyPr/>
          <a:lstStyle/>
          <a:p>
            <a:r>
              <a:rPr lang="en-US" dirty="0">
                <a:latin typeface="+mn-lt"/>
              </a:rPr>
              <a:t>Breastfeeding</a:t>
            </a:r>
          </a:p>
        </p:txBody>
      </p:sp>
      <p:sp>
        <p:nvSpPr>
          <p:cNvPr id="3" name="Content Placeholder 2"/>
          <p:cNvSpPr>
            <a:spLocks noGrp="1"/>
          </p:cNvSpPr>
          <p:nvPr>
            <p:ph idx="1"/>
          </p:nvPr>
        </p:nvSpPr>
        <p:spPr>
          <a:xfrm>
            <a:off x="177713" y="1600200"/>
            <a:ext cx="8509087" cy="3917957"/>
          </a:xfrm>
        </p:spPr>
        <p:txBody>
          <a:bodyPr/>
          <a:lstStyle/>
          <a:p>
            <a:pPr marL="0" indent="0">
              <a:spcBef>
                <a:spcPts val="0"/>
              </a:spcBef>
              <a:buNone/>
            </a:pPr>
            <a:r>
              <a:rPr lang="en-US" sz="1650" dirty="0"/>
              <a:t>Methadone and buprenorphine are safe for breastfeeding </a:t>
            </a:r>
          </a:p>
          <a:p>
            <a:pPr marL="0" indent="0">
              <a:spcBef>
                <a:spcPts val="0"/>
              </a:spcBef>
              <a:buNone/>
            </a:pPr>
            <a:r>
              <a:rPr lang="en-US" sz="1650" dirty="0"/>
              <a:t>	&lt;1% of maternal opioid intake transmitted to breastmilk (1)</a:t>
            </a:r>
          </a:p>
          <a:p>
            <a:pPr marL="0" indent="0">
              <a:spcBef>
                <a:spcPts val="0"/>
              </a:spcBef>
              <a:buNone/>
            </a:pPr>
            <a:endParaRPr lang="en-US" sz="1650" dirty="0"/>
          </a:p>
          <a:p>
            <a:pPr marL="0" indent="0">
              <a:spcBef>
                <a:spcPts val="0"/>
              </a:spcBef>
              <a:buNone/>
            </a:pPr>
            <a:r>
              <a:rPr lang="en-US" sz="1650" dirty="0"/>
              <a:t>*Published guidelines from the American Academy of Pediatrics (AAP), the American</a:t>
            </a:r>
          </a:p>
          <a:p>
            <a:pPr marL="0" indent="0">
              <a:spcBef>
                <a:spcPts val="0"/>
              </a:spcBef>
              <a:buNone/>
            </a:pPr>
            <a:r>
              <a:rPr lang="en-US" sz="1650" dirty="0"/>
              <a:t>College of Obstetricians and Gynecologists (ACOG), and the Academy of Breastfeeding Medicine (ABM) all support breastfeeding for women on opioid pharmacotherapy</a:t>
            </a:r>
          </a:p>
          <a:p>
            <a:pPr marL="0" indent="0">
              <a:spcBef>
                <a:spcPts val="0"/>
              </a:spcBef>
              <a:buNone/>
            </a:pPr>
            <a:endParaRPr lang="en-US" sz="1650" dirty="0"/>
          </a:p>
          <a:p>
            <a:pPr marL="214313" indent="-214313">
              <a:spcBef>
                <a:spcPts val="0"/>
              </a:spcBef>
              <a:buFont typeface="Arial" charset="0"/>
              <a:buChar char="•"/>
            </a:pPr>
            <a:r>
              <a:rPr lang="en-US" sz="1650" u="sng" dirty="0"/>
              <a:t>Maternal benefits</a:t>
            </a:r>
            <a:r>
              <a:rPr lang="en-US" sz="1650" dirty="0"/>
              <a:t>: increased oxytocin levels are linked to lower stress, increased maternal-infant bonding both lower the risk of postpartum relapse (2)</a:t>
            </a:r>
          </a:p>
          <a:p>
            <a:pPr marL="214313" indent="-214313">
              <a:spcBef>
                <a:spcPts val="0"/>
              </a:spcBef>
              <a:buFont typeface="Arial" charset="0"/>
              <a:buChar char="•"/>
            </a:pPr>
            <a:endParaRPr lang="en-US" sz="1650" dirty="0"/>
          </a:p>
          <a:p>
            <a:pPr marL="214313" indent="-214313">
              <a:spcBef>
                <a:spcPts val="0"/>
              </a:spcBef>
              <a:buFont typeface="Arial" charset="0"/>
              <a:buChar char="•"/>
            </a:pPr>
            <a:r>
              <a:rPr lang="en-US" sz="1650" u="sng" dirty="0"/>
              <a:t>Newborn benefits</a:t>
            </a:r>
            <a:r>
              <a:rPr lang="en-US" sz="1650" dirty="0"/>
              <a:t>: reduction in pharmacologic treatment for NAS, shorter hospital stays (2)</a:t>
            </a:r>
          </a:p>
        </p:txBody>
      </p:sp>
    </p:spTree>
    <p:extLst>
      <p:ext uri="{BB962C8B-B14F-4D97-AF65-F5344CB8AC3E}">
        <p14:creationId xmlns:p14="http://schemas.microsoft.com/office/powerpoint/2010/main" val="24131727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86700" cy="1466000"/>
          </a:xfrm>
        </p:spPr>
        <p:txBody>
          <a:bodyPr/>
          <a:lstStyle/>
          <a:p>
            <a:r>
              <a:rPr lang="en-US" dirty="0">
                <a:latin typeface="+mn-lt"/>
              </a:rPr>
              <a:t>Reducing stigma</a:t>
            </a:r>
          </a:p>
        </p:txBody>
      </p:sp>
      <p:sp>
        <p:nvSpPr>
          <p:cNvPr id="3" name="Content Placeholder 2"/>
          <p:cNvSpPr>
            <a:spLocks noGrp="1"/>
          </p:cNvSpPr>
          <p:nvPr>
            <p:ph idx="1"/>
          </p:nvPr>
        </p:nvSpPr>
        <p:spPr>
          <a:xfrm>
            <a:off x="381000" y="1905000"/>
            <a:ext cx="7886700" cy="3263504"/>
          </a:xfrm>
        </p:spPr>
        <p:txBody>
          <a:bodyPr>
            <a:normAutofit fontScale="70000" lnSpcReduction="20000"/>
          </a:bodyPr>
          <a:lstStyle/>
          <a:p>
            <a:r>
              <a:rPr lang="en-US" dirty="0"/>
              <a:t>Individuals with substance use disorders (SUDs) are highly stigmatized</a:t>
            </a:r>
          </a:p>
          <a:p>
            <a:r>
              <a:rPr lang="en-US" dirty="0"/>
              <a:t>Although addiction is a brain disease, people with SUDs are often regarded as simply needing more willpower, rather than treatment</a:t>
            </a:r>
          </a:p>
          <a:p>
            <a:r>
              <a:rPr lang="en-US" dirty="0"/>
              <a:t>Language use perpetuates stigma in healthcare and in society at large</a:t>
            </a:r>
          </a:p>
          <a:p>
            <a:r>
              <a:rPr lang="en-US" dirty="0"/>
              <a:t>Stigma prevents people from seeking care</a:t>
            </a:r>
            <a:endParaRPr lang="en-US" dirty="0">
              <a:solidFill>
                <a:srgbClr val="FF0000"/>
              </a:solidFill>
            </a:endParaRPr>
          </a:p>
          <a:p>
            <a:r>
              <a:rPr lang="en-US" dirty="0"/>
              <a:t>Health care teams can send a powerful message by avoiding stigmatizing language and behavior</a:t>
            </a:r>
          </a:p>
        </p:txBody>
      </p:sp>
    </p:spTree>
    <p:extLst>
      <p:ext uri="{BB962C8B-B14F-4D97-AF65-F5344CB8AC3E}">
        <p14:creationId xmlns:p14="http://schemas.microsoft.com/office/powerpoint/2010/main" val="3887105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Summary</a:t>
            </a:r>
          </a:p>
        </p:txBody>
      </p:sp>
      <p:sp>
        <p:nvSpPr>
          <p:cNvPr id="3" name="Content Placeholder 2"/>
          <p:cNvSpPr>
            <a:spLocks noGrp="1"/>
          </p:cNvSpPr>
          <p:nvPr>
            <p:ph idx="1"/>
          </p:nvPr>
        </p:nvSpPr>
        <p:spPr/>
        <p:txBody>
          <a:bodyPr/>
          <a:lstStyle/>
          <a:p>
            <a:r>
              <a:rPr lang="en-US" dirty="0"/>
              <a:t>Addiction is a complicated biopsychosocial  disease</a:t>
            </a:r>
          </a:p>
          <a:p>
            <a:r>
              <a:rPr lang="en-US" dirty="0"/>
              <a:t>There are effective treatments that dramatically decrease the harms associated with untreated addiction</a:t>
            </a:r>
          </a:p>
          <a:p>
            <a:r>
              <a:rPr lang="en-US" dirty="0"/>
              <a:t>Treatment of addiction during pregnancy while potentially complicated is very effective and rewarding. </a:t>
            </a:r>
          </a:p>
        </p:txBody>
      </p:sp>
    </p:spTree>
    <p:extLst>
      <p:ext uri="{BB962C8B-B14F-4D97-AF65-F5344CB8AC3E}">
        <p14:creationId xmlns:p14="http://schemas.microsoft.com/office/powerpoint/2010/main" val="2531518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r>
              <a:rPr lang="en-US" altLang="en-US" sz="3600" dirty="0"/>
              <a:t>Historical Perspective on How the </a:t>
            </a:r>
            <a:br>
              <a:rPr lang="en-US" altLang="en-US" sz="3600" dirty="0"/>
            </a:br>
            <a:r>
              <a:rPr lang="en-US" altLang="en-US" sz="3600" dirty="0"/>
              <a:t>Problem Started</a:t>
            </a:r>
          </a:p>
        </p:txBody>
      </p:sp>
      <p:sp>
        <p:nvSpPr>
          <p:cNvPr id="14339" name="Rectangle 3"/>
          <p:cNvSpPr>
            <a:spLocks noGrp="1" noChangeArrowheads="1"/>
          </p:cNvSpPr>
          <p:nvPr>
            <p:ph type="body" idx="1"/>
          </p:nvPr>
        </p:nvSpPr>
        <p:spPr>
          <a:xfrm>
            <a:off x="457200" y="1752600"/>
            <a:ext cx="8229600" cy="4525963"/>
          </a:xfrm>
        </p:spPr>
        <p:txBody>
          <a:bodyPr>
            <a:noAutofit/>
          </a:bodyPr>
          <a:lstStyle/>
          <a:p>
            <a:r>
              <a:rPr lang="en-US" altLang="en-US" sz="2400" dirty="0"/>
              <a:t>Opium poppy cultivated in Mesopotamia in 3400 BC.  Referred to as the “joy plant”</a:t>
            </a:r>
          </a:p>
          <a:p>
            <a:r>
              <a:rPr lang="en-US" altLang="en-US" sz="2400" dirty="0"/>
              <a:t>1803: Active ingredient of opium identified-morphine</a:t>
            </a:r>
          </a:p>
          <a:p>
            <a:r>
              <a:rPr lang="en-US" altLang="en-US" sz="2400" dirty="0"/>
              <a:t>1895: Heroin, diacetylmorphine is synthesized and marketed by Bayer as a medication with less side effects than morphine</a:t>
            </a:r>
          </a:p>
          <a:p>
            <a:r>
              <a:rPr lang="en-US" altLang="en-US" sz="2400" dirty="0"/>
              <a:t>Early 20</a:t>
            </a:r>
            <a:r>
              <a:rPr lang="en-US" altLang="en-US" sz="2400" baseline="30000" dirty="0"/>
              <a:t>th</a:t>
            </a:r>
            <a:r>
              <a:rPr lang="en-US" altLang="en-US" sz="2400" dirty="0"/>
              <a:t> century: increases in morbidity associated with opioids leads to many countries passing laws restricting their use</a:t>
            </a:r>
          </a:p>
          <a:p>
            <a:r>
              <a:rPr lang="en-US" altLang="en-US" sz="2400" dirty="0"/>
              <a:t>Harrison Narcotics Tax Act 1914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z="3600" dirty="0"/>
              <a:t>Historical Perspective Continued</a:t>
            </a:r>
          </a:p>
        </p:txBody>
      </p:sp>
      <p:sp>
        <p:nvSpPr>
          <p:cNvPr id="27651" name="Rectangle 3"/>
          <p:cNvSpPr>
            <a:spLocks noGrp="1" noChangeArrowheads="1"/>
          </p:cNvSpPr>
          <p:nvPr>
            <p:ph type="body" idx="1"/>
          </p:nvPr>
        </p:nvSpPr>
        <p:spPr/>
        <p:txBody>
          <a:bodyPr>
            <a:normAutofit fontScale="92500" lnSpcReduction="10000"/>
          </a:bodyPr>
          <a:lstStyle/>
          <a:p>
            <a:r>
              <a:rPr lang="en-US" altLang="en-US" sz="2400" dirty="0"/>
              <a:t>Second half of the 20</a:t>
            </a:r>
            <a:r>
              <a:rPr lang="en-US" altLang="en-US" sz="2400" baseline="30000" dirty="0"/>
              <a:t>th</a:t>
            </a:r>
            <a:r>
              <a:rPr lang="en-US" altLang="en-US" sz="2400" dirty="0"/>
              <a:t> century physicians became more comfortable prescribing for acute and cancer pain</a:t>
            </a:r>
          </a:p>
          <a:p>
            <a:r>
              <a:rPr lang="en-US" altLang="en-US" sz="2400" dirty="0"/>
              <a:t>1980’s saw call for broader use for non-malignant chronic pain.  Literature report of 38 chronic pain  patients concluding opiate use  is safe</a:t>
            </a:r>
          </a:p>
          <a:p>
            <a:r>
              <a:rPr lang="en-US" altLang="en-US" sz="2400" dirty="0"/>
              <a:t>1995- OxyContin introduced</a:t>
            </a:r>
          </a:p>
          <a:p>
            <a:r>
              <a:rPr lang="en-US" altLang="en-US" sz="2400" dirty="0"/>
              <a:t>1990’s – “The Decade of Pain” – Dramatic increase in the use of opiates coincident with the approval of new opioid formulations.  Joint commission adapted, federally mandated patient satisfaction surveys based on how pain was addressed</a:t>
            </a:r>
          </a:p>
          <a:p>
            <a:r>
              <a:rPr lang="en-US" altLang="en-US" sz="1000" i="1" dirty="0"/>
              <a:t>BMJ</a:t>
            </a:r>
            <a:r>
              <a:rPr lang="en-US" altLang="en-US" sz="1000" dirty="0"/>
              <a:t> 2011;343:d5142</a:t>
            </a:r>
          </a:p>
          <a:p>
            <a:r>
              <a:rPr lang="en-US" altLang="en-US" sz="2400" dirty="0"/>
              <a:t>From 1997-2007 the milligram per person use of prescription opiates increased 400 percent</a:t>
            </a:r>
          </a:p>
          <a:p>
            <a:r>
              <a:rPr lang="en-US" altLang="en-US" sz="900" dirty="0"/>
              <a:t>Pain Physician. 13;401-435. 2010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3152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8619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467600" cy="56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9651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111" t="29256" r="30837" b="10796"/>
          <a:stretch/>
        </p:blipFill>
        <p:spPr bwMode="auto">
          <a:xfrm>
            <a:off x="609600" y="72189"/>
            <a:ext cx="8153400" cy="6694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510973" y="6581001"/>
            <a:ext cx="5627253" cy="276999"/>
          </a:xfrm>
          <a:prstGeom prst="rect">
            <a:avLst/>
          </a:prstGeom>
          <a:noFill/>
        </p:spPr>
        <p:txBody>
          <a:bodyPr wrap="square" rtlCol="0">
            <a:spAutoFit/>
          </a:bodyPr>
          <a:lstStyle/>
          <a:p>
            <a:r>
              <a:rPr lang="en-US" sz="1200" dirty="0">
                <a:solidFill>
                  <a:schemeClr val="tx1">
                    <a:lumMod val="65000"/>
                    <a:lumOff val="35000"/>
                  </a:schemeClr>
                </a:solidFill>
              </a:rPr>
              <a:t>www.nytimes.com/interactive/2017/09/02/upshot/fentanyl-drug-overdose-deaths.html</a:t>
            </a:r>
          </a:p>
        </p:txBody>
      </p:sp>
      <p:sp>
        <p:nvSpPr>
          <p:cNvPr id="4" name="TextBox 3"/>
          <p:cNvSpPr txBox="1"/>
          <p:nvPr/>
        </p:nvSpPr>
        <p:spPr>
          <a:xfrm>
            <a:off x="6465047" y="6119336"/>
            <a:ext cx="2667001" cy="461665"/>
          </a:xfrm>
          <a:prstGeom prst="rect">
            <a:avLst/>
          </a:prstGeom>
          <a:noFill/>
        </p:spPr>
        <p:txBody>
          <a:bodyPr wrap="square" rtlCol="0">
            <a:spAutoFit/>
          </a:bodyPr>
          <a:lstStyle/>
          <a:p>
            <a:r>
              <a:rPr lang="en-US" sz="1200" dirty="0">
                <a:solidFill>
                  <a:schemeClr val="tx1">
                    <a:lumMod val="65000"/>
                    <a:lumOff val="35000"/>
                  </a:schemeClr>
                </a:solidFill>
              </a:rPr>
              <a:t>Provisional data, </a:t>
            </a:r>
          </a:p>
          <a:p>
            <a:r>
              <a:rPr lang="en-US" sz="1200" dirty="0">
                <a:solidFill>
                  <a:schemeClr val="tx1">
                    <a:lumMod val="65000"/>
                    <a:lumOff val="35000"/>
                  </a:schemeClr>
                </a:solidFill>
              </a:rPr>
              <a:t>National Center for Health Statistics</a:t>
            </a:r>
          </a:p>
        </p:txBody>
      </p:sp>
      <p:sp>
        <p:nvSpPr>
          <p:cNvPr id="5" name="TextBox 4"/>
          <p:cNvSpPr txBox="1"/>
          <p:nvPr/>
        </p:nvSpPr>
        <p:spPr>
          <a:xfrm>
            <a:off x="2667000" y="76200"/>
            <a:ext cx="2555636" cy="400110"/>
          </a:xfrm>
          <a:prstGeom prst="rect">
            <a:avLst/>
          </a:prstGeom>
          <a:noFill/>
        </p:spPr>
        <p:txBody>
          <a:bodyPr wrap="none" rtlCol="0">
            <a:spAutoFit/>
          </a:bodyPr>
          <a:lstStyle/>
          <a:p>
            <a:r>
              <a:rPr lang="en-US" sz="2000" b="1" dirty="0"/>
              <a:t>Total U.S. Drug Deaths</a:t>
            </a:r>
          </a:p>
        </p:txBody>
      </p:sp>
    </p:spTree>
    <p:extLst>
      <p:ext uri="{BB962C8B-B14F-4D97-AF65-F5344CB8AC3E}">
        <p14:creationId xmlns:p14="http://schemas.microsoft.com/office/powerpoint/2010/main" val="4146145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4757</Words>
  <Application>Microsoft Office PowerPoint</Application>
  <PresentationFormat>On-screen Show (4:3)</PresentationFormat>
  <Paragraphs>567</Paragraphs>
  <Slides>46</Slides>
  <Notes>25</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46</vt:i4>
      </vt:variant>
    </vt:vector>
  </HeadingPairs>
  <TitlesOfParts>
    <vt:vector size="63" baseType="lpstr">
      <vt:lpstr>ＭＳ Ｐゴシック</vt:lpstr>
      <vt:lpstr>Arial</vt:lpstr>
      <vt:lpstr>Arial Narrow</vt:lpstr>
      <vt:lpstr>Calibri</vt:lpstr>
      <vt:lpstr>Courier New</vt:lpstr>
      <vt:lpstr>Gill Sans MT</vt:lpstr>
      <vt:lpstr>Gothic</vt:lpstr>
      <vt:lpstr>Helvetica</vt:lpstr>
      <vt:lpstr>Osaka</vt:lpstr>
      <vt:lpstr>StarSymbol</vt:lpstr>
      <vt:lpstr>Symbol</vt:lpstr>
      <vt:lpstr>Tahoma</vt:lpstr>
      <vt:lpstr>Times New Roman</vt:lpstr>
      <vt:lpstr>Wingdings</vt:lpstr>
      <vt:lpstr>Office Theme</vt:lpstr>
      <vt:lpstr>1_Office Theme</vt:lpstr>
      <vt:lpstr>2_Office Theme</vt:lpstr>
      <vt:lpstr>The Cycle of Addiction</vt:lpstr>
      <vt:lpstr>Objectives</vt:lpstr>
      <vt:lpstr>What are opioids?</vt:lpstr>
      <vt:lpstr>PowerPoint Presentation</vt:lpstr>
      <vt:lpstr>Historical Perspective on How the  Problem Started</vt:lpstr>
      <vt:lpstr>Historical Perspective Continued</vt:lpstr>
      <vt:lpstr>PowerPoint Presentation</vt:lpstr>
      <vt:lpstr>PowerPoint Presentation</vt:lpstr>
      <vt:lpstr>PowerPoint Presentation</vt:lpstr>
      <vt:lpstr>PowerPoint Presentation</vt:lpstr>
      <vt:lpstr>Drug OD deaths involving specific drugs and drug classes, USA, 2015- 2016</vt:lpstr>
      <vt:lpstr>RELATIVE STRENGTH</vt:lpstr>
      <vt:lpstr>PowerPoint Presentation</vt:lpstr>
      <vt:lpstr>PowerPoint Presentation</vt:lpstr>
      <vt:lpstr>ASAM Definition of Addiction</vt:lpstr>
      <vt:lpstr>Biologic and Social Factors Involved in Addiction</vt:lpstr>
      <vt:lpstr>What is the definition of opioid use disorder? (also know as opioid “addiction”)</vt:lpstr>
      <vt:lpstr>How do you diagnosis OUD Mild/Moderate/Severe </vt:lpstr>
      <vt:lpstr>4 C’s</vt:lpstr>
      <vt:lpstr>PowerPoint Presentation</vt:lpstr>
      <vt:lpstr>What is Addiction?  Addiction is A Brain Disease</vt:lpstr>
      <vt:lpstr>PowerPoint Presentation</vt:lpstr>
      <vt:lpstr>PowerPoint Presentation</vt:lpstr>
      <vt:lpstr>PowerPoint Presentation</vt:lpstr>
      <vt:lpstr>Why Do People Take Drugs in The  First Place?</vt:lpstr>
      <vt:lpstr>PowerPoint Presentation</vt:lpstr>
      <vt:lpstr>PowerPoint Presentation</vt:lpstr>
      <vt:lpstr>PowerPoint Presentation</vt:lpstr>
      <vt:lpstr>Addiction is a disease of the youth</vt:lpstr>
      <vt:lpstr>MRI Scans of Healthy  Children and Teens Over Time</vt:lpstr>
      <vt:lpstr>Consequences of OUD are  Wide Ranging</vt:lpstr>
      <vt:lpstr>Behavioral manifestations and complications of addiction, primarily due to impaired control</vt:lpstr>
      <vt:lpstr>Principles of Management</vt:lpstr>
      <vt:lpstr>Treatment </vt:lpstr>
      <vt:lpstr>Accessing Treatment</vt:lpstr>
      <vt:lpstr>Medication Assisted Treatment</vt:lpstr>
      <vt:lpstr>PowerPoint Presentation</vt:lpstr>
      <vt:lpstr>Gender and Opioid Use Disorder </vt:lpstr>
      <vt:lpstr>Pregnancy and Opioid Use Disorder (OUD)</vt:lpstr>
      <vt:lpstr>Gender, Pregnancy and OUD</vt:lpstr>
      <vt:lpstr>Medically Assisted Withdrawal in Pregnancy (Detoxification) </vt:lpstr>
      <vt:lpstr>TREATMENT OPTIONS FOR OUD IN PREGNANCY</vt:lpstr>
      <vt:lpstr>Medication Assisted Treatment Should be Continued after the Delivery</vt:lpstr>
      <vt:lpstr>Breastfeeding</vt:lpstr>
      <vt:lpstr>Reducing stigma</vt:lpstr>
      <vt:lpstr>Summary</vt:lpstr>
    </vt:vector>
  </TitlesOfParts>
  <Company>Catholic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Opiate Epidemic How did we get here?</dc:title>
  <dc:creator>pupdike</dc:creator>
  <cp:lastModifiedBy>Mesler, Kristine (HEALTH)</cp:lastModifiedBy>
  <cp:revision>52</cp:revision>
  <cp:lastPrinted>2019-03-25T19:30:28Z</cp:lastPrinted>
  <dcterms:created xsi:type="dcterms:W3CDTF">2016-01-18T15:29:03Z</dcterms:created>
  <dcterms:modified xsi:type="dcterms:W3CDTF">2019-03-25T19:32:21Z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