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25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5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342" r:id="rId4"/>
    <p:sldId id="344" r:id="rId5"/>
    <p:sldId id="345" r:id="rId6"/>
    <p:sldId id="339" r:id="rId7"/>
    <p:sldId id="340" r:id="rId8"/>
    <p:sldId id="337" r:id="rId9"/>
    <p:sldId id="346" r:id="rId10"/>
    <p:sldId id="347" r:id="rId11"/>
    <p:sldId id="363" r:id="rId12"/>
    <p:sldId id="361" r:id="rId13"/>
    <p:sldId id="364" r:id="rId14"/>
    <p:sldId id="358" r:id="rId15"/>
    <p:sldId id="359" r:id="rId16"/>
    <p:sldId id="360" r:id="rId17"/>
    <p:sldId id="365" r:id="rId18"/>
    <p:sldId id="366" r:id="rId19"/>
    <p:sldId id="348" r:id="rId20"/>
    <p:sldId id="349" r:id="rId21"/>
    <p:sldId id="352" r:id="rId22"/>
    <p:sldId id="357" r:id="rId23"/>
    <p:sldId id="353" r:id="rId24"/>
    <p:sldId id="355" r:id="rId25"/>
    <p:sldId id="354" r:id="rId26"/>
    <p:sldId id="367" r:id="rId27"/>
    <p:sldId id="368" r:id="rId2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8F4"/>
    <a:srgbClr val="BCB9DD"/>
    <a:srgbClr val="726DB7"/>
    <a:srgbClr val="C198E0"/>
    <a:srgbClr val="9A57CD"/>
    <a:srgbClr val="0000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3275" autoAdjust="0"/>
  </p:normalViewPr>
  <p:slideViewPr>
    <p:cSldViewPr snapToGrid="0">
      <p:cViewPr varScale="1">
        <p:scale>
          <a:sx n="92" d="100"/>
          <a:sy n="92" d="100"/>
        </p:scale>
        <p:origin x="11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BFF6AD-2898-46BA-8CE9-35D381D2AED0}" type="doc">
      <dgm:prSet loTypeId="urn:microsoft.com/office/officeart/2005/8/layout/arrow3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2EEC587F-6F3D-4DB2-8891-B6E1174D1425}">
      <dgm:prSet phldrT="[Text]"/>
      <dgm:spPr/>
      <dgm:t>
        <a:bodyPr/>
        <a:lstStyle/>
        <a:p>
          <a:r>
            <a:rPr lang="en-US" dirty="0">
              <a:solidFill>
                <a:srgbClr val="002060"/>
              </a:solidFill>
            </a:rPr>
            <a:t>Reduce Risk Factors</a:t>
          </a:r>
        </a:p>
      </dgm:t>
    </dgm:pt>
    <dgm:pt modelId="{380FFD77-C869-4F81-A872-8B35F02258D5}" type="parTrans" cxnId="{0217D9EB-C785-40E8-AE29-13CE993DE049}">
      <dgm:prSet/>
      <dgm:spPr/>
      <dgm:t>
        <a:bodyPr/>
        <a:lstStyle/>
        <a:p>
          <a:endParaRPr lang="en-US"/>
        </a:p>
      </dgm:t>
    </dgm:pt>
    <dgm:pt modelId="{D527694C-982A-44A1-869B-1610A81B9173}" type="sibTrans" cxnId="{0217D9EB-C785-40E8-AE29-13CE993DE049}">
      <dgm:prSet/>
      <dgm:spPr/>
      <dgm:t>
        <a:bodyPr/>
        <a:lstStyle/>
        <a:p>
          <a:endParaRPr lang="en-US"/>
        </a:p>
      </dgm:t>
    </dgm:pt>
    <dgm:pt modelId="{460A8D30-C624-412C-9021-52D0F034F0A7}">
      <dgm:prSet phldrT="[Text]"/>
      <dgm:spPr/>
      <dgm:t>
        <a:bodyPr/>
        <a:lstStyle/>
        <a:p>
          <a:r>
            <a:rPr lang="en-US" i="1" dirty="0">
              <a:solidFill>
                <a:srgbClr val="7030A0"/>
              </a:solidFill>
            </a:rPr>
            <a:t>Increase Protective Factors</a:t>
          </a:r>
        </a:p>
      </dgm:t>
    </dgm:pt>
    <dgm:pt modelId="{D9D9ED21-46AE-4446-8B91-0F5DDFC3B99E}" type="parTrans" cxnId="{B75588AD-6812-4D69-B2DF-956E2B5C01DD}">
      <dgm:prSet/>
      <dgm:spPr/>
      <dgm:t>
        <a:bodyPr/>
        <a:lstStyle/>
        <a:p>
          <a:endParaRPr lang="en-US"/>
        </a:p>
      </dgm:t>
    </dgm:pt>
    <dgm:pt modelId="{2227B7B8-3431-426C-A6CD-CF7D9D364B3F}" type="sibTrans" cxnId="{B75588AD-6812-4D69-B2DF-956E2B5C01DD}">
      <dgm:prSet/>
      <dgm:spPr/>
      <dgm:t>
        <a:bodyPr/>
        <a:lstStyle/>
        <a:p>
          <a:endParaRPr lang="en-US"/>
        </a:p>
      </dgm:t>
    </dgm:pt>
    <dgm:pt modelId="{F623B662-A1CD-4FB7-948B-84CE7B549460}" type="pres">
      <dgm:prSet presAssocID="{39BFF6AD-2898-46BA-8CE9-35D381D2AED0}" presName="compositeShape" presStyleCnt="0">
        <dgm:presLayoutVars>
          <dgm:chMax val="2"/>
          <dgm:dir/>
          <dgm:resizeHandles val="exact"/>
        </dgm:presLayoutVars>
      </dgm:prSet>
      <dgm:spPr/>
    </dgm:pt>
    <dgm:pt modelId="{F25D75EA-BA9F-48B4-A7C5-BC6EC35381C8}" type="pres">
      <dgm:prSet presAssocID="{39BFF6AD-2898-46BA-8CE9-35D381D2AED0}" presName="divider" presStyleLbl="fgShp" presStyleIdx="0" presStyleCnt="1"/>
      <dgm:spPr>
        <a:solidFill>
          <a:srgbClr val="FFCCFF"/>
        </a:solidFill>
        <a:ln>
          <a:solidFill>
            <a:srgbClr val="FFCCFF"/>
          </a:solidFill>
        </a:ln>
      </dgm:spPr>
    </dgm:pt>
    <dgm:pt modelId="{DDFE9C86-9C84-4A50-9BE7-1B9E5EE3EF67}" type="pres">
      <dgm:prSet presAssocID="{2EEC587F-6F3D-4DB2-8891-B6E1174D1425}" presName="downArrow" presStyleLbl="node1" presStyleIdx="0" presStyleCnt="2"/>
      <dgm:spPr>
        <a:solidFill>
          <a:srgbClr val="002060"/>
        </a:solidFill>
      </dgm:spPr>
    </dgm:pt>
    <dgm:pt modelId="{EB68B315-B66E-4D07-ABD0-D3AE52025D49}" type="pres">
      <dgm:prSet presAssocID="{2EEC587F-6F3D-4DB2-8891-B6E1174D1425}" presName="downArrowText" presStyleLbl="revTx" presStyleIdx="0" presStyleCnt="2">
        <dgm:presLayoutVars>
          <dgm:bulletEnabled val="1"/>
        </dgm:presLayoutVars>
      </dgm:prSet>
      <dgm:spPr/>
    </dgm:pt>
    <dgm:pt modelId="{043D8529-63BF-464C-8997-7E4B8F9CF6D4}" type="pres">
      <dgm:prSet presAssocID="{460A8D30-C624-412C-9021-52D0F034F0A7}" presName="upArrow" presStyleLbl="node1" presStyleIdx="1" presStyleCnt="2"/>
      <dgm:spPr>
        <a:solidFill>
          <a:srgbClr val="7030A0"/>
        </a:solidFill>
      </dgm:spPr>
    </dgm:pt>
    <dgm:pt modelId="{808B6A47-59C8-49BD-9ED1-72745AF4CB2D}" type="pres">
      <dgm:prSet presAssocID="{460A8D30-C624-412C-9021-52D0F034F0A7}" presName="upArrowText" presStyleLbl="revTx" presStyleIdx="1" presStyleCnt="2">
        <dgm:presLayoutVars>
          <dgm:bulletEnabled val="1"/>
        </dgm:presLayoutVars>
      </dgm:prSet>
      <dgm:spPr/>
    </dgm:pt>
  </dgm:ptLst>
  <dgm:cxnLst>
    <dgm:cxn modelId="{15428461-1F5A-4274-858F-8C4842C19101}" type="presOf" srcId="{39BFF6AD-2898-46BA-8CE9-35D381D2AED0}" destId="{F623B662-A1CD-4FB7-948B-84CE7B549460}" srcOrd="0" destOrd="0" presId="urn:microsoft.com/office/officeart/2005/8/layout/arrow3"/>
    <dgm:cxn modelId="{B75588AD-6812-4D69-B2DF-956E2B5C01DD}" srcId="{39BFF6AD-2898-46BA-8CE9-35D381D2AED0}" destId="{460A8D30-C624-412C-9021-52D0F034F0A7}" srcOrd="1" destOrd="0" parTransId="{D9D9ED21-46AE-4446-8B91-0F5DDFC3B99E}" sibTransId="{2227B7B8-3431-426C-A6CD-CF7D9D364B3F}"/>
    <dgm:cxn modelId="{0217D9EB-C785-40E8-AE29-13CE993DE049}" srcId="{39BFF6AD-2898-46BA-8CE9-35D381D2AED0}" destId="{2EEC587F-6F3D-4DB2-8891-B6E1174D1425}" srcOrd="0" destOrd="0" parTransId="{380FFD77-C869-4F81-A872-8B35F02258D5}" sibTransId="{D527694C-982A-44A1-869B-1610A81B9173}"/>
    <dgm:cxn modelId="{1B0FB6F0-9057-4E27-BCEC-A91B7F5A802C}" type="presOf" srcId="{2EEC587F-6F3D-4DB2-8891-B6E1174D1425}" destId="{EB68B315-B66E-4D07-ABD0-D3AE52025D49}" srcOrd="0" destOrd="0" presId="urn:microsoft.com/office/officeart/2005/8/layout/arrow3"/>
    <dgm:cxn modelId="{60BBAAFC-A357-43D4-A32D-36BD8C5C971F}" type="presOf" srcId="{460A8D30-C624-412C-9021-52D0F034F0A7}" destId="{808B6A47-59C8-49BD-9ED1-72745AF4CB2D}" srcOrd="0" destOrd="0" presId="urn:microsoft.com/office/officeart/2005/8/layout/arrow3"/>
    <dgm:cxn modelId="{61822F83-5639-48A1-AD79-CAED38BCD227}" type="presParOf" srcId="{F623B662-A1CD-4FB7-948B-84CE7B549460}" destId="{F25D75EA-BA9F-48B4-A7C5-BC6EC35381C8}" srcOrd="0" destOrd="0" presId="urn:microsoft.com/office/officeart/2005/8/layout/arrow3"/>
    <dgm:cxn modelId="{DE14AF1C-D7EA-413F-B501-E3D5CA8490A8}" type="presParOf" srcId="{F623B662-A1CD-4FB7-948B-84CE7B549460}" destId="{DDFE9C86-9C84-4A50-9BE7-1B9E5EE3EF67}" srcOrd="1" destOrd="0" presId="urn:microsoft.com/office/officeart/2005/8/layout/arrow3"/>
    <dgm:cxn modelId="{C3B1DD8D-2774-45DD-97E1-BDEB412E8148}" type="presParOf" srcId="{F623B662-A1CD-4FB7-948B-84CE7B549460}" destId="{EB68B315-B66E-4D07-ABD0-D3AE52025D49}" srcOrd="2" destOrd="0" presId="urn:microsoft.com/office/officeart/2005/8/layout/arrow3"/>
    <dgm:cxn modelId="{BC5699A1-0AEC-4495-96A2-B2CD2441C5BC}" type="presParOf" srcId="{F623B662-A1CD-4FB7-948B-84CE7B549460}" destId="{043D8529-63BF-464C-8997-7E4B8F9CF6D4}" srcOrd="3" destOrd="0" presId="urn:microsoft.com/office/officeart/2005/8/layout/arrow3"/>
    <dgm:cxn modelId="{DA54A969-85B2-4EDC-B051-CDCED28040A8}" type="presParOf" srcId="{F623B662-A1CD-4FB7-948B-84CE7B549460}" destId="{808B6A47-59C8-49BD-9ED1-72745AF4CB2D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05BD6C5-4DEC-4029-BFBC-5C7772C7994C}" type="doc">
      <dgm:prSet loTypeId="urn:microsoft.com/office/officeart/2005/8/layout/venn2" loCatId="relationship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9D4D53A5-ED92-4151-B5DE-50351A35B229}">
      <dgm:prSet phldrT="[Text]" custT="1"/>
      <dgm:spPr>
        <a:solidFill>
          <a:srgbClr val="726DB7"/>
        </a:solidFill>
        <a:ln>
          <a:noFill/>
        </a:ln>
      </dgm:spPr>
      <dgm:t>
        <a:bodyPr/>
        <a:lstStyle/>
        <a:p>
          <a:r>
            <a:rPr lang="en-US" sz="1900" b="1" dirty="0">
              <a:solidFill>
                <a:schemeClr val="tx1"/>
              </a:solidFill>
              <a:latin typeface="Raleway" panose="020B0604020202020204" charset="0"/>
            </a:rPr>
            <a:t>Policy/ Environment</a:t>
          </a:r>
        </a:p>
      </dgm:t>
    </dgm:pt>
    <dgm:pt modelId="{3C43B3ED-B02E-47F2-A61E-9FE1022AC53C}" type="parTrans" cxnId="{13EC544C-3DA6-41B8-ACF9-FAC97BB9EAB9}">
      <dgm:prSet/>
      <dgm:spPr/>
      <dgm:t>
        <a:bodyPr/>
        <a:lstStyle/>
        <a:p>
          <a:endParaRPr lang="en-US"/>
        </a:p>
      </dgm:t>
    </dgm:pt>
    <dgm:pt modelId="{3FCBAB39-F529-4E27-8975-D6784EA36FB3}" type="sibTrans" cxnId="{13EC544C-3DA6-41B8-ACF9-FAC97BB9EAB9}">
      <dgm:prSet/>
      <dgm:spPr/>
      <dgm:t>
        <a:bodyPr/>
        <a:lstStyle/>
        <a:p>
          <a:endParaRPr lang="en-US"/>
        </a:p>
      </dgm:t>
    </dgm:pt>
    <dgm:pt modelId="{1AFFD3A0-85E3-41BF-B9C9-2895BF6AD3DA}">
      <dgm:prSet phldrT="[Text]" custT="1"/>
      <dgm:spPr>
        <a:solidFill>
          <a:srgbClr val="C198E0"/>
        </a:solidFill>
        <a:ln>
          <a:solidFill>
            <a:schemeClr val="bg1"/>
          </a:solidFill>
        </a:ln>
      </dgm:spPr>
      <dgm:t>
        <a:bodyPr/>
        <a:lstStyle/>
        <a:p>
          <a:r>
            <a:rPr lang="en-US" sz="1900" b="1" dirty="0">
              <a:solidFill>
                <a:schemeClr val="tx1"/>
              </a:solidFill>
              <a:latin typeface="Raleway" panose="020B0604020202020204" charset="0"/>
            </a:rPr>
            <a:t>Community</a:t>
          </a:r>
        </a:p>
      </dgm:t>
    </dgm:pt>
    <dgm:pt modelId="{11C40985-F701-4098-827A-B91CB333100F}" type="parTrans" cxnId="{5DD56027-E438-4A28-B362-E8E730FF5DB5}">
      <dgm:prSet/>
      <dgm:spPr/>
      <dgm:t>
        <a:bodyPr/>
        <a:lstStyle/>
        <a:p>
          <a:endParaRPr lang="en-US"/>
        </a:p>
      </dgm:t>
    </dgm:pt>
    <dgm:pt modelId="{7D10AE5C-3E97-4543-907E-7F855DB45F6F}" type="sibTrans" cxnId="{5DD56027-E438-4A28-B362-E8E730FF5DB5}">
      <dgm:prSet/>
      <dgm:spPr/>
      <dgm:t>
        <a:bodyPr/>
        <a:lstStyle/>
        <a:p>
          <a:endParaRPr lang="en-US"/>
        </a:p>
      </dgm:t>
    </dgm:pt>
    <dgm:pt modelId="{F2291D90-CC5B-41ED-8152-593D7E45CE5B}">
      <dgm:prSet phldrT="[Text]" custT="1"/>
      <dgm:spPr>
        <a:solidFill>
          <a:srgbClr val="BCB9DD"/>
        </a:solidFill>
        <a:ln>
          <a:solidFill>
            <a:schemeClr val="bg1"/>
          </a:solidFill>
        </a:ln>
      </dgm:spPr>
      <dgm:t>
        <a:bodyPr/>
        <a:lstStyle/>
        <a:p>
          <a:r>
            <a:rPr lang="en-US" sz="1800" b="1" dirty="0">
              <a:solidFill>
                <a:schemeClr val="tx1"/>
              </a:solidFill>
              <a:latin typeface="Raleway" panose="020B0604020202020204" charset="0"/>
            </a:rPr>
            <a:t>Interpersonal</a:t>
          </a:r>
        </a:p>
      </dgm:t>
    </dgm:pt>
    <dgm:pt modelId="{521F582B-3B4E-445F-85EB-1E9F8BD476AE}" type="parTrans" cxnId="{F29D2D87-1B36-40F7-8F96-9E4B1211BAF7}">
      <dgm:prSet/>
      <dgm:spPr/>
      <dgm:t>
        <a:bodyPr/>
        <a:lstStyle/>
        <a:p>
          <a:endParaRPr lang="en-US"/>
        </a:p>
      </dgm:t>
    </dgm:pt>
    <dgm:pt modelId="{CF4A8845-94FB-4457-AEDF-4DDC38C02663}" type="sibTrans" cxnId="{F29D2D87-1B36-40F7-8F96-9E4B1211BAF7}">
      <dgm:prSet/>
      <dgm:spPr/>
      <dgm:t>
        <a:bodyPr/>
        <a:lstStyle/>
        <a:p>
          <a:endParaRPr lang="en-US"/>
        </a:p>
      </dgm:t>
    </dgm:pt>
    <dgm:pt modelId="{610AD892-D48D-440D-BB09-2C5B0A7E51F3}">
      <dgm:prSet phldrT="[Text]" custT="1"/>
      <dgm:spPr>
        <a:solidFill>
          <a:srgbClr val="E9E8F4"/>
        </a:solidFill>
        <a:ln>
          <a:solidFill>
            <a:schemeClr val="bg1"/>
          </a:solidFill>
        </a:ln>
      </dgm:spPr>
      <dgm:t>
        <a:bodyPr/>
        <a:lstStyle/>
        <a:p>
          <a:r>
            <a:rPr lang="en-US" sz="1800" b="1" dirty="0">
              <a:solidFill>
                <a:schemeClr val="tx1"/>
              </a:solidFill>
              <a:latin typeface="Raleway" panose="020B0604020202020204" charset="0"/>
            </a:rPr>
            <a:t>Individual</a:t>
          </a:r>
        </a:p>
      </dgm:t>
    </dgm:pt>
    <dgm:pt modelId="{7822887C-B640-41FA-9C29-9EFC7C51ED96}" type="parTrans" cxnId="{BEE6E0D2-EA5D-4975-8EC0-DC3219F71756}">
      <dgm:prSet/>
      <dgm:spPr/>
      <dgm:t>
        <a:bodyPr/>
        <a:lstStyle/>
        <a:p>
          <a:endParaRPr lang="en-US"/>
        </a:p>
      </dgm:t>
    </dgm:pt>
    <dgm:pt modelId="{150F822D-7F96-406F-96E5-CD8E9E8D2D34}" type="sibTrans" cxnId="{BEE6E0D2-EA5D-4975-8EC0-DC3219F71756}">
      <dgm:prSet/>
      <dgm:spPr/>
      <dgm:t>
        <a:bodyPr/>
        <a:lstStyle/>
        <a:p>
          <a:endParaRPr lang="en-US"/>
        </a:p>
      </dgm:t>
    </dgm:pt>
    <dgm:pt modelId="{7D6CBE82-6523-4E31-9CF2-F37FE4E26A41}" type="pres">
      <dgm:prSet presAssocID="{A05BD6C5-4DEC-4029-BFBC-5C7772C7994C}" presName="Name0" presStyleCnt="0">
        <dgm:presLayoutVars>
          <dgm:chMax val="7"/>
          <dgm:resizeHandles val="exact"/>
        </dgm:presLayoutVars>
      </dgm:prSet>
      <dgm:spPr/>
    </dgm:pt>
    <dgm:pt modelId="{A8E44379-D8A6-4543-B703-A8AAC2EFAC3B}" type="pres">
      <dgm:prSet presAssocID="{A05BD6C5-4DEC-4029-BFBC-5C7772C7994C}" presName="comp1" presStyleCnt="0"/>
      <dgm:spPr/>
    </dgm:pt>
    <dgm:pt modelId="{3BC355E1-66C9-4D18-8225-AA6993074946}" type="pres">
      <dgm:prSet presAssocID="{A05BD6C5-4DEC-4029-BFBC-5C7772C7994C}" presName="circle1" presStyleLbl="node1" presStyleIdx="0" presStyleCnt="4" custScaleX="150000" custScaleY="85615"/>
      <dgm:spPr/>
    </dgm:pt>
    <dgm:pt modelId="{6AE2B608-FA4F-495A-8E6B-B0A68A2C167D}" type="pres">
      <dgm:prSet presAssocID="{A05BD6C5-4DEC-4029-BFBC-5C7772C7994C}" presName="c1text" presStyleLbl="node1" presStyleIdx="0" presStyleCnt="4">
        <dgm:presLayoutVars>
          <dgm:bulletEnabled val="1"/>
        </dgm:presLayoutVars>
      </dgm:prSet>
      <dgm:spPr/>
    </dgm:pt>
    <dgm:pt modelId="{BC07FF90-2ED9-481D-88B6-D250DDD82A6A}" type="pres">
      <dgm:prSet presAssocID="{A05BD6C5-4DEC-4029-BFBC-5C7772C7994C}" presName="comp2" presStyleCnt="0"/>
      <dgm:spPr/>
    </dgm:pt>
    <dgm:pt modelId="{2F1A91F5-5B4D-4339-8F35-17EAF229F699}" type="pres">
      <dgm:prSet presAssocID="{A05BD6C5-4DEC-4029-BFBC-5C7772C7994C}" presName="circle2" presStyleLbl="node1" presStyleIdx="1" presStyleCnt="4" custScaleX="151267" custScaleY="84759" custLinFactNeighborX="760" custLinFactNeighborY="949"/>
      <dgm:spPr/>
    </dgm:pt>
    <dgm:pt modelId="{62D55422-8C81-488C-B8BE-46A744156AAF}" type="pres">
      <dgm:prSet presAssocID="{A05BD6C5-4DEC-4029-BFBC-5C7772C7994C}" presName="c2text" presStyleLbl="node1" presStyleIdx="1" presStyleCnt="4">
        <dgm:presLayoutVars>
          <dgm:bulletEnabled val="1"/>
        </dgm:presLayoutVars>
      </dgm:prSet>
      <dgm:spPr/>
    </dgm:pt>
    <dgm:pt modelId="{DAC2E999-6035-4DF0-8787-C97B5E7B1924}" type="pres">
      <dgm:prSet presAssocID="{A05BD6C5-4DEC-4029-BFBC-5C7772C7994C}" presName="comp3" presStyleCnt="0"/>
      <dgm:spPr/>
    </dgm:pt>
    <dgm:pt modelId="{46F2F6AF-F04C-450F-9EB9-DA0BF89140ED}" type="pres">
      <dgm:prSet presAssocID="{A05BD6C5-4DEC-4029-BFBC-5C7772C7994C}" presName="circle3" presStyleLbl="node1" presStyleIdx="2" presStyleCnt="4" custScaleX="151013" custScaleY="76113" custLinFactNeighborX="252" custLinFactNeighborY="2534"/>
      <dgm:spPr/>
    </dgm:pt>
    <dgm:pt modelId="{C45416A3-F7E2-476B-868E-4E283DF7A40A}" type="pres">
      <dgm:prSet presAssocID="{A05BD6C5-4DEC-4029-BFBC-5C7772C7994C}" presName="c3text" presStyleLbl="node1" presStyleIdx="2" presStyleCnt="4">
        <dgm:presLayoutVars>
          <dgm:bulletEnabled val="1"/>
        </dgm:presLayoutVars>
      </dgm:prSet>
      <dgm:spPr/>
    </dgm:pt>
    <dgm:pt modelId="{AC04C910-9016-4E92-8855-4CDD675A68D7}" type="pres">
      <dgm:prSet presAssocID="{A05BD6C5-4DEC-4029-BFBC-5C7772C7994C}" presName="comp4" presStyleCnt="0"/>
      <dgm:spPr/>
    </dgm:pt>
    <dgm:pt modelId="{BD91DFB6-88EE-4E3D-AFB3-DCBDC121D46A}" type="pres">
      <dgm:prSet presAssocID="{A05BD6C5-4DEC-4029-BFBC-5C7772C7994C}" presName="circle4" presStyleLbl="node1" presStyleIdx="3" presStyleCnt="4" custScaleX="133784" custScaleY="76752" custLinFactNeighborX="766" custLinFactNeighborY="-2289"/>
      <dgm:spPr/>
    </dgm:pt>
    <dgm:pt modelId="{28D0E24A-B568-46A2-A950-17EB6CDBE311}" type="pres">
      <dgm:prSet presAssocID="{A05BD6C5-4DEC-4029-BFBC-5C7772C7994C}" presName="c4text" presStyleLbl="node1" presStyleIdx="3" presStyleCnt="4">
        <dgm:presLayoutVars>
          <dgm:bulletEnabled val="1"/>
        </dgm:presLayoutVars>
      </dgm:prSet>
      <dgm:spPr/>
    </dgm:pt>
  </dgm:ptLst>
  <dgm:cxnLst>
    <dgm:cxn modelId="{3AB1850D-E2D1-49FE-AB86-172ACB2D36B8}" type="presOf" srcId="{F2291D90-CC5B-41ED-8152-593D7E45CE5B}" destId="{46F2F6AF-F04C-450F-9EB9-DA0BF89140ED}" srcOrd="0" destOrd="0" presId="urn:microsoft.com/office/officeart/2005/8/layout/venn2"/>
    <dgm:cxn modelId="{43F85B1A-9488-41B3-92DB-B0911FD73F1F}" type="presOf" srcId="{1AFFD3A0-85E3-41BF-B9C9-2895BF6AD3DA}" destId="{2F1A91F5-5B4D-4339-8F35-17EAF229F699}" srcOrd="0" destOrd="0" presId="urn:microsoft.com/office/officeart/2005/8/layout/venn2"/>
    <dgm:cxn modelId="{5DD56027-E438-4A28-B362-E8E730FF5DB5}" srcId="{A05BD6C5-4DEC-4029-BFBC-5C7772C7994C}" destId="{1AFFD3A0-85E3-41BF-B9C9-2895BF6AD3DA}" srcOrd="1" destOrd="0" parTransId="{11C40985-F701-4098-827A-B91CB333100F}" sibTransId="{7D10AE5C-3E97-4543-907E-7F855DB45F6F}"/>
    <dgm:cxn modelId="{515E7637-852F-4F81-9DF7-A511DF8F6EEA}" type="presOf" srcId="{610AD892-D48D-440D-BB09-2C5B0A7E51F3}" destId="{28D0E24A-B568-46A2-A950-17EB6CDBE311}" srcOrd="1" destOrd="0" presId="urn:microsoft.com/office/officeart/2005/8/layout/venn2"/>
    <dgm:cxn modelId="{13EC544C-3DA6-41B8-ACF9-FAC97BB9EAB9}" srcId="{A05BD6C5-4DEC-4029-BFBC-5C7772C7994C}" destId="{9D4D53A5-ED92-4151-B5DE-50351A35B229}" srcOrd="0" destOrd="0" parTransId="{3C43B3ED-B02E-47F2-A61E-9FE1022AC53C}" sibTransId="{3FCBAB39-F529-4E27-8975-D6784EA36FB3}"/>
    <dgm:cxn modelId="{0ABBDB4E-9F64-4160-AAA2-0EBCB34EBA7C}" type="presOf" srcId="{9D4D53A5-ED92-4151-B5DE-50351A35B229}" destId="{6AE2B608-FA4F-495A-8E6B-B0A68A2C167D}" srcOrd="1" destOrd="0" presId="urn:microsoft.com/office/officeart/2005/8/layout/venn2"/>
    <dgm:cxn modelId="{ACCE857E-FD50-4EAF-88D6-E6D8C8D9774D}" type="presOf" srcId="{A05BD6C5-4DEC-4029-BFBC-5C7772C7994C}" destId="{7D6CBE82-6523-4E31-9CF2-F37FE4E26A41}" srcOrd="0" destOrd="0" presId="urn:microsoft.com/office/officeart/2005/8/layout/venn2"/>
    <dgm:cxn modelId="{F29D2D87-1B36-40F7-8F96-9E4B1211BAF7}" srcId="{A05BD6C5-4DEC-4029-BFBC-5C7772C7994C}" destId="{F2291D90-CC5B-41ED-8152-593D7E45CE5B}" srcOrd="2" destOrd="0" parTransId="{521F582B-3B4E-445F-85EB-1E9F8BD476AE}" sibTransId="{CF4A8845-94FB-4457-AEDF-4DDC38C02663}"/>
    <dgm:cxn modelId="{A47F959E-B070-4F18-AADA-D13D284ABFCA}" type="presOf" srcId="{F2291D90-CC5B-41ED-8152-593D7E45CE5B}" destId="{C45416A3-F7E2-476B-868E-4E283DF7A40A}" srcOrd="1" destOrd="0" presId="urn:microsoft.com/office/officeart/2005/8/layout/venn2"/>
    <dgm:cxn modelId="{86D776A4-A41E-41FB-8BBC-B632ED598C23}" type="presOf" srcId="{610AD892-D48D-440D-BB09-2C5B0A7E51F3}" destId="{BD91DFB6-88EE-4E3D-AFB3-DCBDC121D46A}" srcOrd="0" destOrd="0" presId="urn:microsoft.com/office/officeart/2005/8/layout/venn2"/>
    <dgm:cxn modelId="{61378DCA-F0AC-4C63-8A0B-1BF38B71F816}" type="presOf" srcId="{1AFFD3A0-85E3-41BF-B9C9-2895BF6AD3DA}" destId="{62D55422-8C81-488C-B8BE-46A744156AAF}" srcOrd="1" destOrd="0" presId="urn:microsoft.com/office/officeart/2005/8/layout/venn2"/>
    <dgm:cxn modelId="{BEE6E0D2-EA5D-4975-8EC0-DC3219F71756}" srcId="{A05BD6C5-4DEC-4029-BFBC-5C7772C7994C}" destId="{610AD892-D48D-440D-BB09-2C5B0A7E51F3}" srcOrd="3" destOrd="0" parTransId="{7822887C-B640-41FA-9C29-9EFC7C51ED96}" sibTransId="{150F822D-7F96-406F-96E5-CD8E9E8D2D34}"/>
    <dgm:cxn modelId="{B6F492E5-9C40-4959-AB06-D9D54F370FEE}" type="presOf" srcId="{9D4D53A5-ED92-4151-B5DE-50351A35B229}" destId="{3BC355E1-66C9-4D18-8225-AA6993074946}" srcOrd="0" destOrd="0" presId="urn:microsoft.com/office/officeart/2005/8/layout/venn2"/>
    <dgm:cxn modelId="{3D236EC7-8144-4486-93E5-FDBF5357C01A}" type="presParOf" srcId="{7D6CBE82-6523-4E31-9CF2-F37FE4E26A41}" destId="{A8E44379-D8A6-4543-B703-A8AAC2EFAC3B}" srcOrd="0" destOrd="0" presId="urn:microsoft.com/office/officeart/2005/8/layout/venn2"/>
    <dgm:cxn modelId="{5276FDCB-4E2F-433E-BFF4-763D39A6C683}" type="presParOf" srcId="{A8E44379-D8A6-4543-B703-A8AAC2EFAC3B}" destId="{3BC355E1-66C9-4D18-8225-AA6993074946}" srcOrd="0" destOrd="0" presId="urn:microsoft.com/office/officeart/2005/8/layout/venn2"/>
    <dgm:cxn modelId="{8276C08B-EF7F-4DB9-8237-A7E165A92F67}" type="presParOf" srcId="{A8E44379-D8A6-4543-B703-A8AAC2EFAC3B}" destId="{6AE2B608-FA4F-495A-8E6B-B0A68A2C167D}" srcOrd="1" destOrd="0" presId="urn:microsoft.com/office/officeart/2005/8/layout/venn2"/>
    <dgm:cxn modelId="{85D6DDD1-3F46-46FE-B166-496762E84029}" type="presParOf" srcId="{7D6CBE82-6523-4E31-9CF2-F37FE4E26A41}" destId="{BC07FF90-2ED9-481D-88B6-D250DDD82A6A}" srcOrd="1" destOrd="0" presId="urn:microsoft.com/office/officeart/2005/8/layout/venn2"/>
    <dgm:cxn modelId="{F4B1EEEE-3EA2-48FF-A11F-ABFCED1CDF77}" type="presParOf" srcId="{BC07FF90-2ED9-481D-88B6-D250DDD82A6A}" destId="{2F1A91F5-5B4D-4339-8F35-17EAF229F699}" srcOrd="0" destOrd="0" presId="urn:microsoft.com/office/officeart/2005/8/layout/venn2"/>
    <dgm:cxn modelId="{C8CC12C1-4B7C-4970-9D12-B10D31DF4D86}" type="presParOf" srcId="{BC07FF90-2ED9-481D-88B6-D250DDD82A6A}" destId="{62D55422-8C81-488C-B8BE-46A744156AAF}" srcOrd="1" destOrd="0" presId="urn:microsoft.com/office/officeart/2005/8/layout/venn2"/>
    <dgm:cxn modelId="{D380B7BC-9535-47C5-B9D3-4CF5C36A687A}" type="presParOf" srcId="{7D6CBE82-6523-4E31-9CF2-F37FE4E26A41}" destId="{DAC2E999-6035-4DF0-8787-C97B5E7B1924}" srcOrd="2" destOrd="0" presId="urn:microsoft.com/office/officeart/2005/8/layout/venn2"/>
    <dgm:cxn modelId="{DFE0AA96-1823-4CE8-8AF6-7A44993F2C59}" type="presParOf" srcId="{DAC2E999-6035-4DF0-8787-C97B5E7B1924}" destId="{46F2F6AF-F04C-450F-9EB9-DA0BF89140ED}" srcOrd="0" destOrd="0" presId="urn:microsoft.com/office/officeart/2005/8/layout/venn2"/>
    <dgm:cxn modelId="{D2BC5EA5-F8B7-43C4-9E71-E5BA4E3140FF}" type="presParOf" srcId="{DAC2E999-6035-4DF0-8787-C97B5E7B1924}" destId="{C45416A3-F7E2-476B-868E-4E283DF7A40A}" srcOrd="1" destOrd="0" presId="urn:microsoft.com/office/officeart/2005/8/layout/venn2"/>
    <dgm:cxn modelId="{EAFFD7E5-650D-45AD-8303-1063F37C3CE6}" type="presParOf" srcId="{7D6CBE82-6523-4E31-9CF2-F37FE4E26A41}" destId="{AC04C910-9016-4E92-8855-4CDD675A68D7}" srcOrd="3" destOrd="0" presId="urn:microsoft.com/office/officeart/2005/8/layout/venn2"/>
    <dgm:cxn modelId="{E8FBEA6F-543A-4B29-83DB-CB42D1673071}" type="presParOf" srcId="{AC04C910-9016-4E92-8855-4CDD675A68D7}" destId="{BD91DFB6-88EE-4E3D-AFB3-DCBDC121D46A}" srcOrd="0" destOrd="0" presId="urn:microsoft.com/office/officeart/2005/8/layout/venn2"/>
    <dgm:cxn modelId="{54F312A5-3A42-49CD-8E62-E2275A8EEECD}" type="presParOf" srcId="{AC04C910-9016-4E92-8855-4CDD675A68D7}" destId="{28D0E24A-B568-46A2-A950-17EB6CDBE311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04F0F85-BEA1-4FF6-9299-0A0C3E874E52}" type="doc">
      <dgm:prSet loTypeId="urn:microsoft.com/office/officeart/2005/8/layout/gear1" loCatId="relationship" qsTypeId="urn:microsoft.com/office/officeart/2005/8/quickstyle/simple1" qsCatId="simple" csTypeId="urn:microsoft.com/office/officeart/2005/8/colors/accent1_2" csCatId="accent1" phldr="1"/>
      <dgm:spPr/>
    </dgm:pt>
    <dgm:pt modelId="{F7597B76-9D75-4D1B-B7A8-2751A1823FF1}">
      <dgm:prSet phldrT="[Text]"/>
      <dgm:spPr/>
      <dgm:t>
        <a:bodyPr/>
        <a:lstStyle/>
        <a:p>
          <a:r>
            <a:rPr lang="en-US"/>
            <a:t>Physical Space</a:t>
          </a:r>
        </a:p>
      </dgm:t>
    </dgm:pt>
    <dgm:pt modelId="{4D9EE22B-585A-4581-8DB5-9D737DFFC002}" type="parTrans" cxnId="{1615B516-9D86-41C4-9B55-2A571AFF8CC2}">
      <dgm:prSet/>
      <dgm:spPr/>
      <dgm:t>
        <a:bodyPr/>
        <a:lstStyle/>
        <a:p>
          <a:endParaRPr lang="en-US"/>
        </a:p>
      </dgm:t>
    </dgm:pt>
    <dgm:pt modelId="{1CF90D55-2F6E-4680-9B23-B29DF20ED075}" type="sibTrans" cxnId="{1615B516-9D86-41C4-9B55-2A571AFF8CC2}">
      <dgm:prSet/>
      <dgm:spPr/>
      <dgm:t>
        <a:bodyPr/>
        <a:lstStyle/>
        <a:p>
          <a:endParaRPr lang="en-US"/>
        </a:p>
      </dgm:t>
    </dgm:pt>
    <dgm:pt modelId="{C073541E-5CC6-4230-BFB2-6386171898FE}">
      <dgm:prSet phldrT="[Text]"/>
      <dgm:spPr/>
      <dgm:t>
        <a:bodyPr/>
        <a:lstStyle/>
        <a:p>
          <a:r>
            <a:rPr lang="en-US" dirty="0"/>
            <a:t>Norms</a:t>
          </a:r>
        </a:p>
      </dgm:t>
    </dgm:pt>
    <dgm:pt modelId="{20FCD832-26EA-400C-B5C1-1D9B7DECBE71}" type="parTrans" cxnId="{F1D3EFB4-8C60-45CD-8E53-30822322916F}">
      <dgm:prSet/>
      <dgm:spPr/>
      <dgm:t>
        <a:bodyPr/>
        <a:lstStyle/>
        <a:p>
          <a:endParaRPr lang="en-US"/>
        </a:p>
      </dgm:t>
    </dgm:pt>
    <dgm:pt modelId="{71BED33E-1FE8-4115-86B2-73E8FA50A957}" type="sibTrans" cxnId="{F1D3EFB4-8C60-45CD-8E53-30822322916F}">
      <dgm:prSet/>
      <dgm:spPr/>
      <dgm:t>
        <a:bodyPr/>
        <a:lstStyle/>
        <a:p>
          <a:endParaRPr lang="en-US"/>
        </a:p>
      </dgm:t>
    </dgm:pt>
    <dgm:pt modelId="{42B8ABA9-6815-4F55-9CEF-1D30C57B7EC1}">
      <dgm:prSet phldrT="[Text]"/>
      <dgm:spPr/>
      <dgm:t>
        <a:bodyPr/>
        <a:lstStyle/>
        <a:p>
          <a:r>
            <a:rPr lang="en-US" dirty="0"/>
            <a:t>Policy</a:t>
          </a:r>
        </a:p>
      </dgm:t>
    </dgm:pt>
    <dgm:pt modelId="{379EB417-C88F-4BED-B46E-F4D3098577D7}" type="parTrans" cxnId="{FC4BD7BB-A33F-4061-956E-F981D0C6BDFD}">
      <dgm:prSet/>
      <dgm:spPr/>
      <dgm:t>
        <a:bodyPr/>
        <a:lstStyle/>
        <a:p>
          <a:endParaRPr lang="en-US"/>
        </a:p>
      </dgm:t>
    </dgm:pt>
    <dgm:pt modelId="{0095D4BC-2FCE-4598-BFA4-A81A01749745}" type="sibTrans" cxnId="{FC4BD7BB-A33F-4061-956E-F981D0C6BDFD}">
      <dgm:prSet/>
      <dgm:spPr/>
      <dgm:t>
        <a:bodyPr/>
        <a:lstStyle/>
        <a:p>
          <a:endParaRPr lang="en-US"/>
        </a:p>
      </dgm:t>
    </dgm:pt>
    <dgm:pt modelId="{0793024F-2834-4C81-A62A-B2D5324B2A1A}" type="pres">
      <dgm:prSet presAssocID="{F04F0F85-BEA1-4FF6-9299-0A0C3E874E52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3FB92860-A9CB-41F8-9952-30594791068E}" type="pres">
      <dgm:prSet presAssocID="{F7597B76-9D75-4D1B-B7A8-2751A1823FF1}" presName="gear1" presStyleLbl="node1" presStyleIdx="0" presStyleCnt="3">
        <dgm:presLayoutVars>
          <dgm:chMax val="1"/>
          <dgm:bulletEnabled val="1"/>
        </dgm:presLayoutVars>
      </dgm:prSet>
      <dgm:spPr/>
    </dgm:pt>
    <dgm:pt modelId="{1D66D78C-7911-4762-BE86-2829C1696C26}" type="pres">
      <dgm:prSet presAssocID="{F7597B76-9D75-4D1B-B7A8-2751A1823FF1}" presName="gear1srcNode" presStyleLbl="node1" presStyleIdx="0" presStyleCnt="3"/>
      <dgm:spPr/>
    </dgm:pt>
    <dgm:pt modelId="{0B84A9DA-5010-42FE-9AE8-65031B5ACAB3}" type="pres">
      <dgm:prSet presAssocID="{F7597B76-9D75-4D1B-B7A8-2751A1823FF1}" presName="gear1dstNode" presStyleLbl="node1" presStyleIdx="0" presStyleCnt="3"/>
      <dgm:spPr/>
    </dgm:pt>
    <dgm:pt modelId="{A29A3349-61B8-423B-94EF-F4AE93639E9D}" type="pres">
      <dgm:prSet presAssocID="{C073541E-5CC6-4230-BFB2-6386171898FE}" presName="gear2" presStyleLbl="node1" presStyleIdx="1" presStyleCnt="3">
        <dgm:presLayoutVars>
          <dgm:chMax val="1"/>
          <dgm:bulletEnabled val="1"/>
        </dgm:presLayoutVars>
      </dgm:prSet>
      <dgm:spPr/>
    </dgm:pt>
    <dgm:pt modelId="{26EBFB1F-92C1-4F09-9DB7-182221B4F0D1}" type="pres">
      <dgm:prSet presAssocID="{C073541E-5CC6-4230-BFB2-6386171898FE}" presName="gear2srcNode" presStyleLbl="node1" presStyleIdx="1" presStyleCnt="3"/>
      <dgm:spPr/>
    </dgm:pt>
    <dgm:pt modelId="{A13AA123-D48A-4B23-8133-764FD618F0C4}" type="pres">
      <dgm:prSet presAssocID="{C073541E-5CC6-4230-BFB2-6386171898FE}" presName="gear2dstNode" presStyleLbl="node1" presStyleIdx="1" presStyleCnt="3"/>
      <dgm:spPr/>
    </dgm:pt>
    <dgm:pt modelId="{A7B41D8D-970F-4A1F-8C3B-CF1DA93CD20D}" type="pres">
      <dgm:prSet presAssocID="{42B8ABA9-6815-4F55-9CEF-1D30C57B7EC1}" presName="gear3" presStyleLbl="node1" presStyleIdx="2" presStyleCnt="3"/>
      <dgm:spPr/>
    </dgm:pt>
    <dgm:pt modelId="{AE2134E0-F4E6-4960-B23E-35745483D97D}" type="pres">
      <dgm:prSet presAssocID="{42B8ABA9-6815-4F55-9CEF-1D30C57B7EC1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1E3F6B0E-259F-4C63-B5D7-345E4DDC63F4}" type="pres">
      <dgm:prSet presAssocID="{42B8ABA9-6815-4F55-9CEF-1D30C57B7EC1}" presName="gear3srcNode" presStyleLbl="node1" presStyleIdx="2" presStyleCnt="3"/>
      <dgm:spPr/>
    </dgm:pt>
    <dgm:pt modelId="{56807945-2CC5-4023-A3D7-5801246F3674}" type="pres">
      <dgm:prSet presAssocID="{42B8ABA9-6815-4F55-9CEF-1D30C57B7EC1}" presName="gear3dstNode" presStyleLbl="node1" presStyleIdx="2" presStyleCnt="3"/>
      <dgm:spPr/>
    </dgm:pt>
    <dgm:pt modelId="{D0F4775B-A9D4-422A-B9B3-F8B0A28AB0EC}" type="pres">
      <dgm:prSet presAssocID="{1CF90D55-2F6E-4680-9B23-B29DF20ED075}" presName="connector1" presStyleLbl="sibTrans2D1" presStyleIdx="0" presStyleCnt="3"/>
      <dgm:spPr/>
    </dgm:pt>
    <dgm:pt modelId="{2F930875-19EF-49EC-BF83-F647F3346A1E}" type="pres">
      <dgm:prSet presAssocID="{71BED33E-1FE8-4115-86B2-73E8FA50A957}" presName="connector2" presStyleLbl="sibTrans2D1" presStyleIdx="1" presStyleCnt="3"/>
      <dgm:spPr/>
    </dgm:pt>
    <dgm:pt modelId="{02AC0E36-9513-499C-A52A-275068FC31C6}" type="pres">
      <dgm:prSet presAssocID="{0095D4BC-2FCE-4598-BFA4-A81A01749745}" presName="connector3" presStyleLbl="sibTrans2D1" presStyleIdx="2" presStyleCnt="3"/>
      <dgm:spPr/>
    </dgm:pt>
  </dgm:ptLst>
  <dgm:cxnLst>
    <dgm:cxn modelId="{35EB9312-C218-47EE-AA06-4AEA40456E41}" type="presOf" srcId="{F04F0F85-BEA1-4FF6-9299-0A0C3E874E52}" destId="{0793024F-2834-4C81-A62A-B2D5324B2A1A}" srcOrd="0" destOrd="0" presId="urn:microsoft.com/office/officeart/2005/8/layout/gear1"/>
    <dgm:cxn modelId="{1615B516-9D86-41C4-9B55-2A571AFF8CC2}" srcId="{F04F0F85-BEA1-4FF6-9299-0A0C3E874E52}" destId="{F7597B76-9D75-4D1B-B7A8-2751A1823FF1}" srcOrd="0" destOrd="0" parTransId="{4D9EE22B-585A-4581-8DB5-9D737DFFC002}" sibTransId="{1CF90D55-2F6E-4680-9B23-B29DF20ED075}"/>
    <dgm:cxn modelId="{FB787824-70D0-4440-B219-7722BBC48EA1}" type="presOf" srcId="{C073541E-5CC6-4230-BFB2-6386171898FE}" destId="{A29A3349-61B8-423B-94EF-F4AE93639E9D}" srcOrd="0" destOrd="0" presId="urn:microsoft.com/office/officeart/2005/8/layout/gear1"/>
    <dgm:cxn modelId="{F167152A-E5A3-41A6-B167-9422B474B69F}" type="presOf" srcId="{42B8ABA9-6815-4F55-9CEF-1D30C57B7EC1}" destId="{56807945-2CC5-4023-A3D7-5801246F3674}" srcOrd="3" destOrd="0" presId="urn:microsoft.com/office/officeart/2005/8/layout/gear1"/>
    <dgm:cxn modelId="{3C71D63B-03C4-423B-ACD8-E6B250009A27}" type="presOf" srcId="{F7597B76-9D75-4D1B-B7A8-2751A1823FF1}" destId="{0B84A9DA-5010-42FE-9AE8-65031B5ACAB3}" srcOrd="2" destOrd="0" presId="urn:microsoft.com/office/officeart/2005/8/layout/gear1"/>
    <dgm:cxn modelId="{972E7061-F78B-4050-B894-A9B4DF849106}" type="presOf" srcId="{F7597B76-9D75-4D1B-B7A8-2751A1823FF1}" destId="{3FB92860-A9CB-41F8-9952-30594791068E}" srcOrd="0" destOrd="0" presId="urn:microsoft.com/office/officeart/2005/8/layout/gear1"/>
    <dgm:cxn modelId="{FD9EA16C-AB39-418A-B0B4-5A5917706C2A}" type="presOf" srcId="{F7597B76-9D75-4D1B-B7A8-2751A1823FF1}" destId="{1D66D78C-7911-4762-BE86-2829C1696C26}" srcOrd="1" destOrd="0" presId="urn:microsoft.com/office/officeart/2005/8/layout/gear1"/>
    <dgm:cxn modelId="{DCEF236E-157F-4193-8DBD-6BC0B7E48EE4}" type="presOf" srcId="{C073541E-5CC6-4230-BFB2-6386171898FE}" destId="{A13AA123-D48A-4B23-8133-764FD618F0C4}" srcOrd="2" destOrd="0" presId="urn:microsoft.com/office/officeart/2005/8/layout/gear1"/>
    <dgm:cxn modelId="{ADB37974-2A9F-47E7-B75A-80A24BA811D9}" type="presOf" srcId="{1CF90D55-2F6E-4680-9B23-B29DF20ED075}" destId="{D0F4775B-A9D4-422A-B9B3-F8B0A28AB0EC}" srcOrd="0" destOrd="0" presId="urn:microsoft.com/office/officeart/2005/8/layout/gear1"/>
    <dgm:cxn modelId="{F9B5F657-9C65-4AEA-99F4-C69048103BD5}" type="presOf" srcId="{71BED33E-1FE8-4115-86B2-73E8FA50A957}" destId="{2F930875-19EF-49EC-BF83-F647F3346A1E}" srcOrd="0" destOrd="0" presId="urn:microsoft.com/office/officeart/2005/8/layout/gear1"/>
    <dgm:cxn modelId="{40934A8A-049D-4D92-9177-E3516D862E57}" type="presOf" srcId="{C073541E-5CC6-4230-BFB2-6386171898FE}" destId="{26EBFB1F-92C1-4F09-9DB7-182221B4F0D1}" srcOrd="1" destOrd="0" presId="urn:microsoft.com/office/officeart/2005/8/layout/gear1"/>
    <dgm:cxn modelId="{0EBD579C-BB3C-4758-BEB1-D2BB31EA282B}" type="presOf" srcId="{42B8ABA9-6815-4F55-9CEF-1D30C57B7EC1}" destId="{A7B41D8D-970F-4A1F-8C3B-CF1DA93CD20D}" srcOrd="0" destOrd="0" presId="urn:microsoft.com/office/officeart/2005/8/layout/gear1"/>
    <dgm:cxn modelId="{791845AF-B958-46AF-BE71-3F870A172CC8}" type="presOf" srcId="{0095D4BC-2FCE-4598-BFA4-A81A01749745}" destId="{02AC0E36-9513-499C-A52A-275068FC31C6}" srcOrd="0" destOrd="0" presId="urn:microsoft.com/office/officeart/2005/8/layout/gear1"/>
    <dgm:cxn modelId="{F1D3EFB4-8C60-45CD-8E53-30822322916F}" srcId="{F04F0F85-BEA1-4FF6-9299-0A0C3E874E52}" destId="{C073541E-5CC6-4230-BFB2-6386171898FE}" srcOrd="1" destOrd="0" parTransId="{20FCD832-26EA-400C-B5C1-1D9B7DECBE71}" sibTransId="{71BED33E-1FE8-4115-86B2-73E8FA50A957}"/>
    <dgm:cxn modelId="{FC4BD7BB-A33F-4061-956E-F981D0C6BDFD}" srcId="{F04F0F85-BEA1-4FF6-9299-0A0C3E874E52}" destId="{42B8ABA9-6815-4F55-9CEF-1D30C57B7EC1}" srcOrd="2" destOrd="0" parTransId="{379EB417-C88F-4BED-B46E-F4D3098577D7}" sibTransId="{0095D4BC-2FCE-4598-BFA4-A81A01749745}"/>
    <dgm:cxn modelId="{26A7C0CB-B103-4EDE-9928-E8FC2BB69828}" type="presOf" srcId="{42B8ABA9-6815-4F55-9CEF-1D30C57B7EC1}" destId="{AE2134E0-F4E6-4960-B23E-35745483D97D}" srcOrd="1" destOrd="0" presId="urn:microsoft.com/office/officeart/2005/8/layout/gear1"/>
    <dgm:cxn modelId="{D50879E7-380B-4F6B-92EA-07480FBA266C}" type="presOf" srcId="{42B8ABA9-6815-4F55-9CEF-1D30C57B7EC1}" destId="{1E3F6B0E-259F-4C63-B5D7-345E4DDC63F4}" srcOrd="2" destOrd="0" presId="urn:microsoft.com/office/officeart/2005/8/layout/gear1"/>
    <dgm:cxn modelId="{DE952DB3-4F6A-4E6A-BDB7-208A4A996D38}" type="presParOf" srcId="{0793024F-2834-4C81-A62A-B2D5324B2A1A}" destId="{3FB92860-A9CB-41F8-9952-30594791068E}" srcOrd="0" destOrd="0" presId="urn:microsoft.com/office/officeart/2005/8/layout/gear1"/>
    <dgm:cxn modelId="{D58FB7DC-2174-4142-82F2-225178708821}" type="presParOf" srcId="{0793024F-2834-4C81-A62A-B2D5324B2A1A}" destId="{1D66D78C-7911-4762-BE86-2829C1696C26}" srcOrd="1" destOrd="0" presId="urn:microsoft.com/office/officeart/2005/8/layout/gear1"/>
    <dgm:cxn modelId="{076A347D-FB17-4B7E-AF73-91F3600E1F72}" type="presParOf" srcId="{0793024F-2834-4C81-A62A-B2D5324B2A1A}" destId="{0B84A9DA-5010-42FE-9AE8-65031B5ACAB3}" srcOrd="2" destOrd="0" presId="urn:microsoft.com/office/officeart/2005/8/layout/gear1"/>
    <dgm:cxn modelId="{C9EF8DBC-9EE1-49D6-99BA-E02309518499}" type="presParOf" srcId="{0793024F-2834-4C81-A62A-B2D5324B2A1A}" destId="{A29A3349-61B8-423B-94EF-F4AE93639E9D}" srcOrd="3" destOrd="0" presId="urn:microsoft.com/office/officeart/2005/8/layout/gear1"/>
    <dgm:cxn modelId="{DE8C0335-0191-464A-854D-0E2BFE80D4F3}" type="presParOf" srcId="{0793024F-2834-4C81-A62A-B2D5324B2A1A}" destId="{26EBFB1F-92C1-4F09-9DB7-182221B4F0D1}" srcOrd="4" destOrd="0" presId="urn:microsoft.com/office/officeart/2005/8/layout/gear1"/>
    <dgm:cxn modelId="{ACA50B4A-C16F-4C28-87CC-B8BC44DC3D95}" type="presParOf" srcId="{0793024F-2834-4C81-A62A-B2D5324B2A1A}" destId="{A13AA123-D48A-4B23-8133-764FD618F0C4}" srcOrd="5" destOrd="0" presId="urn:microsoft.com/office/officeart/2005/8/layout/gear1"/>
    <dgm:cxn modelId="{B6A1EE22-7381-4E95-969F-7C5E8B787B23}" type="presParOf" srcId="{0793024F-2834-4C81-A62A-B2D5324B2A1A}" destId="{A7B41D8D-970F-4A1F-8C3B-CF1DA93CD20D}" srcOrd="6" destOrd="0" presId="urn:microsoft.com/office/officeart/2005/8/layout/gear1"/>
    <dgm:cxn modelId="{54A06E27-8BF5-494E-8397-05B38DF962AB}" type="presParOf" srcId="{0793024F-2834-4C81-A62A-B2D5324B2A1A}" destId="{AE2134E0-F4E6-4960-B23E-35745483D97D}" srcOrd="7" destOrd="0" presId="urn:microsoft.com/office/officeart/2005/8/layout/gear1"/>
    <dgm:cxn modelId="{0841D702-78AE-44C6-863A-8C7BFBC48320}" type="presParOf" srcId="{0793024F-2834-4C81-A62A-B2D5324B2A1A}" destId="{1E3F6B0E-259F-4C63-B5D7-345E4DDC63F4}" srcOrd="8" destOrd="0" presId="urn:microsoft.com/office/officeart/2005/8/layout/gear1"/>
    <dgm:cxn modelId="{E0A34AE0-3F4F-4F25-8481-48674FC85CA5}" type="presParOf" srcId="{0793024F-2834-4C81-A62A-B2D5324B2A1A}" destId="{56807945-2CC5-4023-A3D7-5801246F3674}" srcOrd="9" destOrd="0" presId="urn:microsoft.com/office/officeart/2005/8/layout/gear1"/>
    <dgm:cxn modelId="{7FE992D1-84CD-4867-BA8E-74778CFED527}" type="presParOf" srcId="{0793024F-2834-4C81-A62A-B2D5324B2A1A}" destId="{D0F4775B-A9D4-422A-B9B3-F8B0A28AB0EC}" srcOrd="10" destOrd="0" presId="urn:microsoft.com/office/officeart/2005/8/layout/gear1"/>
    <dgm:cxn modelId="{D7578BB4-0E2C-4AF8-8003-FE5F68CF2B87}" type="presParOf" srcId="{0793024F-2834-4C81-A62A-B2D5324B2A1A}" destId="{2F930875-19EF-49EC-BF83-F647F3346A1E}" srcOrd="11" destOrd="0" presId="urn:microsoft.com/office/officeart/2005/8/layout/gear1"/>
    <dgm:cxn modelId="{A7D78B18-DED7-44A3-A24D-547EE9EC70C9}" type="presParOf" srcId="{0793024F-2834-4C81-A62A-B2D5324B2A1A}" destId="{02AC0E36-9513-499C-A52A-275068FC31C6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5D75EA-BA9F-48B4-A7C5-BC6EC35381C8}">
      <dsp:nvSpPr>
        <dsp:cNvPr id="0" name=""/>
        <dsp:cNvSpPr/>
      </dsp:nvSpPr>
      <dsp:spPr>
        <a:xfrm rot="21300000">
          <a:off x="28337" y="2100932"/>
          <a:ext cx="11424124" cy="1149067"/>
        </a:xfrm>
        <a:prstGeom prst="mathMinus">
          <a:avLst/>
        </a:prstGeom>
        <a:solidFill>
          <a:srgbClr val="FFCCFF"/>
        </a:solidFill>
        <a:ln w="15875" cap="flat" cmpd="sng" algn="ctr">
          <a:solidFill>
            <a:srgbClr val="FFCC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FE9C86-9C84-4A50-9BE7-1B9E5EE3EF67}">
      <dsp:nvSpPr>
        <dsp:cNvPr id="0" name=""/>
        <dsp:cNvSpPr/>
      </dsp:nvSpPr>
      <dsp:spPr>
        <a:xfrm>
          <a:off x="1377696" y="267546"/>
          <a:ext cx="3444240" cy="2140373"/>
        </a:xfrm>
        <a:prstGeom prst="downArrow">
          <a:avLst/>
        </a:prstGeom>
        <a:solidFill>
          <a:srgbClr val="00206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68B315-B66E-4D07-ABD0-D3AE52025D49}">
      <dsp:nvSpPr>
        <dsp:cNvPr id="0" name=""/>
        <dsp:cNvSpPr/>
      </dsp:nvSpPr>
      <dsp:spPr>
        <a:xfrm>
          <a:off x="6084823" y="0"/>
          <a:ext cx="3673856" cy="22473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>
              <a:solidFill>
                <a:srgbClr val="002060"/>
              </a:solidFill>
            </a:rPr>
            <a:t>Reduce Risk Factors</a:t>
          </a:r>
        </a:p>
      </dsp:txBody>
      <dsp:txXfrm>
        <a:off x="6084823" y="0"/>
        <a:ext cx="3673856" cy="2247391"/>
      </dsp:txXfrm>
    </dsp:sp>
    <dsp:sp modelId="{043D8529-63BF-464C-8997-7E4B8F9CF6D4}">
      <dsp:nvSpPr>
        <dsp:cNvPr id="0" name=""/>
        <dsp:cNvSpPr/>
      </dsp:nvSpPr>
      <dsp:spPr>
        <a:xfrm>
          <a:off x="6658863" y="2943013"/>
          <a:ext cx="3444240" cy="2140373"/>
        </a:xfrm>
        <a:prstGeom prst="upArrow">
          <a:avLst/>
        </a:prstGeom>
        <a:solidFill>
          <a:srgbClr val="7030A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8B6A47-59C8-49BD-9ED1-72745AF4CB2D}">
      <dsp:nvSpPr>
        <dsp:cNvPr id="0" name=""/>
        <dsp:cNvSpPr/>
      </dsp:nvSpPr>
      <dsp:spPr>
        <a:xfrm>
          <a:off x="1722120" y="3103541"/>
          <a:ext cx="3673856" cy="22473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1592" tIns="291592" rIns="291592" bIns="291592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i="1" kern="1200" dirty="0">
              <a:solidFill>
                <a:srgbClr val="7030A0"/>
              </a:solidFill>
            </a:rPr>
            <a:t>Increase Protective Factors</a:t>
          </a:r>
        </a:p>
      </dsp:txBody>
      <dsp:txXfrm>
        <a:off x="1722120" y="3103541"/>
        <a:ext cx="3673856" cy="22473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C355E1-66C9-4D18-8225-AA6993074946}">
      <dsp:nvSpPr>
        <dsp:cNvPr id="0" name=""/>
        <dsp:cNvSpPr/>
      </dsp:nvSpPr>
      <dsp:spPr>
        <a:xfrm>
          <a:off x="108058" y="324114"/>
          <a:ext cx="8210910" cy="4686513"/>
        </a:xfrm>
        <a:prstGeom prst="ellipse">
          <a:avLst/>
        </a:prstGeom>
        <a:solidFill>
          <a:srgbClr val="726DB7"/>
        </a:solid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solidFill>
                <a:schemeClr val="tx1"/>
              </a:solidFill>
              <a:latin typeface="Raleway" panose="020B0604020202020204" charset="0"/>
            </a:rPr>
            <a:t>Policy/ Environment</a:t>
          </a:r>
        </a:p>
      </dsp:txBody>
      <dsp:txXfrm>
        <a:off x="3065628" y="558440"/>
        <a:ext cx="2295770" cy="702977"/>
      </dsp:txXfrm>
    </dsp:sp>
    <dsp:sp modelId="{2F1A91F5-5B4D-4339-8F35-17EAF229F699}">
      <dsp:nvSpPr>
        <dsp:cNvPr id="0" name=""/>
        <dsp:cNvSpPr/>
      </dsp:nvSpPr>
      <dsp:spPr>
        <a:xfrm>
          <a:off x="934689" y="1400461"/>
          <a:ext cx="6624211" cy="3711725"/>
        </a:xfrm>
        <a:prstGeom prst="ellipse">
          <a:avLst/>
        </a:prstGeom>
        <a:solidFill>
          <a:srgbClr val="C198E0"/>
        </a:solidFill>
        <a:ln w="1587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solidFill>
                <a:schemeClr val="tx1"/>
              </a:solidFill>
              <a:latin typeface="Raleway" panose="020B0604020202020204" charset="0"/>
            </a:rPr>
            <a:t>Community</a:t>
          </a:r>
        </a:p>
      </dsp:txBody>
      <dsp:txXfrm>
        <a:off x="3089214" y="1623164"/>
        <a:ext cx="2315162" cy="668110"/>
      </dsp:txXfrm>
    </dsp:sp>
    <dsp:sp modelId="{46F2F6AF-F04C-450F-9EB9-DA0BF89140ED}">
      <dsp:nvSpPr>
        <dsp:cNvPr id="0" name=""/>
        <dsp:cNvSpPr/>
      </dsp:nvSpPr>
      <dsp:spPr>
        <a:xfrm>
          <a:off x="1741881" y="2595471"/>
          <a:ext cx="4959816" cy="2499827"/>
        </a:xfrm>
        <a:prstGeom prst="ellipse">
          <a:avLst/>
        </a:prstGeom>
        <a:solidFill>
          <a:srgbClr val="BCB9DD"/>
        </a:solidFill>
        <a:ln w="1587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tx1"/>
              </a:solidFill>
              <a:latin typeface="Raleway" panose="020B0604020202020204" charset="0"/>
            </a:rPr>
            <a:t>Interpersonal</a:t>
          </a:r>
        </a:p>
      </dsp:txBody>
      <dsp:txXfrm>
        <a:off x="3066152" y="2782958"/>
        <a:ext cx="2311274" cy="562461"/>
      </dsp:txXfrm>
    </dsp:sp>
    <dsp:sp modelId="{BD91DFB6-88EE-4E3D-AFB3-DCBDC121D46A}">
      <dsp:nvSpPr>
        <dsp:cNvPr id="0" name=""/>
        <dsp:cNvSpPr/>
      </dsp:nvSpPr>
      <dsp:spPr>
        <a:xfrm>
          <a:off x="2765634" y="3419162"/>
          <a:ext cx="2929302" cy="1680543"/>
        </a:xfrm>
        <a:prstGeom prst="ellipse">
          <a:avLst/>
        </a:prstGeom>
        <a:solidFill>
          <a:srgbClr val="E9E8F4"/>
        </a:solidFill>
        <a:ln w="1587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tx1"/>
              </a:solidFill>
              <a:latin typeface="Raleway" panose="020B0604020202020204" charset="0"/>
            </a:rPr>
            <a:t>Individual</a:t>
          </a:r>
        </a:p>
      </dsp:txBody>
      <dsp:txXfrm>
        <a:off x="3194620" y="3839298"/>
        <a:ext cx="2071329" cy="84027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B92860-A9CB-41F8-9952-30594791068E}">
      <dsp:nvSpPr>
        <dsp:cNvPr id="0" name=""/>
        <dsp:cNvSpPr/>
      </dsp:nvSpPr>
      <dsp:spPr>
        <a:xfrm>
          <a:off x="3016019" y="2423160"/>
          <a:ext cx="2961640" cy="2961640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Physical Space</a:t>
          </a:r>
        </a:p>
      </dsp:txBody>
      <dsp:txXfrm>
        <a:off x="3611440" y="3116910"/>
        <a:ext cx="1770798" cy="1522344"/>
      </dsp:txXfrm>
    </dsp:sp>
    <dsp:sp modelId="{A29A3349-61B8-423B-94EF-F4AE93639E9D}">
      <dsp:nvSpPr>
        <dsp:cNvPr id="0" name=""/>
        <dsp:cNvSpPr/>
      </dsp:nvSpPr>
      <dsp:spPr>
        <a:xfrm>
          <a:off x="1292883" y="1723136"/>
          <a:ext cx="2153920" cy="2153920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Norms</a:t>
          </a:r>
        </a:p>
      </dsp:txBody>
      <dsp:txXfrm>
        <a:off x="1835139" y="2268669"/>
        <a:ext cx="1069408" cy="1062854"/>
      </dsp:txXfrm>
    </dsp:sp>
    <dsp:sp modelId="{A7B41D8D-970F-4A1F-8C3B-CF1DA93CD20D}">
      <dsp:nvSpPr>
        <dsp:cNvPr id="0" name=""/>
        <dsp:cNvSpPr/>
      </dsp:nvSpPr>
      <dsp:spPr>
        <a:xfrm rot="20700000">
          <a:off x="2499298" y="237151"/>
          <a:ext cx="2110401" cy="2110401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Policy</a:t>
          </a:r>
        </a:p>
      </dsp:txBody>
      <dsp:txXfrm rot="-20700000">
        <a:off x="2962171" y="700024"/>
        <a:ext cx="1184656" cy="1184656"/>
      </dsp:txXfrm>
    </dsp:sp>
    <dsp:sp modelId="{D0F4775B-A9D4-422A-B9B3-F8B0A28AB0EC}">
      <dsp:nvSpPr>
        <dsp:cNvPr id="0" name=""/>
        <dsp:cNvSpPr/>
      </dsp:nvSpPr>
      <dsp:spPr>
        <a:xfrm>
          <a:off x="2801577" y="1968655"/>
          <a:ext cx="3790899" cy="3790899"/>
        </a:xfrm>
        <a:prstGeom prst="circularArrow">
          <a:avLst>
            <a:gd name="adj1" fmla="val 4687"/>
            <a:gd name="adj2" fmla="val 299029"/>
            <a:gd name="adj3" fmla="val 2538784"/>
            <a:gd name="adj4" fmla="val 15813385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930875-19EF-49EC-BF83-F647F3346A1E}">
      <dsp:nvSpPr>
        <dsp:cNvPr id="0" name=""/>
        <dsp:cNvSpPr/>
      </dsp:nvSpPr>
      <dsp:spPr>
        <a:xfrm>
          <a:off x="911427" y="1241445"/>
          <a:ext cx="2754325" cy="2754325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AC0E36-9513-499C-A52A-275068FC31C6}">
      <dsp:nvSpPr>
        <dsp:cNvPr id="0" name=""/>
        <dsp:cNvSpPr/>
      </dsp:nvSpPr>
      <dsp:spPr>
        <a:xfrm>
          <a:off x="2011140" y="-230215"/>
          <a:ext cx="2969717" cy="2969717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103AC16-F238-41DD-ACA5-752C16EEFB3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81C2C8-EF82-47FC-8047-F729DBE34EF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D46C0D-E1F0-471B-839A-0DB5F042CFD8}" type="datetime1">
              <a:rPr lang="en-US" smtClean="0"/>
              <a:t>3/28/2019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2D234E-216D-4A45-8A71-094A34DD188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E30BF5-A23C-42EA-B1B4-6AF046164E7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89943C-1816-4D97-A1D0-E09EB0F6E5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0469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A0C14B6-E19E-465A-B1D1-C3C3B433E0B6}" type="datetime1">
              <a:rPr lang="en-US" smtClean="0"/>
              <a:t>3/28/2019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974957C-B79D-4907-832C-CFAA4FBCA8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9385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4957C-B79D-4907-832C-CFAA4FBCA868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163765-9431-4CFA-8948-431FC76F64F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30DCC80-9621-4BA5-8D83-81D3F9EB377B}" type="datetime1">
              <a:rPr lang="en-US" smtClean="0"/>
              <a:t>3/28/2019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9039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4957C-B79D-4907-832C-CFAA4FBCA868}" type="slidenum">
              <a:rPr lang="en-US" smtClean="0"/>
              <a:t>10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E5B26-FCE6-412C-8146-F9ED86BA7E0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BF5BEBF-0F5D-4A21-99A0-E29D66EF7B12}" type="datetime1">
              <a:rPr lang="en-US" smtClean="0"/>
              <a:t>3/28/2019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994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4957C-B79D-4907-832C-CFAA4FBCA868}" type="slidenum">
              <a:rPr lang="en-US" smtClean="0"/>
              <a:t>11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438421-5AE9-4640-A862-E21BD151AB2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6D9E8CD7-8EFD-4222-9377-EB5CC2433EF7}" type="datetime1">
              <a:rPr lang="en-US" smtClean="0"/>
              <a:t>3/28/2019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1294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7268" y="4548135"/>
            <a:ext cx="5731651" cy="37217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These are all</a:t>
            </a:r>
            <a:r>
              <a:rPr lang="en-US" baseline="0" dirty="0"/>
              <a:t> individual and relational risk factors. To move to the environmental level, we need to figure out what kind of environments might facilitate these risk factors.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12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795B0C-7197-4795-9A2F-E0C5A782F1A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6532DD78-EB28-412A-9570-90F90473442F}" type="datetime1">
              <a:rPr lang="en-US" smtClean="0"/>
              <a:t>3/28/2019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7697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7268" y="4548135"/>
            <a:ext cx="5731651" cy="37217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These are all</a:t>
            </a:r>
            <a:r>
              <a:rPr lang="en-US" baseline="0" dirty="0"/>
              <a:t> individual and relational risk factors. To move to the environmental level, we need to figure out what kind of environments might facilitate these risk factors.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13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6B99BB-8A41-4957-86C8-5C5EC863DF92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C20FBA9D-BF9A-41F3-ABA3-9465D8B271C8}" type="datetime1">
              <a:rPr lang="en-US" smtClean="0"/>
              <a:t>3/28/2019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8897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4957C-B79D-4907-832C-CFAA4FBCA868}" type="slidenum">
              <a:rPr lang="en-US" smtClean="0"/>
              <a:t>14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ABB5A3-E6DA-457C-916F-6EB19D9A866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97478562-199E-4749-BCFC-2D409E66CF25}" type="datetime1">
              <a:rPr lang="en-US" smtClean="0"/>
              <a:t>3/28/2019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507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4957C-B79D-4907-832C-CFAA4FBCA868}" type="slidenum">
              <a:rPr lang="en-US" smtClean="0"/>
              <a:t>15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1B8E32-A6BE-4EAC-9901-523C8DB9D0E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BAA0CAC4-16B0-4AD9-ACB4-01057898176C}" type="datetime1">
              <a:rPr lang="en-US" smtClean="0"/>
              <a:t>3/28/2019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4026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4957C-B79D-4907-832C-CFAA4FBCA868}" type="slidenum">
              <a:rPr lang="en-US" smtClean="0"/>
              <a:t>16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823013-4DED-4E3B-99E7-97C05157470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E141A63F-768F-46CB-9B1F-8566ECD18C6C}" type="datetime1">
              <a:rPr lang="en-US" smtClean="0"/>
              <a:t>3/28/2019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4708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4957C-B79D-4907-832C-CFAA4FBCA868}" type="slidenum">
              <a:rPr lang="en-US" smtClean="0"/>
              <a:t>17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24A7C1-5CF3-4F63-936E-636D860F999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74A5AE0B-6F35-40EF-8B78-49E3373C8859}" type="datetime1">
              <a:rPr lang="en-US" smtClean="0"/>
              <a:t>3/28/2019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0551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4957C-B79D-4907-832C-CFAA4FBCA868}" type="slidenum">
              <a:rPr lang="en-US" smtClean="0"/>
              <a:t>18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582EE6-159B-4914-A248-CC3AEDF94E4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C25C0A7A-BEE0-4C6D-AEB5-FEC1E25613CB}" type="datetime1">
              <a:rPr lang="en-US" smtClean="0"/>
              <a:t>3/28/2019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74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4957C-B79D-4907-832C-CFAA4FBCA868}" type="slidenum">
              <a:rPr lang="en-US" smtClean="0"/>
              <a:t>19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CBD944-A15A-4382-A89C-440776D3D07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7230B8EA-8312-4D8B-9DB3-42D267DD6F46}" type="datetime1">
              <a:rPr lang="en-US" smtClean="0"/>
              <a:t>3/28/2019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3671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4957C-B79D-4907-832C-CFAA4FBCA868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5A334E-6075-4636-8900-D59F90BB05B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97D2627D-05BD-4518-AA9A-E3115D55BB8E}" type="datetime1">
              <a:rPr lang="en-US" smtClean="0"/>
              <a:t>3/28/2019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36444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4957C-B79D-4907-832C-CFAA4FBCA868}" type="slidenum">
              <a:rPr lang="en-US" smtClean="0"/>
              <a:t>20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FE5469-B651-4469-A41E-301722B041DE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F5507B5-4B23-46C0-B041-262348D9EB11}" type="datetime1">
              <a:rPr lang="en-US" smtClean="0"/>
              <a:t>3/28/2019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8186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4957C-B79D-4907-832C-CFAA4FBCA868}" type="slidenum">
              <a:rPr lang="en-US" smtClean="0"/>
              <a:t>21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0AE3A2-192C-4C0C-B8A5-C2B05978AB4E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31CE7696-EDB7-4043-B453-290CD6674218}" type="datetime1">
              <a:rPr lang="en-US" smtClean="0"/>
              <a:t>3/28/2019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80976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4957C-B79D-4907-832C-CFAA4FBCA868}" type="slidenum">
              <a:rPr lang="en-US" smtClean="0"/>
              <a:t>22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1DF902-B7C5-4C5C-BEC7-41B4CEAF31DE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0F9D90D9-EEB4-4078-8FED-08C79B859B7E}" type="datetime1">
              <a:rPr lang="en-US" smtClean="0"/>
              <a:t>3/28/2019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00355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7268" y="4548135"/>
            <a:ext cx="5731651" cy="37217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The goal</a:t>
            </a:r>
            <a:r>
              <a:rPr lang="en-US" baseline="0" dirty="0"/>
              <a:t> is to identify gaps and risk factors, as well as existing protective factors that can be leveraged.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23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69EC49-BE81-467A-856C-EC5020EC582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06FDA5E5-85CB-409C-AF0E-2BAE10C52092}" type="datetime1">
              <a:rPr lang="en-US" smtClean="0"/>
              <a:t>3/28/2019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9842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4957C-B79D-4907-832C-CFAA4FBCA868}" type="slidenum">
              <a:rPr lang="en-US" smtClean="0"/>
              <a:t>24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1EA07B-CA2B-49B6-A262-C3989D0EDDA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D4B57920-C75C-47D2-AD69-FA2ED2D991C9}" type="datetime1">
              <a:rPr lang="en-US" smtClean="0"/>
              <a:t>3/28/2019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9780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7268" y="4548135"/>
            <a:ext cx="5731651" cy="3721788"/>
          </a:xfrm>
          <a:prstGeom prst="rect">
            <a:avLst/>
          </a:prstGeom>
        </p:spPr>
        <p:txBody>
          <a:bodyPr/>
          <a:lstStyle/>
          <a:p>
            <a:pPr defTabSz="931774">
              <a:defRPr/>
            </a:pPr>
            <a:r>
              <a:rPr lang="en-US" dirty="0"/>
              <a:t>The goal</a:t>
            </a:r>
            <a:r>
              <a:rPr lang="en-US" baseline="0" dirty="0"/>
              <a:t> is to identify gaps and risk factors, as well as existing protective factors that can be leveraged.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25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DA6240-58DF-4FC8-9B42-E6F77F6B2A7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E9B3C9B8-65AC-4364-82A6-B30A92736283}" type="datetime1">
              <a:rPr lang="en-US" smtClean="0"/>
              <a:t>3/28/2019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04230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4957C-B79D-4907-832C-CFAA4FBCA868}" type="slidenum">
              <a:rPr lang="en-US" smtClean="0"/>
              <a:t>26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44D6A1-D462-4ACE-91D7-35895D472EEB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F53F12B0-CC19-490E-9799-95BB4AA8A44B}" type="datetime1">
              <a:rPr lang="en-US" smtClean="0"/>
              <a:t>3/28/2019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73910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4957C-B79D-4907-832C-CFAA4FBCA868}" type="slidenum">
              <a:rPr lang="en-US" smtClean="0"/>
              <a:t>27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C84CBC-4528-4C7E-BED2-587AC7CC11A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A75C5806-531E-4C1A-A252-DF4F0DF73E9D}" type="datetime1">
              <a:rPr lang="en-US" smtClean="0"/>
              <a:t>3/28/2019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2225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4957C-B79D-4907-832C-CFAA4FBCA868}" type="slidenum">
              <a:rPr lang="en-US" smtClean="0"/>
              <a:t>3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543463-5EE2-435D-B5BC-87C2D3C50E35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D277EEC1-FF70-4B4E-8ADB-1C97C3E8FF4A}" type="datetime1">
              <a:rPr lang="en-US" smtClean="0"/>
              <a:t>3/28/2019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018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7268" y="4548135"/>
            <a:ext cx="5731651" cy="37217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Instructions:</a:t>
            </a:r>
            <a:r>
              <a:rPr lang="en-US" baseline="0" dirty="0"/>
              <a:t> give participants 5-10 minutes to brainstorm RFs and PFs. Then ask people to share what they came up with. </a:t>
            </a:r>
          </a:p>
          <a:p>
            <a:endParaRPr lang="en-US" baseline="0" dirty="0"/>
          </a:p>
          <a:p>
            <a:r>
              <a:rPr lang="en-US" baseline="0" dirty="0"/>
              <a:t>What was harder, risk or protective factors?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4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15E352-7A40-46A0-8286-B5DBD3E579BE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29CD38D9-4938-47D8-B9D8-B1CD388E5F7B}" type="datetime1">
              <a:rPr lang="en-US" smtClean="0"/>
              <a:t>3/28/2019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3244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7268" y="4548135"/>
            <a:ext cx="5731651" cy="37217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Instructions:</a:t>
            </a:r>
            <a:r>
              <a:rPr lang="en-US" baseline="0" dirty="0"/>
              <a:t> give participants 5-10 minutes to brainstorm RFs and PFs. Then ask people to share what they came up with. Then ask the group, what was harder, risk or protective factors?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5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AF3C9E-2D71-4179-BC73-76BE1389E7A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DB6A169C-2C0E-4099-863C-7A31D7276129}" type="datetime1">
              <a:rPr lang="en-US" smtClean="0"/>
              <a:t>3/28/2019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4387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7268" y="4548135"/>
            <a:ext cx="5731651" cy="3721788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6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7E73FA-66D7-4107-B71E-ABE59740FD9B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7A89AC98-DA78-4838-B9C1-831DCFA5A930}" type="datetime1">
              <a:rPr lang="en-US" smtClean="0"/>
              <a:t>3/28/2019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1570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4957C-B79D-4907-832C-CFAA4FBCA868}" type="slidenum">
              <a:rPr lang="en-US" smtClean="0"/>
              <a:t>7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219662-BCAC-434B-833C-417AF3AD38F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C152B2A3-6035-4E90-B43A-4C751629C147}" type="datetime1">
              <a:rPr lang="en-US" smtClean="0"/>
              <a:t>3/28/2019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498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Think</a:t>
            </a:r>
            <a:r>
              <a:rPr lang="en-US" baseline="0" dirty="0"/>
              <a:t> back to the activity we just completed: what level did most of our risk and protective factors fall into?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CA59F-BA99-4089-A924-60765D04E192}" type="slidenum">
              <a:rPr lang="en-US" smtClean="0"/>
              <a:t>8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99918C-22ED-4BA2-9EB0-C811AE44F33B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A68FDF9C-46FA-4E80-943E-61DDFEA51F96}" type="datetime1">
              <a:rPr lang="en-US" smtClean="0"/>
              <a:t>3/28/2019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2423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74957C-B79D-4907-832C-CFAA4FBCA868}" type="slidenum">
              <a:rPr lang="en-US" smtClean="0"/>
              <a:t>9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54B64E-CC50-407A-AB34-440AC64C859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784203E1-417F-452F-A916-A5E6627AF892}" type="datetime1">
              <a:rPr lang="en-US" smtClean="0"/>
              <a:t>3/28/2019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487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05099" y="802299"/>
            <a:ext cx="11818834" cy="753538"/>
          </a:xfrm>
        </p:spPr>
        <p:txBody>
          <a:bodyPr bIns="0" anchor="t">
            <a:normAutofit/>
          </a:bodyPr>
          <a:lstStyle>
            <a:lvl1pPr algn="l">
              <a:lnSpc>
                <a:spcPct val="100000"/>
              </a:lnSpc>
              <a:defRPr sz="3200" b="1" cap="none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41152" y="3121006"/>
            <a:ext cx="11563140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2800" b="0" cap="none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341152" y="2861970"/>
            <a:ext cx="1150331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8694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>
            <a:lvl2pPr>
              <a:defRPr sz="2600"/>
            </a:lvl2pPr>
            <a:lvl3pPr>
              <a:defRPr sz="2400"/>
            </a:lvl3pPr>
            <a:lvl4pPr>
              <a:defRPr sz="2200"/>
            </a:lvl4pPr>
            <a:lvl5pPr>
              <a:defRPr sz="20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33" name="Straight Connector 32"/>
          <p:cNvCxnSpPr>
            <a:cxnSpLocks/>
          </p:cNvCxnSpPr>
          <p:nvPr/>
        </p:nvCxnSpPr>
        <p:spPr>
          <a:xfrm>
            <a:off x="208903" y="1529698"/>
            <a:ext cx="11797937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7135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9281" y="850276"/>
            <a:ext cx="11774651" cy="1012928"/>
          </a:xfrm>
        </p:spPr>
        <p:txBody>
          <a:bodyPr anchor="t">
            <a:normAutofit/>
          </a:bodyPr>
          <a:lstStyle>
            <a:lvl1pPr algn="l">
              <a:defRPr sz="3200" b="1" cap="none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9280" y="2762400"/>
            <a:ext cx="11774651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249281" y="2557299"/>
            <a:ext cx="117746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7675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 cap="none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282011" y="1853754"/>
            <a:ext cx="1176755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0902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4550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050137" y="888771"/>
            <a:ext cx="3956703" cy="4742500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160" y="835916"/>
            <a:ext cx="7728246" cy="872342"/>
          </a:xfrm>
        </p:spPr>
        <p:txBody>
          <a:bodyPr anchor="t">
            <a:normAutofit/>
          </a:bodyPr>
          <a:lstStyle>
            <a:lvl1pPr>
              <a:defRPr sz="3200" b="1" cap="none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32902" y="1283407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5159" y="2216753"/>
            <a:ext cx="7728245" cy="200374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cxnSp>
        <p:nvCxnSpPr>
          <p:cNvPr id="31" name="Straight Connector 30"/>
          <p:cNvCxnSpPr>
            <a:cxnSpLocks/>
          </p:cNvCxnSpPr>
          <p:nvPr/>
        </p:nvCxnSpPr>
        <p:spPr>
          <a:xfrm>
            <a:off x="185159" y="1962505"/>
            <a:ext cx="77282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6137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D9A40-0811-4C24-B004-57AF991B5A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7031" y="831816"/>
            <a:ext cx="11797937" cy="587136"/>
          </a:xfrm>
        </p:spPr>
        <p:txBody>
          <a:bodyPr/>
          <a:lstStyle>
            <a:lvl1pPr>
              <a:defRPr b="1" cap="none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59A47-A189-4DF3-A943-61E5A38797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7030" y="1500751"/>
            <a:ext cx="5716997" cy="452543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F7183D-50AC-4D18-BB71-784921CA9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7970" y="1500750"/>
            <a:ext cx="5716998" cy="452543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63414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65-0D65-4032-85A6-BECCAB4E9A68}" type="datetimeFigureOut">
              <a:rPr lang="en-US" smtClean="0"/>
              <a:t>3/28/2019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277813" indent="-277813"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5022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emf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903" y="804520"/>
            <a:ext cx="11797937" cy="5871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903" y="1529698"/>
            <a:ext cx="11797937" cy="3936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07ABC0D5-DFCF-4748-AEE0-BE84504C3267}"/>
              </a:ext>
            </a:extLst>
          </p:cNvPr>
          <p:cNvSpPr txBox="1">
            <a:spLocks/>
          </p:cNvSpPr>
          <p:nvPr userDrawn="1"/>
        </p:nvSpPr>
        <p:spPr>
          <a:xfrm>
            <a:off x="208903" y="67896"/>
            <a:ext cx="2175374" cy="3092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lang="en-US" sz="1600" kern="120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00099"/>
                </a:solidFill>
              </a:rPr>
              <a:t>May 22, 2019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9C753DB-C534-4A54-BA8D-9F58AB8646BA}"/>
              </a:ext>
            </a:extLst>
          </p:cNvPr>
          <p:cNvSpPr txBox="1">
            <a:spLocks/>
          </p:cNvSpPr>
          <p:nvPr userDrawn="1"/>
        </p:nvSpPr>
        <p:spPr>
          <a:xfrm>
            <a:off x="11434273" y="55285"/>
            <a:ext cx="548824" cy="38573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D22F896-40B5-4ADD-8801-0D06FADFA095}" type="slidenum">
              <a:rPr lang="en-US" smtClean="0">
                <a:solidFill>
                  <a:srgbClr val="000099"/>
                </a:solidFill>
              </a:rPr>
              <a:pPr/>
              <a:t>‹#›</a:t>
            </a:fld>
            <a:endParaRPr lang="en-US" dirty="0">
              <a:solidFill>
                <a:srgbClr val="000099"/>
              </a:solidFill>
            </a:endParaRPr>
          </a:p>
        </p:txBody>
      </p:sp>
      <p:pic>
        <p:nvPicPr>
          <p:cNvPr id="13" name="Picture 12" descr="RedHashing.emf">
            <a:extLst>
              <a:ext uri="{FF2B5EF4-FFF2-40B4-BE49-F238E27FC236}">
                <a16:creationId xmlns:a16="http://schemas.microsoft.com/office/drawing/2014/main" id="{5CE77407-6CEB-4469-A84E-CD73530014FC}"/>
              </a:ext>
            </a:extLst>
          </p:cNvPr>
          <p:cNvPicPr>
            <a:picLocks/>
          </p:cNvPicPr>
          <p:nvPr userDrawn="1"/>
        </p:nvPicPr>
        <p:blipFill rotWithShape="1">
          <a:blip r:embed="rId11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208903" y="643464"/>
            <a:ext cx="11797937" cy="140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698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4" r:id="rId4"/>
    <p:sldLayoutId id="2147483665" r:id="rId5"/>
    <p:sldLayoutId id="2147483667" r:id="rId6"/>
    <p:sldLayoutId id="2147483669" r:id="rId7"/>
    <p:sldLayoutId id="2147483668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cap="none">
          <a:solidFill>
            <a:srgbClr val="002060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2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mailto:eclopez@email.Arizona.edu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C69834E-5EEE-4D61-833E-0492889645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8E5D9BA-46E7-4BFA-9C74-75495BF6F5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B033D76-5800-44B6-AFE9-EE21069351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1" y="638508"/>
            <a:ext cx="10905339" cy="4843439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</a:grad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22D6F85-FFBA-4F81-AEE5-AAA17CB7A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0204" y="865667"/>
            <a:ext cx="10451592" cy="4389120"/>
          </a:xfrm>
          <a:prstGeom prst="rect">
            <a:avLst/>
          </a:prstGeom>
          <a:ln w="50800" cmpd="sng">
            <a:solidFill>
              <a:srgbClr val="191919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1003">
            <a:schemeClr val="dk2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3B31514-E6DF-4357-9EEA-EFB798308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4796" y="1030259"/>
            <a:ext cx="10122408" cy="4059936"/>
          </a:xfrm>
          <a:prstGeom prst="rect">
            <a:avLst/>
          </a:prstGeom>
          <a:ln>
            <a:solidFill>
              <a:srgbClr val="949494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79BCF7-7DC3-4591-B192-29EC5D99BA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4493" y="1189753"/>
            <a:ext cx="10122407" cy="2537251"/>
          </a:xfrm>
        </p:spPr>
        <p:txBody>
          <a:bodyPr anchor="ctr">
            <a:normAutofit/>
          </a:bodyPr>
          <a:lstStyle/>
          <a:p>
            <a:pPr algn="ctr"/>
            <a:r>
              <a:rPr lang="en-US" sz="4800" b="1" dirty="0">
                <a:latin typeface="Times New Roman" panose="02020603050405020304" pitchFamily="18" charset="0"/>
                <a:ea typeface="Calibri" panose="020F0502020204030204" pitchFamily="34" charset="0"/>
              </a:rPr>
              <a:t>Community Safety: </a:t>
            </a:r>
            <a:br>
              <a:rPr lang="en-US" sz="4800" b="1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4800" b="1" dirty="0">
                <a:latin typeface="Times New Roman" panose="02020603050405020304" pitchFamily="18" charset="0"/>
                <a:ea typeface="Calibri" panose="020F0502020204030204" pitchFamily="34" charset="0"/>
              </a:rPr>
              <a:t>Reducing Violence through </a:t>
            </a:r>
            <a:br>
              <a:rPr lang="en-US" sz="4800" b="1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4800" b="1" dirty="0">
                <a:latin typeface="Times New Roman" panose="02020603050405020304" pitchFamily="18" charset="0"/>
                <a:ea typeface="Calibri" panose="020F0502020204030204" pitchFamily="34" charset="0"/>
              </a:rPr>
              <a:t>Creating Protective Environments</a:t>
            </a:r>
            <a:endParaRPr lang="en-US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F82363-3278-45BE-8617-2967CA146A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4796" y="4051091"/>
            <a:ext cx="10122407" cy="997192"/>
          </a:xfrm>
        </p:spPr>
        <p:txBody>
          <a:bodyPr>
            <a:noAutofit/>
          </a:bodyPr>
          <a:lstStyle/>
          <a:p>
            <a:pPr algn="ctr">
              <a:lnSpc>
                <a:spcPct val="110000"/>
              </a:lnSpc>
            </a:pPr>
            <a:r>
              <a:rPr lang="en-US" sz="2300" b="1" dirty="0">
                <a:solidFill>
                  <a:srgbClr val="000099"/>
                </a:solidFill>
              </a:rPr>
              <a:t>Elise Lopez, DrPH, MPH</a:t>
            </a:r>
          </a:p>
          <a:p>
            <a:pPr algn="ctr">
              <a:lnSpc>
                <a:spcPct val="110000"/>
              </a:lnSpc>
            </a:pPr>
            <a:r>
              <a:rPr lang="en-US" sz="2300" b="1" dirty="0">
                <a:solidFill>
                  <a:srgbClr val="000099"/>
                </a:solidFill>
              </a:rPr>
              <a:t>University of Arizona</a:t>
            </a:r>
          </a:p>
          <a:p>
            <a:pPr algn="ctr">
              <a:lnSpc>
                <a:spcPct val="110000"/>
              </a:lnSpc>
            </a:pPr>
            <a:endParaRPr lang="en-US" sz="1100" dirty="0">
              <a:solidFill>
                <a:srgbClr val="000099"/>
              </a:solidFill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4C401D57-600A-4C91-AC9A-14CA1ED6F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12BDC66-00FA-4A3F-9BC7-BE05FF770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5347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4294967295"/>
          </p:nvPr>
        </p:nvSpPr>
        <p:spPr>
          <a:xfrm>
            <a:off x="228600" y="736600"/>
            <a:ext cx="5777346" cy="52324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u="sng" dirty="0">
                <a:solidFill>
                  <a:srgbClr val="002060"/>
                </a:solidFill>
              </a:rPr>
              <a:t>Protective Environments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  <a:r>
              <a:rPr lang="en-US" sz="2800" dirty="0"/>
              <a:t>are those that reduce opportunities for unwanted behavior and make it easier to engage in positive behavior. </a:t>
            </a:r>
          </a:p>
          <a:p>
            <a:pPr marL="0" indent="0">
              <a:spcBef>
                <a:spcPts val="3000"/>
              </a:spcBef>
              <a:buNone/>
            </a:pPr>
            <a:r>
              <a:rPr lang="en-US" sz="2800" dirty="0"/>
              <a:t>In other words, they increase protective factors through policy, conscientious physical space design, and social norms change.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828698826"/>
              </p:ext>
            </p:extLst>
          </p:nvPr>
        </p:nvGraphicFramePr>
        <p:xfrm>
          <a:off x="5621482" y="584201"/>
          <a:ext cx="6570518" cy="538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90597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586" y="1053189"/>
            <a:ext cx="11652827" cy="1144102"/>
          </a:xfrm>
        </p:spPr>
        <p:txBody>
          <a:bodyPr>
            <a:normAutofit/>
          </a:bodyPr>
          <a:lstStyle/>
          <a:p>
            <a:r>
              <a:rPr lang="en-US" sz="3200" b="1" dirty="0"/>
              <a:t>Protective Environments… </a:t>
            </a:r>
            <a:br>
              <a:rPr lang="en-US" sz="3200" b="1" dirty="0"/>
            </a:br>
            <a:r>
              <a:rPr lang="en-US" sz="3200" b="1" dirty="0"/>
              <a:t>how do we create them?</a:t>
            </a:r>
          </a:p>
        </p:txBody>
      </p:sp>
    </p:spTree>
    <p:extLst>
      <p:ext uri="{BB962C8B-B14F-4D97-AF65-F5344CB8AC3E}">
        <p14:creationId xmlns:p14="http://schemas.microsoft.com/office/powerpoint/2010/main" val="2205518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97644" y="743294"/>
            <a:ext cx="11796712" cy="587375"/>
          </a:xfrm>
        </p:spPr>
        <p:txBody>
          <a:bodyPr>
            <a:normAutofit/>
          </a:bodyPr>
          <a:lstStyle/>
          <a:p>
            <a:r>
              <a:rPr lang="en-US" b="1" cap="none" dirty="0">
                <a:solidFill>
                  <a:srgbClr val="002060"/>
                </a:solidFill>
              </a:rPr>
              <a:t>Risk Factors For Violence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97644" y="1174172"/>
            <a:ext cx="7678882" cy="49405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b="1" dirty="0"/>
              <a:t>Perpetration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500" dirty="0"/>
              <a:t>Substance misuse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500" dirty="0"/>
              <a:t>Previous victimization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500" dirty="0"/>
              <a:t>Hostility toward women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500" dirty="0"/>
              <a:t>Preference for impersonal sex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500" dirty="0"/>
              <a:t>Peer support for rape; Peer support for conquest behavior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500" dirty="0"/>
              <a:t>Rape-supportive beliefs and attitudes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500" dirty="0"/>
              <a:t>Low education; Low SES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500" dirty="0"/>
              <a:t>Gang membership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500" dirty="0"/>
              <a:t>Career/life stress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500" dirty="0"/>
              <a:t>Traditional gender role ideology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b="1" dirty="0"/>
              <a:t>Victimization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500" dirty="0"/>
              <a:t>Substance misuse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500" dirty="0"/>
              <a:t>Previous victimization; other siblings removed (child abuse)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500" dirty="0"/>
              <a:t>Low education; Low SES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500" dirty="0"/>
              <a:t>Low self-esteem; other mental health concerns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500" dirty="0"/>
              <a:t>Financial dependency on abuser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500" dirty="0"/>
              <a:t>Gang membership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500" dirty="0"/>
              <a:t>Unintended pregnancy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500" dirty="0"/>
              <a:t>Low social support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500" dirty="0"/>
              <a:t>Traditional gender role ideology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endParaRPr lang="en-US" sz="600" dirty="0"/>
          </a:p>
          <a:p>
            <a:pPr lvl="1"/>
            <a:endParaRPr lang="en-US" sz="600" dirty="0"/>
          </a:p>
        </p:txBody>
      </p:sp>
      <p:sp>
        <p:nvSpPr>
          <p:cNvPr id="4" name="TextBox 3"/>
          <p:cNvSpPr txBox="1"/>
          <p:nvPr/>
        </p:nvSpPr>
        <p:spPr>
          <a:xfrm>
            <a:off x="8653092" y="1330669"/>
            <a:ext cx="3279135" cy="4196662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marL="457189" indent="-457189">
              <a:buFont typeface="Wingdings" panose="05000000000000000000" pitchFamily="2" charset="2"/>
              <a:buChar char="Ø"/>
            </a:pPr>
            <a:r>
              <a:rPr lang="en-US" sz="2667" b="1" dirty="0">
                <a:solidFill>
                  <a:srgbClr val="002060"/>
                </a:solidFill>
              </a:rPr>
              <a:t>What environmental characteristics facilitate these risk factors?</a:t>
            </a:r>
          </a:p>
          <a:p>
            <a:pPr marL="457189" indent="-457189">
              <a:buFont typeface="Wingdings" panose="05000000000000000000" pitchFamily="2" charset="2"/>
              <a:buChar char="Ø"/>
            </a:pPr>
            <a:endParaRPr lang="en-US" sz="2667" b="1" dirty="0">
              <a:solidFill>
                <a:srgbClr val="002060"/>
              </a:solidFill>
            </a:endParaRPr>
          </a:p>
          <a:p>
            <a:pPr marL="457189" indent="-457189">
              <a:buFont typeface="Wingdings" panose="05000000000000000000" pitchFamily="2" charset="2"/>
              <a:buChar char="Ø"/>
            </a:pPr>
            <a:r>
              <a:rPr lang="en-US" sz="2667" b="1" dirty="0">
                <a:solidFill>
                  <a:srgbClr val="002060"/>
                </a:solidFill>
              </a:rPr>
              <a:t>How can we minimize those environmental factors?</a:t>
            </a:r>
          </a:p>
        </p:txBody>
      </p:sp>
    </p:spTree>
    <p:extLst>
      <p:ext uri="{BB962C8B-B14F-4D97-AF65-F5344CB8AC3E}">
        <p14:creationId xmlns:p14="http://schemas.microsoft.com/office/powerpoint/2010/main" val="3202078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07818" y="804863"/>
            <a:ext cx="11984182" cy="587375"/>
          </a:xfrm>
        </p:spPr>
        <p:txBody>
          <a:bodyPr>
            <a:normAutofit/>
          </a:bodyPr>
          <a:lstStyle/>
          <a:p>
            <a:r>
              <a:rPr lang="en-US" b="1" cap="none" dirty="0">
                <a:solidFill>
                  <a:srgbClr val="002060"/>
                </a:solidFill>
              </a:rPr>
              <a:t>Protective Factors For Violence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03201" y="1226126"/>
            <a:ext cx="7216117" cy="492529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800" b="1" dirty="0"/>
              <a:t>Perpetration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Low Rape-supportive beliefs and attitudes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Higher educational and career attainment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Satisfaction in education and career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Gang avoidance; healthy peer group associations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Stress management; anger management skills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Mental health management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Rejection of traditional gender roles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Low/manageable substance use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1800" b="1" dirty="0"/>
              <a:t>Victimization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Low/manageable substance use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Higher educational and career attainment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Satisfaction in education and career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Higher self-esteem; mental health management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Financial independence/parity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Gang avoidance; strong social network of support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Planned pregnancy; reproductive control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Rejection of traditional gender roles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Access to preventive care and services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10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7419318" y="1701801"/>
            <a:ext cx="4569481" cy="3375796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marL="457189" indent="-457189">
              <a:buFont typeface="Wingdings" panose="05000000000000000000" pitchFamily="2" charset="2"/>
              <a:buChar char="Ø"/>
            </a:pPr>
            <a:r>
              <a:rPr lang="en-US" sz="2667" b="1" dirty="0">
                <a:solidFill>
                  <a:srgbClr val="002060"/>
                </a:solidFill>
              </a:rPr>
              <a:t>What environmental characteristics could make it easier to build these protective factors?</a:t>
            </a:r>
          </a:p>
          <a:p>
            <a:pPr marL="457189" indent="-457189">
              <a:buFont typeface="Wingdings" panose="05000000000000000000" pitchFamily="2" charset="2"/>
              <a:buChar char="Ø"/>
            </a:pPr>
            <a:endParaRPr lang="en-US" sz="2667" b="1" dirty="0">
              <a:solidFill>
                <a:srgbClr val="002060"/>
              </a:solidFill>
            </a:endParaRPr>
          </a:p>
          <a:p>
            <a:pPr marL="457189" indent="-457189">
              <a:buFont typeface="Wingdings" panose="05000000000000000000" pitchFamily="2" charset="2"/>
              <a:buChar char="Ø"/>
            </a:pPr>
            <a:r>
              <a:rPr lang="en-US" sz="2667" b="1" dirty="0">
                <a:solidFill>
                  <a:srgbClr val="002060"/>
                </a:solidFill>
              </a:rPr>
              <a:t>How can we maximize those environmental factors?</a:t>
            </a:r>
          </a:p>
        </p:txBody>
      </p:sp>
    </p:spTree>
    <p:extLst>
      <p:ext uri="{BB962C8B-B14F-4D97-AF65-F5344CB8AC3E}">
        <p14:creationId xmlns:p14="http://schemas.microsoft.com/office/powerpoint/2010/main" val="311874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427" y="706582"/>
            <a:ext cx="11994573" cy="820882"/>
          </a:xfrm>
        </p:spPr>
        <p:txBody>
          <a:bodyPr>
            <a:noAutofit/>
          </a:bodyPr>
          <a:lstStyle/>
          <a:p>
            <a:r>
              <a:rPr lang="en-US" sz="2900" b="1" cap="none" dirty="0">
                <a:solidFill>
                  <a:srgbClr val="002060"/>
                </a:solidFill>
              </a:rPr>
              <a:t>Enhancing The Protective Environment:  </a:t>
            </a:r>
            <a:br>
              <a:rPr lang="en-US" sz="2900" b="1" cap="none" dirty="0">
                <a:solidFill>
                  <a:srgbClr val="002060"/>
                </a:solidFill>
              </a:rPr>
            </a:br>
            <a:r>
              <a:rPr lang="en-US" sz="2900" b="1" cap="none" dirty="0">
                <a:solidFill>
                  <a:srgbClr val="002060"/>
                </a:solidFill>
              </a:rPr>
              <a:t>			Encouraging Healthy Social Norms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427" y="1631373"/>
            <a:ext cx="11994573" cy="452004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It’s Signage that encourages healthy behavior; encourages help-seeking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dirty="0"/>
              <a:t>Geo-fenced, targeted digital marketing</a:t>
            </a:r>
          </a:p>
          <a:p>
            <a:pPr lvl="1">
              <a:lnSpc>
                <a:spcPct val="100000"/>
              </a:lnSpc>
              <a:spcBef>
                <a:spcPts val="300"/>
              </a:spcBef>
            </a:pPr>
            <a:r>
              <a:rPr lang="en-US" dirty="0"/>
              <a:t>It’s not enough to post a Facebook message and hope that it resonates with everyone!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dirty="0"/>
              <a:t>Talk about parental stress management in MCH programs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dirty="0"/>
              <a:t>Include self-esteem building and life options discussions across the lifespan; this protective factor isn’t only for youth!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dirty="0"/>
              <a:t>Teach clinic and health education staff to model consent and healthy conflict resolution in everyday work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226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237" y="862446"/>
            <a:ext cx="11928763" cy="494833"/>
          </a:xfrm>
        </p:spPr>
        <p:txBody>
          <a:bodyPr>
            <a:noAutofit/>
          </a:bodyPr>
          <a:lstStyle/>
          <a:p>
            <a:pPr>
              <a:tabLst>
                <a:tab pos="3376613" algn="l"/>
              </a:tabLst>
            </a:pPr>
            <a:r>
              <a:rPr lang="en-US" b="1" cap="none" dirty="0">
                <a:solidFill>
                  <a:srgbClr val="002060"/>
                </a:solidFill>
              </a:rPr>
              <a:t>Enhancing The Protective Environment:  Leveraging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618" y="1631373"/>
            <a:ext cx="11928763" cy="451012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Could public policies be used to increase protective factors?</a:t>
            </a:r>
          </a:p>
          <a:p>
            <a:pPr marL="682625" lvl="1">
              <a:lnSpc>
                <a:spcPct val="100000"/>
              </a:lnSpc>
              <a:spcBef>
                <a:spcPts val="600"/>
              </a:spcBef>
              <a:tabLst>
                <a:tab pos="2170113" algn="l"/>
              </a:tabLst>
            </a:pPr>
            <a:r>
              <a:rPr lang="en-US" dirty="0"/>
              <a:t>Consider:  safe and affordable housing, economic security, services for DCS-	involved families, liquor licensing training and fees, school safety, and 	school-to-prison pipeline disruption?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dirty="0"/>
              <a:t>Policy at the organization or school levels: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School policies/practices that increase surveillance at high-traffic areas of the school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Does our organization train people at all levels, including first contacts (such as receptionists) to make it easy for community members to access services and receive support? </a:t>
            </a:r>
          </a:p>
        </p:txBody>
      </p:sp>
    </p:spTree>
    <p:extLst>
      <p:ext uri="{BB962C8B-B14F-4D97-AF65-F5344CB8AC3E}">
        <p14:creationId xmlns:p14="http://schemas.microsoft.com/office/powerpoint/2010/main" val="41740895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dirty="0">
                <a:solidFill>
                  <a:srgbClr val="002060"/>
                </a:solidFill>
              </a:rPr>
              <a:t>Using Design Thinking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" y="1600200"/>
            <a:ext cx="12090400" cy="455121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Brainstorm all possible solutions; then throw most of them out.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2600" dirty="0"/>
              <a:t>The most obvious solutions are the least likely to work.</a:t>
            </a:r>
          </a:p>
          <a:p>
            <a:pPr>
              <a:lnSpc>
                <a:spcPct val="100000"/>
              </a:lnSpc>
              <a:spcBef>
                <a:spcPts val="3000"/>
              </a:spcBef>
            </a:pPr>
            <a:r>
              <a:rPr lang="en-US" dirty="0"/>
              <a:t>Think outside the box.   Ask your team…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2600" dirty="0"/>
              <a:t>How would… a teenager think to increase protective factors in this environment?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2600" dirty="0"/>
              <a:t>An immigrant for whom English is a 2</a:t>
            </a:r>
            <a:r>
              <a:rPr lang="en-US" sz="2600" baseline="30000" dirty="0"/>
              <a:t>nd</a:t>
            </a:r>
            <a:r>
              <a:rPr lang="en-US" sz="2600" dirty="0"/>
              <a:t> language?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2600" dirty="0"/>
              <a:t>A person in a wheelchair?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2600" dirty="0"/>
              <a:t>A politician?</a:t>
            </a:r>
          </a:p>
        </p:txBody>
      </p:sp>
    </p:spTree>
    <p:extLst>
      <p:ext uri="{BB962C8B-B14F-4D97-AF65-F5344CB8AC3E}">
        <p14:creationId xmlns:p14="http://schemas.microsoft.com/office/powerpoint/2010/main" val="13319380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18208" y="1009506"/>
            <a:ext cx="11762509" cy="1470025"/>
          </a:xfrm>
        </p:spPr>
        <p:txBody>
          <a:bodyPr>
            <a:normAutofit/>
          </a:bodyPr>
          <a:lstStyle/>
          <a:p>
            <a:r>
              <a:rPr lang="en-US" b="1" cap="none" dirty="0">
                <a:solidFill>
                  <a:srgbClr val="002060"/>
                </a:solidFill>
              </a:rPr>
              <a:t>Protective Environments Should Also Include Ensuring General Safety.  How Can We Do This?</a:t>
            </a:r>
          </a:p>
        </p:txBody>
      </p:sp>
    </p:spTree>
    <p:extLst>
      <p:ext uri="{BB962C8B-B14F-4D97-AF65-F5344CB8AC3E}">
        <p14:creationId xmlns:p14="http://schemas.microsoft.com/office/powerpoint/2010/main" val="25655426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What is CPTED?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903" y="1706343"/>
            <a:ext cx="11797937" cy="295917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dirty="0"/>
              <a:t>Crime Prevention Through Environmental Design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dirty="0"/>
              <a:t>Goal is to use design principles to reduce opportunities for people to commit crimes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en-US" dirty="0"/>
              <a:t>Key concepts are natural surveillance, natural access, territorial reinforcement, and maintenance. </a:t>
            </a:r>
          </a:p>
        </p:txBody>
      </p:sp>
    </p:spTree>
    <p:extLst>
      <p:ext uri="{BB962C8B-B14F-4D97-AF65-F5344CB8AC3E}">
        <p14:creationId xmlns:p14="http://schemas.microsoft.com/office/powerpoint/2010/main" val="1013664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-1" y="787400"/>
            <a:ext cx="12063845" cy="533876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1800"/>
              </a:spcBef>
            </a:pPr>
            <a:r>
              <a:rPr lang="en-US" u="sng" dirty="0">
                <a:solidFill>
                  <a:srgbClr val="002060"/>
                </a:solidFill>
              </a:rPr>
              <a:t>Natural Surveillance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2600" dirty="0"/>
              <a:t>Low hedges; see through barriers; eliminate hiding spots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u="sng" dirty="0">
                <a:solidFill>
                  <a:srgbClr val="002060"/>
                </a:solidFill>
              </a:rPr>
              <a:t>Natural Access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dirty="0"/>
              <a:t>	- </a:t>
            </a:r>
            <a:r>
              <a:rPr lang="en-US" sz="2600" dirty="0"/>
              <a:t>Channel visitors into a defined area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600" dirty="0"/>
              <a:t>	- Use paths to guide movement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u="sng" dirty="0">
                <a:solidFill>
                  <a:srgbClr val="002060"/>
                </a:solidFill>
              </a:rPr>
              <a:t>Territorial Reinforcement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2600" dirty="0"/>
              <a:t>Feeling of ownership of space for people who belong; make it easier to single out intruders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en-US" u="sng" dirty="0">
                <a:solidFill>
                  <a:srgbClr val="002060"/>
                </a:solidFill>
              </a:rPr>
              <a:t>Maintenance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2600" dirty="0"/>
              <a:t>Well-maintained areas show people care about what happens in these areas</a:t>
            </a:r>
          </a:p>
        </p:txBody>
      </p:sp>
    </p:spTree>
    <p:extLst>
      <p:ext uri="{BB962C8B-B14F-4D97-AF65-F5344CB8AC3E}">
        <p14:creationId xmlns:p14="http://schemas.microsoft.com/office/powerpoint/2010/main" val="288914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688079B-8D5F-41E0-A370-7F9DD6131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45" y="953324"/>
            <a:ext cx="11680855" cy="705771"/>
          </a:xfrm>
        </p:spPr>
        <p:txBody>
          <a:bodyPr>
            <a:normAutofit/>
          </a:bodyPr>
          <a:lstStyle/>
          <a:p>
            <a:r>
              <a:rPr lang="en-US" b="1" dirty="0"/>
              <a:t>Agenda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259520E-2CA7-45CE-8B1F-38F14A533943}"/>
              </a:ext>
            </a:extLst>
          </p:cNvPr>
          <p:cNvSpPr txBox="1">
            <a:spLocks/>
          </p:cNvSpPr>
          <p:nvPr/>
        </p:nvSpPr>
        <p:spPr>
          <a:xfrm>
            <a:off x="282545" y="2028825"/>
            <a:ext cx="11570149" cy="387585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cs typeface="Arial" panose="020B0604020202020204" pitchFamily="34" charset="0"/>
              </a:rPr>
              <a:t>Risk factors vs protective factors</a:t>
            </a:r>
          </a:p>
          <a:p>
            <a:r>
              <a:rPr lang="en-US" sz="2800" dirty="0">
                <a:cs typeface="Arial" panose="020B0604020202020204" pitchFamily="34" charset="0"/>
              </a:rPr>
              <a:t>What are protective environments?</a:t>
            </a:r>
          </a:p>
          <a:p>
            <a:r>
              <a:rPr lang="en-US" sz="2800" dirty="0">
                <a:cs typeface="Arial" panose="020B0604020202020204" pitchFamily="34" charset="0"/>
              </a:rPr>
              <a:t>Using risk and protective factors to design protective environments</a:t>
            </a:r>
          </a:p>
          <a:p>
            <a:r>
              <a:rPr lang="en-US" sz="2800" dirty="0">
                <a:cs typeface="Arial" panose="020B0604020202020204" pitchFamily="34" charset="0"/>
              </a:rPr>
              <a:t>Assessing physical safety of environments</a:t>
            </a:r>
          </a:p>
          <a:p>
            <a:r>
              <a:rPr lang="en-US" sz="2800" dirty="0">
                <a:cs typeface="Arial" panose="020B0604020202020204" pitchFamily="34" charset="0"/>
              </a:rPr>
              <a:t>Wrap up</a:t>
            </a:r>
          </a:p>
        </p:txBody>
      </p:sp>
    </p:spTree>
    <p:extLst>
      <p:ext uri="{BB962C8B-B14F-4D97-AF65-F5344CB8AC3E}">
        <p14:creationId xmlns:p14="http://schemas.microsoft.com/office/powerpoint/2010/main" val="20940247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PT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520" y="805644"/>
            <a:ext cx="9673937" cy="524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29638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cap="none" dirty="0">
                <a:solidFill>
                  <a:srgbClr val="002060"/>
                </a:solidFill>
              </a:rPr>
              <a:t>How Does This Translate To Reducing Violence?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E2291B2-DC95-4D25-A133-4E42F91B1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8903" y="1529698"/>
            <a:ext cx="11983098" cy="3281293"/>
          </a:xfrm>
        </p:spPr>
        <p:txBody>
          <a:bodyPr/>
          <a:lstStyle/>
          <a:p>
            <a:r>
              <a:rPr lang="en-US" dirty="0"/>
              <a:t>Consider environmental attributes that…</a:t>
            </a:r>
          </a:p>
          <a:p>
            <a:pPr marL="571500" lvl="1" indent="-280988">
              <a:spcBef>
                <a:spcPts val="1200"/>
              </a:spcBef>
            </a:pPr>
            <a:r>
              <a:rPr lang="en-US" sz="2600" dirty="0"/>
              <a:t>Make it easier to perpetrate violence (e.g., facilitate perpetration)</a:t>
            </a:r>
          </a:p>
          <a:p>
            <a:pPr marL="571500" lvl="1" indent="-280988">
              <a:spcBef>
                <a:spcPts val="1200"/>
              </a:spcBef>
            </a:pPr>
            <a:r>
              <a:rPr lang="en-US" sz="2600" dirty="0"/>
              <a:t>Reinforce social norms that condone violence</a:t>
            </a:r>
          </a:p>
          <a:p>
            <a:pPr marL="571500" lvl="1" indent="-280988">
              <a:spcBef>
                <a:spcPts val="1200"/>
              </a:spcBef>
            </a:pPr>
            <a:r>
              <a:rPr lang="en-US" sz="2600" dirty="0"/>
              <a:t>Make it harder to surveil for violent/abusive situations, such as in schools and clinics</a:t>
            </a:r>
          </a:p>
          <a:p>
            <a:pPr marL="571500" lvl="1" indent="-280988">
              <a:spcBef>
                <a:spcPts val="1200"/>
              </a:spcBef>
            </a:pPr>
            <a:r>
              <a:rPr lang="en-US" sz="2600" dirty="0"/>
              <a:t>Make it harder for people to seek help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8913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426" y="852054"/>
            <a:ext cx="11814465" cy="643082"/>
          </a:xfrm>
        </p:spPr>
        <p:txBody>
          <a:bodyPr>
            <a:noAutofit/>
          </a:bodyPr>
          <a:lstStyle/>
          <a:p>
            <a:r>
              <a:rPr lang="en-US" b="1" cap="none" dirty="0">
                <a:solidFill>
                  <a:srgbClr val="002060"/>
                </a:solidFill>
              </a:rPr>
              <a:t>How Does This Translate To Reducing Violence?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426" y="1579417"/>
            <a:ext cx="11814465" cy="42706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Consider environmental attributes that…</a:t>
            </a:r>
          </a:p>
          <a:p>
            <a:pPr marL="342900" lvl="1">
              <a:lnSpc>
                <a:spcPct val="100000"/>
              </a:lnSpc>
              <a:spcBef>
                <a:spcPts val="600"/>
              </a:spcBef>
            </a:pPr>
            <a:r>
              <a:rPr lang="en-US" sz="2600" dirty="0"/>
              <a:t>Make it </a:t>
            </a:r>
            <a:r>
              <a:rPr lang="en-US" sz="2600" dirty="0">
                <a:solidFill>
                  <a:srgbClr val="FF0000"/>
                </a:solidFill>
              </a:rPr>
              <a:t>harder</a:t>
            </a:r>
            <a:r>
              <a:rPr lang="en-US" sz="2600" dirty="0"/>
              <a:t> to perpetrate violence </a:t>
            </a:r>
          </a:p>
          <a:p>
            <a:pPr marL="342900" lvl="1">
              <a:lnSpc>
                <a:spcPct val="100000"/>
              </a:lnSpc>
              <a:spcBef>
                <a:spcPts val="1800"/>
              </a:spcBef>
            </a:pPr>
            <a:r>
              <a:rPr lang="en-US" sz="2600" dirty="0"/>
              <a:t>Reinforce social norms that </a:t>
            </a:r>
            <a:r>
              <a:rPr lang="en-US" sz="2600" dirty="0">
                <a:solidFill>
                  <a:srgbClr val="FF0000"/>
                </a:solidFill>
              </a:rPr>
              <a:t>condone consent, conflict resolution, and healthy relationships</a:t>
            </a:r>
          </a:p>
          <a:p>
            <a:pPr marL="342900" lvl="1">
              <a:lnSpc>
                <a:spcPct val="100000"/>
              </a:lnSpc>
              <a:spcBef>
                <a:spcPts val="1800"/>
              </a:spcBef>
            </a:pPr>
            <a:r>
              <a:rPr lang="en-US" sz="2600" dirty="0"/>
              <a:t>Make it </a:t>
            </a:r>
            <a:r>
              <a:rPr lang="en-US" sz="2600" dirty="0">
                <a:solidFill>
                  <a:srgbClr val="FF0000"/>
                </a:solidFill>
              </a:rPr>
              <a:t>easier</a:t>
            </a:r>
            <a:r>
              <a:rPr lang="en-US" sz="2600" dirty="0"/>
              <a:t> to surveil for violent/abusive situations, such as in schools and clinics</a:t>
            </a:r>
          </a:p>
          <a:p>
            <a:pPr marL="342900" lvl="1">
              <a:lnSpc>
                <a:spcPct val="100000"/>
              </a:lnSpc>
              <a:spcBef>
                <a:spcPts val="1800"/>
              </a:spcBef>
            </a:pPr>
            <a:r>
              <a:rPr lang="en-US" sz="2600" dirty="0"/>
              <a:t>Make it </a:t>
            </a:r>
            <a:r>
              <a:rPr lang="en-US" sz="2600" dirty="0">
                <a:solidFill>
                  <a:srgbClr val="FF0000"/>
                </a:solidFill>
              </a:rPr>
              <a:t>easier</a:t>
            </a:r>
            <a:r>
              <a:rPr lang="en-US" sz="2600" dirty="0"/>
              <a:t> for people to seek help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178354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dirty="0">
                <a:solidFill>
                  <a:srgbClr val="002060"/>
                </a:solidFill>
              </a:rPr>
              <a:t>Assessing Physical Safety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903" y="1625986"/>
            <a:ext cx="11797936" cy="4427494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u="sng" dirty="0">
                <a:solidFill>
                  <a:srgbClr val="002060"/>
                </a:solidFill>
              </a:rPr>
              <a:t>Needs Assessment in Specific Locations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2600" dirty="0"/>
              <a:t>Mapping activities (red/yellow/green) with community members; works especially well in schools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2600" dirty="0"/>
              <a:t>On-site, quick “pop up” interviews with people</a:t>
            </a:r>
          </a:p>
          <a:p>
            <a:pPr lvl="1">
              <a:lnSpc>
                <a:spcPct val="100000"/>
              </a:lnSpc>
              <a:spcBef>
                <a:spcPts val="1800"/>
              </a:spcBef>
            </a:pPr>
            <a:r>
              <a:rPr lang="en-US" sz="2600" dirty="0"/>
              <a:t>CPTED physical space checklists</a:t>
            </a:r>
          </a:p>
          <a:p>
            <a:pPr lvl="2">
              <a:lnSpc>
                <a:spcPct val="100000"/>
              </a:lnSpc>
            </a:pPr>
            <a:r>
              <a:rPr lang="en-US" sz="2400" dirty="0"/>
              <a:t>Use volunteers to assess physical safety of spaces using a CPTED checklist.  Where can violence/abuse be hidden out of sight? </a:t>
            </a:r>
          </a:p>
          <a:p>
            <a:pPr marL="609585" lvl="1" indent="0">
              <a:lnSpc>
                <a:spcPct val="110000"/>
              </a:lnSpc>
              <a:buNone/>
            </a:pPr>
            <a:endParaRPr lang="en-US" dirty="0"/>
          </a:p>
          <a:p>
            <a:pPr>
              <a:lnSpc>
                <a:spcPct val="11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3451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09" y="797405"/>
            <a:ext cx="5434444" cy="5263190"/>
          </a:xfrm>
          <a:prstGeom prst="rect">
            <a:avLst/>
          </a:prstGeom>
        </p:spPr>
      </p:pic>
      <p:pic>
        <p:nvPicPr>
          <p:cNvPr id="2052" name="Picture 4" descr="Image result for shifting boundaries mappi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09" r="21003"/>
          <a:stretch/>
        </p:blipFill>
        <p:spPr bwMode="auto">
          <a:xfrm>
            <a:off x="6315015" y="797405"/>
            <a:ext cx="5534085" cy="5263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74906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cap="none" dirty="0">
                <a:solidFill>
                  <a:srgbClr val="002060"/>
                </a:solidFill>
              </a:rPr>
              <a:t>Assessing Physical Safety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854" y="1579417"/>
            <a:ext cx="11988800" cy="44740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>
                <a:solidFill>
                  <a:srgbClr val="002060"/>
                </a:solidFill>
              </a:rPr>
              <a:t>Community-Wide Assessment</a:t>
            </a:r>
          </a:p>
          <a:p>
            <a:pPr marL="342900" lvl="1" indent="-282575">
              <a:lnSpc>
                <a:spcPct val="100000"/>
              </a:lnSpc>
              <a:spcBef>
                <a:spcPts val="600"/>
              </a:spcBef>
            </a:pPr>
            <a:r>
              <a:rPr lang="en-US" dirty="0"/>
              <a:t>Do public spaces, such as parks and community college campuses, use CPTED principles?</a:t>
            </a:r>
          </a:p>
          <a:p>
            <a:pPr marL="342900" lvl="1" indent="-282575">
              <a:lnSpc>
                <a:spcPct val="100000"/>
              </a:lnSpc>
              <a:spcBef>
                <a:spcPts val="2400"/>
              </a:spcBef>
            </a:pPr>
            <a:r>
              <a:rPr lang="en-US" dirty="0"/>
              <a:t>Are there accessible, safe public spaces for healthy, fun child-parent visitation for </a:t>
            </a:r>
          </a:p>
          <a:p>
            <a:pPr marL="3429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DCS-involved families?</a:t>
            </a:r>
          </a:p>
          <a:p>
            <a:pPr marL="342900" lvl="1" indent="-282575">
              <a:lnSpc>
                <a:spcPct val="100000"/>
              </a:lnSpc>
              <a:spcBef>
                <a:spcPts val="2400"/>
              </a:spcBef>
            </a:pPr>
            <a:r>
              <a:rPr lang="en-US" dirty="0"/>
              <a:t>Do public housing facilities include a central courtyard or other features to facilitate communal child-watching, and natural surveillance to prevent or quickly intervene in abusive situations?</a:t>
            </a:r>
          </a:p>
          <a:p>
            <a:pPr marL="342900" lvl="1" indent="-282575">
              <a:lnSpc>
                <a:spcPct val="100000"/>
              </a:lnSpc>
              <a:spcBef>
                <a:spcPts val="2400"/>
              </a:spcBef>
            </a:pPr>
            <a:r>
              <a:rPr lang="en-US" dirty="0"/>
              <a:t>Do public drinking spaces have policies and practices that facilitate aggression?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5695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009" y="870226"/>
            <a:ext cx="10972800" cy="617984"/>
          </a:xfrm>
        </p:spPr>
        <p:txBody>
          <a:bodyPr>
            <a:normAutofit/>
          </a:bodyPr>
          <a:lstStyle/>
          <a:p>
            <a:r>
              <a:rPr lang="en-US" b="1" cap="none" dirty="0">
                <a:solidFill>
                  <a:srgbClr val="002060"/>
                </a:solidFill>
              </a:rPr>
              <a:t>Takeaways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9" y="1610592"/>
            <a:ext cx="11748655" cy="3813464"/>
          </a:xfrm>
        </p:spPr>
        <p:txBody>
          <a:bodyPr>
            <a:normAutofit/>
          </a:bodyPr>
          <a:lstStyle/>
          <a:p>
            <a:pPr marL="290513" indent="-290513">
              <a:lnSpc>
                <a:spcPct val="100000"/>
              </a:lnSpc>
            </a:pPr>
            <a:r>
              <a:rPr lang="en-US" dirty="0"/>
              <a:t>Harm reduction tends to focus on risk factors</a:t>
            </a:r>
          </a:p>
          <a:p>
            <a:pPr marL="290513" indent="-290513">
              <a:lnSpc>
                <a:spcPct val="100000"/>
              </a:lnSpc>
              <a:spcBef>
                <a:spcPts val="1800"/>
              </a:spcBef>
            </a:pPr>
            <a:r>
              <a:rPr lang="en-US" dirty="0"/>
              <a:t>Public health goals can be better met when we minimize risk factors </a:t>
            </a:r>
            <a:r>
              <a:rPr lang="en-US" u="sng" dirty="0"/>
              <a:t>AND</a:t>
            </a:r>
            <a:r>
              <a:rPr lang="en-US" dirty="0"/>
              <a:t> maximize protective factors</a:t>
            </a:r>
          </a:p>
          <a:p>
            <a:pPr marL="290513" indent="-290513">
              <a:lnSpc>
                <a:spcPct val="100000"/>
              </a:lnSpc>
              <a:spcBef>
                <a:spcPts val="1800"/>
              </a:spcBef>
            </a:pPr>
            <a:r>
              <a:rPr lang="en-US" dirty="0"/>
              <a:t>To build protective environments…</a:t>
            </a:r>
          </a:p>
          <a:p>
            <a:pPr lvl="1">
              <a:lnSpc>
                <a:spcPct val="100000"/>
              </a:lnSpc>
            </a:pPr>
            <a:r>
              <a:rPr lang="en-US" sz="2600" dirty="0"/>
              <a:t>Think about individual/relational risk and protective factors.</a:t>
            </a:r>
          </a:p>
          <a:p>
            <a:pPr lvl="1">
              <a:lnSpc>
                <a:spcPct val="100000"/>
              </a:lnSpc>
            </a:pPr>
            <a:r>
              <a:rPr lang="en-US" sz="2600" dirty="0"/>
              <a:t>Think about how the environment facilitates these factors; what could change?</a:t>
            </a:r>
          </a:p>
          <a:p>
            <a:pPr lvl="1">
              <a:lnSpc>
                <a:spcPct val="100000"/>
              </a:lnSpc>
            </a:pPr>
            <a:r>
              <a:rPr lang="en-US" sz="2600" dirty="0"/>
              <a:t>Include safety assessment of physical space</a:t>
            </a:r>
          </a:p>
        </p:txBody>
      </p:sp>
    </p:spTree>
    <p:extLst>
      <p:ext uri="{BB962C8B-B14F-4D97-AF65-F5344CB8AC3E}">
        <p14:creationId xmlns:p14="http://schemas.microsoft.com/office/powerpoint/2010/main" val="17827161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599" y="1311564"/>
            <a:ext cx="668597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Thank you!</a:t>
            </a:r>
          </a:p>
          <a:p>
            <a:pPr algn="ctr"/>
            <a:endParaRPr lang="en-US" sz="48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4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Questions? </a:t>
            </a:r>
            <a:endParaRPr lang="en-US" sz="4800" b="1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914572" y="1311564"/>
            <a:ext cx="5080000" cy="2800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933" b="1" dirty="0">
                <a:latin typeface="Times New Roman" panose="02020603050405020304" pitchFamily="18" charset="0"/>
              </a:rPr>
              <a:t>Elise Lopez, </a:t>
            </a:r>
            <a:r>
              <a:rPr lang="en-US" sz="2933" b="1" dirty="0" err="1">
                <a:latin typeface="Times New Roman" panose="02020603050405020304" pitchFamily="18" charset="0"/>
              </a:rPr>
              <a:t>DrPH</a:t>
            </a:r>
            <a:r>
              <a:rPr lang="en-US" sz="2933" b="1" dirty="0">
                <a:latin typeface="Times New Roman" panose="02020603050405020304" pitchFamily="18" charset="0"/>
              </a:rPr>
              <a:t>, MPH</a:t>
            </a:r>
          </a:p>
          <a:p>
            <a:pPr algn="ctr"/>
            <a:r>
              <a:rPr lang="en-US" sz="2933" dirty="0">
                <a:latin typeface="Times New Roman" panose="02020603050405020304" pitchFamily="18" charset="0"/>
              </a:rPr>
              <a:t>Director</a:t>
            </a:r>
          </a:p>
          <a:p>
            <a:pPr algn="ctr"/>
            <a:r>
              <a:rPr lang="en-US" sz="2933" dirty="0">
                <a:latin typeface="Times New Roman" panose="02020603050405020304" pitchFamily="18" charset="0"/>
              </a:rPr>
              <a:t>UA Consortium on </a:t>
            </a:r>
          </a:p>
          <a:p>
            <a:pPr algn="ctr"/>
            <a:r>
              <a:rPr lang="en-US" sz="2933" dirty="0">
                <a:latin typeface="Times New Roman" panose="02020603050405020304" pitchFamily="18" charset="0"/>
              </a:rPr>
              <a:t>Gender-Based Violence</a:t>
            </a:r>
          </a:p>
          <a:p>
            <a:pPr algn="ctr"/>
            <a:r>
              <a:rPr lang="en-US" sz="2933" dirty="0">
                <a:latin typeface="Times New Roman" panose="02020603050405020304" pitchFamily="18" charset="0"/>
              </a:rPr>
              <a:t>University of Arizona</a:t>
            </a:r>
          </a:p>
          <a:p>
            <a:pPr algn="ctr"/>
            <a:r>
              <a:rPr lang="en-US" sz="2933" dirty="0">
                <a:solidFill>
                  <a:srgbClr val="002060"/>
                </a:solidFill>
                <a:latin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eclopez@email.Arizona.edu</a:t>
            </a:r>
            <a:r>
              <a:rPr lang="en-US" sz="2933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endParaRPr lang="en-US" sz="2933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972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28600" y="781052"/>
            <a:ext cx="11785600" cy="542924"/>
          </a:xfrm>
        </p:spPr>
        <p:txBody>
          <a:bodyPr/>
          <a:lstStyle/>
          <a:p>
            <a:r>
              <a:rPr lang="en-US" b="1" dirty="0"/>
              <a:t>What’s the difference?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28600" y="1514475"/>
            <a:ext cx="11887200" cy="30670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b="1" u="sng" dirty="0">
                <a:solidFill>
                  <a:srgbClr val="000099"/>
                </a:solidFill>
              </a:rPr>
              <a:t>Risk Factors</a:t>
            </a:r>
            <a:r>
              <a:rPr lang="en-US" b="1" dirty="0">
                <a:solidFill>
                  <a:srgbClr val="000099"/>
                </a:solidFill>
              </a:rPr>
              <a:t>:  </a:t>
            </a:r>
            <a:r>
              <a:rPr lang="en-US" dirty="0">
                <a:solidFill>
                  <a:srgbClr val="000099"/>
                </a:solidFill>
              </a:rPr>
              <a:t>Things that make it </a:t>
            </a:r>
            <a:r>
              <a:rPr lang="en-US" i="1" u="sng" dirty="0">
                <a:solidFill>
                  <a:srgbClr val="000099"/>
                </a:solidFill>
              </a:rPr>
              <a:t>more likely</a:t>
            </a:r>
            <a:r>
              <a:rPr lang="en-US" dirty="0">
                <a:solidFill>
                  <a:srgbClr val="000099"/>
                </a:solidFill>
              </a:rPr>
              <a:t> that a negative event will happen. </a:t>
            </a:r>
          </a:p>
          <a:p>
            <a:pPr indent="0">
              <a:buNone/>
            </a:pPr>
            <a:r>
              <a:rPr lang="en-US" i="1" dirty="0">
                <a:solidFill>
                  <a:srgbClr val="FF0000"/>
                </a:solidFill>
              </a:rPr>
              <a:t>Ex:  Sedentary lifestyle (physical inactivity) is a risk factor for heart attack.</a:t>
            </a:r>
          </a:p>
          <a:p>
            <a:pPr>
              <a:lnSpc>
                <a:spcPct val="100000"/>
              </a:lnSpc>
              <a:spcBef>
                <a:spcPts val="3000"/>
              </a:spcBef>
              <a:tabLst>
                <a:tab pos="228600" algn="l"/>
                <a:tab pos="3543300" algn="l"/>
              </a:tabLst>
            </a:pPr>
            <a:r>
              <a:rPr lang="en-US" b="1" u="sng" dirty="0">
                <a:solidFill>
                  <a:schemeClr val="accent2"/>
                </a:solidFill>
              </a:rPr>
              <a:t>Protective Factors</a:t>
            </a:r>
            <a:r>
              <a:rPr lang="en-US" dirty="0">
                <a:solidFill>
                  <a:schemeClr val="accent2"/>
                </a:solidFill>
              </a:rPr>
              <a:t>:  Things that make it </a:t>
            </a:r>
            <a:r>
              <a:rPr lang="en-US" i="1" u="sng" dirty="0">
                <a:solidFill>
                  <a:schemeClr val="accent2"/>
                </a:solidFill>
              </a:rPr>
              <a:t>less likely </a:t>
            </a:r>
            <a:r>
              <a:rPr lang="en-US" dirty="0">
                <a:solidFill>
                  <a:schemeClr val="accent2"/>
                </a:solidFill>
              </a:rPr>
              <a:t>that a negative event will 	happen. </a:t>
            </a:r>
          </a:p>
          <a:p>
            <a:pPr indent="0">
              <a:buNone/>
            </a:pPr>
            <a:r>
              <a:rPr lang="en-US" i="1" dirty="0">
                <a:solidFill>
                  <a:srgbClr val="FF0000"/>
                </a:solidFill>
              </a:rPr>
              <a:t>Ex:  A physically active lifestyle is a protective factor against heart attack.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9125" y="5114192"/>
            <a:ext cx="11106150" cy="830997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tabLst>
                <a:tab pos="1485900" algn="l"/>
              </a:tabLst>
            </a:pPr>
            <a:r>
              <a:rPr lang="en-US" sz="2400" b="1" dirty="0">
                <a:solidFill>
                  <a:schemeClr val="accent2"/>
                </a:solidFill>
              </a:rPr>
              <a:t>PRO TIP!	Protective Factors can also be things that make it </a:t>
            </a:r>
            <a:r>
              <a:rPr lang="en-US" sz="2400" b="1" i="1" u="sng" dirty="0">
                <a:solidFill>
                  <a:schemeClr val="accent2"/>
                </a:solidFill>
              </a:rPr>
              <a:t>more likely </a:t>
            </a:r>
            <a:r>
              <a:rPr lang="en-US" sz="2400" b="1" dirty="0">
                <a:solidFill>
                  <a:schemeClr val="accent2"/>
                </a:solidFill>
              </a:rPr>
              <a:t>that 	a </a:t>
            </a:r>
            <a:r>
              <a:rPr lang="en-US" sz="2400" b="1" i="1" u="sng" dirty="0">
                <a:solidFill>
                  <a:schemeClr val="accent2"/>
                </a:solidFill>
              </a:rPr>
              <a:t>positive event </a:t>
            </a:r>
            <a:r>
              <a:rPr lang="en-US" sz="2400" b="1" dirty="0">
                <a:solidFill>
                  <a:schemeClr val="accent2"/>
                </a:solidFill>
              </a:rPr>
              <a:t>will occur. </a:t>
            </a:r>
          </a:p>
        </p:txBody>
      </p:sp>
    </p:spTree>
    <p:extLst>
      <p:ext uri="{BB962C8B-B14F-4D97-AF65-F5344CB8AC3E}">
        <p14:creationId xmlns:p14="http://schemas.microsoft.com/office/powerpoint/2010/main" val="31000336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4475" y="796926"/>
            <a:ext cx="11766550" cy="1468967"/>
          </a:xfrm>
        </p:spPr>
        <p:txBody>
          <a:bodyPr>
            <a:normAutofit/>
          </a:bodyPr>
          <a:lstStyle/>
          <a:p>
            <a:r>
              <a:rPr lang="en-US" sz="3200" b="1" dirty="0"/>
              <a:t>Activity: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1" y="3098800"/>
            <a:ext cx="11668124" cy="1320800"/>
          </a:xfrm>
        </p:spPr>
        <p:txBody>
          <a:bodyPr>
            <a:normAutofit/>
          </a:bodyPr>
          <a:lstStyle/>
          <a:p>
            <a:r>
              <a:rPr lang="en-US" cap="none" dirty="0">
                <a:solidFill>
                  <a:srgbClr val="000099"/>
                </a:solidFill>
              </a:rPr>
              <a:t>With the person next to you, brainstorm 3 risk factors and 3 protective factors specific to your area of public health.</a:t>
            </a:r>
          </a:p>
        </p:txBody>
      </p:sp>
    </p:spTree>
    <p:extLst>
      <p:ext uri="{BB962C8B-B14F-4D97-AF65-F5344CB8AC3E}">
        <p14:creationId xmlns:p14="http://schemas.microsoft.com/office/powerpoint/2010/main" val="2205929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2575" y="854075"/>
            <a:ext cx="8534400" cy="711200"/>
          </a:xfrm>
        </p:spPr>
        <p:txBody>
          <a:bodyPr>
            <a:noAutofit/>
          </a:bodyPr>
          <a:lstStyle/>
          <a:p>
            <a:r>
              <a:rPr lang="en-US" sz="3200" b="1" dirty="0"/>
              <a:t>Who wants to share?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63681" y="3035299"/>
            <a:ext cx="11575473" cy="1736725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solidFill>
                  <a:srgbClr val="000099"/>
                </a:solidFill>
              </a:rPr>
              <a:t>What was harder to come up with: risk factors, or protective factors?</a:t>
            </a:r>
          </a:p>
        </p:txBody>
      </p:sp>
    </p:spTree>
    <p:extLst>
      <p:ext uri="{BB962C8B-B14F-4D97-AF65-F5344CB8AC3E}">
        <p14:creationId xmlns:p14="http://schemas.microsoft.com/office/powerpoint/2010/main" val="2089706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" y="990601"/>
            <a:ext cx="11887200" cy="630381"/>
          </a:xfrm>
        </p:spPr>
        <p:txBody>
          <a:bodyPr>
            <a:noAutofit/>
          </a:bodyPr>
          <a:lstStyle/>
          <a:p>
            <a:r>
              <a:rPr lang="en-US" sz="3200" b="1" dirty="0"/>
              <a:t>Two things for us to think about today: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600" y="3225800"/>
            <a:ext cx="11887200" cy="2413000"/>
          </a:xfrm>
        </p:spPr>
        <p:txBody>
          <a:bodyPr>
            <a:normAutofit/>
          </a:bodyPr>
          <a:lstStyle/>
          <a:p>
            <a:pPr marL="685783" indent="-685783">
              <a:buAutoNum type="arabicParenR"/>
            </a:pPr>
            <a:r>
              <a:rPr lang="en-US" cap="none" dirty="0">
                <a:solidFill>
                  <a:srgbClr val="000099"/>
                </a:solidFill>
              </a:rPr>
              <a:t>How do we re-focus from risk factors to protective factors?</a:t>
            </a:r>
          </a:p>
          <a:p>
            <a:pPr marL="685800" indent="-685800">
              <a:spcBef>
                <a:spcPts val="1800"/>
              </a:spcBef>
              <a:buAutoNum type="arabicParenR"/>
            </a:pPr>
            <a:r>
              <a:rPr lang="en-US" cap="none" dirty="0">
                <a:solidFill>
                  <a:srgbClr val="000099"/>
                </a:solidFill>
              </a:rPr>
              <a:t>How do we re-focus from individual/relational level to include community, policy, and environment levels? </a:t>
            </a:r>
          </a:p>
        </p:txBody>
      </p:sp>
    </p:spTree>
    <p:extLst>
      <p:ext uri="{BB962C8B-B14F-4D97-AF65-F5344CB8AC3E}">
        <p14:creationId xmlns:p14="http://schemas.microsoft.com/office/powerpoint/2010/main" val="2143821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909945749"/>
              </p:ext>
            </p:extLst>
          </p:nvPr>
        </p:nvGraphicFramePr>
        <p:xfrm>
          <a:off x="355600" y="753533"/>
          <a:ext cx="11480800" cy="5350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37216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726476189"/>
              </p:ext>
            </p:extLst>
          </p:nvPr>
        </p:nvGraphicFramePr>
        <p:xfrm>
          <a:off x="3460173" y="584202"/>
          <a:ext cx="8427027" cy="54739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ctangle 3"/>
          <p:cNvSpPr/>
          <p:nvPr/>
        </p:nvSpPr>
        <p:spPr>
          <a:xfrm>
            <a:off x="6774873" y="3321173"/>
            <a:ext cx="1849582" cy="232081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11" name="Straight Connector 10"/>
          <p:cNvCxnSpPr>
            <a:cxnSpLocks/>
          </p:cNvCxnSpPr>
          <p:nvPr/>
        </p:nvCxnSpPr>
        <p:spPr>
          <a:xfrm flipH="1">
            <a:off x="4450760" y="3699287"/>
            <a:ext cx="2335194" cy="147523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631373" y="5144943"/>
            <a:ext cx="2830467" cy="913199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2667" b="1" dirty="0">
                <a:solidFill>
                  <a:srgbClr val="000099"/>
                </a:solidFill>
              </a:rPr>
              <a:t>Most prevention focuses here.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8714" y="869386"/>
            <a:ext cx="2595869" cy="1938992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7030A0"/>
                </a:solidFill>
              </a:rPr>
              <a:t>But policy, physical environment, and community/ social norms can also be leveraged to facilitate behavior.</a:t>
            </a:r>
          </a:p>
        </p:txBody>
      </p:sp>
      <p:cxnSp>
        <p:nvCxnSpPr>
          <p:cNvPr id="12" name="Straight Connector 11"/>
          <p:cNvCxnSpPr>
            <a:cxnSpLocks/>
          </p:cNvCxnSpPr>
          <p:nvPr/>
        </p:nvCxnSpPr>
        <p:spPr>
          <a:xfrm flipH="1" flipV="1">
            <a:off x="2904583" y="869387"/>
            <a:ext cx="1546177" cy="105293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5435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114" y="916710"/>
            <a:ext cx="11689772" cy="1468967"/>
          </a:xfrm>
        </p:spPr>
        <p:txBody>
          <a:bodyPr>
            <a:normAutofit/>
          </a:bodyPr>
          <a:lstStyle/>
          <a:p>
            <a:r>
              <a:rPr lang="en-US" sz="3200" b="1" dirty="0"/>
              <a:t>Protective Environments… </a:t>
            </a:r>
            <a:br>
              <a:rPr lang="en-US" sz="3200" b="1" dirty="0"/>
            </a:br>
            <a:r>
              <a:rPr lang="en-US" sz="3200" b="1" dirty="0"/>
              <a:t>what does that mean?</a:t>
            </a:r>
          </a:p>
        </p:txBody>
      </p:sp>
    </p:spTree>
    <p:extLst>
      <p:ext uri="{BB962C8B-B14F-4D97-AF65-F5344CB8AC3E}">
        <p14:creationId xmlns:p14="http://schemas.microsoft.com/office/powerpoint/2010/main" val="217556734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Blue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2.xml><?xml version="1.0" encoding="utf-8"?>
<a:themeOverride xmlns:a="http://schemas.openxmlformats.org/drawingml/2006/main">
  <a:clrScheme name="Blue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3.xml><?xml version="1.0" encoding="utf-8"?>
<a:themeOverride xmlns:a="http://schemas.openxmlformats.org/drawingml/2006/main">
  <a:clrScheme name="Blue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4.xml><?xml version="1.0" encoding="utf-8"?>
<a:themeOverride xmlns:a="http://schemas.openxmlformats.org/drawingml/2006/main">
  <a:clrScheme name="Blue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5.xml><?xml version="1.0" encoding="utf-8"?>
<a:themeOverride xmlns:a="http://schemas.openxmlformats.org/drawingml/2006/main">
  <a:clrScheme name="Blue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6.xml><?xml version="1.0" encoding="utf-8"?>
<a:themeOverride xmlns:a="http://schemas.openxmlformats.org/drawingml/2006/main">
  <a:clrScheme name="Blue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</TotalTime>
  <Words>1316</Words>
  <Application>Microsoft Office PowerPoint</Application>
  <PresentationFormat>Widescreen</PresentationFormat>
  <Paragraphs>224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Calibri</vt:lpstr>
      <vt:lpstr>Gill Sans MT</vt:lpstr>
      <vt:lpstr>Raleway</vt:lpstr>
      <vt:lpstr>Times New Roman</vt:lpstr>
      <vt:lpstr>Wingdings</vt:lpstr>
      <vt:lpstr>Gallery</vt:lpstr>
      <vt:lpstr>Community Safety:  Reducing Violence through  Creating Protective Environments</vt:lpstr>
      <vt:lpstr>Agenda</vt:lpstr>
      <vt:lpstr>What’s the difference?</vt:lpstr>
      <vt:lpstr>Activity:</vt:lpstr>
      <vt:lpstr>PowerPoint Presentation</vt:lpstr>
      <vt:lpstr>Two things for us to think about today:</vt:lpstr>
      <vt:lpstr>PowerPoint Presentation</vt:lpstr>
      <vt:lpstr>PowerPoint Presentation</vt:lpstr>
      <vt:lpstr>Protective Environments…  what does that mean?</vt:lpstr>
      <vt:lpstr>PowerPoint Presentation</vt:lpstr>
      <vt:lpstr>Protective Environments…  how do we create them?</vt:lpstr>
      <vt:lpstr>Risk Factors For Violence</vt:lpstr>
      <vt:lpstr>Protective Factors For Violence</vt:lpstr>
      <vt:lpstr>Enhancing The Protective Environment:      Encouraging Healthy Social Norms </vt:lpstr>
      <vt:lpstr>Enhancing The Protective Environment:  Leveraging Policy</vt:lpstr>
      <vt:lpstr>Using Design Thinking</vt:lpstr>
      <vt:lpstr>Protective Environments Should Also Include Ensuring General Safety.  How Can We Do This?</vt:lpstr>
      <vt:lpstr>What is CPTED?</vt:lpstr>
      <vt:lpstr>PowerPoint Presentation</vt:lpstr>
      <vt:lpstr>PowerPoint Presentation</vt:lpstr>
      <vt:lpstr>How Does This Translate To Reducing Violence?</vt:lpstr>
      <vt:lpstr>How Does This Translate To Reducing Violence?</vt:lpstr>
      <vt:lpstr>Assessing Physical Safety</vt:lpstr>
      <vt:lpstr>PowerPoint Presentation</vt:lpstr>
      <vt:lpstr>Assessing Physical Safety</vt:lpstr>
      <vt:lpstr>Takeaways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Safety:  Reducing Violence through  Creating Protective Environments</dc:title>
  <dc:creator>Califano, Judy A (HEALTH)</dc:creator>
  <cp:lastModifiedBy>Califano, Judy A (HEALTH)</cp:lastModifiedBy>
  <cp:revision>19</cp:revision>
  <cp:lastPrinted>2019-03-28T16:36:52Z</cp:lastPrinted>
  <dcterms:created xsi:type="dcterms:W3CDTF">2019-03-28T13:45:29Z</dcterms:created>
  <dcterms:modified xsi:type="dcterms:W3CDTF">2019-03-28T16:45:37Z</dcterms:modified>
</cp:coreProperties>
</file>