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373" r:id="rId2"/>
    <p:sldId id="397" r:id="rId3"/>
    <p:sldId id="398" r:id="rId4"/>
    <p:sldId id="399" r:id="rId5"/>
    <p:sldId id="415" r:id="rId6"/>
    <p:sldId id="378" r:id="rId7"/>
    <p:sldId id="416" r:id="rId8"/>
    <p:sldId id="379" r:id="rId9"/>
    <p:sldId id="418" r:id="rId10"/>
    <p:sldId id="380" r:id="rId11"/>
    <p:sldId id="381" r:id="rId12"/>
    <p:sldId id="414" r:id="rId13"/>
    <p:sldId id="413" r:id="rId14"/>
    <p:sldId id="420" r:id="rId15"/>
    <p:sldId id="382" r:id="rId16"/>
    <p:sldId id="383" r:id="rId17"/>
    <p:sldId id="384" r:id="rId18"/>
    <p:sldId id="419" r:id="rId19"/>
    <p:sldId id="385" r:id="rId20"/>
    <p:sldId id="386" r:id="rId21"/>
    <p:sldId id="387" r:id="rId22"/>
    <p:sldId id="389" r:id="rId23"/>
    <p:sldId id="403" r:id="rId24"/>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yola Briceno, Ana Carolina (OS/OASH)" initials="LBA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2190" autoAdjust="0"/>
  </p:normalViewPr>
  <p:slideViewPr>
    <p:cSldViewPr>
      <p:cViewPr varScale="1">
        <p:scale>
          <a:sx n="38" d="100"/>
          <a:sy n="38" d="100"/>
        </p:scale>
        <p:origin x="714" y="48"/>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6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A87634C-301E-43CE-ADC4-3729667F0CB1}" type="datetimeFigureOut">
              <a:rPr lang="en-US"/>
              <a:pPr>
                <a:defRPr/>
              </a:pPr>
              <a:t>1/4/2019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2047D89B-F775-4749-8530-99D16EBD6F45}" type="slidenum">
              <a:rPr lang="en-US"/>
              <a:pPr>
                <a:defRPr/>
              </a:pPr>
              <a:t>‹#›</a:t>
            </a:fld>
            <a:endParaRPr lang="en-US"/>
          </a:p>
        </p:txBody>
      </p:sp>
    </p:spTree>
    <p:extLst>
      <p:ext uri="{BB962C8B-B14F-4D97-AF65-F5344CB8AC3E}">
        <p14:creationId xmlns:p14="http://schemas.microsoft.com/office/powerpoint/2010/main" val="3013575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9F136F7-6B30-49A2-B990-8BD2A7DB80EA}" type="datetimeFigureOut">
              <a:rPr lang="en-US"/>
              <a:pPr>
                <a:defRPr/>
              </a:pPr>
              <a:t>1/4/2019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6CDB759-55E4-4050-9ACB-91CE5217AA0C}" type="slidenum">
              <a:rPr lang="en-US"/>
              <a:pPr>
                <a:defRPr/>
              </a:pPr>
              <a:t>‹#›</a:t>
            </a:fld>
            <a:endParaRPr lang="en-US"/>
          </a:p>
        </p:txBody>
      </p:sp>
    </p:spTree>
    <p:extLst>
      <p:ext uri="{BB962C8B-B14F-4D97-AF65-F5344CB8AC3E}">
        <p14:creationId xmlns:p14="http://schemas.microsoft.com/office/powerpoint/2010/main" val="36741797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epi.publichealth.nc.gov/cd/lhds/manuals/std/labtesting/selfcollectedswabs.pdf"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www.fpntc.org/resources/sti-patient-education-tool"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fpntc.org/resources/chlamydia-screening-change-packag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cdc.gov/std/tg2015/tg-2015-print.pdf"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s://www.cdc.gov/std/training/webinars.htm#tg-overview" TargetMode="External"/><Relationship Id="rId5" Type="http://schemas.openxmlformats.org/officeDocument/2006/relationships/hyperlink" Target="https://itunes.apple.com/us/app/std-tx-guide/id655206856?mt=8" TargetMode="External"/><Relationship Id="rId4" Type="http://schemas.openxmlformats.org/officeDocument/2006/relationships/hyperlink" Target="https://play.google.com/store/apps/details?id=gov.cdc.stdtxguide&amp;hl=en" TargetMode="Externa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cdc.gov/std/laboratory/2014labrec/default.htm"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cdc.gov/std/tg2015/"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hangingPunct="1">
              <a:buFont typeface="Arial" panose="020B0604020202020204" pitchFamily="34" charset="0"/>
              <a:buChar char="•"/>
              <a:defRPr/>
            </a:pPr>
            <a:r>
              <a:rPr lang="en-US" b="0" dirty="0" smtClean="0"/>
              <a:t>Welcome</a:t>
            </a:r>
            <a:r>
              <a:rPr lang="en-US" b="0" baseline="0" dirty="0" smtClean="0"/>
              <a:t> everyone to the session.</a:t>
            </a:r>
          </a:p>
          <a:p>
            <a:pPr marL="171450" indent="-171450" eaLnBrk="1" hangingPunct="1">
              <a:buFont typeface="Arial" panose="020B0604020202020204" pitchFamily="34" charset="0"/>
              <a:buChar char="•"/>
              <a:defRPr/>
            </a:pPr>
            <a:r>
              <a:rPr lang="en-US" dirty="0" smtClean="0"/>
              <a:t>Today we will be discussing using the least invasive, high-quality recommended laboratory technologies for chlamydia screening, with timely turnaround. </a:t>
            </a:r>
            <a:endParaRPr lang="en-US" i="1" dirty="0" smtClean="0"/>
          </a:p>
          <a:p>
            <a:pPr eaLnBrk="1" hangingPunct="1">
              <a:buFont typeface="Arial" panose="020B0604020202020204" pitchFamily="34" charset="0"/>
              <a:buNone/>
              <a:defRPr/>
            </a:pPr>
            <a:endParaRPr lang="en-US" i="1" dirty="0"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1E62A4-A805-480F-9219-6CC4456ECD99}" type="slidenum">
              <a:rPr lang="en-US" altLang="en-US"/>
              <a:pPr>
                <a:spcBef>
                  <a:spcPct val="0"/>
                </a:spcBef>
              </a:pPr>
              <a:t>1</a:t>
            </a:fld>
            <a:endParaRPr lang="en-US" altLang="en-US"/>
          </a:p>
        </p:txBody>
      </p:sp>
    </p:spTree>
    <p:extLst>
      <p:ext uri="{BB962C8B-B14F-4D97-AF65-F5344CB8AC3E}">
        <p14:creationId xmlns:p14="http://schemas.microsoft.com/office/powerpoint/2010/main" val="1013759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spcBef>
                <a:spcPts val="0"/>
              </a:spcBef>
              <a:spcAft>
                <a:spcPts val="0"/>
              </a:spcAft>
              <a:buFont typeface="Arial" panose="020B0604020202020204" pitchFamily="34" charset="0"/>
              <a:buChar char="•"/>
              <a:defRPr/>
            </a:pPr>
            <a:r>
              <a:rPr lang="en-US" dirty="0" smtClean="0"/>
              <a:t>One of the most important strategies you can work toward when using the least invasive, high-quality recommended laboratory technologies is to establish routine clinic flow processes and systems for routine screening.</a:t>
            </a:r>
          </a:p>
          <a:p>
            <a:pPr marL="171450" indent="-171450" eaLnBrk="1" fontAlgn="auto" hangingPunct="1">
              <a:spcBef>
                <a:spcPts val="0"/>
              </a:spcBef>
              <a:spcAft>
                <a:spcPts val="0"/>
              </a:spcAft>
              <a:buFont typeface="Arial" panose="020B0604020202020204" pitchFamily="34" charset="0"/>
              <a:buChar char="•"/>
              <a:defRPr/>
            </a:pPr>
            <a:r>
              <a:rPr lang="en-US" dirty="0" smtClean="0"/>
              <a:t>You can do this by:</a:t>
            </a:r>
          </a:p>
          <a:p>
            <a:pPr marL="628650" lvl="1" indent="-171450" eaLnBrk="1" fontAlgn="auto" hangingPunct="1">
              <a:spcBef>
                <a:spcPts val="0"/>
              </a:spcBef>
              <a:spcAft>
                <a:spcPts val="0"/>
              </a:spcAft>
              <a:buFont typeface="Arial" panose="020B0604020202020204" pitchFamily="34" charset="0"/>
              <a:buChar char="•"/>
              <a:defRPr/>
            </a:pPr>
            <a:r>
              <a:rPr lang="en-US" dirty="0" smtClean="0"/>
              <a:t>Systematizing the collection of a self-collected specimen from clients for express visits </a:t>
            </a:r>
          </a:p>
          <a:p>
            <a:pPr marL="628650" lvl="1" indent="-171450" eaLnBrk="1" fontAlgn="auto" hangingPunct="1">
              <a:spcBef>
                <a:spcPts val="0"/>
              </a:spcBef>
              <a:spcAft>
                <a:spcPts val="0"/>
              </a:spcAft>
              <a:buFont typeface="Arial" panose="020B0604020202020204" pitchFamily="34" charset="0"/>
              <a:buChar char="•"/>
              <a:defRPr/>
            </a:pPr>
            <a:r>
              <a:rPr lang="en-US" dirty="0" smtClean="0"/>
              <a:t>Developing a protocol for a standardized clinic workflow to ensure access to screening with self-collected vaginal swabs as default care for clients 24 years of age and younger </a:t>
            </a:r>
          </a:p>
          <a:p>
            <a:pPr marL="628650" lvl="1" indent="-171450" eaLnBrk="1" fontAlgn="auto" hangingPunct="1">
              <a:spcBef>
                <a:spcPts val="0"/>
              </a:spcBef>
              <a:spcAft>
                <a:spcPts val="0"/>
              </a:spcAft>
              <a:buFont typeface="Arial" panose="020B0604020202020204" pitchFamily="34" charset="0"/>
              <a:buChar char="•"/>
              <a:defRPr/>
            </a:pPr>
            <a:r>
              <a:rPr lang="en-US" altLang="en-US" sz="2400" dirty="0" smtClean="0"/>
              <a:t>Using all accepted options for specimen collection—including urine and self-collected vaginal swab</a:t>
            </a:r>
          </a:p>
          <a:p>
            <a:pPr marL="628650" lvl="1" indent="-171450" eaLnBrk="1" fontAlgn="auto" hangingPunct="1">
              <a:spcBef>
                <a:spcPts val="0"/>
              </a:spcBef>
              <a:spcAft>
                <a:spcPts val="0"/>
              </a:spcAft>
              <a:buFont typeface="Arial" panose="020B0604020202020204" pitchFamily="34" charset="0"/>
              <a:buChar char="•"/>
              <a:defRPr/>
            </a:pPr>
            <a:r>
              <a:rPr lang="en-US" altLang="en-US" sz="2400" dirty="0" smtClean="0"/>
              <a:t>Providing instructions on how to collect a vaginal or urine sample properly</a:t>
            </a:r>
          </a:p>
          <a:p>
            <a:pPr marL="628650" lvl="1" indent="-171450" eaLnBrk="1" fontAlgn="auto" hangingPunct="1">
              <a:spcBef>
                <a:spcPts val="0"/>
              </a:spcBef>
              <a:spcAft>
                <a:spcPts val="0"/>
              </a:spcAft>
              <a:buFont typeface="Arial" panose="020B0604020202020204" pitchFamily="34" charset="0"/>
              <a:buChar char="•"/>
              <a:defRPr/>
            </a:pPr>
            <a:r>
              <a:rPr lang="en-US" altLang="en-US" sz="2400" dirty="0" smtClean="0"/>
              <a:t>Assess efficiency of clinic systems, including specimen collection, and identify opportunities for improving clinic flow and increasing efficiencies </a:t>
            </a:r>
          </a:p>
          <a:p>
            <a:pPr eaLnBrk="1" fontAlgn="auto" hangingPunct="1">
              <a:spcBef>
                <a:spcPts val="0"/>
              </a:spcBef>
              <a:spcAft>
                <a:spcPts val="0"/>
              </a:spcAft>
              <a:buFont typeface="Arial" panose="020B0604020202020204" pitchFamily="34" charset="0"/>
              <a:buNone/>
              <a:defRPr/>
            </a:pPr>
            <a:endParaRPr lang="en-US" b="1" dirty="0" smtClean="0"/>
          </a:p>
          <a:p>
            <a:pPr eaLnBrk="1" fontAlgn="auto" hangingPunct="1">
              <a:spcBef>
                <a:spcPts val="0"/>
              </a:spcBef>
              <a:spcAft>
                <a:spcPts val="0"/>
              </a:spcAft>
              <a:buFont typeface="Arial" panose="020B0604020202020204" pitchFamily="34" charset="0"/>
              <a:buNone/>
              <a:defRPr/>
            </a:pPr>
            <a:endParaRPr lang="en-US" dirty="0" smtClean="0"/>
          </a:p>
          <a:p>
            <a:pPr eaLnBrk="1" fontAlgn="auto" hangingPunct="1">
              <a:spcBef>
                <a:spcPts val="0"/>
              </a:spcBef>
              <a:spcAft>
                <a:spcPts val="0"/>
              </a:spcAft>
              <a:buFont typeface="Arial" panose="020B0604020202020204" pitchFamily="34" charset="0"/>
              <a:buNone/>
              <a:defRPr/>
            </a:pPr>
            <a:endParaRPr lang="en-US" dirty="0" smtClean="0"/>
          </a:p>
          <a:p>
            <a:pPr>
              <a:defRPr/>
            </a:pPr>
            <a:endParaRPr lang="en-US" dirty="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3E7B830-251E-4FEF-AEF4-FA0D9BC70C91}" type="slidenum">
              <a:rPr lang="en-US" altLang="en-US"/>
              <a:pPr/>
              <a:t>10</a:t>
            </a:fld>
            <a:endParaRPr lang="en-US" altLang="en-US"/>
          </a:p>
        </p:txBody>
      </p:sp>
    </p:spTree>
    <p:extLst>
      <p:ext uri="{BB962C8B-B14F-4D97-AF65-F5344CB8AC3E}">
        <p14:creationId xmlns:p14="http://schemas.microsoft.com/office/powerpoint/2010/main" val="2619609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lvl="1" indent="-171450">
              <a:buFont typeface="Arial" panose="020B0604020202020204" pitchFamily="34" charset="0"/>
              <a:buChar char="•"/>
              <a:defRPr/>
            </a:pPr>
            <a:r>
              <a:rPr lang="en-US" dirty="0" smtClean="0"/>
              <a:t>Provide instructions to the client on how to properly collect a vaginal or urine sample. </a:t>
            </a:r>
          </a:p>
          <a:p>
            <a:pPr marL="171450" lvl="1" indent="-171450">
              <a:buFont typeface="Arial" panose="020B0604020202020204" pitchFamily="34" charset="0"/>
              <a:buChar char="•"/>
              <a:defRPr/>
            </a:pPr>
            <a:r>
              <a:rPr lang="en-US" dirty="0" smtClean="0"/>
              <a:t>Here is an example of the instructions to give:</a:t>
            </a:r>
          </a:p>
          <a:p>
            <a:pPr marL="628650" lvl="2" indent="-171450">
              <a:buFont typeface="Arial" panose="020B0604020202020204" pitchFamily="34" charset="0"/>
              <a:buChar char="•"/>
              <a:defRPr/>
            </a:pPr>
            <a:r>
              <a:rPr lang="en-US" dirty="0" smtClean="0"/>
              <a:t>“We can test from a swab you put in your vagina yourself or we can test from urine. The vaginal swab is preferred because it seems to be a bit more accurate than urine testing. To do the test, put the cotton end of this swab 2-3 inches into your vagina and swish it around for about 30 seconds, making sure it hits the walls of your vagina. Then put the cotton end of the swab into the tube.”</a:t>
            </a:r>
          </a:p>
          <a:p>
            <a:pPr marL="171450" lvl="1" indent="-171450">
              <a:buFont typeface="Arial" panose="020B0604020202020204" pitchFamily="34" charset="0"/>
              <a:buChar char="•"/>
              <a:defRPr/>
            </a:pPr>
            <a:r>
              <a:rPr lang="en-US" dirty="0" smtClean="0"/>
              <a:t>Making sure staff is comfortable providing clear instructions will be critical to successful and widespread use of self-collected swabs. </a:t>
            </a:r>
          </a:p>
          <a:p>
            <a:pPr>
              <a:defRPr/>
            </a:pPr>
            <a:endParaRPr lang="en-US" dirty="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671DB3-81DC-4694-A969-F39EEF35148B}" type="slidenum">
              <a:rPr lang="en-US" altLang="en-US"/>
              <a:pPr>
                <a:spcBef>
                  <a:spcPct val="0"/>
                </a:spcBef>
              </a:pPr>
              <a:t>11</a:t>
            </a:fld>
            <a:endParaRPr lang="en-US" altLang="en-US"/>
          </a:p>
        </p:txBody>
      </p:sp>
    </p:spTree>
    <p:extLst>
      <p:ext uri="{BB962C8B-B14F-4D97-AF65-F5344CB8AC3E}">
        <p14:creationId xmlns:p14="http://schemas.microsoft.com/office/powerpoint/2010/main" val="3570016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Posting clear</a:t>
            </a:r>
            <a:r>
              <a:rPr lang="en-US" baseline="0" dirty="0" smtClean="0"/>
              <a:t> patient instructions is a good idea</a:t>
            </a:r>
          </a:p>
          <a:p>
            <a:pPr marL="171450" indent="-171450">
              <a:buFont typeface="Arial" panose="020B0604020202020204" pitchFamily="34" charset="0"/>
              <a:buChar char="•"/>
            </a:pPr>
            <a:r>
              <a:rPr lang="en-US" dirty="0" smtClean="0"/>
              <a:t>Here’s an example of patient instructions</a:t>
            </a:r>
            <a:r>
              <a:rPr lang="en-US" baseline="0" dirty="0" smtClean="0"/>
              <a:t> for collecting a self swab from the San Francisco C</a:t>
            </a:r>
            <a:r>
              <a:rPr lang="en-US" dirty="0" smtClean="0"/>
              <a:t>ity Clinic</a:t>
            </a:r>
          </a:p>
          <a:p>
            <a:pPr marL="171450" indent="-171450">
              <a:buFont typeface="Arial" panose="020B0604020202020204" pitchFamily="34" charset="0"/>
              <a:buChar char="•"/>
            </a:pPr>
            <a:r>
              <a:rPr lang="en-US" dirty="0" smtClean="0"/>
              <a:t>They</a:t>
            </a:r>
            <a:r>
              <a:rPr lang="en-US" baseline="0" dirty="0" smtClean="0"/>
              <a:t> also have sample instructions for </a:t>
            </a:r>
            <a:r>
              <a:rPr lang="en-US" dirty="0" smtClean="0"/>
              <a:t>Pharyngeal Swab, Rectal Self-Swab Collection, as</a:t>
            </a:r>
            <a:r>
              <a:rPr lang="en-US" baseline="0" dirty="0" smtClean="0"/>
              <a:t> well as this </a:t>
            </a:r>
            <a:r>
              <a:rPr lang="en-US" dirty="0" smtClean="0"/>
              <a:t>Vaginal Self-Swab Collection </a:t>
            </a:r>
          </a:p>
          <a:p>
            <a:pPr marL="171450" indent="-171450">
              <a:buFont typeface="Arial" panose="020B0604020202020204" pitchFamily="34" charset="0"/>
              <a:buChar char="•"/>
            </a:pPr>
            <a:r>
              <a:rPr lang="en-US" dirty="0" smtClean="0"/>
              <a:t>All of their samples are in English and Spanish</a:t>
            </a:r>
          </a:p>
          <a:p>
            <a:endParaRPr lang="en-US" dirty="0"/>
          </a:p>
        </p:txBody>
      </p:sp>
      <p:sp>
        <p:nvSpPr>
          <p:cNvPr id="4" name="Slide Number Placeholder 3"/>
          <p:cNvSpPr>
            <a:spLocks noGrp="1"/>
          </p:cNvSpPr>
          <p:nvPr>
            <p:ph type="sldNum" sz="quarter" idx="10"/>
          </p:nvPr>
        </p:nvSpPr>
        <p:spPr/>
        <p:txBody>
          <a:bodyPr/>
          <a:lstStyle/>
          <a:p>
            <a:pPr>
              <a:defRPr/>
            </a:pPr>
            <a:fld id="{C6CDB759-55E4-4050-9ACB-91CE5217AA0C}" type="slidenum">
              <a:rPr lang="en-US" smtClean="0"/>
              <a:pPr>
                <a:defRPr/>
              </a:pPr>
              <a:t>12</a:t>
            </a:fld>
            <a:endParaRPr lang="en-US"/>
          </a:p>
        </p:txBody>
      </p:sp>
    </p:spTree>
    <p:extLst>
      <p:ext uri="{BB962C8B-B14F-4D97-AF65-F5344CB8AC3E}">
        <p14:creationId xmlns:p14="http://schemas.microsoft.com/office/powerpoint/2010/main" val="3284765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defRPr/>
            </a:pPr>
            <a:r>
              <a:rPr lang="en-US" altLang="en-US" dirty="0" smtClean="0"/>
              <a:t>There are also additional other</a:t>
            </a:r>
            <a:r>
              <a:rPr lang="en-US" altLang="en-US" baseline="0" dirty="0" smtClean="0"/>
              <a:t> sample </a:t>
            </a:r>
            <a:r>
              <a:rPr lang="en-US" altLang="en-US" dirty="0" smtClean="0"/>
              <a:t>instructions for self-collected vaginal swabs,</a:t>
            </a:r>
            <a:r>
              <a:rPr lang="en-US" altLang="en-US" baseline="0" dirty="0" smtClean="0"/>
              <a:t> here – available from North Carolina Public Health</a:t>
            </a:r>
          </a:p>
          <a:p>
            <a:pPr marL="171450" indent="-171450">
              <a:buFont typeface="Arial" panose="020B0604020202020204" pitchFamily="34" charset="0"/>
              <a:buChar char="•"/>
              <a:defRPr/>
            </a:pPr>
            <a:r>
              <a:rPr lang="en-US" altLang="en-US" baseline="0" dirty="0" smtClean="0"/>
              <a:t>The Clinical Training Center for Family Planning has other client education materials for reference</a:t>
            </a:r>
            <a:endParaRPr lang="en-US" altLang="en-US" dirty="0" smtClean="0"/>
          </a:p>
          <a:p>
            <a:pPr marL="171450" indent="-171450">
              <a:buFont typeface="Arial" panose="020B0604020202020204" pitchFamily="34" charset="0"/>
              <a:buChar char="•"/>
              <a:defRPr/>
            </a:pPr>
            <a:endParaRPr lang="en-US" altLang="en-US" dirty="0" smtClean="0"/>
          </a:p>
          <a:p>
            <a:pPr>
              <a:buFont typeface="Arial" panose="020B0604020202020204" pitchFamily="34" charset="0"/>
              <a:buNone/>
              <a:defRPr/>
            </a:pPr>
            <a:r>
              <a:rPr lang="en-US" altLang="en-US" b="1" u="sng" dirty="0" smtClean="0"/>
              <a:t>Sources (for reference)</a:t>
            </a:r>
          </a:p>
          <a:p>
            <a:pPr marL="171450" indent="-171450">
              <a:buFont typeface="Arial" panose="020B0604020202020204" pitchFamily="34" charset="0"/>
              <a:buChar char="•"/>
              <a:defRPr/>
            </a:pPr>
            <a:r>
              <a:rPr lang="en-US" altLang="en-US" dirty="0" smtClean="0"/>
              <a:t>Instructions for self-collected vaginal swabs </a:t>
            </a:r>
            <a:r>
              <a:rPr lang="en-US" altLang="en-US" dirty="0" smtClean="0">
                <a:hlinkClick r:id="rId3"/>
              </a:rPr>
              <a:t>http://epi.publichealth.nc.gov/cd/lhds/manuals/std/labtesting/selfcollectedswabs.pdf</a:t>
            </a:r>
            <a:endParaRPr lang="en-US" altLang="en-US" dirty="0" smtClean="0"/>
          </a:p>
          <a:p>
            <a:pPr marL="171450" indent="-171450">
              <a:buFont typeface="Arial" panose="020B0604020202020204" pitchFamily="34" charset="0"/>
              <a:buChar char="•"/>
              <a:defRPr/>
            </a:pPr>
            <a:r>
              <a:rPr lang="en-US" sz="1800" dirty="0" smtClean="0"/>
              <a:t>STD/STI Patient Education (English and Spanish) </a:t>
            </a:r>
            <a:r>
              <a:rPr lang="en-US" dirty="0" smtClean="0">
                <a:hlinkClick r:id="rId4"/>
              </a:rPr>
              <a:t>https://www.fpntc.org/resources/sti-patient-education-tool</a:t>
            </a:r>
            <a:r>
              <a:rPr lang="en-US" dirty="0" smtClean="0"/>
              <a:t> </a:t>
            </a:r>
          </a:p>
          <a:p>
            <a:pPr>
              <a:defRPr/>
            </a:pPr>
            <a:endParaRPr lang="en-US" dirty="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1DE584-F507-40A0-9F8F-D64787794431}" type="slidenum">
              <a:rPr lang="en-US" altLang="en-US"/>
              <a:pPr>
                <a:spcBef>
                  <a:spcPct val="0"/>
                </a:spcBef>
              </a:pPr>
              <a:t>13</a:t>
            </a:fld>
            <a:endParaRPr lang="en-US" altLang="en-US"/>
          </a:p>
        </p:txBody>
      </p:sp>
    </p:spTree>
    <p:extLst>
      <p:ext uri="{BB962C8B-B14F-4D97-AF65-F5344CB8AC3E}">
        <p14:creationId xmlns:p14="http://schemas.microsoft.com/office/powerpoint/2010/main" val="22522734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hangingPunct="1">
              <a:spcBef>
                <a:spcPct val="0"/>
              </a:spcBef>
              <a:buFont typeface="Arial" panose="020B0604020202020204" pitchFamily="34" charset="0"/>
              <a:buChar char="•"/>
              <a:defRPr/>
            </a:pPr>
            <a:r>
              <a:rPr lang="en-US" dirty="0" smtClean="0"/>
              <a:t>Here is </a:t>
            </a:r>
            <a:r>
              <a:rPr lang="en-US" baseline="0" dirty="0" smtClean="0"/>
              <a:t>a success story of </a:t>
            </a:r>
            <a:r>
              <a:rPr lang="en-US" dirty="0" smtClean="0"/>
              <a:t>Nevada Health Centers,</a:t>
            </a:r>
            <a:r>
              <a:rPr lang="en-US" baseline="0" dirty="0" smtClean="0"/>
              <a:t> where they recently</a:t>
            </a:r>
            <a:r>
              <a:rPr lang="en-US" dirty="0" smtClean="0"/>
              <a:t> introduced vaginal swabs for chlamydia testing. </a:t>
            </a:r>
          </a:p>
          <a:p>
            <a:pPr marL="171450" indent="-171450">
              <a:buFont typeface="Arial" panose="020B0604020202020204" pitchFamily="34" charset="0"/>
              <a:buChar char="•"/>
              <a:defRPr/>
            </a:pPr>
            <a:r>
              <a:rPr lang="en-US" dirty="0" smtClean="0"/>
              <a:t>After adjusting the workflow with this new testing technology and addressing the implementation challenges associated with any new service, staff said it was working well. </a:t>
            </a:r>
          </a:p>
          <a:p>
            <a:pPr marL="171450" indent="-171450">
              <a:buFont typeface="Arial" panose="020B0604020202020204" pitchFamily="34" charset="0"/>
              <a:buChar char="•"/>
              <a:defRPr/>
            </a:pPr>
            <a:r>
              <a:rPr lang="en-US" dirty="0" smtClean="0"/>
              <a:t>One frontline staff person said, “We used to have women in the waiting room just waiting until they had to pee. Now, with vaginal swabs, either the provider does it during the exam, or they can do it themselves no matter what—and they’re much happier about that. No more waiting.” </a:t>
            </a:r>
          </a:p>
          <a:p>
            <a:pPr marL="171450" indent="-171450">
              <a:buFont typeface="Arial" panose="020B0604020202020204" pitchFamily="34" charset="0"/>
              <a:buChar char="•"/>
              <a:defRPr/>
            </a:pPr>
            <a:r>
              <a:rPr lang="en-US" dirty="0" smtClean="0"/>
              <a:t>They</a:t>
            </a:r>
            <a:r>
              <a:rPr lang="en-US" baseline="0" dirty="0" smtClean="0"/>
              <a:t> said that h</a:t>
            </a:r>
            <a:r>
              <a:rPr lang="en-US" dirty="0" smtClean="0"/>
              <a:t>aving buy-in from the Chief Medical Officer, in conjunction with rolling out the new process at an all-staff meeting, was</a:t>
            </a:r>
            <a:r>
              <a:rPr lang="en-US" baseline="0" dirty="0" smtClean="0"/>
              <a:t> what </a:t>
            </a:r>
            <a:r>
              <a:rPr lang="en-US" dirty="0" smtClean="0"/>
              <a:t>helped Nevada Health Centers make this change.</a:t>
            </a:r>
          </a:p>
          <a:p>
            <a:pPr marL="171450" indent="-171450">
              <a:buFont typeface="Arial" panose="020B0604020202020204" pitchFamily="34" charset="0"/>
              <a:buChar char="•"/>
              <a:defRPr/>
            </a:pPr>
            <a:endParaRPr lang="en-US" dirty="0"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E58AEA-74F3-4443-B895-3C764593A8F0}" type="slidenum">
              <a:rPr lang="en-US" altLang="en-US"/>
              <a:pPr>
                <a:spcBef>
                  <a:spcPct val="0"/>
                </a:spcBef>
              </a:pPr>
              <a:t>14</a:t>
            </a:fld>
            <a:endParaRPr lang="en-US" altLang="en-US"/>
          </a:p>
        </p:txBody>
      </p:sp>
    </p:spTree>
    <p:extLst>
      <p:ext uri="{BB962C8B-B14F-4D97-AF65-F5344CB8AC3E}">
        <p14:creationId xmlns:p14="http://schemas.microsoft.com/office/powerpoint/2010/main" val="2060464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171450" eaLnBrk="1" hangingPunct="1">
              <a:buFont typeface="Arial" panose="020B0604020202020204" pitchFamily="34" charset="0"/>
              <a:buChar char="•"/>
              <a:defRPr/>
            </a:pPr>
            <a:r>
              <a:rPr lang="en-US" altLang="en-US" dirty="0" smtClean="0"/>
              <a:t>In addition to </a:t>
            </a:r>
            <a:r>
              <a:rPr lang="en-US" dirty="0" smtClean="0"/>
              <a:t>establishing routine clinic flow processes, routine screening, and testing guidelines, it is also important to procure lab services with timely turnaround. </a:t>
            </a:r>
            <a:endParaRPr lang="en-US" altLang="en-US" dirty="0" smtClean="0"/>
          </a:p>
          <a:p>
            <a:pPr marL="228600" indent="-171450" eaLnBrk="1" hangingPunct="1">
              <a:buFont typeface="Arial" panose="020B0604020202020204" pitchFamily="34" charset="0"/>
              <a:buChar char="•"/>
              <a:defRPr/>
            </a:pPr>
            <a:r>
              <a:rPr lang="en-US" altLang="en-US" dirty="0" smtClean="0"/>
              <a:t>CDC provides the following recommendations for procuring lab services with timely turnaround:</a:t>
            </a:r>
          </a:p>
          <a:p>
            <a:pPr marL="685800" lvl="1" indent="-171450">
              <a:buFont typeface="Arial" panose="020B0604020202020204" pitchFamily="34" charset="0"/>
              <a:buChar char="•"/>
              <a:defRPr/>
            </a:pPr>
            <a:r>
              <a:rPr lang="en-US" dirty="0" smtClean="0"/>
              <a:t>Labs should be able to process vaginal, urine, and liquid-based cytology specimens with NAATs</a:t>
            </a:r>
          </a:p>
          <a:p>
            <a:pPr marL="685800" lvl="1" indent="-171450">
              <a:buFont typeface="Arial" panose="020B0604020202020204" pitchFamily="34" charset="0"/>
              <a:buChar char="•"/>
              <a:defRPr/>
            </a:pPr>
            <a:r>
              <a:rPr lang="en-US" dirty="0" smtClean="0"/>
              <a:t>Transport a specimen to lab within 1-2 days </a:t>
            </a:r>
          </a:p>
          <a:p>
            <a:pPr marL="685800" lvl="1" indent="-171450">
              <a:buFont typeface="Arial" panose="020B0604020202020204" pitchFamily="34" charset="0"/>
              <a:buChar char="•"/>
              <a:defRPr/>
            </a:pPr>
            <a:r>
              <a:rPr lang="en-US" dirty="0" smtClean="0"/>
              <a:t>Provide timely turnaround within 2-3 days of specimen receipt</a:t>
            </a:r>
            <a:r>
              <a:rPr lang="en-US" altLang="en-US" dirty="0" smtClean="0"/>
              <a:t> </a:t>
            </a:r>
          </a:p>
          <a:p>
            <a:pPr marL="685800" lvl="1" indent="-171450">
              <a:buFont typeface="Arial" panose="020B0604020202020204" pitchFamily="34" charset="0"/>
              <a:buChar char="•"/>
              <a:defRPr/>
            </a:pPr>
            <a:endParaRPr lang="en-US" altLang="en-US" dirty="0" smtClean="0"/>
          </a:p>
          <a:p>
            <a:pPr marL="57150" eaLnBrk="1" hangingPunct="1">
              <a:buFont typeface="Arial" panose="020B0604020202020204" pitchFamily="34" charset="0"/>
              <a:buNone/>
              <a:defRPr/>
            </a:pPr>
            <a:r>
              <a:rPr lang="en-US" b="0" u="none" dirty="0" smtClean="0"/>
              <a:t>Promp</a:t>
            </a:r>
            <a:r>
              <a:rPr lang="en-US" b="0" u="none" baseline="0" dirty="0" smtClean="0"/>
              <a:t>t questions:</a:t>
            </a:r>
            <a:endParaRPr lang="en-US" b="1" dirty="0" smtClean="0"/>
          </a:p>
          <a:p>
            <a:pPr marL="228600" indent="-171450" eaLnBrk="1" hangingPunct="1">
              <a:buFont typeface="Arial" panose="020B0604020202020204" pitchFamily="34" charset="0"/>
              <a:buChar char="•"/>
              <a:defRPr/>
            </a:pPr>
            <a:r>
              <a:rPr lang="en-US" dirty="0" smtClean="0"/>
              <a:t>Do your systems align with this timeline? </a:t>
            </a:r>
          </a:p>
          <a:p>
            <a:pPr marL="228600" indent="-171450" eaLnBrk="1" hangingPunct="1">
              <a:buFont typeface="Arial" panose="020B0604020202020204" pitchFamily="34" charset="0"/>
              <a:buChar char="•"/>
              <a:defRPr/>
            </a:pPr>
            <a:r>
              <a:rPr lang="en-US" dirty="0" smtClean="0"/>
              <a:t>If not, what are the barriers or challenges? </a:t>
            </a:r>
          </a:p>
          <a:p>
            <a:pPr marL="228600" indent="-171450" eaLnBrk="1" hangingPunct="1">
              <a:buFont typeface="Arial" panose="020B0604020202020204" pitchFamily="34" charset="0"/>
              <a:buChar char="•"/>
              <a:defRPr/>
            </a:pPr>
            <a:r>
              <a:rPr lang="en-US" dirty="0" smtClean="0"/>
              <a:t>What changes are needed to align with this timeline?</a:t>
            </a:r>
          </a:p>
          <a:p>
            <a:pPr marL="57150" indent="0" eaLnBrk="1" hangingPunct="1">
              <a:buFont typeface="Arial" panose="020B0604020202020204" pitchFamily="34" charset="0"/>
              <a:buNone/>
              <a:defRPr/>
            </a:pPr>
            <a:endParaRPr lang="en-US" b="1" dirty="0" smtClean="0"/>
          </a:p>
          <a:p>
            <a:pPr marL="228600" indent="-171450" eaLnBrk="1" hangingPunct="1">
              <a:buFont typeface="Arial" panose="020B0604020202020204" pitchFamily="34" charset="0"/>
              <a:buChar char="•"/>
              <a:defRPr/>
            </a:pPr>
            <a:endParaRPr lang="en-US" b="1" dirty="0" smtClean="0"/>
          </a:p>
          <a:p>
            <a:pPr marL="57150" eaLnBrk="1" hangingPunct="1">
              <a:buFont typeface="Arial" panose="020B0604020202020204" pitchFamily="34" charset="0"/>
              <a:buNone/>
              <a:defRPr/>
            </a:pPr>
            <a:r>
              <a:rPr lang="en-US" b="1" u="sng" dirty="0" smtClean="0"/>
              <a:t>Source (for reference)</a:t>
            </a:r>
          </a:p>
          <a:p>
            <a:pPr marL="228600" indent="-171450" eaLnBrk="1" hangingPunct="1">
              <a:buFont typeface="Arial" panose="020B0604020202020204" pitchFamily="34" charset="0"/>
              <a:buChar char="•"/>
              <a:defRPr/>
            </a:pPr>
            <a:r>
              <a:rPr lang="en-US" dirty="0" smtClean="0"/>
              <a:t>Centers for Disease Control and Prevention. Comprehensive STD Prevention Systems, Prevention of STD-Related Infertility, and Syphilis Elimination Program Announcement. 2006. </a:t>
            </a:r>
            <a:endParaRPr lang="en-US" altLang="en-US" dirty="0"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F42216-BE2E-46A3-9696-2EBB7160B869}" type="slidenum">
              <a:rPr lang="en-US" altLang="en-US"/>
              <a:pPr>
                <a:spcBef>
                  <a:spcPct val="0"/>
                </a:spcBef>
              </a:pPr>
              <a:t>15</a:t>
            </a:fld>
            <a:endParaRPr lang="en-US" altLang="en-US"/>
          </a:p>
        </p:txBody>
      </p:sp>
    </p:spTree>
    <p:extLst>
      <p:ext uri="{BB962C8B-B14F-4D97-AF65-F5344CB8AC3E}">
        <p14:creationId xmlns:p14="http://schemas.microsoft.com/office/powerpoint/2010/main" val="464077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0418" name="Shape 572"/>
          <p:cNvSpPr>
            <a:spLocks noGrp="1" noRot="1" noChangeAspect="1" noTextEdit="1"/>
          </p:cNvSpPr>
          <p:nvPr>
            <p:ph type="sldImg" idx="2"/>
          </p:nvPr>
        </p:nvSpPr>
        <p:spPr bwMode="auto">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573" name="Shape 573"/>
          <p:cNvSpPr txBox="1">
            <a:spLocks noGrp="1"/>
          </p:cNvSpPr>
          <p:nvPr>
            <p:ph type="body" idx="1"/>
          </p:nvPr>
        </p:nvSpPr>
        <p:spPr/>
        <p:txBody>
          <a:bodyPr wrap="square" lIns="91425" tIns="91425" rIns="91425" bIns="91425" anchor="t" anchorCtr="0">
            <a:noAutofit/>
          </a:bodyPr>
          <a:lstStyle/>
          <a:p>
            <a:pPr marL="171450" indent="-171450">
              <a:spcBef>
                <a:spcPts val="0"/>
              </a:spcBef>
              <a:buFont typeface="Arial" panose="020B0604020202020204" pitchFamily="34" charset="0"/>
              <a:buChar char="•"/>
              <a:defRPr/>
            </a:pPr>
            <a:r>
              <a:rPr lang="en-US" dirty="0" smtClean="0"/>
              <a:t>When a client tests positive, the first attempt to contact a client with a positive chlamydia test result should be within 24 hours of receiving results.</a:t>
            </a:r>
          </a:p>
          <a:p>
            <a:pPr marL="171450" indent="-171450">
              <a:spcBef>
                <a:spcPts val="0"/>
              </a:spcBef>
              <a:buFont typeface="Arial" panose="020B0604020202020204" pitchFamily="34" charset="0"/>
              <a:buChar char="•"/>
              <a:defRPr/>
            </a:pPr>
            <a:r>
              <a:rPr lang="en-US" dirty="0" smtClean="0"/>
              <a:t>Persons treated for chlamydia should be instructed to abstain from sexual intercourse for 7 days after single-dose therapy or until completion of a 7-day regimen. </a:t>
            </a:r>
          </a:p>
          <a:p>
            <a:pPr marL="171450" indent="-171450">
              <a:spcBef>
                <a:spcPts val="0"/>
              </a:spcBef>
              <a:buFont typeface="Arial" panose="020B0604020202020204" pitchFamily="34" charset="0"/>
              <a:buChar char="•"/>
              <a:defRPr/>
            </a:pPr>
            <a:r>
              <a:rPr lang="en-US" dirty="0" smtClean="0"/>
              <a:t>Counsel your client about safer sex practices.</a:t>
            </a:r>
          </a:p>
          <a:p>
            <a:pPr marL="171450" indent="-171450">
              <a:spcBef>
                <a:spcPts val="0"/>
              </a:spcBef>
              <a:buFont typeface="Arial" panose="020B0604020202020204" pitchFamily="34" charset="0"/>
              <a:buChar char="•"/>
              <a:defRPr/>
            </a:pPr>
            <a:r>
              <a:rPr lang="en-US" dirty="0" smtClean="0"/>
              <a:t>Remind your client to make a follow-up appointment before she/he leaves the clinic to return for retesting in three months.</a:t>
            </a:r>
          </a:p>
          <a:p>
            <a:pPr marL="171450" indent="-171450">
              <a:spcBef>
                <a:spcPts val="0"/>
              </a:spcBef>
              <a:buFont typeface="Arial" panose="020B0604020202020204" pitchFamily="34" charset="0"/>
              <a:buChar char="•"/>
              <a:defRPr/>
            </a:pPr>
            <a:r>
              <a:rPr lang="en-US" dirty="0" smtClean="0"/>
              <a:t>To minimize the risk for reinfection, clients also should be instructed to abstain from sexual intercourse until all of their sex partners are treated, and until they and their sex partners no longer have symptoms. </a:t>
            </a:r>
          </a:p>
          <a:p>
            <a:pPr marL="171450" marR="0" lvl="0" indent="-171450" algn="l"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r>
              <a:rPr lang="en-US" dirty="0" smtClean="0"/>
              <a:t>Discuss a plan to get partners treated. Let’s discuss this more.</a:t>
            </a:r>
          </a:p>
          <a:p>
            <a:pPr lvl="1">
              <a:spcBef>
                <a:spcPts val="0"/>
              </a:spcBef>
              <a:buFont typeface="Arial" panose="020B0604020202020204" pitchFamily="34" charset="0"/>
              <a:buNone/>
              <a:defRPr/>
            </a:pPr>
            <a:endParaRPr lang="en-US" dirty="0" smtClean="0"/>
          </a:p>
          <a:p>
            <a:pPr lvl="1">
              <a:spcBef>
                <a:spcPts val="0"/>
              </a:spcBef>
              <a:buFont typeface="Arial" panose="020B0604020202020204" pitchFamily="34" charset="0"/>
              <a:buNone/>
              <a:defRPr/>
            </a:pPr>
            <a:endParaRPr lang="en-US" dirty="0" smtClean="0"/>
          </a:p>
          <a:p>
            <a:pPr>
              <a:spcBef>
                <a:spcPts val="0"/>
              </a:spcBef>
              <a:buFont typeface="Arial" panose="020B0604020202020204" pitchFamily="34" charset="0"/>
              <a:buNone/>
              <a:defRPr/>
            </a:pPr>
            <a:r>
              <a:rPr lang="en-US" b="1" u="sng" dirty="0" smtClean="0"/>
              <a:t>Source (for reference) </a:t>
            </a:r>
          </a:p>
          <a:p>
            <a:pPr marL="171450" indent="-171450">
              <a:spcBef>
                <a:spcPts val="0"/>
              </a:spcBef>
              <a:buFont typeface="Arial" panose="020B0604020202020204" pitchFamily="34" charset="0"/>
              <a:buChar char="•"/>
              <a:defRPr/>
            </a:pPr>
            <a:r>
              <a:rPr lang="en-US" dirty="0" smtClean="0"/>
              <a:t>https://www.cdc.gov/std/tg2015/chlamydia.htm</a:t>
            </a:r>
          </a:p>
          <a:p>
            <a:pPr marL="171450" indent="-171450">
              <a:spcBef>
                <a:spcPts val="0"/>
              </a:spcBef>
              <a:buFont typeface="Arial" panose="020B0604020202020204" pitchFamily="34" charset="0"/>
              <a:buChar char="•"/>
              <a:defRPr/>
            </a:pPr>
            <a:endParaRPr lang="en-US" dirty="0" smtClean="0"/>
          </a:p>
          <a:p>
            <a:pPr marL="628650" lvl="1" indent="-171450">
              <a:spcBef>
                <a:spcPts val="0"/>
              </a:spcBef>
              <a:buFont typeface="Arial" panose="020B0604020202020204" pitchFamily="34" charset="0"/>
              <a:buChar char="•"/>
              <a:defRPr/>
            </a:pPr>
            <a:endParaRPr lang="en-US" dirty="0" smtClean="0"/>
          </a:p>
        </p:txBody>
      </p:sp>
      <p:sp>
        <p:nvSpPr>
          <p:cNvPr id="60420" name="Shape 57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
                <a:srgbClr val="000000"/>
              </a:buClr>
              <a:buSzPct val="25000"/>
              <a:buFont typeface="Calibri" panose="020F0502020204030204" pitchFamily="34" charset="0"/>
              <a:buNone/>
            </a:pPr>
            <a:fld id="{0FC4B29B-3D2F-4C28-9EC5-169456FB845E}" type="slidenum">
              <a:rPr lang="en-US" altLang="en-US"/>
              <a:pPr>
                <a:spcBef>
                  <a:spcPct val="0"/>
                </a:spcBef>
                <a:buClr>
                  <a:srgbClr val="000000"/>
                </a:buClr>
                <a:buSzPct val="25000"/>
                <a:buFont typeface="Calibri" panose="020F0502020204030204" pitchFamily="34" charset="0"/>
                <a:buNone/>
              </a:pPr>
              <a:t>16</a:t>
            </a:fld>
            <a:endParaRPr lang="en-US" altLang="en-US"/>
          </a:p>
        </p:txBody>
      </p:sp>
    </p:spTree>
    <p:extLst>
      <p:ext uri="{BB962C8B-B14F-4D97-AF65-F5344CB8AC3E}">
        <p14:creationId xmlns:p14="http://schemas.microsoft.com/office/powerpoint/2010/main" val="40370636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defRPr/>
            </a:pPr>
            <a:r>
              <a:rPr lang="en-US" dirty="0" smtClean="0"/>
              <a:t>Treating partners of positive clients is critical in reducing transmission of chlamydia and gonorrhea.</a:t>
            </a:r>
          </a:p>
          <a:p>
            <a:pPr marL="171450" indent="-171450">
              <a:spcBef>
                <a:spcPts val="0"/>
              </a:spcBef>
              <a:buFont typeface="Arial" panose="020B0604020202020204" pitchFamily="34" charset="0"/>
              <a:buChar char="•"/>
              <a:defRPr/>
            </a:pPr>
            <a:r>
              <a:rPr lang="en-US" dirty="0" smtClean="0"/>
              <a:t>Clients who present as exposed partners of a positive client should be tested, or treated presumptively—regardless of symptoms, age, or gender.</a:t>
            </a:r>
          </a:p>
          <a:p>
            <a:pPr marL="171450" indent="-171450">
              <a:spcBef>
                <a:spcPts val="0"/>
              </a:spcBef>
              <a:buFont typeface="Arial" panose="020B0604020202020204" pitchFamily="34" charset="0"/>
              <a:buChar char="•"/>
              <a:defRPr/>
            </a:pPr>
            <a:r>
              <a:rPr lang="en-US" dirty="0" smtClean="0"/>
              <a:t>There are several options for partner treatment. </a:t>
            </a:r>
          </a:p>
          <a:p>
            <a:pPr marL="171450" lvl="0" indent="-171450">
              <a:spcBef>
                <a:spcPts val="0"/>
              </a:spcBef>
              <a:buFont typeface="Arial" panose="020B0604020202020204" pitchFamily="34" charset="0"/>
              <a:buChar char="•"/>
              <a:defRPr/>
            </a:pPr>
            <a:endParaRPr lang="en-US" dirty="0" smtClean="0"/>
          </a:p>
          <a:p>
            <a:pPr marL="171450" lvl="0" indent="-171450">
              <a:spcBef>
                <a:spcPts val="0"/>
              </a:spcBef>
              <a:buFont typeface="Arial" panose="020B0604020202020204" pitchFamily="34" charset="0"/>
              <a:buChar char="•"/>
              <a:defRPr/>
            </a:pPr>
            <a:r>
              <a:rPr lang="en-US" dirty="0" smtClean="0"/>
              <a:t>The gold standard is concurrent client/partner treatment: At the time the client is first contacted about her positive test result (e.g., via the telephone), she is asked to bring her partner into the clinic with her so that both can be treated at the same visit. </a:t>
            </a:r>
          </a:p>
          <a:p>
            <a:pPr marL="171450" marR="0" lvl="0" indent="-171450" algn="l"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r>
              <a:rPr lang="en-US" dirty="0" smtClean="0"/>
              <a:t>There is</a:t>
            </a:r>
            <a:r>
              <a:rPr lang="en-US" baseline="0" dirty="0" smtClean="0"/>
              <a:t> also the option for </a:t>
            </a:r>
            <a:r>
              <a:rPr lang="en-US" dirty="0" smtClean="0"/>
              <a:t>Health Department Partner Notification (maybe not for CT) &amp; Provider Referral but these</a:t>
            </a:r>
            <a:r>
              <a:rPr lang="en-US" baseline="0" dirty="0" smtClean="0"/>
              <a:t> </a:t>
            </a:r>
            <a:r>
              <a:rPr lang="en-US" dirty="0" smtClean="0"/>
              <a:t>are both shown to have lower rates of success than concurrent partner treatment or EPT.</a:t>
            </a:r>
          </a:p>
          <a:p>
            <a:pPr marL="171450" marR="0" lvl="0" indent="-171450" algn="l"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endParaRPr lang="en-US" dirty="0" smtClean="0"/>
          </a:p>
          <a:p>
            <a:pPr marL="171450" lvl="0" indent="-171450">
              <a:spcBef>
                <a:spcPts val="0"/>
              </a:spcBef>
              <a:buFont typeface="Arial" panose="020B0604020202020204" pitchFamily="34" charset="0"/>
              <a:buChar char="•"/>
              <a:defRPr/>
            </a:pPr>
            <a:r>
              <a:rPr lang="en-US" dirty="0" smtClean="0"/>
              <a:t>Examination of the partner by a clinician is the gold standard; however if there is concern that sex partners will not seek evaluation and treatment, or if other management strategies are impractical or unsuccessful, then partners may sometimes be treated without being tested. </a:t>
            </a:r>
          </a:p>
          <a:p>
            <a:pPr marL="171450" indent="-171450">
              <a:spcBef>
                <a:spcPts val="0"/>
              </a:spcBef>
              <a:buFont typeface="Arial" panose="020B0604020202020204" pitchFamily="34" charset="0"/>
              <a:buChar char="•"/>
              <a:defRPr/>
            </a:pPr>
            <a:endParaRPr lang="en-US" dirty="0" smtClean="0"/>
          </a:p>
          <a:p>
            <a:pPr>
              <a:spcBef>
                <a:spcPts val="0"/>
              </a:spcBef>
              <a:buFont typeface="Arial" panose="020B0604020202020204" pitchFamily="34" charset="0"/>
              <a:buNone/>
              <a:defRPr/>
            </a:pPr>
            <a:r>
              <a:rPr lang="en-US" b="1" u="sng" dirty="0" smtClean="0"/>
              <a:t>Sources (for reference)</a:t>
            </a:r>
          </a:p>
          <a:p>
            <a:pPr marL="171450" indent="-171450">
              <a:spcBef>
                <a:spcPts val="0"/>
              </a:spcBef>
              <a:buFont typeface="Arial" panose="020B0604020202020204" pitchFamily="34" charset="0"/>
              <a:buChar char="•"/>
              <a:defRPr/>
            </a:pPr>
            <a:r>
              <a:rPr lang="en-US" dirty="0" smtClean="0"/>
              <a:t>https://www.cdc.gov/std/ept/</a:t>
            </a:r>
          </a:p>
          <a:p>
            <a:pPr marL="171450" indent="-171450">
              <a:spcBef>
                <a:spcPts val="0"/>
              </a:spcBef>
              <a:buFont typeface="Arial" panose="020B0604020202020204" pitchFamily="34" charset="0"/>
              <a:buChar char="•"/>
              <a:defRPr/>
            </a:pPr>
            <a:r>
              <a:rPr lang="en-US" dirty="0" smtClean="0"/>
              <a:t>https://www.cdc.gov/std/tg2015/chlamydia.htm</a:t>
            </a:r>
          </a:p>
          <a:p>
            <a:pPr marL="171450" indent="-171450">
              <a:spcBef>
                <a:spcPts val="0"/>
              </a:spcBef>
              <a:buFont typeface="Arial" panose="020B0604020202020204" pitchFamily="34" charset="0"/>
              <a:buChar char="•"/>
              <a:defRPr/>
            </a:pPr>
            <a:endParaRPr lang="en-US" dirty="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
                <a:srgbClr val="000000"/>
              </a:buClr>
              <a:buSzPct val="25000"/>
              <a:buFont typeface="Calibri" panose="020F0502020204030204" pitchFamily="34" charset="0"/>
              <a:buNone/>
            </a:pPr>
            <a:fld id="{B75017C9-7975-4D31-AA43-E5BEC0637EE4}" type="slidenum">
              <a:rPr lang="en-US" altLang="en-US">
                <a:solidFill>
                  <a:srgbClr val="000000"/>
                </a:solidFill>
                <a:sym typeface="Calibri" panose="020F0502020204030204" pitchFamily="34" charset="0"/>
              </a:rPr>
              <a:pPr>
                <a:spcBef>
                  <a:spcPct val="0"/>
                </a:spcBef>
                <a:buClr>
                  <a:srgbClr val="000000"/>
                </a:buClr>
                <a:buSzPct val="25000"/>
                <a:buFont typeface="Calibri" panose="020F0502020204030204" pitchFamily="34" charset="0"/>
                <a:buNone/>
              </a:pPr>
              <a:t>17</a:t>
            </a:fld>
            <a:endParaRPr lang="en-US" altLang="en-US">
              <a:solidFill>
                <a:srgbClr val="000000"/>
              </a:solidFill>
              <a:sym typeface="Calibri" panose="020F0502020204030204" pitchFamily="34" charset="0"/>
            </a:endParaRPr>
          </a:p>
        </p:txBody>
      </p:sp>
    </p:spTree>
    <p:extLst>
      <p:ext uri="{BB962C8B-B14F-4D97-AF65-F5344CB8AC3E}">
        <p14:creationId xmlns:p14="http://schemas.microsoft.com/office/powerpoint/2010/main" val="32370511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spcBef>
                <a:spcPts val="0"/>
              </a:spcBef>
              <a:buFont typeface="Arial" panose="020B0604020202020204" pitchFamily="34" charset="0"/>
              <a:buChar char="•"/>
              <a:defRPr/>
            </a:pPr>
            <a:r>
              <a:rPr lang="en-US" dirty="0" smtClean="0"/>
              <a:t>This is called expedited partner therapy (EPT). Without examining the partner, a provider can give the client prescriptions or medications to deliver to the client’s partner (or partners). Because EPT has been found to reduce barriers to partner treatment and decrease reinfection rates, CDC encourages this practice.</a:t>
            </a:r>
          </a:p>
          <a:p>
            <a:pPr marL="171450" lvl="0" indent="-171450">
              <a:spcBef>
                <a:spcPts val="0"/>
              </a:spcBef>
              <a:buFont typeface="Arial" panose="020B0604020202020204" pitchFamily="34" charset="0"/>
              <a:buChar char="•"/>
              <a:defRPr/>
            </a:pPr>
            <a:r>
              <a:rPr lang="en-US" dirty="0" smtClean="0"/>
              <a:t>According to CDC, clients whose partners received EPT were 29% less likely to be re-infected than those who simply told their partners to visit the doctor. </a:t>
            </a:r>
          </a:p>
          <a:p>
            <a:pPr marL="0" indent="0">
              <a:spcBef>
                <a:spcPts val="0"/>
              </a:spcBef>
              <a:buFont typeface="Arial" panose="020B0604020202020204" pitchFamily="34" charset="0"/>
              <a:buNone/>
              <a:defRPr/>
            </a:pPr>
            <a:endParaRPr lang="en-US" dirty="0" smtClean="0"/>
          </a:p>
          <a:p>
            <a:pPr marL="171450" indent="-171450">
              <a:buFont typeface="Arial" panose="020B0604020202020204" pitchFamily="34" charset="0"/>
              <a:buChar char="•"/>
            </a:pPr>
            <a:r>
              <a:rPr lang="en-US" dirty="0" smtClean="0"/>
              <a:t>In NY</a:t>
            </a:r>
            <a:r>
              <a:rPr lang="en-US" baseline="0" dirty="0" smtClean="0"/>
              <a:t> State </a:t>
            </a:r>
            <a:r>
              <a:rPr lang="en-US" dirty="0" smtClean="0"/>
              <a:t>EPT is permissible for CT (not for GC, Syphilis, etc.)</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It</a:t>
            </a:r>
            <a:r>
              <a:rPr lang="en-US" sz="1200" b="0" i="0" kern="1200" baseline="0" dirty="0" smtClean="0">
                <a:solidFill>
                  <a:schemeClr val="tx1"/>
                </a:solidFill>
                <a:effectLst/>
                <a:latin typeface="+mn-lt"/>
                <a:ea typeface="+mn-ea"/>
                <a:cs typeface="+mn-cs"/>
              </a:rPr>
              <a:t> l</a:t>
            </a:r>
            <a:r>
              <a:rPr lang="en-US" sz="1200" b="0" i="0" kern="1200" dirty="0" smtClean="0">
                <a:solidFill>
                  <a:schemeClr val="tx1"/>
                </a:solidFill>
                <a:effectLst/>
                <a:latin typeface="+mn-lt"/>
                <a:ea typeface="+mn-ea"/>
                <a:cs typeface="+mn-cs"/>
              </a:rPr>
              <a:t>ets a health care provider prescribe 1g of Azithromycin to the sexual partner(s) of a person with Chlamydia.</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i="0" kern="1200" dirty="0" smtClean="0">
                <a:solidFill>
                  <a:schemeClr val="tx1"/>
                </a:solidFill>
                <a:effectLst/>
                <a:latin typeface="+mn-lt"/>
                <a:ea typeface="+mn-ea"/>
                <a:cs typeface="+mn-cs"/>
              </a:rPr>
              <a:t>Expedited Partner Therapy is exempt from the NYS e-prescribing mandate at least through March 2018.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The client should be instructed to refer all sex partners for evaluation, testing, and treatment if they had sexual contact with the client during the 60 days preceding onset of the client’s symptoms or chlamydia diagnosis.</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i="0" kern="1200" dirty="0" smtClean="0">
                <a:solidFill>
                  <a:schemeClr val="tx1"/>
                </a:solidFill>
                <a:effectLst/>
                <a:latin typeface="+mn-lt"/>
                <a:ea typeface="+mn-ea"/>
                <a:cs typeface="+mn-cs"/>
              </a:rPr>
              <a:t>Note: EPT is not recommended for men who have sex with men (MSM) due to lack of study of EPT effectiveness in MSM partnerships and risk of STD/HIV co-infection among partners.</a:t>
            </a:r>
          </a:p>
          <a:p>
            <a:pPr marL="171450" indent="-171450">
              <a:buFont typeface="Arial" panose="020B0604020202020204" pitchFamily="34" charset="0"/>
              <a:buChar char="•"/>
            </a:pP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dirty="0" smtClean="0"/>
              <a:t>Summary:</a:t>
            </a:r>
          </a:p>
          <a:p>
            <a:r>
              <a:rPr lang="en-US" dirty="0" smtClean="0"/>
              <a:t>https://www.cdc.gov/std/ept/legal/newyork.htm</a:t>
            </a:r>
          </a:p>
          <a:p>
            <a:r>
              <a:rPr lang="en-US" dirty="0" smtClean="0"/>
              <a:t>Everything you would need to know is here:</a:t>
            </a:r>
          </a:p>
          <a:p>
            <a:r>
              <a:rPr lang="en-US" dirty="0" smtClean="0"/>
              <a:t>https://www.health.ny.gov/diseases/communicable/std/ept/</a:t>
            </a:r>
            <a:endParaRPr lang="en-US" dirty="0"/>
          </a:p>
        </p:txBody>
      </p:sp>
      <p:sp>
        <p:nvSpPr>
          <p:cNvPr id="4" name="Slide Number Placeholder 3"/>
          <p:cNvSpPr>
            <a:spLocks noGrp="1"/>
          </p:cNvSpPr>
          <p:nvPr>
            <p:ph type="sldNum" sz="quarter" idx="10"/>
          </p:nvPr>
        </p:nvSpPr>
        <p:spPr/>
        <p:txBody>
          <a:bodyPr/>
          <a:lstStyle/>
          <a:p>
            <a:pPr>
              <a:defRPr/>
            </a:pPr>
            <a:fld id="{C6CDB759-55E4-4050-9ACB-91CE5217AA0C}" type="slidenum">
              <a:rPr lang="en-US" smtClean="0"/>
              <a:pPr>
                <a:defRPr/>
              </a:pPr>
              <a:t>18</a:t>
            </a:fld>
            <a:endParaRPr lang="en-US"/>
          </a:p>
        </p:txBody>
      </p:sp>
    </p:spTree>
    <p:extLst>
      <p:ext uri="{BB962C8B-B14F-4D97-AF65-F5344CB8AC3E}">
        <p14:creationId xmlns:p14="http://schemas.microsoft.com/office/powerpoint/2010/main" val="35364395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defRPr/>
            </a:pPr>
            <a:r>
              <a:rPr lang="en-US" dirty="0" smtClean="0">
                <a:solidFill>
                  <a:schemeClr val="dk2"/>
                </a:solidFill>
                <a:ea typeface="Calibri"/>
                <a:cs typeface="Calibri"/>
                <a:sym typeface="Calibri"/>
              </a:rPr>
              <a:t>Another important recommendation from CDC is that</a:t>
            </a:r>
            <a:r>
              <a:rPr lang="en-US" baseline="0" dirty="0" smtClean="0">
                <a:solidFill>
                  <a:schemeClr val="dk2"/>
                </a:solidFill>
                <a:ea typeface="Calibri"/>
                <a:cs typeface="Calibri"/>
                <a:sym typeface="Calibri"/>
              </a:rPr>
              <a:t> w</a:t>
            </a:r>
            <a:r>
              <a:rPr lang="en-US" dirty="0" smtClean="0">
                <a:solidFill>
                  <a:schemeClr val="dk2"/>
                </a:solidFill>
                <a:ea typeface="Calibri"/>
                <a:cs typeface="Calibri"/>
                <a:sym typeface="Calibri"/>
              </a:rPr>
              <a:t>omen and men with a specific diagnosis of chlamydia, gonorrhea, or trichomonas should be instructed to return in 3 months after treatment for repeat testing. </a:t>
            </a:r>
          </a:p>
          <a:p>
            <a:pPr marL="628650" lvl="1" indent="-171450">
              <a:spcBef>
                <a:spcPts val="0"/>
              </a:spcBef>
              <a:buFont typeface="Arial" panose="020B0604020202020204" pitchFamily="34" charset="0"/>
              <a:buChar char="•"/>
              <a:defRPr/>
            </a:pPr>
            <a:r>
              <a:rPr lang="en-US" dirty="0" smtClean="0"/>
              <a:t>Most post-treatment infections do not result from treatment failure, but rather from reinfection caused by failure of sex partners to receive treatment or the initiation of sexual activity with a new infected partner, indicating a need for improved education and treatment of sex partners. </a:t>
            </a:r>
          </a:p>
          <a:p>
            <a:pPr marL="628650" lvl="1" indent="-171450">
              <a:spcBef>
                <a:spcPts val="0"/>
              </a:spcBef>
              <a:buFont typeface="Arial" panose="020B0604020202020204" pitchFamily="34" charset="0"/>
              <a:buChar char="•"/>
              <a:defRPr/>
            </a:pPr>
            <a:r>
              <a:rPr lang="en-US" dirty="0" smtClean="0"/>
              <a:t>Repeat infections elevate risk for PID and other complications in women. </a:t>
            </a:r>
          </a:p>
          <a:p>
            <a:pPr marL="171450" indent="-171450">
              <a:spcBef>
                <a:spcPts val="0"/>
              </a:spcBef>
              <a:buFont typeface="Arial" panose="020B0604020202020204" pitchFamily="34" charset="0"/>
              <a:buChar char="•"/>
              <a:defRPr/>
            </a:pPr>
            <a:r>
              <a:rPr lang="en-US" dirty="0" smtClean="0"/>
              <a:t>If retesting at 3 months is not possible, clinicians should retest whenever individuals next present for medical care in the 12-month period following initial treatment.</a:t>
            </a:r>
          </a:p>
          <a:p>
            <a:pPr marL="171450" indent="-171450">
              <a:spcBef>
                <a:spcPts val="0"/>
              </a:spcBef>
              <a:buFont typeface="Arial" panose="020B0604020202020204" pitchFamily="34" charset="0"/>
              <a:buChar char="•"/>
              <a:defRPr/>
            </a:pPr>
            <a:r>
              <a:rPr lang="en-US" dirty="0" smtClean="0"/>
              <a:t>Provide comprehensive counseling to inform clients with chlamydia and/or gonorrhea about their high risk for repeat infections and subsequent higher risk of complications, the importance of getting all partners treated, and their need for retesting.</a:t>
            </a:r>
          </a:p>
          <a:p>
            <a:pPr marL="171450" indent="-171450">
              <a:buFont typeface="Arial" panose="020B0604020202020204" pitchFamily="34" charset="0"/>
              <a:buChar char="•"/>
              <a:defRPr/>
            </a:pPr>
            <a:endParaRPr lang="en-US" dirty="0"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7A692E9-4861-455F-B007-CE81113F5124}" type="slidenum">
              <a:rPr lang="en-US" altLang="en-US"/>
              <a:pPr/>
              <a:t>19</a:t>
            </a:fld>
            <a:endParaRPr lang="en-US" altLang="en-US"/>
          </a:p>
        </p:txBody>
      </p:sp>
    </p:spTree>
    <p:extLst>
      <p:ext uri="{BB962C8B-B14F-4D97-AF65-F5344CB8AC3E}">
        <p14:creationId xmlns:p14="http://schemas.microsoft.com/office/powerpoint/2010/main" val="1492731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eaLnBrk="1" fontAlgn="auto" hangingPunct="1">
              <a:spcBef>
                <a:spcPts val="0"/>
              </a:spcBef>
              <a:spcAft>
                <a:spcPts val="0"/>
              </a:spcAft>
              <a:buFont typeface="Arial" panose="020B0604020202020204" pitchFamily="34" charset="0"/>
              <a:buChar char="•"/>
              <a:defRPr/>
            </a:pPr>
            <a:r>
              <a:rPr lang="en-US" altLang="en-US" dirty="0" smtClean="0"/>
              <a:t>Over</a:t>
            </a:r>
            <a:r>
              <a:rPr lang="en-US" altLang="en-US" baseline="0" dirty="0" smtClean="0"/>
              <a:t> the past several years, t</a:t>
            </a:r>
            <a:r>
              <a:rPr lang="en-US" altLang="en-US" dirty="0" smtClean="0"/>
              <a:t>he recommendations for pelvic exams and pap testing have changed; an annual pelvic exam and pap test are no longer recommended routinely for all clients. </a:t>
            </a:r>
          </a:p>
          <a:p>
            <a:pPr marL="171450" indent="-171450" eaLnBrk="1" fontAlgn="auto" hangingPunct="1">
              <a:spcBef>
                <a:spcPts val="0"/>
              </a:spcBef>
              <a:spcAft>
                <a:spcPts val="0"/>
              </a:spcAft>
              <a:buFont typeface="Arial" panose="020B0604020202020204" pitchFamily="34" charset="0"/>
              <a:buChar char="•"/>
              <a:defRPr/>
            </a:pPr>
            <a:r>
              <a:rPr lang="en-US" altLang="en-US" dirty="0" smtClean="0"/>
              <a:t>Test technologies</a:t>
            </a:r>
            <a:r>
              <a:rPr lang="en-US" altLang="en-US" baseline="0" dirty="0" smtClean="0"/>
              <a:t> and national recommendations</a:t>
            </a:r>
            <a:r>
              <a:rPr lang="en-US" altLang="en-US" dirty="0" smtClean="0"/>
              <a:t> now allow for screening without a pelvic exam, which allows for additional options.</a:t>
            </a:r>
          </a:p>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altLang="en-US" dirty="0" smtClean="0"/>
              <a:t>Today’s focus is on Best Practice 3: </a:t>
            </a:r>
            <a:r>
              <a:rPr lang="en-US" dirty="0" smtClean="0"/>
              <a:t>using the least invasive, high-quality recommended laboratory technologies for chlamydia screening, with timely turnaround. The best practice includes making all optimal urogenital specimen types available, including self-collected vaginal swabs for women. This is the third best practice outlined in the </a:t>
            </a:r>
            <a:r>
              <a:rPr lang="en-US" i="1" dirty="0" smtClean="0"/>
              <a:t>Chlamydia Screening Change Package</a:t>
            </a:r>
            <a:r>
              <a:rPr lang="en-US" dirty="0" smtClean="0"/>
              <a:t>.</a:t>
            </a:r>
          </a:p>
          <a:p>
            <a:pPr marL="0" indent="0" eaLnBrk="1" fontAlgn="auto" hangingPunct="1">
              <a:spcBef>
                <a:spcPts val="0"/>
              </a:spcBef>
              <a:spcAft>
                <a:spcPts val="0"/>
              </a:spcAft>
              <a:buFont typeface="Arial" panose="020B0604020202020204" pitchFamily="34" charset="0"/>
              <a:buNone/>
              <a:defRPr/>
            </a:pPr>
            <a:endParaRPr lang="en-US" dirty="0" smtClean="0"/>
          </a:p>
          <a:p>
            <a:pPr eaLnBrk="1" fontAlgn="auto" hangingPunct="1">
              <a:spcBef>
                <a:spcPts val="0"/>
              </a:spcBef>
              <a:spcAft>
                <a:spcPts val="0"/>
              </a:spcAft>
              <a:buFont typeface="Arial" panose="020B0604020202020204" pitchFamily="34" charset="0"/>
              <a:buNone/>
              <a:defRPr/>
            </a:pPr>
            <a:endParaRPr lang="en-US" b="1" u="sng" dirty="0" smtClean="0"/>
          </a:p>
          <a:p>
            <a:pPr eaLnBrk="1" fontAlgn="auto" hangingPunct="1">
              <a:spcBef>
                <a:spcPts val="0"/>
              </a:spcBef>
              <a:spcAft>
                <a:spcPts val="0"/>
              </a:spcAft>
              <a:buFont typeface="Arial" panose="020B0604020202020204" pitchFamily="34" charset="0"/>
              <a:buNone/>
              <a:defRPr/>
            </a:pPr>
            <a:r>
              <a:rPr lang="en-US" b="1" u="sng" dirty="0" smtClean="0"/>
              <a:t>Source (for reference)</a:t>
            </a:r>
          </a:p>
          <a:p>
            <a:pPr>
              <a:defRPr/>
            </a:pPr>
            <a:r>
              <a:rPr lang="en-US" i="1" dirty="0" smtClean="0"/>
              <a:t>Chlamydia Screening Change Package</a:t>
            </a:r>
            <a:r>
              <a:rPr lang="en-US" dirty="0" smtClean="0"/>
              <a:t> </a:t>
            </a:r>
            <a:r>
              <a:rPr lang="en-US" dirty="0" smtClean="0">
                <a:hlinkClick r:id="rId3"/>
              </a:rPr>
              <a:t>https://www.fpntc.org/resources/chlamydia-screening-change-package</a:t>
            </a:r>
            <a:endParaRPr lang="en-US" dirty="0" smtClean="0"/>
          </a:p>
          <a:p>
            <a:pPr>
              <a:defRPr/>
            </a:pPr>
            <a:r>
              <a:rPr lang="en-US" dirty="0" smtClean="0"/>
              <a:t/>
            </a:r>
            <a:br>
              <a:rPr lang="en-US" dirty="0" smtClean="0"/>
            </a:br>
            <a:endParaRPr lang="en-US" dirty="0"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DCF697-9800-459F-AECC-706247D593D4}" type="slidenum">
              <a:rPr lang="en-US" altLang="en-US"/>
              <a:pPr>
                <a:spcBef>
                  <a:spcPct val="0"/>
                </a:spcBef>
              </a:pPr>
              <a:t>2</a:t>
            </a:fld>
            <a:endParaRPr lang="en-US" altLang="en-US"/>
          </a:p>
        </p:txBody>
      </p:sp>
    </p:spTree>
    <p:extLst>
      <p:ext uri="{BB962C8B-B14F-4D97-AF65-F5344CB8AC3E}">
        <p14:creationId xmlns:p14="http://schemas.microsoft.com/office/powerpoint/2010/main" val="5584587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05" name="Shape 605"/>
          <p:cNvSpPr txBox="1">
            <a:spLocks noGrp="1"/>
          </p:cNvSpPr>
          <p:nvPr>
            <p:ph type="body" idx="1"/>
          </p:nvPr>
        </p:nvSpPr>
        <p:spPr/>
        <p:txBody>
          <a:bodyPr wrap="square" lIns="91425" tIns="91425" rIns="91425" bIns="91425" anchor="t" anchorCtr="0">
            <a:noAutofit/>
          </a:bodyPr>
          <a:lstStyle/>
          <a:p>
            <a:pPr marL="285750" lvl="1" indent="-285750" eaLnBrk="1" fontAlgn="auto" hangingPunct="1">
              <a:spcBef>
                <a:spcPts val="0"/>
              </a:spcBef>
              <a:spcAft>
                <a:spcPts val="0"/>
              </a:spcAft>
              <a:buFont typeface="Arial" panose="020B0604020202020204" pitchFamily="34" charset="0"/>
              <a:buChar char="•"/>
              <a:defRPr/>
            </a:pPr>
            <a:r>
              <a:rPr lang="en-US" sz="1800" dirty="0" smtClean="0">
                <a:sym typeface="Calibri"/>
              </a:rPr>
              <a:t>The rates are often low of how</a:t>
            </a:r>
            <a:r>
              <a:rPr lang="en-US" sz="1800" baseline="0" dirty="0" smtClean="0">
                <a:sym typeface="Calibri"/>
              </a:rPr>
              <a:t> many clients with a positive actually come back and get retested. </a:t>
            </a:r>
          </a:p>
          <a:p>
            <a:pPr marL="285750" lvl="1" indent="-285750" eaLnBrk="1" fontAlgn="auto" hangingPunct="1">
              <a:spcBef>
                <a:spcPts val="0"/>
              </a:spcBef>
              <a:spcAft>
                <a:spcPts val="0"/>
              </a:spcAft>
              <a:buFont typeface="Arial" panose="020B0604020202020204" pitchFamily="34" charset="0"/>
              <a:buChar char="•"/>
              <a:defRPr/>
            </a:pPr>
            <a:r>
              <a:rPr lang="en-US" sz="1800" dirty="0" smtClean="0">
                <a:sym typeface="Calibri"/>
              </a:rPr>
              <a:t>To support rescreening clients three months after treatment, </a:t>
            </a:r>
            <a:r>
              <a:rPr lang="en-US" sz="1800" dirty="0" smtClean="0">
                <a:solidFill>
                  <a:schemeClr val="dk2"/>
                </a:solidFill>
                <a:sym typeface="Calibri"/>
              </a:rPr>
              <a:t>c</a:t>
            </a:r>
            <a:r>
              <a:rPr lang="en-US" sz="1800" dirty="0" smtClean="0">
                <a:solidFill>
                  <a:schemeClr val="dk2"/>
                </a:solidFill>
                <a:ea typeface="Calibri"/>
                <a:cs typeface="Calibri"/>
                <a:sym typeface="Calibri"/>
              </a:rPr>
              <a:t>reate a follow-up system for clients with previous positive results.</a:t>
            </a:r>
          </a:p>
          <a:p>
            <a:pPr marL="285750" lvl="1" indent="-285750" eaLnBrk="1" fontAlgn="auto" hangingPunct="1">
              <a:spcBef>
                <a:spcPts val="0"/>
              </a:spcBef>
              <a:spcAft>
                <a:spcPts val="0"/>
              </a:spcAft>
              <a:buFont typeface="Arial" panose="020B0604020202020204" pitchFamily="34" charset="0"/>
              <a:buChar char="•"/>
              <a:defRPr/>
            </a:pPr>
            <a:r>
              <a:rPr lang="en-US" sz="1800" dirty="0" smtClean="0">
                <a:solidFill>
                  <a:schemeClr val="dk2"/>
                </a:solidFill>
                <a:sym typeface="Calibri"/>
              </a:rPr>
              <a:t>Options you may consider are to: </a:t>
            </a:r>
          </a:p>
          <a:p>
            <a:pPr marL="742950" lvl="2" indent="-285750" eaLnBrk="1" fontAlgn="auto" hangingPunct="1">
              <a:spcBef>
                <a:spcPts val="0"/>
              </a:spcBef>
              <a:spcAft>
                <a:spcPts val="0"/>
              </a:spcAft>
              <a:buFont typeface="Arial" panose="020B0604020202020204" pitchFamily="34" charset="0"/>
              <a:buChar char="•"/>
              <a:defRPr/>
            </a:pPr>
            <a:r>
              <a:rPr lang="en-US" dirty="0" smtClean="0"/>
              <a:t>Create appointment and reminder systems to assist clients in remembering to retest</a:t>
            </a:r>
          </a:p>
          <a:p>
            <a:pPr marL="742950" lvl="2" indent="-285750" eaLnBrk="1" fontAlgn="auto" hangingPunct="1">
              <a:spcBef>
                <a:spcPts val="0"/>
              </a:spcBef>
              <a:spcAft>
                <a:spcPts val="0"/>
              </a:spcAft>
              <a:buFont typeface="Arial" panose="020B0604020202020204" pitchFamily="34" charset="0"/>
              <a:buChar char="•"/>
              <a:defRPr/>
            </a:pPr>
            <a:r>
              <a:rPr lang="en-US" dirty="0" smtClean="0"/>
              <a:t>Make three-month advance appointments at the time of initial treatment (if possible)</a:t>
            </a:r>
          </a:p>
          <a:p>
            <a:pPr marL="742950" lvl="2" indent="-285750" eaLnBrk="1" fontAlgn="auto" hangingPunct="1">
              <a:spcBef>
                <a:spcPts val="0"/>
              </a:spcBef>
              <a:spcAft>
                <a:spcPts val="0"/>
              </a:spcAft>
              <a:buFont typeface="Arial" panose="020B0604020202020204" pitchFamily="34" charset="0"/>
              <a:buChar char="•"/>
              <a:defRPr/>
            </a:pPr>
            <a:r>
              <a:rPr lang="en-US" dirty="0" smtClean="0"/>
              <a:t>Provide appointment cards</a:t>
            </a:r>
          </a:p>
          <a:p>
            <a:pPr marL="742950" lvl="2" indent="-285750" eaLnBrk="1" fontAlgn="auto" hangingPunct="1">
              <a:spcBef>
                <a:spcPts val="0"/>
              </a:spcBef>
              <a:spcAft>
                <a:spcPts val="0"/>
              </a:spcAft>
              <a:buFont typeface="Arial" panose="020B0604020202020204" pitchFamily="34" charset="0"/>
              <a:buChar char="•"/>
              <a:defRPr/>
            </a:pPr>
            <a:r>
              <a:rPr lang="en-US" dirty="0" smtClean="0"/>
              <a:t>Offer to provide clients with reminders by mail (self-addressed letters or postcards), telephone, text messages, and /or emails, informing them that it is time to make (or come in for) their retest appointment</a:t>
            </a:r>
          </a:p>
          <a:p>
            <a:pPr marL="742950" lvl="2" indent="-285750" eaLnBrk="1" fontAlgn="auto" hangingPunct="1">
              <a:spcBef>
                <a:spcPts val="0"/>
              </a:spcBef>
              <a:spcAft>
                <a:spcPts val="0"/>
              </a:spcAft>
              <a:buFont typeface="Arial" panose="020B0604020202020204" pitchFamily="34" charset="0"/>
              <a:buChar char="•"/>
              <a:defRPr/>
            </a:pPr>
            <a:r>
              <a:rPr lang="en-US" dirty="0" smtClean="0"/>
              <a:t>Before clients leave the clinic on the day that they are treated, ask them to think about how they might remember to return to the clinic in three months to retest</a:t>
            </a:r>
          </a:p>
          <a:p>
            <a:pPr marL="742950" lvl="2" indent="-285750" eaLnBrk="1" fontAlgn="auto" hangingPunct="1">
              <a:spcBef>
                <a:spcPts val="0"/>
              </a:spcBef>
              <a:spcAft>
                <a:spcPts val="0"/>
              </a:spcAft>
              <a:buFont typeface="Arial" panose="020B0604020202020204" pitchFamily="34" charset="0"/>
              <a:buChar char="•"/>
              <a:defRPr/>
            </a:pPr>
            <a:r>
              <a:rPr lang="en-US" dirty="0" smtClean="0"/>
              <a:t>Ask clients to add a reminder in their own calendars (e.g., mobile phone calendars) before they leave the clinic</a:t>
            </a:r>
          </a:p>
          <a:p>
            <a:pPr marL="742950" lvl="2" indent="-285750" eaLnBrk="1" fontAlgn="auto" hangingPunct="1">
              <a:spcBef>
                <a:spcPts val="0"/>
              </a:spcBef>
              <a:spcAft>
                <a:spcPts val="0"/>
              </a:spcAft>
              <a:buFont typeface="Arial" panose="020B0604020202020204" pitchFamily="34" charset="0"/>
              <a:buChar char="•"/>
              <a:defRPr/>
            </a:pPr>
            <a:r>
              <a:rPr lang="en-US" dirty="0" smtClean="0"/>
              <a:t>Follow up with clients who do not return for a retest at the recommended time (i.e., three months after treatment)</a:t>
            </a:r>
          </a:p>
          <a:p>
            <a:pPr marL="742950" lvl="2" indent="-285750" eaLnBrk="1" fontAlgn="auto" hangingPunct="1">
              <a:spcBef>
                <a:spcPts val="0"/>
              </a:spcBef>
              <a:spcAft>
                <a:spcPts val="0"/>
              </a:spcAft>
              <a:buFont typeface="Arial" panose="020B0604020202020204" pitchFamily="34" charset="0"/>
              <a:buChar char="•"/>
              <a:defRPr/>
            </a:pPr>
            <a:r>
              <a:rPr lang="en-US" dirty="0" smtClean="0"/>
              <a:t>Add additional or higher alert prompts to these clients’ charts to indicate to staff that these clients need follow-up if they return to the clinic for any reason</a:t>
            </a:r>
          </a:p>
          <a:p>
            <a:pPr>
              <a:spcBef>
                <a:spcPts val="0"/>
              </a:spcBef>
              <a:defRPr/>
            </a:pPr>
            <a:endParaRPr lang="en-US" dirty="0" smtClean="0"/>
          </a:p>
          <a:p>
            <a:pPr lvl="1">
              <a:spcBef>
                <a:spcPts val="0"/>
              </a:spcBef>
              <a:buFont typeface="Arial" panose="020B0604020202020204" pitchFamily="34" charset="0"/>
              <a:buNone/>
              <a:defRPr/>
            </a:pPr>
            <a:endParaRPr lang="en-US" dirty="0" smtClean="0"/>
          </a:p>
          <a:p>
            <a:pPr lvl="1">
              <a:spcBef>
                <a:spcPts val="0"/>
              </a:spcBef>
              <a:buFont typeface="Arial" panose="020B0604020202020204" pitchFamily="34" charset="0"/>
              <a:buNone/>
              <a:defRPr/>
            </a:pPr>
            <a:endParaRPr lang="en-US" b="1" dirty="0" smtClean="0"/>
          </a:p>
        </p:txBody>
      </p:sp>
      <p:sp>
        <p:nvSpPr>
          <p:cNvPr id="63491" name="Shape 606"/>
          <p:cNvSpPr>
            <a:spLocks noGrp="1" noRot="1" noChangeAspect="1" noTextEdit="1"/>
          </p:cNvSpPr>
          <p:nvPr>
            <p:ph type="sldImg" idx="2"/>
          </p:nvPr>
        </p:nvSpPr>
        <p:spPr bwMode="auto">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5798381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defRPr/>
            </a:pPr>
            <a:r>
              <a:rPr lang="en-US" dirty="0" smtClean="0"/>
              <a:t>In addition, consider the feasibility of providing clients with alternative retesting options that do not require a clinic visit, as available locally. </a:t>
            </a:r>
          </a:p>
          <a:p>
            <a:pPr marL="171450" indent="-171450">
              <a:spcBef>
                <a:spcPts val="0"/>
              </a:spcBef>
              <a:buFont typeface="Arial" panose="020B0604020202020204" pitchFamily="34" charset="0"/>
              <a:buChar char="•"/>
              <a:defRPr/>
            </a:pPr>
            <a:r>
              <a:rPr lang="en-US" dirty="0" smtClean="0"/>
              <a:t>For instance, some</a:t>
            </a:r>
            <a:r>
              <a:rPr lang="en-US" baseline="0" dirty="0" smtClean="0"/>
              <a:t> things different locations have tried</a:t>
            </a:r>
            <a:r>
              <a:rPr lang="en-US" dirty="0" smtClean="0"/>
              <a:t>: </a:t>
            </a:r>
          </a:p>
          <a:p>
            <a:pPr marL="628650" lvl="1" indent="-171450">
              <a:spcBef>
                <a:spcPts val="0"/>
              </a:spcBef>
              <a:buFont typeface="Arial" panose="020B0604020202020204" pitchFamily="34" charset="0"/>
              <a:buChar char="•"/>
              <a:defRPr/>
            </a:pPr>
            <a:r>
              <a:rPr lang="en-US" dirty="0" smtClean="0"/>
              <a:t>Offer the option for clients to mail in self-collected specimens </a:t>
            </a:r>
          </a:p>
          <a:p>
            <a:pPr marL="628650" lvl="1" indent="-171450">
              <a:spcBef>
                <a:spcPts val="0"/>
              </a:spcBef>
              <a:buFont typeface="Arial" panose="020B0604020202020204" pitchFamily="34" charset="0"/>
              <a:buChar char="•"/>
              <a:defRPr/>
            </a:pPr>
            <a:r>
              <a:rPr lang="en-US" dirty="0" smtClean="0"/>
              <a:t>Offer the option to use online, downloadable lab slips for testing at local lab sites</a:t>
            </a:r>
          </a:p>
          <a:p>
            <a:pPr marL="628650" lvl="1" indent="-171450">
              <a:spcBef>
                <a:spcPts val="0"/>
              </a:spcBef>
              <a:buFont typeface="Arial" panose="020B0604020202020204" pitchFamily="34" charset="0"/>
              <a:buChar char="•"/>
              <a:defRPr/>
            </a:pPr>
            <a:r>
              <a:rPr lang="en-US" dirty="0" smtClean="0"/>
              <a:t>Multiple options are available through private companies that charge a fee </a:t>
            </a:r>
          </a:p>
          <a:p>
            <a:pPr marL="1714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At</a:t>
            </a:r>
            <a:r>
              <a:rPr lang="en-US" baseline="0" dirty="0" smtClean="0"/>
              <a:t> least, it is usually possible to o</a:t>
            </a:r>
            <a:r>
              <a:rPr lang="en-US" dirty="0" smtClean="0"/>
              <a:t>ffer quick walk-in visits that</a:t>
            </a:r>
            <a:r>
              <a:rPr lang="en-US" baseline="0" dirty="0" smtClean="0"/>
              <a:t> they can just come in, pee in a cup/swab, hand it in and go. </a:t>
            </a:r>
            <a:r>
              <a:rPr lang="en-US" dirty="0" smtClean="0"/>
              <a:t> </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EEFBAE-B270-4B11-9522-8260826B712F}" type="slidenum">
              <a:rPr lang="en-US" altLang="en-US"/>
              <a:pPr>
                <a:spcBef>
                  <a:spcPct val="0"/>
                </a:spcBef>
              </a:pPr>
              <a:t>21</a:t>
            </a:fld>
            <a:endParaRPr lang="en-US" altLang="en-US"/>
          </a:p>
        </p:txBody>
      </p:sp>
    </p:spTree>
    <p:extLst>
      <p:ext uri="{BB962C8B-B14F-4D97-AF65-F5344CB8AC3E}">
        <p14:creationId xmlns:p14="http://schemas.microsoft.com/office/powerpoint/2010/main" val="3402973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 typeface="Arial" panose="020B0604020202020204" pitchFamily="34" charset="0"/>
              <a:buChar char="•"/>
              <a:defRPr/>
            </a:pPr>
            <a:r>
              <a:rPr lang="en-US" altLang="en-US" dirty="0" smtClean="0"/>
              <a:t>The CDC has resources to support</a:t>
            </a:r>
            <a:r>
              <a:rPr lang="en-US" altLang="en-US" baseline="0" dirty="0" smtClean="0"/>
              <a:t> implementation of the </a:t>
            </a:r>
            <a:r>
              <a:rPr lang="en-US" altLang="en-US" dirty="0" smtClean="0"/>
              <a:t>STD Treatment guidelines, including a wall chart or pocket guide, an app for your Apple or Android products, and online training modules. </a:t>
            </a:r>
          </a:p>
          <a:p>
            <a:pPr marL="171450" indent="-171450" eaLnBrk="1" hangingPunct="1">
              <a:spcBef>
                <a:spcPct val="0"/>
              </a:spcBef>
              <a:buFont typeface="Arial" panose="020B0604020202020204" pitchFamily="34" charset="0"/>
              <a:buChar char="•"/>
              <a:defRPr/>
            </a:pPr>
            <a:r>
              <a:rPr lang="en-US" altLang="en-US" dirty="0" smtClean="0"/>
              <a:t>There</a:t>
            </a:r>
            <a:r>
              <a:rPr lang="en-US" altLang="en-US" baseline="0" dirty="0" smtClean="0"/>
              <a:t> is also the STD Prevention Training Centers funded by CDC (both national and regional) which offer STD specific specialized training, so you can check out the NY PTC at Columbia if interested.</a:t>
            </a:r>
            <a:endParaRPr lang="en-US" altLang="en-US" dirty="0" smtClean="0"/>
          </a:p>
          <a:p>
            <a:pPr eaLnBrk="1" hangingPunct="1">
              <a:spcBef>
                <a:spcPct val="0"/>
              </a:spcBef>
              <a:buFont typeface="Arial" panose="020B0604020202020204" pitchFamily="34" charset="0"/>
              <a:buNone/>
              <a:defRPr/>
            </a:pPr>
            <a:endParaRPr lang="en-US" altLang="en-US" b="1" u="sng" dirty="0" smtClean="0"/>
          </a:p>
          <a:p>
            <a:pPr eaLnBrk="1" hangingPunct="1">
              <a:spcBef>
                <a:spcPct val="0"/>
              </a:spcBef>
              <a:buFont typeface="Arial" panose="020B0604020202020204" pitchFamily="34" charset="0"/>
              <a:buNone/>
              <a:defRPr/>
            </a:pPr>
            <a:endParaRPr lang="en-US" altLang="en-US" b="1" u="sng" dirty="0" smtClean="0"/>
          </a:p>
          <a:p>
            <a:pPr eaLnBrk="1" hangingPunct="1">
              <a:spcBef>
                <a:spcPct val="0"/>
              </a:spcBef>
              <a:buFont typeface="Arial" panose="020B0604020202020204" pitchFamily="34" charset="0"/>
              <a:buNone/>
              <a:defRPr/>
            </a:pPr>
            <a:r>
              <a:rPr lang="en-US" altLang="en-US" b="1" u="sng" dirty="0" smtClean="0"/>
              <a:t>Sources (for reference) </a:t>
            </a:r>
          </a:p>
          <a:p>
            <a:pPr marL="171450" indent="-171450" eaLnBrk="1" hangingPunct="1">
              <a:spcBef>
                <a:spcPct val="0"/>
              </a:spcBef>
              <a:buFont typeface="Arial" panose="020B0604020202020204" pitchFamily="34" charset="0"/>
              <a:buChar char="•"/>
              <a:defRPr/>
            </a:pPr>
            <a:r>
              <a:rPr lang="en-US" altLang="en-US" dirty="0" smtClean="0"/>
              <a:t>2015 STD Treatment Guidelines print version</a:t>
            </a:r>
            <a:r>
              <a:rPr lang="en-US" altLang="en-US" b="1" dirty="0" smtClean="0"/>
              <a:t> </a:t>
            </a:r>
            <a:r>
              <a:rPr lang="en-US" altLang="en-US" dirty="0" smtClean="0">
                <a:hlinkClick r:id="rId3"/>
              </a:rPr>
              <a:t>https://www.cdc.gov/std/tg2015/tg-2015-print.pdf</a:t>
            </a:r>
            <a:r>
              <a:rPr lang="en-US" altLang="en-US" dirty="0" smtClean="0"/>
              <a:t> </a:t>
            </a:r>
            <a:endParaRPr lang="en-US" altLang="en-US" sz="300" dirty="0" smtClean="0"/>
          </a:p>
          <a:p>
            <a:pPr marL="171450" indent="-171450">
              <a:buFont typeface="Arial" panose="020B0604020202020204" pitchFamily="34" charset="0"/>
              <a:buChar char="•"/>
              <a:defRPr/>
            </a:pPr>
            <a:r>
              <a:rPr lang="en-US" altLang="en-US" dirty="0" smtClean="0"/>
              <a:t>2015 STD Treatment Guidelines app for android (</a:t>
            </a:r>
            <a:r>
              <a:rPr lang="en-US" altLang="en-US" dirty="0" smtClean="0">
                <a:hlinkClick r:id="rId4"/>
              </a:rPr>
              <a:t>https://play.google.com/store/apps/details?id=gov.cdc.stdtxguide&amp;hl=en</a:t>
            </a:r>
            <a:r>
              <a:rPr lang="en-US" altLang="en-US" dirty="0" smtClean="0"/>
              <a:t>) and Apple Devices (</a:t>
            </a:r>
            <a:r>
              <a:rPr lang="en-US" altLang="en-US" dirty="0" smtClean="0">
                <a:hlinkClick r:id="rId5"/>
              </a:rPr>
              <a:t>https://itunes.apple.com/us/app/std-tx-guide/id655206856?mt=8</a:t>
            </a:r>
            <a:r>
              <a:rPr lang="en-US" altLang="en-US" dirty="0" smtClean="0"/>
              <a:t>) </a:t>
            </a:r>
          </a:p>
          <a:p>
            <a:pPr marL="171450" indent="-171450">
              <a:buFont typeface="Arial" panose="020B0604020202020204" pitchFamily="34" charset="0"/>
              <a:buChar char="•"/>
              <a:defRPr/>
            </a:pPr>
            <a:r>
              <a:rPr lang="en-US" altLang="en-US" dirty="0" smtClean="0"/>
              <a:t>2015 STD Treatment Guidelines overview webinar </a:t>
            </a:r>
            <a:r>
              <a:rPr lang="en-US" altLang="en-US" dirty="0" smtClean="0">
                <a:hlinkClick r:id="rId6"/>
              </a:rPr>
              <a:t>https://www.cdc.gov/std/training/webinars.htm#tg-overview</a:t>
            </a:r>
            <a:r>
              <a:rPr lang="en-US" altLang="en-US" dirty="0" smtClean="0"/>
              <a:t> </a:t>
            </a:r>
          </a:p>
          <a:p>
            <a:pPr marL="171450" indent="-171450">
              <a:buFont typeface="Arial" panose="020B0604020202020204" pitchFamily="34" charset="0"/>
              <a:buChar char="•"/>
              <a:defRPr/>
            </a:pPr>
            <a:r>
              <a:rPr lang="en-US" altLang="en-US" dirty="0" smtClean="0"/>
              <a:t>FPNTC STD Services Training Package https://www.fpntc.org/training-packages/sexually-transmitted-disease-services</a:t>
            </a:r>
            <a:r>
              <a:rPr lang="en-US" altLang="en-US" baseline="0" dirty="0" smtClean="0"/>
              <a:t> </a:t>
            </a:r>
            <a:endParaRPr lang="en-US" altLang="en-US" dirty="0" smtClean="0"/>
          </a:p>
          <a:p>
            <a:pPr marL="171450" indent="-171450">
              <a:buFont typeface="Arial" panose="020B0604020202020204" pitchFamily="34" charset="0"/>
              <a:buChar char="•"/>
              <a:defRPr/>
            </a:pPr>
            <a:r>
              <a:rPr lang="en-US" altLang="en-US" dirty="0" smtClean="0"/>
              <a:t>New York City STD/HIV</a:t>
            </a:r>
            <a:r>
              <a:rPr lang="en-US" altLang="en-US" baseline="0" dirty="0" smtClean="0"/>
              <a:t> Prevention Training Center </a:t>
            </a:r>
          </a:p>
          <a:p>
            <a:pPr marL="628650" lvl="1" indent="-171450">
              <a:buFont typeface="Arial" panose="020B0604020202020204" pitchFamily="34" charset="0"/>
              <a:buChar char="•"/>
              <a:defRPr/>
            </a:pPr>
            <a:r>
              <a:rPr lang="en-US" altLang="en-US" baseline="0" dirty="0" smtClean="0"/>
              <a:t>https://nnptc.org/locations/new-york-city-stdhiv-prevention-training-center  </a:t>
            </a:r>
            <a:endParaRPr lang="en-US" altLang="en-US" dirty="0" smtClean="0"/>
          </a:p>
          <a:p>
            <a:pPr>
              <a:buFont typeface="Arial" panose="020B0604020202020204" pitchFamily="34" charset="0"/>
              <a:buNone/>
              <a:defRPr/>
            </a:pPr>
            <a:r>
              <a:rPr lang="en-US" altLang="en-US" dirty="0" smtClean="0"/>
              <a:t>  </a:t>
            </a:r>
          </a:p>
          <a:p>
            <a:pPr lvl="1">
              <a:buFont typeface="Arial" panose="020B0604020202020204" pitchFamily="34" charset="0"/>
              <a:buNone/>
              <a:defRPr/>
            </a:pPr>
            <a:endParaRPr lang="en-US" altLang="en-US" sz="300" dirty="0" smtClean="0"/>
          </a:p>
          <a:p>
            <a:pPr eaLnBrk="1" hangingPunct="1">
              <a:spcBef>
                <a:spcPct val="0"/>
              </a:spcBef>
              <a:defRPr/>
            </a:pPr>
            <a:endParaRPr lang="en-US" altLang="en-US" dirty="0"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13609B-10A9-4213-8A8A-6F964A070348}" type="slidenum">
              <a:rPr lang="en-US" altLang="en-US"/>
              <a:pPr>
                <a:spcBef>
                  <a:spcPct val="0"/>
                </a:spcBef>
              </a:pPr>
              <a:t>22</a:t>
            </a:fld>
            <a:endParaRPr lang="en-US" altLang="en-US"/>
          </a:p>
        </p:txBody>
      </p:sp>
    </p:spTree>
    <p:extLst>
      <p:ext uri="{BB962C8B-B14F-4D97-AF65-F5344CB8AC3E}">
        <p14:creationId xmlns:p14="http://schemas.microsoft.com/office/powerpoint/2010/main" val="24193130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Tx/>
              <a:buNone/>
            </a:pPr>
            <a:endParaRPr lang="en-US" altLang="en-US" baseline="0" dirty="0"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15E21CD-BAB4-49A2-9863-D619B13BCAF6}" type="slidenum">
              <a:rPr lang="en-US" altLang="en-US" smtClean="0"/>
              <a:pPr fontAlgn="base">
                <a:spcBef>
                  <a:spcPct val="0"/>
                </a:spcBef>
                <a:spcAft>
                  <a:spcPct val="0"/>
                </a:spcAft>
              </a:pPr>
              <a:t>23</a:t>
            </a:fld>
            <a:endParaRPr lang="en-US" altLang="en-US" smtClean="0"/>
          </a:p>
        </p:txBody>
      </p:sp>
    </p:spTree>
    <p:extLst>
      <p:ext uri="{BB962C8B-B14F-4D97-AF65-F5344CB8AC3E}">
        <p14:creationId xmlns:p14="http://schemas.microsoft.com/office/powerpoint/2010/main" val="119330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SzPct val="25000"/>
              <a:defRPr/>
            </a:pPr>
            <a:r>
              <a:rPr lang="en-US" sz="1800" dirty="0" smtClean="0"/>
              <a:t>Here’s what we’re planning to cover on today’s call. Today we’ll: </a:t>
            </a:r>
            <a:endParaRPr lang="en-US" sz="1800" dirty="0"/>
          </a:p>
          <a:p>
            <a:pPr marL="171450" lvl="0" indent="-171450">
              <a:buFont typeface="Arial" pitchFamily="34" charset="0"/>
              <a:buChar char="•"/>
              <a:defRPr/>
            </a:pPr>
            <a:r>
              <a:rPr lang="en-US" dirty="0" smtClean="0"/>
              <a:t>First describe the current recommended laboratory technologies for chlamydia screening. While our focus is on female patients, we will also talk about recommended</a:t>
            </a:r>
            <a:r>
              <a:rPr lang="en-US" baseline="0" dirty="0" smtClean="0"/>
              <a:t> screening options for men. </a:t>
            </a:r>
            <a:endParaRPr lang="en-US" dirty="0" smtClean="0"/>
          </a:p>
          <a:p>
            <a:pPr marL="171450" lvl="0" indent="-171450">
              <a:buFont typeface="Arial" pitchFamily="34" charset="0"/>
              <a:buChar char="•"/>
              <a:defRPr/>
            </a:pPr>
            <a:r>
              <a:rPr lang="en-US" dirty="0" smtClean="0"/>
              <a:t>Then</a:t>
            </a:r>
            <a:r>
              <a:rPr lang="en-US" baseline="0" dirty="0" smtClean="0"/>
              <a:t> w</a:t>
            </a:r>
            <a:r>
              <a:rPr lang="en-US" dirty="0" smtClean="0"/>
              <a:t>e’ll have the chance</a:t>
            </a:r>
            <a:r>
              <a:rPr lang="en-US" baseline="0" dirty="0" smtClean="0"/>
              <a:t> to discuss implementing these options and </a:t>
            </a:r>
            <a:r>
              <a:rPr lang="en-US" dirty="0" smtClean="0"/>
              <a:t>strategies for streamlining the specimen collection processes at your health center</a:t>
            </a:r>
          </a:p>
          <a:p>
            <a:pPr marL="171450" lvl="0" indent="-171450">
              <a:buFont typeface="Arial" pitchFamily="34" charset="0"/>
              <a:buChar char="•"/>
              <a:defRPr/>
            </a:pPr>
            <a:r>
              <a:rPr lang="en-US" dirty="0" smtClean="0"/>
              <a:t>We’ll also share some examples of resources, such as patient instructions that you can adapt for your site.</a:t>
            </a:r>
          </a:p>
          <a:p>
            <a:pPr marL="628650" lvl="1" indent="-171450" eaLnBrk="1" fontAlgn="auto" hangingPunct="1">
              <a:spcBef>
                <a:spcPts val="0"/>
              </a:spcBef>
              <a:spcAft>
                <a:spcPts val="0"/>
              </a:spcAft>
              <a:buFont typeface="Arial" panose="020B0604020202020204" pitchFamily="34" charset="0"/>
              <a:buChar char="•"/>
              <a:defRPr/>
            </a:pPr>
            <a:endParaRPr lang="en-US" dirty="0" smtClean="0"/>
          </a:p>
          <a:p>
            <a:pPr marL="171450" indent="-171450" eaLnBrk="1" fontAlgn="auto" hangingPunct="1">
              <a:spcBef>
                <a:spcPts val="0"/>
              </a:spcBef>
              <a:spcAft>
                <a:spcPts val="0"/>
              </a:spcAft>
              <a:buFont typeface="Arial" panose="020B0604020202020204" pitchFamily="34" charset="0"/>
              <a:buChar char="•"/>
              <a:defRPr/>
            </a:pPr>
            <a:endParaRPr lang="en-US" dirty="0" smtClean="0"/>
          </a:p>
          <a:p>
            <a:pPr eaLnBrk="1" fontAlgn="auto" hangingPunct="1">
              <a:spcBef>
                <a:spcPts val="0"/>
              </a:spcBef>
              <a:spcAft>
                <a:spcPts val="0"/>
              </a:spcAft>
              <a:buFont typeface="Arial" panose="020B0604020202020204" pitchFamily="34" charset="0"/>
              <a:buNone/>
              <a:defRPr/>
            </a:pPr>
            <a:endParaRPr lang="en-US" dirty="0" smtClean="0"/>
          </a:p>
          <a:p>
            <a:pPr eaLnBrk="1" fontAlgn="auto" hangingPunct="1">
              <a:spcBef>
                <a:spcPts val="0"/>
              </a:spcBef>
              <a:spcAft>
                <a:spcPts val="0"/>
              </a:spcAft>
              <a:buSzPct val="25000"/>
              <a:defRPr/>
            </a:pPr>
            <a:endParaRPr lang="en-US" sz="1800" dirty="0" smtClean="0"/>
          </a:p>
          <a:p>
            <a:pPr eaLnBrk="1" fontAlgn="auto" hangingPunct="1">
              <a:spcBef>
                <a:spcPts val="0"/>
              </a:spcBef>
              <a:spcAft>
                <a:spcPts val="0"/>
              </a:spcAft>
              <a:defRPr/>
            </a:pPr>
            <a:endParaRPr lang="en-US" dirty="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buClr>
                <a:srgbClr val="000000"/>
              </a:buClr>
              <a:buSzPct val="25000"/>
            </a:pPr>
            <a:fld id="{13095B3D-4A9E-487F-A9E7-C2776C9DFBBB}" type="slidenum">
              <a:rPr lang="en-US" altLang="en-US">
                <a:solidFill>
                  <a:srgbClr val="000000"/>
                </a:solidFill>
                <a:sym typeface="Calibri" panose="020F0502020204030204" pitchFamily="34" charset="0"/>
              </a:rPr>
              <a:pPr>
                <a:spcBef>
                  <a:spcPct val="0"/>
                </a:spcBef>
                <a:buClr>
                  <a:srgbClr val="000000"/>
                </a:buClr>
                <a:buSzPct val="25000"/>
              </a:pPr>
              <a:t>3</a:t>
            </a:fld>
            <a:endParaRPr lang="en-US" altLang="en-US">
              <a:solidFill>
                <a:srgbClr val="000000"/>
              </a:solidFill>
              <a:sym typeface="Calibri" panose="020F0502020204030204" pitchFamily="34" charset="0"/>
            </a:endParaRPr>
          </a:p>
        </p:txBody>
      </p:sp>
    </p:spTree>
    <p:extLst>
      <p:ext uri="{BB962C8B-B14F-4D97-AF65-F5344CB8AC3E}">
        <p14:creationId xmlns:p14="http://schemas.microsoft.com/office/powerpoint/2010/main" val="1531133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fontAlgn="auto" hangingPunct="1">
              <a:spcBef>
                <a:spcPts val="0"/>
              </a:spcBef>
              <a:spcAft>
                <a:spcPts val="0"/>
              </a:spcAft>
              <a:buFont typeface="Arial" panose="020B0604020202020204" pitchFamily="34" charset="0"/>
              <a:buChar char="•"/>
              <a:defRPr/>
            </a:pPr>
            <a:r>
              <a:rPr lang="en-US" dirty="0" smtClean="0"/>
              <a:t>At a high level, the strategies for this best practice recommendation are to:</a:t>
            </a:r>
          </a:p>
          <a:p>
            <a:pPr marL="628650" lvl="1" indent="-171450">
              <a:buFont typeface="Arial" panose="020B0604020202020204" pitchFamily="34" charset="0"/>
              <a:buChar char="•"/>
              <a:defRPr/>
            </a:pPr>
            <a:r>
              <a:rPr lang="en-US" altLang="en-US" dirty="0" smtClean="0"/>
              <a:t>Make client-collected screening options available </a:t>
            </a:r>
          </a:p>
          <a:p>
            <a:pPr marL="628650" lvl="1" indent="-171450">
              <a:buFont typeface="Arial" panose="020B0604020202020204" pitchFamily="34" charset="0"/>
              <a:buChar char="•"/>
              <a:defRPr/>
            </a:pPr>
            <a:r>
              <a:rPr lang="en-US" altLang="en-US" dirty="0" smtClean="0"/>
              <a:t>Establish routine clinic flow processes for screening</a:t>
            </a:r>
          </a:p>
          <a:p>
            <a:pPr marL="628650" lvl="1" indent="-171450">
              <a:buFont typeface="Arial" panose="020B0604020202020204" pitchFamily="34" charset="0"/>
              <a:buChar char="•"/>
              <a:defRPr/>
            </a:pPr>
            <a:r>
              <a:rPr lang="en-US" altLang="en-US" dirty="0" smtClean="0"/>
              <a:t>Procure lab services with timely turnaround</a:t>
            </a:r>
          </a:p>
          <a:p>
            <a:pPr marL="628650" lvl="1" indent="-171450">
              <a:buFont typeface="Arial" panose="020B0604020202020204" pitchFamily="34" charset="0"/>
              <a:buChar char="•"/>
              <a:defRPr/>
            </a:pPr>
            <a:r>
              <a:rPr lang="en-US" altLang="en-US" dirty="0" smtClean="0"/>
              <a:t>Establish recall systems to retest clients three months after treatment</a:t>
            </a: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BDB416-45B7-41B5-87DF-7EE3316F5480}" type="slidenum">
              <a:rPr lang="en-US" altLang="en-US"/>
              <a:pPr>
                <a:spcBef>
                  <a:spcPct val="0"/>
                </a:spcBef>
              </a:pPr>
              <a:t>4</a:t>
            </a:fld>
            <a:endParaRPr lang="en-US" altLang="en-US"/>
          </a:p>
        </p:txBody>
      </p:sp>
    </p:spTree>
    <p:extLst>
      <p:ext uri="{BB962C8B-B14F-4D97-AF65-F5344CB8AC3E}">
        <p14:creationId xmlns:p14="http://schemas.microsoft.com/office/powerpoint/2010/main" val="153758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First, why are we even discussing this? There is sometimes some</a:t>
            </a:r>
            <a:r>
              <a:rPr lang="en-US" baseline="0" dirty="0" smtClean="0"/>
              <a:t> confusion about why we’d even want to consider different specimen types.</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aseline="0" dirty="0" smtClean="0"/>
              <a:t>The advantage of using urine over </a:t>
            </a:r>
            <a:r>
              <a:rPr lang="en-US" baseline="0" dirty="0" err="1" smtClean="0"/>
              <a:t>endocervical</a:t>
            </a:r>
            <a:r>
              <a:rPr lang="en-US" baseline="0" dirty="0" smtClean="0"/>
              <a:t> specimens is clear: it is a way to screen without having do to a pelvic exam</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aseline="0" dirty="0" smtClean="0"/>
              <a:t>But, the advantages to using vaginal swabs – especially the self-collected vaginal swab option – and how it compares to the other options, isn’t always quite as clear. So, lets start with the evidence.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smtClean="0"/>
              <a:t>Shafter</a:t>
            </a:r>
            <a:r>
              <a:rPr lang="en-US" b="0" baseline="0" dirty="0" smtClean="0"/>
              <a:t> et al did a study of</a:t>
            </a:r>
            <a:r>
              <a:rPr lang="en-US" b="0" dirty="0" smtClean="0"/>
              <a:t> </a:t>
            </a:r>
            <a:r>
              <a:rPr lang="en-US" sz="1200" b="0" i="0" u="none" strike="noStrike" kern="1200" baseline="0" dirty="0" smtClean="0">
                <a:solidFill>
                  <a:schemeClr val="tx1"/>
                </a:solidFill>
                <a:latin typeface="+mn-lt"/>
                <a:ea typeface="+mn-ea"/>
                <a:cs typeface="+mn-cs"/>
              </a:rPr>
              <a:t>a large and diverse national sample of non-health-care-seeking young women entering the military; they sought to compare the abilities of three different techniques of collecting specimens (first-void urine, self-collected vaginal swab, and clinician-collected </a:t>
            </a:r>
            <a:r>
              <a:rPr lang="en-US" sz="1200" b="0" i="0" u="none" strike="noStrike" kern="1200" baseline="0" dirty="0" err="1" smtClean="0">
                <a:solidFill>
                  <a:schemeClr val="tx1"/>
                </a:solidFill>
                <a:latin typeface="+mn-lt"/>
                <a:ea typeface="+mn-ea"/>
                <a:cs typeface="+mn-cs"/>
              </a:rPr>
              <a:t>endocervical</a:t>
            </a:r>
            <a:r>
              <a:rPr lang="en-US" sz="1200" b="0" i="0" u="none" strike="noStrike" kern="1200" baseline="0" dirty="0" smtClean="0">
                <a:solidFill>
                  <a:schemeClr val="tx1"/>
                </a:solidFill>
                <a:latin typeface="+mn-lt"/>
                <a:ea typeface="+mn-ea"/>
                <a:cs typeface="+mn-cs"/>
              </a:rPr>
              <a:t> swab) to identify a positive specimen. </a:t>
            </a:r>
            <a:r>
              <a:rPr lang="en-US" b="0" dirty="0" smtClean="0"/>
              <a:t>The proportion of positives identified by specimen type for C. trachomatis were: </a:t>
            </a:r>
          </a:p>
          <a:p>
            <a:pPr lvl="1"/>
            <a:r>
              <a:rPr lang="en-US" dirty="0" err="1" smtClean="0"/>
              <a:t>Endocervix</a:t>
            </a:r>
            <a:r>
              <a:rPr lang="en-US" dirty="0" smtClean="0"/>
              <a:t> 65%</a:t>
            </a:r>
          </a:p>
          <a:p>
            <a:pPr lvl="1"/>
            <a:r>
              <a:rPr lang="en-US" dirty="0" smtClean="0"/>
              <a:t>Urine 72%</a:t>
            </a:r>
          </a:p>
          <a:p>
            <a:pPr lvl="1"/>
            <a:r>
              <a:rPr lang="en-US" dirty="0" smtClean="0"/>
              <a:t>Vagina 81%</a:t>
            </a:r>
          </a:p>
          <a:p>
            <a:pPr marL="171450" indent="-171450">
              <a:buFont typeface="Arial" panose="020B0604020202020204" pitchFamily="34" charset="0"/>
              <a:buChar char="•"/>
            </a:pPr>
            <a:r>
              <a:rPr lang="en-US" b="0" dirty="0" err="1" smtClean="0"/>
              <a:t>Schachter</a:t>
            </a:r>
            <a:r>
              <a:rPr lang="en-US" b="0" dirty="0" smtClean="0"/>
              <a:t> et al. conducted another multi-center study,</a:t>
            </a:r>
            <a:r>
              <a:rPr lang="en-US" b="0" baseline="0" dirty="0" smtClean="0"/>
              <a:t> they assumed that b</a:t>
            </a:r>
            <a:r>
              <a:rPr lang="en-US" sz="1200" b="0" i="0" u="none" strike="noStrike" kern="1200" baseline="0" dirty="0" smtClean="0">
                <a:solidFill>
                  <a:schemeClr val="tx1"/>
                </a:solidFill>
                <a:latin typeface="+mn-lt"/>
                <a:ea typeface="+mn-ea"/>
                <a:cs typeface="+mn-cs"/>
              </a:rPr>
              <a:t>ecause self-collected vaginal swabs (VS) were potentially very useful for screening asymptomatic women for </a:t>
            </a:r>
            <a:r>
              <a:rPr lang="en-US" sz="1200" b="0" i="1" u="none" strike="noStrike" kern="1200" baseline="0" dirty="0" smtClean="0">
                <a:solidFill>
                  <a:schemeClr val="tx1"/>
                </a:solidFill>
                <a:latin typeface="+mn-lt"/>
                <a:ea typeface="+mn-ea"/>
                <a:cs typeface="+mn-cs"/>
              </a:rPr>
              <a:t>Chlamydia trachomatis </a:t>
            </a:r>
            <a:r>
              <a:rPr lang="en-US" sz="1200" b="0" i="0" u="none" strike="noStrike" kern="1200" baseline="0" dirty="0" smtClean="0">
                <a:solidFill>
                  <a:schemeClr val="tx1"/>
                </a:solidFill>
                <a:latin typeface="+mn-lt"/>
                <a:ea typeface="+mn-ea"/>
                <a:cs typeface="+mn-cs"/>
              </a:rPr>
              <a:t>infection, they wanted to determine whether VS are equal; so among CT + women (by culture) they compared the NAAT sensitivity using the following specimen types and found: </a:t>
            </a:r>
          </a:p>
          <a:p>
            <a:pPr lvl="1"/>
            <a:r>
              <a:rPr lang="en-US" dirty="0" err="1" smtClean="0"/>
              <a:t>Endocervix</a:t>
            </a:r>
            <a:r>
              <a:rPr lang="en-US" dirty="0" smtClean="0"/>
              <a:t> 91%</a:t>
            </a:r>
          </a:p>
          <a:p>
            <a:pPr lvl="1"/>
            <a:r>
              <a:rPr lang="en-US" dirty="0" smtClean="0"/>
              <a:t>Urine 80%</a:t>
            </a:r>
          </a:p>
          <a:p>
            <a:pPr lvl="1"/>
            <a:r>
              <a:rPr lang="en-US" dirty="0" smtClean="0"/>
              <a:t>Vagina 93%</a:t>
            </a:r>
          </a:p>
          <a:p>
            <a:endParaRPr lang="en-US" dirty="0" smtClean="0"/>
          </a:p>
          <a:p>
            <a:r>
              <a:rPr lang="en-US" b="1" u="sng" dirty="0" smtClean="0"/>
              <a:t>Source: </a:t>
            </a:r>
          </a:p>
          <a:p>
            <a:r>
              <a:rPr lang="en-US" dirty="0" smtClean="0"/>
              <a:t>Shafer et al. JOURNAL OF CLINICAL MICROBIOLOGY, Sept. 2003,</a:t>
            </a:r>
          </a:p>
          <a:p>
            <a:r>
              <a:rPr lang="en-US" dirty="0" err="1" smtClean="0"/>
              <a:t>Schachter</a:t>
            </a:r>
            <a:r>
              <a:rPr lang="en-US" dirty="0" smtClean="0"/>
              <a:t> et al. JOURNAL OF CLINICAL MICROBIOLOGY, Aug. 2003</a:t>
            </a:r>
            <a:endParaRPr lang="en-US" dirty="0"/>
          </a:p>
        </p:txBody>
      </p:sp>
      <p:sp>
        <p:nvSpPr>
          <p:cNvPr id="4" name="Slide Number Placeholder 3"/>
          <p:cNvSpPr>
            <a:spLocks noGrp="1"/>
          </p:cNvSpPr>
          <p:nvPr>
            <p:ph type="sldNum" sz="quarter" idx="10"/>
          </p:nvPr>
        </p:nvSpPr>
        <p:spPr/>
        <p:txBody>
          <a:bodyPr/>
          <a:lstStyle/>
          <a:p>
            <a:pPr>
              <a:defRPr/>
            </a:pPr>
            <a:fld id="{C6CDB759-55E4-4050-9ACB-91CE5217AA0C}" type="slidenum">
              <a:rPr lang="en-US" smtClean="0"/>
              <a:pPr>
                <a:defRPr/>
              </a:pPr>
              <a:t>5</a:t>
            </a:fld>
            <a:endParaRPr lang="en-US"/>
          </a:p>
        </p:txBody>
      </p:sp>
    </p:spTree>
    <p:extLst>
      <p:ext uri="{BB962C8B-B14F-4D97-AF65-F5344CB8AC3E}">
        <p14:creationId xmlns:p14="http://schemas.microsoft.com/office/powerpoint/2010/main" val="3423051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39" name="Shape 539"/>
          <p:cNvSpPr txBox="1">
            <a:spLocks noGrp="1"/>
          </p:cNvSpPr>
          <p:nvPr>
            <p:ph type="body" idx="1"/>
          </p:nvPr>
        </p:nvSpPr>
        <p:spPr/>
        <p:txBody>
          <a:bodyPr wrap="square" lIns="91425" tIns="91425" rIns="91425" bIns="91425" anchor="t" anchorCtr="0">
            <a:noAutofit/>
          </a:bodyPr>
          <a:lstStyle/>
          <a:p>
            <a:pPr marL="171450" indent="-171450" eaLnBrk="1" fontAlgn="auto" hangingPunct="1">
              <a:spcBef>
                <a:spcPct val="0"/>
              </a:spcBef>
              <a:spcAft>
                <a:spcPts val="0"/>
              </a:spcAft>
              <a:buFont typeface="Arial" panose="020B0604020202020204" pitchFamily="34" charset="0"/>
              <a:buChar char="•"/>
              <a:defRPr/>
            </a:pPr>
            <a:r>
              <a:rPr lang="en-US" dirty="0" smtClean="0"/>
              <a:t>The recommendations from CDC’s 2015 STD Treatment Guidelines include the recommended and acceptable test technologies. </a:t>
            </a:r>
          </a:p>
          <a:p>
            <a:pPr marL="171450" indent="-171450" eaLnBrk="1" fontAlgn="auto" hangingPunct="1">
              <a:spcBef>
                <a:spcPct val="0"/>
              </a:spcBef>
              <a:spcAft>
                <a:spcPts val="0"/>
              </a:spcAft>
              <a:buFont typeface="Arial" panose="020B0604020202020204" pitchFamily="34" charset="0"/>
              <a:buChar char="•"/>
              <a:defRPr/>
            </a:pPr>
            <a:r>
              <a:rPr lang="en-US" dirty="0" smtClean="0"/>
              <a:t>The gold standard for diagnostic testing of chlamydia and gonorrhea is the nucleic acid amplification test (referred to as NAAT).</a:t>
            </a:r>
          </a:p>
          <a:p>
            <a:pPr marL="171450" indent="-171450" eaLnBrk="1" fontAlgn="auto" hangingPunct="1">
              <a:spcBef>
                <a:spcPct val="0"/>
              </a:spcBef>
              <a:spcAft>
                <a:spcPts val="0"/>
              </a:spcAft>
              <a:buFont typeface="Arial" panose="020B0604020202020204" pitchFamily="34" charset="0"/>
              <a:buChar char="•"/>
              <a:defRPr/>
            </a:pPr>
            <a:r>
              <a:rPr lang="en-US" altLang="en-US" dirty="0" smtClean="0"/>
              <a:t>The 2015 STD Treatment Guidelines recommendation for women is: </a:t>
            </a:r>
            <a:r>
              <a:rPr lang="en-US" dirty="0" smtClean="0"/>
              <a:t>first-catch urine or collecting swab specimens from the </a:t>
            </a:r>
            <a:r>
              <a:rPr lang="en-US" dirty="0" err="1" smtClean="0"/>
              <a:t>endocervix</a:t>
            </a:r>
            <a:r>
              <a:rPr lang="en-US" dirty="0" smtClean="0"/>
              <a:t> or vagina using a NAAT.</a:t>
            </a:r>
            <a:endParaRPr lang="en-US" dirty="0" smtClean="0">
              <a:solidFill>
                <a:schemeClr val="dk2"/>
              </a:solidFill>
              <a:ea typeface="Calibri"/>
              <a:cs typeface="Calibri"/>
              <a:sym typeface="Calibri"/>
            </a:endParaRPr>
          </a:p>
          <a:p>
            <a:pPr lvl="1">
              <a:lnSpc>
                <a:spcPct val="80000"/>
              </a:lnSpc>
              <a:spcBef>
                <a:spcPts val="0"/>
              </a:spcBef>
              <a:spcAft>
                <a:spcPts val="0"/>
              </a:spcAft>
              <a:buClr>
                <a:schemeClr val="dk2"/>
              </a:buClr>
              <a:buSzPct val="100000"/>
              <a:buFont typeface="Arial"/>
              <a:buChar char="•"/>
              <a:defRPr/>
            </a:pPr>
            <a:r>
              <a:rPr lang="en-US" b="0" dirty="0" smtClean="0">
                <a:solidFill>
                  <a:schemeClr val="dk2"/>
                </a:solidFill>
                <a:ea typeface="Calibri"/>
                <a:cs typeface="Calibri"/>
                <a:sym typeface="Calibri"/>
              </a:rPr>
              <a:t> A self- or clinician-collected vaginal swab is the recommended sample type, which may be performed by the client herself or by the provider during a pelvic exam.</a:t>
            </a:r>
          </a:p>
          <a:p>
            <a:pPr lvl="1">
              <a:lnSpc>
                <a:spcPct val="80000"/>
              </a:lnSpc>
              <a:spcBef>
                <a:spcPts val="440"/>
              </a:spcBef>
              <a:spcAft>
                <a:spcPts val="0"/>
              </a:spcAft>
              <a:buClr>
                <a:schemeClr val="dk2"/>
              </a:buClr>
              <a:buSzPct val="100000"/>
              <a:buFont typeface="Arial"/>
              <a:buChar char="•"/>
              <a:defRPr/>
            </a:pPr>
            <a:r>
              <a:rPr lang="en-US" dirty="0" smtClean="0">
                <a:solidFill>
                  <a:schemeClr val="dk2"/>
                </a:solidFill>
                <a:ea typeface="Calibri"/>
                <a:cs typeface="Calibri"/>
                <a:sym typeface="Calibri"/>
              </a:rPr>
              <a:t> A first-catch urine specimen is </a:t>
            </a:r>
            <a:r>
              <a:rPr lang="en-US" dirty="0" smtClean="0"/>
              <a:t>an acceptable specimen type for screening of both men and women. Although first void urine was the least sensitive sampling method, it is also the least invasive method. </a:t>
            </a:r>
          </a:p>
          <a:p>
            <a:pPr lvl="1">
              <a:lnSpc>
                <a:spcPct val="80000"/>
              </a:lnSpc>
              <a:spcBef>
                <a:spcPts val="440"/>
              </a:spcBef>
              <a:spcAft>
                <a:spcPts val="0"/>
              </a:spcAft>
              <a:buClr>
                <a:schemeClr val="dk2"/>
              </a:buClr>
              <a:buSzPct val="100000"/>
              <a:buFont typeface="Arial"/>
              <a:buChar char="•"/>
              <a:defRPr/>
            </a:pPr>
            <a:r>
              <a:rPr lang="en-US" dirty="0" smtClean="0"/>
              <a:t> Urine is the preferred specimen type for testing males with NAATs. </a:t>
            </a:r>
          </a:p>
          <a:p>
            <a:pPr lvl="1">
              <a:lnSpc>
                <a:spcPct val="80000"/>
              </a:lnSpc>
              <a:spcBef>
                <a:spcPts val="440"/>
              </a:spcBef>
              <a:spcAft>
                <a:spcPts val="0"/>
              </a:spcAft>
              <a:buClr>
                <a:schemeClr val="dk2"/>
              </a:buClr>
              <a:buSzPct val="100000"/>
              <a:buFont typeface="Arial"/>
              <a:buChar char="•"/>
              <a:defRPr/>
            </a:pPr>
            <a:r>
              <a:rPr lang="en-US" altLang="en-US" dirty="0" smtClean="0"/>
              <a:t> Previous evidence suggests that the liquid-based cytology specimens collected for Pap smears might be acceptable specimens for NAAT testing, although test sensitivity using these specimens may be lower than that    </a:t>
            </a:r>
          </a:p>
          <a:p>
            <a:pPr lvl="1">
              <a:lnSpc>
                <a:spcPct val="80000"/>
              </a:lnSpc>
              <a:spcBef>
                <a:spcPts val="440"/>
              </a:spcBef>
              <a:spcAft>
                <a:spcPts val="0"/>
              </a:spcAft>
              <a:buClr>
                <a:schemeClr val="dk2"/>
              </a:buClr>
              <a:buSzPct val="100000"/>
              <a:buFont typeface="Arial"/>
              <a:buNone/>
              <a:defRPr/>
            </a:pPr>
            <a:r>
              <a:rPr lang="en-US" altLang="en-US" dirty="0" smtClean="0"/>
              <a:t>associated with use of cervical or vaginal swab specimens.</a:t>
            </a:r>
          </a:p>
          <a:p>
            <a:pPr marL="171450" marR="0" indent="-171450" algn="l" defTabSz="914400" rtl="0" eaLnBrk="0" fontAlgn="base" latinLnBrk="0" hangingPunct="0">
              <a:lnSpc>
                <a:spcPct val="80000"/>
              </a:lnSpc>
              <a:spcBef>
                <a:spcPts val="440"/>
              </a:spcBef>
              <a:spcAft>
                <a:spcPts val="0"/>
              </a:spcAft>
              <a:buClr>
                <a:schemeClr val="dk2"/>
              </a:buClr>
              <a:buSzPct val="100000"/>
              <a:buFont typeface="Arial" panose="020B0604020202020204" pitchFamily="34" charset="0"/>
              <a:buChar char="•"/>
              <a:tabLst/>
              <a:defRPr/>
            </a:pPr>
            <a:r>
              <a:rPr lang="en-US" dirty="0" smtClean="0"/>
              <a:t>The CDC states that for NAAT</a:t>
            </a:r>
            <a:r>
              <a:rPr lang="en-US" baseline="0" dirty="0" smtClean="0"/>
              <a:t> testing in females that vaginal self-swabs are the specimen of choice. Vaginal swabs and cervical are equal in sensitivity/specificity. Vaginal is preferred over cervical swab because it is less invasive and does not require a pelvic exam by clinician. Female urine specimen is acceptable but may have reduced performance compared to genital swabs. </a:t>
            </a:r>
            <a:endParaRPr lang="en-US" dirty="0" smtClean="0"/>
          </a:p>
          <a:p>
            <a:pPr marL="171450" indent="-171450">
              <a:lnSpc>
                <a:spcPct val="80000"/>
              </a:lnSpc>
              <a:spcBef>
                <a:spcPts val="440"/>
              </a:spcBef>
              <a:spcAft>
                <a:spcPts val="0"/>
              </a:spcAft>
              <a:buClr>
                <a:schemeClr val="dk2"/>
              </a:buClr>
              <a:buSzPct val="100000"/>
              <a:buFont typeface="Arial" panose="020B0604020202020204" pitchFamily="34" charset="0"/>
              <a:buChar char="•"/>
              <a:defRPr/>
            </a:pPr>
            <a:r>
              <a:rPr lang="en-US" altLang="en-US" dirty="0" smtClean="0"/>
              <a:t>Although vaginal swabs are the recommended sample type, a urine specimen is also acceptable if it supports other clinic efficiency goals. </a:t>
            </a:r>
          </a:p>
          <a:p>
            <a:pPr eaLnBrk="1" hangingPunct="1">
              <a:spcBef>
                <a:spcPct val="0"/>
              </a:spcBef>
              <a:defRPr/>
            </a:pPr>
            <a:endParaRPr lang="en-US" altLang="en-US" dirty="0" smtClean="0"/>
          </a:p>
          <a:p>
            <a:pPr eaLnBrk="1" hangingPunct="1">
              <a:spcBef>
                <a:spcPct val="0"/>
              </a:spcBef>
              <a:defRPr/>
            </a:pPr>
            <a:endParaRPr lang="en-US" altLang="en-US" dirty="0" smtClean="0"/>
          </a:p>
          <a:p>
            <a:pPr eaLnBrk="1" hangingPunct="1">
              <a:spcBef>
                <a:spcPct val="0"/>
              </a:spcBef>
              <a:defRPr/>
            </a:pPr>
            <a:r>
              <a:rPr lang="en-US" altLang="en-US" b="1" u="sng" dirty="0" smtClean="0"/>
              <a:t>Sources (for reference)</a:t>
            </a:r>
          </a:p>
          <a:p>
            <a:pPr marL="171450" indent="-171450" eaLnBrk="1" hangingPunct="1">
              <a:spcBef>
                <a:spcPct val="0"/>
              </a:spcBef>
              <a:buFont typeface="Arial" panose="020B0604020202020204" pitchFamily="34" charset="0"/>
              <a:buChar char="•"/>
              <a:defRPr/>
            </a:pPr>
            <a:r>
              <a:rPr lang="en-US" altLang="en-US" u="sng" dirty="0" smtClean="0">
                <a:solidFill>
                  <a:schemeClr val="hlink"/>
                </a:solidFill>
                <a:ea typeface="Calibri" pitchFamily="34" charset="0"/>
                <a:cs typeface="Calibri" pitchFamily="34" charset="0"/>
                <a:sym typeface="Calibri" pitchFamily="34" charset="0"/>
                <a:hlinkClick r:id="rId3"/>
              </a:rPr>
              <a:t>https://www.cdc.gov/std/laboratory/2014labrec/default.htm</a:t>
            </a:r>
            <a:r>
              <a:rPr lang="en-US" altLang="en-US" dirty="0" smtClean="0">
                <a:solidFill>
                  <a:srgbClr val="000000"/>
                </a:solidFill>
                <a:ea typeface="Calibri" pitchFamily="34" charset="0"/>
                <a:cs typeface="Calibri" pitchFamily="34" charset="0"/>
                <a:sym typeface="Calibri" pitchFamily="34" charset="0"/>
              </a:rPr>
              <a:t> </a:t>
            </a:r>
            <a:endParaRPr lang="en-US" altLang="en-US" b="1" u="sng" dirty="0" smtClean="0">
              <a:solidFill>
                <a:schemeClr val="tx1"/>
              </a:solidFill>
              <a:ea typeface="+mn-ea"/>
              <a:cs typeface="+mn-cs"/>
              <a:sym typeface="Calibri" pitchFamily="34" charset="0"/>
            </a:endParaRPr>
          </a:p>
          <a:p>
            <a:pPr marL="171450" indent="-171450" eaLnBrk="1" hangingPunct="1">
              <a:spcBef>
                <a:spcPct val="0"/>
              </a:spcBef>
              <a:buFont typeface="Arial" panose="020B0604020202020204" pitchFamily="34" charset="0"/>
              <a:buChar char="•"/>
              <a:defRPr/>
            </a:pPr>
            <a:r>
              <a:rPr lang="en-US" altLang="en-US" sz="1200" dirty="0" smtClean="0">
                <a:sym typeface="Calibri" panose="020F0502020204030204" pitchFamily="34" charset="0"/>
                <a:hlinkClick r:id="rId4"/>
              </a:rPr>
              <a:t>https://www.cdc.gov/std/tg2015/</a:t>
            </a:r>
            <a:r>
              <a:rPr lang="en-US" altLang="en-US" sz="1200" dirty="0" smtClean="0">
                <a:sym typeface="Calibri" panose="020F0502020204030204" pitchFamily="34" charset="0"/>
              </a:rPr>
              <a:t> </a:t>
            </a:r>
          </a:p>
        </p:txBody>
      </p:sp>
      <p:sp>
        <p:nvSpPr>
          <p:cNvPr id="55299" name="Shape 540"/>
          <p:cNvSpPr>
            <a:spLocks noGrp="1" noRot="1" noChangeAspect="1" noTextEdit="1"/>
          </p:cNvSpPr>
          <p:nvPr>
            <p:ph type="sldImg" idx="2"/>
          </p:nvPr>
        </p:nvSpPr>
        <p:spPr bwMode="auto">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006978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 typeface="Arial" panose="020B0604020202020204" pitchFamily="34" charset="0"/>
              <a:buChar char="•"/>
              <a:defRPr/>
            </a:pPr>
            <a:r>
              <a:rPr lang="en-US" altLang="en-US" dirty="0" smtClean="0"/>
              <a:t>A common question asked about specimen collection is whether to do </a:t>
            </a:r>
            <a:r>
              <a:rPr lang="en-US" altLang="en-US" dirty="0" err="1" smtClean="0"/>
              <a:t>extragenital</a:t>
            </a:r>
            <a:r>
              <a:rPr lang="en-US" altLang="en-US" dirty="0" smtClean="0"/>
              <a:t> screening. </a:t>
            </a:r>
          </a:p>
          <a:p>
            <a:pPr marL="171450" indent="-171450" eaLnBrk="1" hangingPunct="1">
              <a:buFont typeface="Arial" panose="020B0604020202020204" pitchFamily="34" charset="0"/>
              <a:buChar char="•"/>
            </a:pPr>
            <a:r>
              <a:rPr lang="en-US" altLang="en-US" dirty="0" smtClean="0"/>
              <a:t>In a study by Kent e</a:t>
            </a:r>
            <a:r>
              <a:rPr lang="en-US" altLang="en-US" baseline="0" dirty="0" smtClean="0"/>
              <a:t>t al: </a:t>
            </a:r>
            <a:r>
              <a:rPr lang="en-US" altLang="en-US" dirty="0" smtClean="0"/>
              <a:t>Among 6,434 MSM attending an STD clinic or a gay men’s clinic, the study found that the prevalence by site for C. trachomatis was 7.9% for the rectum, 5.2% urethral, and 1.4% pharyngeal was 6.9% for the rectum, 6% urethral, and 9.2% pharyngeal. The great majority (84%) of the gonococcal and chlamydial rectal infections were asymptomatic. </a:t>
            </a:r>
          </a:p>
          <a:p>
            <a:pPr eaLnBrk="1" hangingPunct="1"/>
            <a:endParaRPr lang="en-US" altLang="en-US" dirty="0" smtClean="0"/>
          </a:p>
          <a:p>
            <a:pPr eaLnBrk="1" hangingPunct="1"/>
            <a:r>
              <a:rPr lang="en-US" altLang="en-US" b="1" u="sng" dirty="0" smtClean="0"/>
              <a:t>Source</a:t>
            </a:r>
          </a:p>
          <a:p>
            <a:pPr eaLnBrk="1" hangingPunct="1"/>
            <a:r>
              <a:rPr lang="en-US" altLang="en-US" dirty="0" smtClean="0"/>
              <a:t>Kent CK, Chaw JK, Wong W, et al. Prevalence of rectal, urethral, and pharyngeal chlamydia and gonorrhea detected in 2 clinical settings among men who have sex with men: San Francisco, California, 2003. </a:t>
            </a:r>
            <a:r>
              <a:rPr lang="en-US" altLang="en-US" dirty="0" err="1" smtClean="0"/>
              <a:t>Clin</a:t>
            </a:r>
            <a:r>
              <a:rPr lang="en-US" altLang="en-US" dirty="0" smtClean="0"/>
              <a:t> Infect Dis 2005;41:67–74.</a:t>
            </a:r>
          </a:p>
        </p:txBody>
      </p:sp>
      <p:sp>
        <p:nvSpPr>
          <p:cNvPr id="4" name="Slide Number Placeholder 3"/>
          <p:cNvSpPr>
            <a:spLocks noGrp="1"/>
          </p:cNvSpPr>
          <p:nvPr>
            <p:ph type="sldNum" sz="quarter" idx="5"/>
          </p:nvPr>
        </p:nvSpPr>
        <p:spPr/>
        <p:txBody>
          <a:bodyPr/>
          <a:lstStyle/>
          <a:p>
            <a:pPr>
              <a:defRPr/>
            </a:pPr>
            <a:fld id="{09DC759D-3B09-4CB3-9CFC-4336A6C3AB95}"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53" name="Shape 553"/>
          <p:cNvSpPr txBox="1">
            <a:spLocks noGrp="1"/>
          </p:cNvSpPr>
          <p:nvPr>
            <p:ph type="body" idx="1"/>
          </p:nvPr>
        </p:nvSpPr>
        <p:spPr/>
        <p:txBody>
          <a:bodyPr wrap="square" lIns="91425" tIns="91425" rIns="91425" bIns="91425" anchor="t" anchorCtr="0">
            <a:noAutofit/>
          </a:bodyPr>
          <a:lstStyle/>
          <a:p>
            <a:pPr marL="171450" lvl="0" indent="-171450" eaLnBrk="1" hangingPunct="1">
              <a:spcBef>
                <a:spcPct val="0"/>
              </a:spcBef>
              <a:buFont typeface="Arial" panose="020B0604020202020204" pitchFamily="34" charset="0"/>
              <a:buChar char="•"/>
              <a:defRPr/>
            </a:pPr>
            <a:r>
              <a:rPr lang="en-US" altLang="en-US" dirty="0" smtClean="0"/>
              <a:t>At this time, r</a:t>
            </a:r>
            <a:r>
              <a:rPr lang="en-US" sz="2800" dirty="0" smtClean="0">
                <a:solidFill>
                  <a:srgbClr val="8DC63F"/>
                </a:solidFill>
                <a:ea typeface="Calibri"/>
                <a:cs typeface="Calibri"/>
                <a:sym typeface="Calibri"/>
              </a:rPr>
              <a:t>outine oropharyngeal screening is not recommended for women. </a:t>
            </a:r>
          </a:p>
          <a:p>
            <a:pPr marL="171450" lvl="0" indent="-171450" eaLnBrk="1" hangingPunct="1">
              <a:spcBef>
                <a:spcPct val="0"/>
              </a:spcBef>
              <a:buFont typeface="Arial" panose="020B0604020202020204" pitchFamily="34" charset="0"/>
              <a:buChar char="•"/>
              <a:defRPr/>
            </a:pPr>
            <a:r>
              <a:rPr lang="en-US" sz="2800" dirty="0" smtClean="0">
                <a:solidFill>
                  <a:srgbClr val="8DC63F"/>
                </a:solidFill>
                <a:ea typeface="Calibri"/>
                <a:cs typeface="Calibri"/>
                <a:sym typeface="Calibri"/>
              </a:rPr>
              <a:t>Rectal and oropharyngeal C. trachomatis infection in persons engaging in receptive anal or oral intercourse can be diagnosed by testing at the anatomic site of exposure.</a:t>
            </a:r>
          </a:p>
          <a:p>
            <a:pPr marL="171450" lvl="0" indent="-171450" eaLnBrk="1" hangingPunct="1">
              <a:spcBef>
                <a:spcPct val="0"/>
              </a:spcBef>
              <a:buFont typeface="Arial" panose="020B0604020202020204" pitchFamily="34" charset="0"/>
              <a:buChar char="•"/>
              <a:defRPr/>
            </a:pPr>
            <a:r>
              <a:rPr lang="en-US" sz="2800" dirty="0" smtClean="0">
                <a:ea typeface="Calibri"/>
                <a:cs typeface="Calibri"/>
                <a:sym typeface="Calibri"/>
              </a:rPr>
              <a:t>Infections are common in </a:t>
            </a:r>
            <a:r>
              <a:rPr lang="en-US" sz="2800" dirty="0" err="1" smtClean="0">
                <a:ea typeface="Calibri"/>
                <a:cs typeface="Calibri"/>
                <a:sym typeface="Calibri"/>
              </a:rPr>
              <a:t>extragenital</a:t>
            </a:r>
            <a:r>
              <a:rPr lang="en-US" sz="2800" dirty="0" smtClean="0">
                <a:ea typeface="Calibri"/>
                <a:cs typeface="Calibri"/>
                <a:sym typeface="Calibri"/>
              </a:rPr>
              <a:t> sites in certain populations, such as men who have sex with men (MSM). Because </a:t>
            </a:r>
            <a:r>
              <a:rPr lang="en-US" sz="2800" dirty="0" err="1" smtClean="0">
                <a:ea typeface="Calibri"/>
                <a:cs typeface="Calibri"/>
                <a:sym typeface="Calibri"/>
              </a:rPr>
              <a:t>extragenital</a:t>
            </a:r>
            <a:r>
              <a:rPr lang="en-US" sz="2800" dirty="0" smtClean="0">
                <a:ea typeface="Calibri"/>
                <a:cs typeface="Calibri"/>
                <a:sym typeface="Calibri"/>
              </a:rPr>
              <a:t> infections are common in MSM, and most infections are asymptomatic, routine annual screening of </a:t>
            </a:r>
            <a:r>
              <a:rPr lang="en-US" sz="2800" dirty="0" err="1" smtClean="0">
                <a:ea typeface="Calibri"/>
                <a:cs typeface="Calibri"/>
                <a:sym typeface="Calibri"/>
              </a:rPr>
              <a:t>extragenital</a:t>
            </a:r>
            <a:r>
              <a:rPr lang="en-US" sz="2800" dirty="0" smtClean="0">
                <a:ea typeface="Calibri"/>
                <a:cs typeface="Calibri"/>
                <a:sym typeface="Calibri"/>
              </a:rPr>
              <a:t> sites in MSM is recommended.</a:t>
            </a:r>
            <a:endParaRPr lang="en-US" sz="2800" b="1" dirty="0" smtClean="0">
              <a:solidFill>
                <a:srgbClr val="8DC63F"/>
              </a:solidFill>
              <a:ea typeface="Calibri"/>
              <a:cs typeface="Calibri"/>
              <a:sym typeface="Calibri"/>
            </a:endParaRPr>
          </a:p>
          <a:p>
            <a:pPr>
              <a:spcBef>
                <a:spcPts val="0"/>
              </a:spcBef>
              <a:defRPr/>
            </a:pPr>
            <a:endParaRPr lang="en-US" dirty="0" smtClean="0"/>
          </a:p>
          <a:p>
            <a:pPr>
              <a:spcBef>
                <a:spcPts val="0"/>
              </a:spcBef>
              <a:defRPr/>
            </a:pPr>
            <a:endParaRPr lang="en-US" dirty="0" smtClean="0"/>
          </a:p>
        </p:txBody>
      </p:sp>
      <p:sp>
        <p:nvSpPr>
          <p:cNvPr id="56323" name="Shape 554"/>
          <p:cNvSpPr>
            <a:spLocks noGrp="1" noRot="1" noChangeAspect="1" noTextEdit="1"/>
          </p:cNvSpPr>
          <p:nvPr>
            <p:ph type="sldImg" idx="2"/>
          </p:nvPr>
        </p:nvSpPr>
        <p:spPr bwMode="auto">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680010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buFont typeface="Arial" panose="020B0604020202020204" pitchFamily="34" charset="0"/>
              <a:buChar char="•"/>
            </a:pPr>
            <a:r>
              <a:rPr lang="en-US" altLang="en-US" baseline="0" dirty="0" smtClean="0"/>
              <a:t>Another common question, is why there isn’t more of a focus is not on screening all young men –as this is, obviously, where most young women get their infections.</a:t>
            </a:r>
          </a:p>
          <a:p>
            <a:pPr marL="171450" indent="-171450" eaLnBrk="1" hangingPunct="1">
              <a:buFont typeface="Arial" panose="020B0604020202020204" pitchFamily="34" charset="0"/>
              <a:buChar char="•"/>
            </a:pPr>
            <a:r>
              <a:rPr lang="en-US" altLang="en-US" b="0" dirty="0" smtClean="0"/>
              <a:t>Although evidence is insufficient to recommend routine screening for C. trachomatis in sexually active young men because of several factors (e.g., feasibility, efficacy, and cost-effectiveness), the screening of sexually active young men should be considered in clinical settings with a high prevalence of chlamydia (e.g., adolescent clinics, correctional facilities, and STD clinics) or in populations with high burden of infection </a:t>
            </a:r>
          </a:p>
        </p:txBody>
      </p:sp>
      <p:sp>
        <p:nvSpPr>
          <p:cNvPr id="4" name="Slide Number Placeholder 3"/>
          <p:cNvSpPr>
            <a:spLocks noGrp="1"/>
          </p:cNvSpPr>
          <p:nvPr>
            <p:ph type="sldNum" sz="quarter" idx="5"/>
          </p:nvPr>
        </p:nvSpPr>
        <p:spPr/>
        <p:txBody>
          <a:bodyPr/>
          <a:lstStyle/>
          <a:p>
            <a:pPr>
              <a:defRPr/>
            </a:pPr>
            <a:fld id="{0A1E93DD-C08E-4325-BCCB-C1E7A0F1BB7A}"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3EFF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lgn="ctr">
              <a:defRPr sz="5400" b="1">
                <a:latin typeface="Segoe Condensed" panose="020B0606040200020203" pitchFamily="34" charset="0"/>
                <a:ea typeface="Segoe UI" panose="020B0502040204020203" pitchFamily="34" charset="0"/>
                <a:cs typeface="Segoe UI" panose="020B0502040204020203"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nchor="ctr">
            <a:normAutofit/>
          </a:bodyPr>
          <a:lstStyle>
            <a:lvl1pPr marL="0" indent="0" algn="ctr">
              <a:buNone/>
              <a:defRPr sz="2800" b="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5"/>
          <p:cNvSpPr>
            <a:spLocks noGrp="1"/>
          </p:cNvSpPr>
          <p:nvPr>
            <p:ph type="sldNum" sz="quarter" idx="10"/>
          </p:nvPr>
        </p:nvSpPr>
        <p:spPr/>
        <p:txBody>
          <a:bodyPr/>
          <a:lstStyle>
            <a:lvl1pPr>
              <a:defRPr/>
            </a:lvl1pPr>
          </a:lstStyle>
          <a:p>
            <a:pPr>
              <a:defRPr/>
            </a:pPr>
            <a:fld id="{4F2F93E0-A87E-4B7B-8B89-0DA4BEDB3B4D}" type="slidenum">
              <a:rPr lang="en-US"/>
              <a:pPr>
                <a:defRPr/>
              </a:pPr>
              <a:t>‹#›</a:t>
            </a:fld>
            <a:endParaRPr lang="en-US"/>
          </a:p>
        </p:txBody>
      </p:sp>
    </p:spTree>
    <p:extLst>
      <p:ext uri="{BB962C8B-B14F-4D97-AF65-F5344CB8AC3E}">
        <p14:creationId xmlns:p14="http://schemas.microsoft.com/office/powerpoint/2010/main" val="2838577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8B66AC86-1CA6-4712-A4BB-D703A997FC0C}" type="slidenum">
              <a:rPr lang="en-US"/>
              <a:pPr>
                <a:defRPr/>
              </a:pPr>
              <a:t>‹#›</a:t>
            </a:fld>
            <a:endParaRPr lang="en-US" dirty="0"/>
          </a:p>
        </p:txBody>
      </p:sp>
    </p:spTree>
    <p:extLst>
      <p:ext uri="{BB962C8B-B14F-4D97-AF65-F5344CB8AC3E}">
        <p14:creationId xmlns:p14="http://schemas.microsoft.com/office/powerpoint/2010/main" val="1220159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A5277E2A-5D2A-49CE-B748-869C3DC1D763}" type="slidenum">
              <a:rPr lang="en-US"/>
              <a:pPr>
                <a:defRPr/>
              </a:pPr>
              <a:t>‹#›</a:t>
            </a:fld>
            <a:endParaRPr lang="en-US" dirty="0"/>
          </a:p>
        </p:txBody>
      </p:sp>
    </p:spTree>
    <p:extLst>
      <p:ext uri="{BB962C8B-B14F-4D97-AF65-F5344CB8AC3E}">
        <p14:creationId xmlns:p14="http://schemas.microsoft.com/office/powerpoint/2010/main" val="1475698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4B95B94E-F4CC-43A9-ADA2-00CE77818BE3}" type="slidenum">
              <a:rPr lang="en-US"/>
              <a:pPr>
                <a:defRPr/>
              </a:pPr>
              <a:t>‹#›</a:t>
            </a:fld>
            <a:endParaRPr lang="en-US" dirty="0"/>
          </a:p>
        </p:txBody>
      </p:sp>
    </p:spTree>
    <p:extLst>
      <p:ext uri="{BB962C8B-B14F-4D97-AF65-F5344CB8AC3E}">
        <p14:creationId xmlns:p14="http://schemas.microsoft.com/office/powerpoint/2010/main" val="38186228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F3EFF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5400" b="1"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122D5750-1D97-4FDA-96CD-D02EE82E964C}" type="slidenum">
              <a:rPr lang="en-US"/>
              <a:pPr>
                <a:defRPr/>
              </a:pPr>
              <a:t>‹#›</a:t>
            </a:fld>
            <a:endParaRPr lang="en-US"/>
          </a:p>
        </p:txBody>
      </p:sp>
    </p:spTree>
    <p:extLst>
      <p:ext uri="{BB962C8B-B14F-4D97-AF65-F5344CB8AC3E}">
        <p14:creationId xmlns:p14="http://schemas.microsoft.com/office/powerpoint/2010/main" val="132736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06963"/>
          </a:xfrm>
        </p:spPr>
        <p:txBody>
          <a:bodyPr>
            <a:normAutofit/>
          </a:bodyPr>
          <a:lstStyle>
            <a:lvl1pPr>
              <a:defRPr sz="30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038600" cy="4906963"/>
          </a:xfrm>
        </p:spPr>
        <p:txBody>
          <a:bodyPr>
            <a:normAutofit/>
          </a:bodyPr>
          <a:lstStyle>
            <a:lvl1pPr>
              <a:defRPr sz="30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F7891B3D-2D5E-4567-9CCB-5BF6EB149C1F}" type="slidenum">
              <a:rPr lang="en-US"/>
              <a:pPr>
                <a:defRPr/>
              </a:pPr>
              <a:t>‹#›</a:t>
            </a:fld>
            <a:endParaRPr lang="en-US" dirty="0"/>
          </a:p>
        </p:txBody>
      </p:sp>
    </p:spTree>
    <p:extLst>
      <p:ext uri="{BB962C8B-B14F-4D97-AF65-F5344CB8AC3E}">
        <p14:creationId xmlns:p14="http://schemas.microsoft.com/office/powerpoint/2010/main" val="713214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19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05000"/>
            <a:ext cx="4040188" cy="4221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219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05000"/>
            <a:ext cx="4041775" cy="4221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10"/>
          </p:nvPr>
        </p:nvSpPr>
        <p:spPr/>
        <p:txBody>
          <a:bodyPr/>
          <a:lstStyle>
            <a:lvl1pPr>
              <a:defRPr/>
            </a:lvl1pPr>
          </a:lstStyle>
          <a:p>
            <a:pPr>
              <a:defRPr/>
            </a:pPr>
            <a:fld id="{07F43D89-4D6A-4F60-A374-C413284E0FC9}" type="slidenum">
              <a:rPr lang="en-US"/>
              <a:pPr>
                <a:defRPr/>
              </a:pPr>
              <a:t>‹#›</a:t>
            </a:fld>
            <a:endParaRPr lang="en-US" dirty="0"/>
          </a:p>
        </p:txBody>
      </p:sp>
    </p:spTree>
    <p:extLst>
      <p:ext uri="{BB962C8B-B14F-4D97-AF65-F5344CB8AC3E}">
        <p14:creationId xmlns:p14="http://schemas.microsoft.com/office/powerpoint/2010/main" val="164874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8CC57AC6-AAAB-4F90-AAE6-1305772561D2}" type="slidenum">
              <a:rPr lang="en-US"/>
              <a:pPr>
                <a:defRPr/>
              </a:pPr>
              <a:t>‹#›</a:t>
            </a:fld>
            <a:endParaRPr lang="en-US" dirty="0"/>
          </a:p>
        </p:txBody>
      </p:sp>
    </p:spTree>
    <p:extLst>
      <p:ext uri="{BB962C8B-B14F-4D97-AF65-F5344CB8AC3E}">
        <p14:creationId xmlns:p14="http://schemas.microsoft.com/office/powerpoint/2010/main" val="251113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3A01A378-A016-40F9-ACE7-163465C67537}" type="slidenum">
              <a:rPr lang="en-US"/>
              <a:pPr>
                <a:defRPr/>
              </a:pPr>
              <a:t>‹#›</a:t>
            </a:fld>
            <a:endParaRPr lang="en-US" dirty="0"/>
          </a:p>
        </p:txBody>
      </p:sp>
    </p:spTree>
    <p:extLst>
      <p:ext uri="{BB962C8B-B14F-4D97-AF65-F5344CB8AC3E}">
        <p14:creationId xmlns:p14="http://schemas.microsoft.com/office/powerpoint/2010/main" val="4051867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userDrawn="1"/>
        </p:nvCxnSpPr>
        <p:spPr>
          <a:xfrm>
            <a:off x="3429000" y="228600"/>
            <a:ext cx="0" cy="59436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73050"/>
            <a:ext cx="3008313" cy="1162050"/>
          </a:xfrm>
        </p:spPr>
        <p:txBody>
          <a:bodyPr anchor="b">
            <a:normAutofit/>
          </a:bodyPr>
          <a:lstStyle>
            <a:lvl1pPr algn="l">
              <a:defRPr sz="32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0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0"/>
          </p:nvPr>
        </p:nvSpPr>
        <p:spPr/>
        <p:txBody>
          <a:bodyPr/>
          <a:lstStyle>
            <a:lvl1pPr>
              <a:defRPr/>
            </a:lvl1pPr>
          </a:lstStyle>
          <a:p>
            <a:pPr>
              <a:defRPr/>
            </a:pPr>
            <a:fld id="{2447BCDE-EA75-4B7F-ADC7-8FD4D70476DE}" type="slidenum">
              <a:rPr lang="en-US"/>
              <a:pPr>
                <a:defRPr/>
              </a:pPr>
              <a:t>‹#›</a:t>
            </a:fld>
            <a:endParaRPr lang="en-US"/>
          </a:p>
        </p:txBody>
      </p:sp>
    </p:spTree>
    <p:extLst>
      <p:ext uri="{BB962C8B-B14F-4D97-AF65-F5344CB8AC3E}">
        <p14:creationId xmlns:p14="http://schemas.microsoft.com/office/powerpoint/2010/main" val="132971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BFF3E2C0-AA76-458C-A63C-26882701B34A}" type="slidenum">
              <a:rPr lang="en-US"/>
              <a:pPr>
                <a:defRPr/>
              </a:pPr>
              <a:t>‹#›</a:t>
            </a:fld>
            <a:endParaRPr lang="en-US" dirty="0"/>
          </a:p>
        </p:txBody>
      </p:sp>
    </p:spTree>
    <p:extLst>
      <p:ext uri="{BB962C8B-B14F-4D97-AF65-F5344CB8AC3E}">
        <p14:creationId xmlns:p14="http://schemas.microsoft.com/office/powerpoint/2010/main" val="2269868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ight Triangle 10"/>
          <p:cNvSpPr/>
          <p:nvPr userDrawn="1"/>
        </p:nvSpPr>
        <p:spPr>
          <a:xfrm>
            <a:off x="-6350" y="5943600"/>
            <a:ext cx="3276600" cy="9144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7" name="Title Placeholder 1"/>
          <p:cNvSpPr>
            <a:spLocks noGrp="1"/>
          </p:cNvSpPr>
          <p:nvPr>
            <p:ph type="title"/>
          </p:nvPr>
        </p:nvSpPr>
        <p:spPr bwMode="auto">
          <a:xfrm>
            <a:off x="457200" y="274638"/>
            <a:ext cx="8229600" cy="1089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8" name="Text Placeholder 2"/>
          <p:cNvSpPr>
            <a:spLocks noGrp="1"/>
          </p:cNvSpPr>
          <p:nvPr>
            <p:ph type="body" idx="1"/>
          </p:nvPr>
        </p:nvSpPr>
        <p:spPr bwMode="auto">
          <a:xfrm>
            <a:off x="457200" y="1524000"/>
            <a:ext cx="8229600" cy="4419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6" name="Slide Number Placeholder 5"/>
          <p:cNvSpPr>
            <a:spLocks noGrp="1"/>
          </p:cNvSpPr>
          <p:nvPr>
            <p:ph type="sldNum" sz="quarter" idx="4"/>
          </p:nvPr>
        </p:nvSpPr>
        <p:spPr>
          <a:xfrm>
            <a:off x="457200" y="6356350"/>
            <a:ext cx="1279525" cy="365125"/>
          </a:xfrm>
          <a:prstGeom prst="rect">
            <a:avLst/>
          </a:prstGeom>
        </p:spPr>
        <p:txBody>
          <a:bodyPr vert="horz" lIns="91440" tIns="45720" rIns="91440" bIns="45720" rtlCol="0" anchor="ctr"/>
          <a:lstStyle>
            <a:lvl1pPr algn="l" eaLnBrk="1" fontAlgn="auto" hangingPunct="1">
              <a:spcBef>
                <a:spcPts val="0"/>
              </a:spcBef>
              <a:spcAft>
                <a:spcPts val="0"/>
              </a:spcAft>
              <a:defRPr sz="1400">
                <a:solidFill>
                  <a:schemeClr val="bg1"/>
                </a:solidFill>
                <a:latin typeface="Segoe UI Light" panose="020B0502040204020203" pitchFamily="34" charset="0"/>
              </a:defRPr>
            </a:lvl1pPr>
          </a:lstStyle>
          <a:p>
            <a:pPr>
              <a:defRPr/>
            </a:pPr>
            <a:fld id="{542AC1F4-618E-41E0-9307-E42BB44CBD57}" type="slidenum">
              <a:rPr lang="en-US" smtClean="0"/>
              <a:pPr>
                <a:defRPr/>
              </a:pPr>
              <a:t>‹#›</a:t>
            </a:fld>
            <a:endParaRPr lang="en-US" dirty="0"/>
          </a:p>
        </p:txBody>
      </p:sp>
      <p:grpSp>
        <p:nvGrpSpPr>
          <p:cNvPr id="1030" name="Group 7"/>
          <p:cNvGrpSpPr>
            <a:grpSpLocks noChangeAspect="1"/>
          </p:cNvGrpSpPr>
          <p:nvPr userDrawn="1"/>
        </p:nvGrpSpPr>
        <p:grpSpPr bwMode="auto">
          <a:xfrm>
            <a:off x="7224713" y="6059488"/>
            <a:ext cx="2133600" cy="738187"/>
            <a:chOff x="588620" y="3923943"/>
            <a:chExt cx="7183780" cy="2487061"/>
          </a:xfrm>
        </p:grpSpPr>
        <p:sp>
          <p:nvSpPr>
            <p:cNvPr id="1032" name="TextBox 8"/>
            <p:cNvSpPr txBox="1">
              <a:spLocks noChangeArrowheads="1"/>
            </p:cNvSpPr>
            <p:nvPr/>
          </p:nvSpPr>
          <p:spPr bwMode="auto">
            <a:xfrm>
              <a:off x="3111495" y="3923943"/>
              <a:ext cx="4660905" cy="2487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200" b="1" smtClean="0">
                  <a:solidFill>
                    <a:srgbClr val="523178"/>
                  </a:solidFill>
                  <a:latin typeface="Segoe UI Light" panose="020B0502040204020203" pitchFamily="34" charset="0"/>
                  <a:ea typeface="Verdana" panose="020B0604030504040204" pitchFamily="34" charset="0"/>
                  <a:cs typeface="Levenim MT" panose="02010502060101010101" pitchFamily="2" charset="-79"/>
                </a:rPr>
                <a:t>New York State</a:t>
              </a:r>
            </a:p>
            <a:p>
              <a:pPr eaLnBrk="1" hangingPunct="1">
                <a:defRPr/>
              </a:pPr>
              <a:r>
                <a:rPr lang="en-US" altLang="en-US" sz="1200" b="1" smtClean="0">
                  <a:solidFill>
                    <a:srgbClr val="523178"/>
                  </a:solidFill>
                  <a:latin typeface="Segoe UI Light" panose="020B0502040204020203" pitchFamily="34" charset="0"/>
                  <a:ea typeface="Verdana" panose="020B0604030504040204" pitchFamily="34" charset="0"/>
                  <a:cs typeface="Levenim MT" panose="02010502060101010101" pitchFamily="2" charset="-79"/>
                </a:rPr>
                <a:t>Family Planning</a:t>
              </a:r>
            </a:p>
            <a:p>
              <a:pPr eaLnBrk="1" hangingPunct="1">
                <a:defRPr/>
              </a:pPr>
              <a:r>
                <a:rPr lang="en-US" altLang="en-US" sz="1200" b="1" smtClean="0">
                  <a:solidFill>
                    <a:srgbClr val="523178"/>
                  </a:solidFill>
                  <a:latin typeface="Segoe UI Light" panose="020B0502040204020203" pitchFamily="34" charset="0"/>
                  <a:ea typeface="Verdana" panose="020B0604030504040204" pitchFamily="34" charset="0"/>
                  <a:cs typeface="Levenim MT" panose="02010502060101010101" pitchFamily="2" charset="-79"/>
                </a:rPr>
                <a:t>Training Center</a:t>
              </a:r>
            </a:p>
            <a:p>
              <a:pPr eaLnBrk="1" hangingPunct="1">
                <a:defRPr/>
              </a:pPr>
              <a:r>
                <a:rPr lang="en-US" altLang="en-US" sz="1100" smtClean="0">
                  <a:solidFill>
                    <a:srgbClr val="1D5CA9"/>
                  </a:solidFill>
                  <a:latin typeface="Segoe UI Light" panose="020B0502040204020203" pitchFamily="34" charset="0"/>
                  <a:ea typeface="Verdana" panose="020B0604030504040204" pitchFamily="34" charset="0"/>
                  <a:cs typeface="Levenim MT" panose="02010502060101010101" pitchFamily="2" charset="-79"/>
                </a:rPr>
                <a:t>nysfptraining.org </a:t>
              </a:r>
            </a:p>
          </p:txBody>
        </p:sp>
        <p:pic>
          <p:nvPicPr>
            <p:cNvPr id="1033" name="Picture 3"/>
            <p:cNvPicPr>
              <a:picLocks noChangeAspect="1" noChangeArrowheads="1"/>
            </p:cNvPicPr>
            <p:nvPr/>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l="2428" t="3796"/>
            <a:stretch>
              <a:fillRect/>
            </a:stretch>
          </p:blipFill>
          <p:spPr bwMode="auto">
            <a:xfrm>
              <a:off x="588620" y="3966865"/>
              <a:ext cx="2229897"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3" name="Right Triangle 12"/>
          <p:cNvSpPr/>
          <p:nvPr userDrawn="1"/>
        </p:nvSpPr>
        <p:spPr>
          <a:xfrm rot="10800000">
            <a:off x="5867400" y="0"/>
            <a:ext cx="3276600" cy="9144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99" r:id="rId1"/>
    <p:sldLayoutId id="2147483691" r:id="rId2"/>
    <p:sldLayoutId id="2147483700" r:id="rId3"/>
    <p:sldLayoutId id="2147483692" r:id="rId4"/>
    <p:sldLayoutId id="2147483693" r:id="rId5"/>
    <p:sldLayoutId id="2147483694" r:id="rId6"/>
    <p:sldLayoutId id="2147483695" r:id="rId7"/>
    <p:sldLayoutId id="2147483701" r:id="rId8"/>
    <p:sldLayoutId id="2147483696" r:id="rId9"/>
    <p:sldLayoutId id="2147483697" r:id="rId10"/>
    <p:sldLayoutId id="2147483698"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4400" b="1" kern="1200">
          <a:solidFill>
            <a:schemeClr val="tx2"/>
          </a:solidFill>
          <a:latin typeface="Segoe Condensed" panose="020B0606040200020203" pitchFamily="34" charset="0"/>
          <a:ea typeface="+mj-ea"/>
          <a:cs typeface="+mj-cs"/>
        </a:defRPr>
      </a:lvl1pPr>
      <a:lvl2pPr algn="l" rtl="0" eaLnBrk="0" fontAlgn="base" hangingPunct="0">
        <a:spcBef>
          <a:spcPct val="0"/>
        </a:spcBef>
        <a:spcAft>
          <a:spcPct val="0"/>
        </a:spcAft>
        <a:defRPr sz="4400" b="1">
          <a:solidFill>
            <a:schemeClr val="tx2"/>
          </a:solidFill>
          <a:latin typeface="Segoe Condensed" panose="020B0606040200020203" pitchFamily="34" charset="0"/>
        </a:defRPr>
      </a:lvl2pPr>
      <a:lvl3pPr algn="l" rtl="0" eaLnBrk="0" fontAlgn="base" hangingPunct="0">
        <a:spcBef>
          <a:spcPct val="0"/>
        </a:spcBef>
        <a:spcAft>
          <a:spcPct val="0"/>
        </a:spcAft>
        <a:defRPr sz="4400" b="1">
          <a:solidFill>
            <a:schemeClr val="tx2"/>
          </a:solidFill>
          <a:latin typeface="Segoe Condensed" panose="020B0606040200020203" pitchFamily="34" charset="0"/>
        </a:defRPr>
      </a:lvl3pPr>
      <a:lvl4pPr algn="l" rtl="0" eaLnBrk="0" fontAlgn="base" hangingPunct="0">
        <a:spcBef>
          <a:spcPct val="0"/>
        </a:spcBef>
        <a:spcAft>
          <a:spcPct val="0"/>
        </a:spcAft>
        <a:defRPr sz="4400" b="1">
          <a:solidFill>
            <a:schemeClr val="tx2"/>
          </a:solidFill>
          <a:latin typeface="Segoe Condensed" panose="020B0606040200020203" pitchFamily="34" charset="0"/>
        </a:defRPr>
      </a:lvl4pPr>
      <a:lvl5pPr algn="l" rtl="0" eaLnBrk="0" fontAlgn="base" hangingPunct="0">
        <a:spcBef>
          <a:spcPct val="0"/>
        </a:spcBef>
        <a:spcAft>
          <a:spcPct val="0"/>
        </a:spcAft>
        <a:defRPr sz="4400" b="1">
          <a:solidFill>
            <a:schemeClr val="tx2"/>
          </a:solidFill>
          <a:latin typeface="Segoe Condensed" panose="020B0606040200020203" pitchFamily="34" charset="0"/>
        </a:defRPr>
      </a:lvl5pPr>
      <a:lvl6pPr marL="457200" algn="l" rtl="0" fontAlgn="base">
        <a:spcBef>
          <a:spcPct val="0"/>
        </a:spcBef>
        <a:spcAft>
          <a:spcPct val="0"/>
        </a:spcAft>
        <a:defRPr sz="4400" b="1">
          <a:solidFill>
            <a:schemeClr val="tx2"/>
          </a:solidFill>
          <a:latin typeface="Segoe Condensed" panose="020B0606040200020203" pitchFamily="34" charset="0"/>
        </a:defRPr>
      </a:lvl6pPr>
      <a:lvl7pPr marL="914400" algn="l" rtl="0" fontAlgn="base">
        <a:spcBef>
          <a:spcPct val="0"/>
        </a:spcBef>
        <a:spcAft>
          <a:spcPct val="0"/>
        </a:spcAft>
        <a:defRPr sz="4400" b="1">
          <a:solidFill>
            <a:schemeClr val="tx2"/>
          </a:solidFill>
          <a:latin typeface="Segoe Condensed" panose="020B0606040200020203" pitchFamily="34" charset="0"/>
        </a:defRPr>
      </a:lvl7pPr>
      <a:lvl8pPr marL="1371600" algn="l" rtl="0" fontAlgn="base">
        <a:spcBef>
          <a:spcPct val="0"/>
        </a:spcBef>
        <a:spcAft>
          <a:spcPct val="0"/>
        </a:spcAft>
        <a:defRPr sz="4400" b="1">
          <a:solidFill>
            <a:schemeClr val="tx2"/>
          </a:solidFill>
          <a:latin typeface="Segoe Condensed" panose="020B0606040200020203" pitchFamily="34" charset="0"/>
        </a:defRPr>
      </a:lvl8pPr>
      <a:lvl9pPr marL="1828800" algn="l" rtl="0" fontAlgn="base">
        <a:spcBef>
          <a:spcPct val="0"/>
        </a:spcBef>
        <a:spcAft>
          <a:spcPct val="0"/>
        </a:spcAft>
        <a:defRPr sz="4400" b="1">
          <a:solidFill>
            <a:schemeClr val="tx2"/>
          </a:solidFill>
          <a:latin typeface="Segoe Condensed" panose="020B0606040200020203"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000" kern="1200">
          <a:solidFill>
            <a:srgbClr val="17213C"/>
          </a:solidFill>
          <a:latin typeface="Segoe UI Light" panose="020B0502040204020203"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1E5BAA"/>
          </a:solidFill>
          <a:latin typeface="Segoe UI Light" panose="020B0502040204020203"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Segoe UI Light" panose="020B0502040204020203"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Segoe UI Light" panose="020B0502040204020203"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Segoe UI Light" panose="020B0502040204020203"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fcityclinic.org/provider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hyperlink" Target="http://epi.publichealth.nc.gov/cd/lhds/manuals/std/labtesting/selfcollectedswab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www.fpntc.org/resources/sti-patient-education-too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cdc.gov/std/treatment/2010/std-treatment-2010-rr5912.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cdc.gov/std/ept/"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health.ny.gov/diseases/communicable/std/ep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fpntc.org/resources/chlamydia-screening-change-packag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cdc.gov/std/tg2015/default.ht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dc.gov/std/tg201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dc.gov/std/tg2015/chlamydia.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p:txBody>
          <a:bodyPr>
            <a:noAutofit/>
          </a:bodyPr>
          <a:lstStyle/>
          <a:p>
            <a:r>
              <a:rPr lang="en-US" altLang="en-US" sz="4400" dirty="0" smtClean="0"/>
              <a:t>Use the Least Invasive, High-Quality Recommended Laboratory Technologies for Chlamydia Screening, with Timely Turnaround</a:t>
            </a:r>
          </a:p>
        </p:txBody>
      </p:sp>
      <p:sp>
        <p:nvSpPr>
          <p:cNvPr id="28675" name="Subtitle 2"/>
          <p:cNvSpPr>
            <a:spLocks noGrp="1"/>
          </p:cNvSpPr>
          <p:nvPr>
            <p:ph type="subTitle" idx="1"/>
          </p:nvPr>
        </p:nvSpPr>
        <p:spPr>
          <a:xfrm>
            <a:off x="1371600" y="4495800"/>
            <a:ext cx="6400800" cy="1676400"/>
          </a:xfrm>
        </p:spPr>
        <p:txBody>
          <a:bodyPr>
            <a:normAutofit fontScale="92500" lnSpcReduction="20000"/>
          </a:bodyPr>
          <a:lstStyle/>
          <a:p>
            <a:r>
              <a:rPr lang="en-US" altLang="en-US" dirty="0" smtClean="0"/>
              <a:t>Chlamydia Screening Change Package </a:t>
            </a:r>
          </a:p>
          <a:p>
            <a:r>
              <a:rPr lang="en-US" altLang="en-US" dirty="0" smtClean="0"/>
              <a:t>Best Practice 3</a:t>
            </a:r>
          </a:p>
          <a:p>
            <a:endParaRPr lang="en-US" altLang="en-US" dirty="0"/>
          </a:p>
          <a:p>
            <a:r>
              <a:rPr lang="en-US" altLang="en-US" dirty="0" smtClean="0"/>
              <a:t>December 19, 2018</a:t>
            </a:r>
          </a:p>
        </p:txBody>
      </p:sp>
      <p:sp>
        <p:nvSpPr>
          <p:cNvPr id="28676" name="TextBox 2"/>
          <p:cNvSpPr txBox="1">
            <a:spLocks noChangeArrowheads="1"/>
          </p:cNvSpPr>
          <p:nvPr/>
        </p:nvSpPr>
        <p:spPr bwMode="auto">
          <a:xfrm>
            <a:off x="152400" y="6430963"/>
            <a:ext cx="4038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eaLnBrk="1" hangingPunct="1">
              <a:spcBef>
                <a:spcPct val="0"/>
              </a:spcBef>
              <a:buFontTx/>
              <a:buNone/>
            </a:pPr>
            <a:r>
              <a:rPr lang="en-US" altLang="en-US" sz="1400"/>
              <a:t>Last Updated March 2018</a:t>
            </a:r>
          </a:p>
        </p:txBody>
      </p:sp>
      <p:sp>
        <p:nvSpPr>
          <p:cNvPr id="2" name="Slide Number Placeholder 1"/>
          <p:cNvSpPr>
            <a:spLocks noGrp="1"/>
          </p:cNvSpPr>
          <p:nvPr>
            <p:ph type="sldNum" sz="quarter" idx="10"/>
          </p:nvPr>
        </p:nvSpPr>
        <p:spPr/>
        <p:txBody>
          <a:bodyPr/>
          <a:lstStyle/>
          <a:p>
            <a:pPr>
              <a:defRPr/>
            </a:pPr>
            <a:fld id="{4F2F93E0-A87E-4B7B-8B89-0DA4BEDB3B4D}" type="slidenum">
              <a:rPr lang="en-US" smtClean="0"/>
              <a:pPr>
                <a:defRPr/>
              </a:pPr>
              <a:t>1</a:t>
            </a:fld>
            <a:endParaRPr lang="en-US"/>
          </a:p>
        </p:txBody>
      </p:sp>
    </p:spTree>
    <p:extLst>
      <p:ext uri="{BB962C8B-B14F-4D97-AF65-F5344CB8AC3E}">
        <p14:creationId xmlns:p14="http://schemas.microsoft.com/office/powerpoint/2010/main" val="974789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lstStyle/>
          <a:p>
            <a:r>
              <a:rPr lang="en-US" dirty="0" smtClean="0"/>
              <a:t>Establish Clinic Flow Processes and Systems</a:t>
            </a:r>
            <a:endParaRPr lang="en-US" dirty="0"/>
          </a:p>
        </p:txBody>
      </p:sp>
      <p:sp>
        <p:nvSpPr>
          <p:cNvPr id="35843" name="Content Placeholder 2"/>
          <p:cNvSpPr>
            <a:spLocks noGrp="1"/>
          </p:cNvSpPr>
          <p:nvPr>
            <p:ph idx="1"/>
          </p:nvPr>
        </p:nvSpPr>
        <p:spPr>
          <a:xfrm>
            <a:off x="457200" y="1676400"/>
            <a:ext cx="8229600" cy="4419599"/>
          </a:xfrm>
        </p:spPr>
        <p:txBody>
          <a:bodyPr/>
          <a:lstStyle/>
          <a:p>
            <a:r>
              <a:rPr lang="en-US" altLang="en-US" sz="2800" dirty="0"/>
              <a:t>Develop a protocol for </a:t>
            </a:r>
            <a:r>
              <a:rPr lang="en-US" altLang="en-US" sz="2800" dirty="0" smtClean="0"/>
              <a:t>the collection of a self-collected specimen from clients for express visits </a:t>
            </a:r>
          </a:p>
          <a:p>
            <a:r>
              <a:rPr lang="en-US" altLang="en-US" sz="2800" dirty="0" smtClean="0"/>
              <a:t>Use all accepted options for specimen collection—including urine and self-collected vaginal swab </a:t>
            </a:r>
          </a:p>
          <a:p>
            <a:r>
              <a:rPr lang="en-US" altLang="en-US" sz="2800" dirty="0" smtClean="0"/>
              <a:t>Provide clear instructions on how to collect a vaginal or urine sample properly</a:t>
            </a:r>
          </a:p>
          <a:p>
            <a:r>
              <a:rPr lang="en-US" altLang="en-US" sz="2800" dirty="0" smtClean="0"/>
              <a:t>Assess efficiency of clinic systems and identify opportunities for improvement </a:t>
            </a:r>
          </a:p>
        </p:txBody>
      </p:sp>
      <p:sp>
        <p:nvSpPr>
          <p:cNvPr id="3" name="Slide Number Placeholder 2"/>
          <p:cNvSpPr>
            <a:spLocks noGrp="1"/>
          </p:cNvSpPr>
          <p:nvPr>
            <p:ph type="sldNum" sz="quarter" idx="10"/>
          </p:nvPr>
        </p:nvSpPr>
        <p:spPr/>
        <p:txBody>
          <a:bodyPr/>
          <a:lstStyle/>
          <a:p>
            <a:pPr>
              <a:defRPr/>
            </a:pPr>
            <a:fld id="{4B95B94E-F4CC-43A9-ADA2-00CE77818BE3}" type="slidenum">
              <a:rPr lang="en-US" smtClean="0"/>
              <a:pPr>
                <a:defRPr/>
              </a:pPr>
              <a:t>10</a:t>
            </a:fld>
            <a:endParaRPr lang="en-US" dirty="0"/>
          </a:p>
        </p:txBody>
      </p:sp>
    </p:spTree>
    <p:extLst>
      <p:ext uri="{BB962C8B-B14F-4D97-AF65-F5344CB8AC3E}">
        <p14:creationId xmlns:p14="http://schemas.microsoft.com/office/powerpoint/2010/main" val="26752249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Instructions for Client</a:t>
            </a:r>
            <a:endParaRPr lang="en-US" dirty="0"/>
          </a:p>
        </p:txBody>
      </p:sp>
      <p:sp>
        <p:nvSpPr>
          <p:cNvPr id="8" name="Content Placeholder 7"/>
          <p:cNvSpPr>
            <a:spLocks noGrp="1"/>
          </p:cNvSpPr>
          <p:nvPr>
            <p:ph idx="1"/>
          </p:nvPr>
        </p:nvSpPr>
        <p:spPr>
          <a:xfrm>
            <a:off x="457200" y="1363662"/>
            <a:ext cx="8229600" cy="4503737"/>
          </a:xfrm>
          <a:prstGeom prst="wedgeRoundRectCallout">
            <a:avLst>
              <a:gd name="adj1" fmla="val 4463"/>
              <a:gd name="adj2" fmla="val 65894"/>
              <a:gd name="adj3" fmla="val 1666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eaLnBrk="1" hangingPunct="1">
              <a:defRPr/>
            </a:pPr>
            <a:r>
              <a:rPr lang="en-US" dirty="0">
                <a:latin typeface="Segoe UI Light" panose="020B0502040204020203" pitchFamily="34" charset="0"/>
              </a:rPr>
              <a:t>“We can test from a swab you put in your vagina yourself or we can test from urine. The vaginal swab is preferred because it seems to be a bit more accurate than urine testing.” </a:t>
            </a:r>
          </a:p>
          <a:p>
            <a:pPr marL="0" lvl="1" eaLnBrk="1" hangingPunct="1">
              <a:defRPr/>
            </a:pPr>
            <a:r>
              <a:rPr lang="en-US" dirty="0">
                <a:latin typeface="Segoe UI Light" panose="020B0502040204020203" pitchFamily="34" charset="0"/>
              </a:rPr>
              <a:t>“To do the test, put the cotton end of this swab 2-3 inches into your vagina and swish it around for about 30 seconds, making sure it hits the walls of your vagina. Then put the cotton end of the swab into the tube.”</a:t>
            </a:r>
          </a:p>
        </p:txBody>
      </p:sp>
      <p:sp>
        <p:nvSpPr>
          <p:cNvPr id="3" name="Slide Number Placeholder 2"/>
          <p:cNvSpPr>
            <a:spLocks noGrp="1"/>
          </p:cNvSpPr>
          <p:nvPr>
            <p:ph type="sldNum" sz="quarter" idx="10"/>
          </p:nvPr>
        </p:nvSpPr>
        <p:spPr/>
        <p:txBody>
          <a:bodyPr/>
          <a:lstStyle/>
          <a:p>
            <a:pPr>
              <a:defRPr/>
            </a:pPr>
            <a:fld id="{4B95B94E-F4CC-43A9-ADA2-00CE77818BE3}" type="slidenum">
              <a:rPr lang="en-US" smtClean="0"/>
              <a:pPr>
                <a:defRPr/>
              </a:pPr>
              <a:t>11</a:t>
            </a:fld>
            <a:endParaRPr lang="en-US" dirty="0"/>
          </a:p>
        </p:txBody>
      </p:sp>
    </p:spTree>
    <p:extLst>
      <p:ext uri="{BB962C8B-B14F-4D97-AF65-F5344CB8AC3E}">
        <p14:creationId xmlns:p14="http://schemas.microsoft.com/office/powerpoint/2010/main" val="13337361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Sample Instructions</a:t>
            </a:r>
            <a:endParaRPr lang="en-US" dirty="0"/>
          </a:p>
        </p:txBody>
      </p:sp>
      <p:sp>
        <p:nvSpPr>
          <p:cNvPr id="9" name="Rectangle 8"/>
          <p:cNvSpPr/>
          <p:nvPr/>
        </p:nvSpPr>
        <p:spPr>
          <a:xfrm>
            <a:off x="2073335" y="6077247"/>
            <a:ext cx="4997330" cy="461665"/>
          </a:xfrm>
          <a:prstGeom prst="rect">
            <a:avLst/>
          </a:prstGeom>
        </p:spPr>
        <p:txBody>
          <a:bodyPr wrap="none">
            <a:spAutoFit/>
          </a:bodyPr>
          <a:lstStyle/>
          <a:p>
            <a:r>
              <a:rPr lang="en-US" sz="2400" dirty="0">
                <a:hlinkClick r:id="rId3"/>
              </a:rPr>
              <a:t>http://www.sfcityclinic.org/providers</a:t>
            </a:r>
            <a:r>
              <a:rPr lang="en-US" sz="2400" dirty="0" smtClean="0">
                <a:hlinkClick r:id="rId3"/>
              </a:rPr>
              <a:t>/</a:t>
            </a:r>
            <a:r>
              <a:rPr lang="en-US" sz="2400" dirty="0" smtClean="0"/>
              <a:t> </a:t>
            </a:r>
            <a:endParaRPr lang="en-US" sz="2400" dirty="0"/>
          </a:p>
        </p:txBody>
      </p:sp>
      <p:pic>
        <p:nvPicPr>
          <p:cNvPr id="10" name="Content Placeholder 9" title="Vaginal self-swab collection instructions"/>
          <p:cNvPicPr>
            <a:picLocks noGrp="1" noChangeAspect="1"/>
          </p:cNvPicPr>
          <p:nvPr>
            <p:ph idx="1"/>
          </p:nvPr>
        </p:nvPicPr>
        <p:blipFill>
          <a:blip r:embed="rId4"/>
          <a:stretch>
            <a:fillRect/>
          </a:stretch>
        </p:blipFill>
        <p:spPr>
          <a:xfrm>
            <a:off x="1261685" y="1524000"/>
            <a:ext cx="6620630" cy="4419600"/>
          </a:xfrm>
          <a:prstGeom prst="rect">
            <a:avLst/>
          </a:prstGeom>
          <a:ln>
            <a:solidFill>
              <a:schemeClr val="bg1">
                <a:lumMod val="75000"/>
              </a:schemeClr>
            </a:solidFill>
          </a:ln>
        </p:spPr>
      </p:pic>
      <p:sp>
        <p:nvSpPr>
          <p:cNvPr id="2" name="Slide Number Placeholder 1"/>
          <p:cNvSpPr>
            <a:spLocks noGrp="1"/>
          </p:cNvSpPr>
          <p:nvPr>
            <p:ph type="sldNum" sz="quarter" idx="10"/>
          </p:nvPr>
        </p:nvSpPr>
        <p:spPr/>
        <p:txBody>
          <a:bodyPr/>
          <a:lstStyle/>
          <a:p>
            <a:pPr>
              <a:defRPr/>
            </a:pPr>
            <a:fld id="{4B95B94E-F4CC-43A9-ADA2-00CE77818BE3}" type="slidenum">
              <a:rPr lang="en-US" smtClean="0"/>
              <a:pPr>
                <a:defRPr/>
              </a:pPr>
              <a:t>12</a:t>
            </a:fld>
            <a:endParaRPr lang="en-US" dirty="0"/>
          </a:p>
        </p:txBody>
      </p:sp>
    </p:spTree>
    <p:extLst>
      <p:ext uri="{BB962C8B-B14F-4D97-AF65-F5344CB8AC3E}">
        <p14:creationId xmlns:p14="http://schemas.microsoft.com/office/powerpoint/2010/main" val="3948727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Education Resources</a:t>
            </a:r>
            <a:endParaRPr lang="en-US" dirty="0"/>
          </a:p>
        </p:txBody>
      </p:sp>
      <p:sp>
        <p:nvSpPr>
          <p:cNvPr id="3" name="Content Placeholder 2"/>
          <p:cNvSpPr>
            <a:spLocks noGrp="1"/>
          </p:cNvSpPr>
          <p:nvPr>
            <p:ph idx="1"/>
          </p:nvPr>
        </p:nvSpPr>
        <p:spPr>
          <a:xfrm>
            <a:off x="457200" y="1524000"/>
            <a:ext cx="4495800" cy="4419599"/>
          </a:xfrm>
        </p:spPr>
        <p:txBody>
          <a:bodyPr/>
          <a:lstStyle/>
          <a:p>
            <a:r>
              <a:rPr lang="en-US" dirty="0" smtClean="0">
                <a:hlinkClick r:id="rId3"/>
              </a:rPr>
              <a:t>Instructions for Self-Collected Vaginal Swabs</a:t>
            </a:r>
            <a:r>
              <a:rPr lang="en-US" dirty="0"/>
              <a:t> </a:t>
            </a:r>
            <a:r>
              <a:rPr lang="en-US" dirty="0" smtClean="0"/>
              <a:t>(NC Public Health)</a:t>
            </a:r>
          </a:p>
          <a:p>
            <a:pPr marL="0" indent="0">
              <a:buNone/>
            </a:pPr>
            <a:endParaRPr lang="en-US" dirty="0" smtClean="0"/>
          </a:p>
          <a:p>
            <a:r>
              <a:rPr lang="en-US" dirty="0" smtClean="0">
                <a:hlinkClick r:id="rId4"/>
              </a:rPr>
              <a:t>STD/STI Patient Education </a:t>
            </a:r>
            <a:r>
              <a:rPr lang="en-US" dirty="0" smtClean="0"/>
              <a:t>(available in English and Spanish)</a:t>
            </a:r>
          </a:p>
          <a:p>
            <a:endParaRPr lang="en-US" dirty="0"/>
          </a:p>
        </p:txBody>
      </p:sp>
      <p:pic>
        <p:nvPicPr>
          <p:cNvPr id="46084" name="Picture 2" title="Instructions for Self-Collected Vaginal Swabs"/>
          <p:cNvPicPr>
            <a:picLocks noChangeAspect="1" noChangeArrowheads="1"/>
          </p:cNvPicPr>
          <p:nvPr/>
        </p:nvPicPr>
        <p:blipFill>
          <a:blip r:embed="rId5"/>
          <a:srcRect r="50000"/>
          <a:stretch>
            <a:fillRect/>
          </a:stretch>
        </p:blipFill>
        <p:spPr bwMode="auto">
          <a:xfrm>
            <a:off x="5204835" y="1363662"/>
            <a:ext cx="3475038" cy="4562700"/>
          </a:xfrm>
          <a:prstGeom prst="rect">
            <a:avLst/>
          </a:prstGeom>
          <a:noFill/>
          <a:ln w="9525">
            <a:solidFill>
              <a:schemeClr val="bg1">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4" name="Slide Number Placeholder 3"/>
          <p:cNvSpPr>
            <a:spLocks noGrp="1"/>
          </p:cNvSpPr>
          <p:nvPr>
            <p:ph type="sldNum" sz="quarter" idx="10"/>
          </p:nvPr>
        </p:nvSpPr>
        <p:spPr/>
        <p:txBody>
          <a:bodyPr/>
          <a:lstStyle/>
          <a:p>
            <a:pPr>
              <a:defRPr/>
            </a:pPr>
            <a:fld id="{4B95B94E-F4CC-43A9-ADA2-00CE77818BE3}" type="slidenum">
              <a:rPr lang="en-US" smtClean="0"/>
              <a:pPr>
                <a:defRPr/>
              </a:pPr>
              <a:t>13</a:t>
            </a:fld>
            <a:endParaRPr lang="en-US" dirty="0"/>
          </a:p>
        </p:txBody>
      </p:sp>
    </p:spTree>
    <p:extLst>
      <p:ext uri="{BB962C8B-B14F-4D97-AF65-F5344CB8AC3E}">
        <p14:creationId xmlns:p14="http://schemas.microsoft.com/office/powerpoint/2010/main" val="2944297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Success Story: </a:t>
            </a:r>
            <a:br>
              <a:rPr lang="en-US" smtClean="0"/>
            </a:br>
            <a:r>
              <a:rPr lang="en-US" smtClean="0"/>
              <a:t>Nevada Health Centers</a:t>
            </a:r>
            <a:endParaRPr lang="en-US" dirty="0"/>
          </a:p>
        </p:txBody>
      </p:sp>
      <p:sp>
        <p:nvSpPr>
          <p:cNvPr id="44035" name="Content Placeholder 2"/>
          <p:cNvSpPr>
            <a:spLocks noGrp="1"/>
          </p:cNvSpPr>
          <p:nvPr>
            <p:ph idx="1"/>
          </p:nvPr>
        </p:nvSpPr>
        <p:spPr>
          <a:xfrm>
            <a:off x="457200" y="1524000"/>
            <a:ext cx="4953000" cy="4419599"/>
          </a:xfrm>
        </p:spPr>
        <p:txBody>
          <a:bodyPr/>
          <a:lstStyle/>
          <a:p>
            <a:r>
              <a:rPr lang="en-US" altLang="en-US" sz="2600" dirty="0" smtClean="0"/>
              <a:t>Introduced vaginal swabs for chlamydia screening</a:t>
            </a:r>
          </a:p>
          <a:p>
            <a:r>
              <a:rPr lang="en-US" altLang="en-US" sz="2600" dirty="0" smtClean="0"/>
              <a:t>Adjusted the workflow and addressed implementation challenges</a:t>
            </a:r>
          </a:p>
          <a:p>
            <a:r>
              <a:rPr lang="en-US" altLang="en-US" sz="2600" dirty="0" smtClean="0"/>
              <a:t>Secured buy-in from the Chief Medical Officer, and rolled out new process at an all-staff meeting</a:t>
            </a:r>
          </a:p>
          <a:p>
            <a:r>
              <a:rPr lang="en-US" altLang="en-US" sz="2600" dirty="0" smtClean="0"/>
              <a:t>Staff and clients highly satisfied</a:t>
            </a:r>
          </a:p>
        </p:txBody>
      </p:sp>
      <p:sp>
        <p:nvSpPr>
          <p:cNvPr id="3" name="Rounded Rectangular Callout 2"/>
          <p:cNvSpPr/>
          <p:nvPr/>
        </p:nvSpPr>
        <p:spPr>
          <a:xfrm>
            <a:off x="5410200" y="1544782"/>
            <a:ext cx="3276600" cy="3865418"/>
          </a:xfrm>
          <a:prstGeom prst="wedgeRoundRectCallout">
            <a:avLst>
              <a:gd name="adj1" fmla="val -38636"/>
              <a:gd name="adj2" fmla="val 62030"/>
              <a:gd name="adj3" fmla="val 1666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latin typeface="Segoe UI Light" panose="020B0502040204020203" pitchFamily="34" charset="0"/>
              </a:rPr>
              <a:t>“We used to have women in the waiting room just waiting until they had to pee. Now, with vaginal swabs, either the provider does it during the exam, or they can do it themselves no matter what—and they’re much happier about that. No more waiting.”</a:t>
            </a:r>
          </a:p>
        </p:txBody>
      </p:sp>
      <p:sp>
        <p:nvSpPr>
          <p:cNvPr id="4" name="Slide Number Placeholder 3"/>
          <p:cNvSpPr>
            <a:spLocks noGrp="1"/>
          </p:cNvSpPr>
          <p:nvPr>
            <p:ph type="sldNum" sz="quarter" idx="10"/>
          </p:nvPr>
        </p:nvSpPr>
        <p:spPr/>
        <p:txBody>
          <a:bodyPr/>
          <a:lstStyle/>
          <a:p>
            <a:pPr>
              <a:defRPr/>
            </a:pPr>
            <a:fld id="{4B95B94E-F4CC-43A9-ADA2-00CE77818BE3}" type="slidenum">
              <a:rPr lang="en-US" smtClean="0"/>
              <a:pPr>
                <a:defRPr/>
              </a:pPr>
              <a:t>14</a:t>
            </a:fld>
            <a:endParaRPr lang="en-US" dirty="0"/>
          </a:p>
        </p:txBody>
      </p:sp>
    </p:spTree>
    <p:extLst>
      <p:ext uri="{BB962C8B-B14F-4D97-AF65-F5344CB8AC3E}">
        <p14:creationId xmlns:p14="http://schemas.microsoft.com/office/powerpoint/2010/main" val="14399049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 Lab Services with </a:t>
            </a:r>
            <a:br>
              <a:rPr lang="en-US" dirty="0" smtClean="0"/>
            </a:br>
            <a:r>
              <a:rPr lang="en-US" dirty="0" smtClean="0"/>
              <a:t>Timely Turnaround</a:t>
            </a:r>
            <a:endParaRPr lang="en-US" dirty="0"/>
          </a:p>
        </p:txBody>
      </p:sp>
      <p:sp>
        <p:nvSpPr>
          <p:cNvPr id="36867" name="Content Placeholder 2"/>
          <p:cNvSpPr>
            <a:spLocks noGrp="1"/>
          </p:cNvSpPr>
          <p:nvPr>
            <p:ph idx="1"/>
          </p:nvPr>
        </p:nvSpPr>
        <p:spPr>
          <a:xfrm>
            <a:off x="457200" y="1524000"/>
            <a:ext cx="5562600" cy="4419599"/>
          </a:xfrm>
        </p:spPr>
        <p:txBody>
          <a:bodyPr/>
          <a:lstStyle/>
          <a:p>
            <a:r>
              <a:rPr lang="en-US" altLang="en-US" dirty="0" smtClean="0"/>
              <a:t>Labs should be able to process vaginal, urine, and liquid-based cytology specimens with nucleic acid amplification tests (NAATS)</a:t>
            </a:r>
          </a:p>
          <a:p>
            <a:pPr lvl="1"/>
            <a:r>
              <a:rPr lang="en-US" altLang="en-US" dirty="0" smtClean="0"/>
              <a:t>Transport to lab within 1-2 days </a:t>
            </a:r>
          </a:p>
          <a:p>
            <a:pPr lvl="1"/>
            <a:r>
              <a:rPr lang="en-US" altLang="en-US" dirty="0" smtClean="0"/>
              <a:t>Provide timely turnaround within 2-3 days of specimen receipt</a:t>
            </a:r>
          </a:p>
        </p:txBody>
      </p:sp>
      <p:pic>
        <p:nvPicPr>
          <p:cNvPr id="37893" name="Picture 2" title="Test tubes"/>
          <p:cNvPicPr>
            <a:picLocks noChangeAspect="1"/>
          </p:cNvPicPr>
          <p:nvPr/>
        </p:nvPicPr>
        <p:blipFill>
          <a:blip r:embed="rId3"/>
          <a:srcRect/>
          <a:stretch>
            <a:fillRect/>
          </a:stretch>
        </p:blipFill>
        <p:spPr bwMode="auto">
          <a:xfrm>
            <a:off x="6340475" y="2209800"/>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0"/>
          </p:nvPr>
        </p:nvSpPr>
        <p:spPr/>
        <p:txBody>
          <a:bodyPr/>
          <a:lstStyle/>
          <a:p>
            <a:pPr>
              <a:defRPr/>
            </a:pPr>
            <a:fld id="{4B95B94E-F4CC-43A9-ADA2-00CE77818BE3}" type="slidenum">
              <a:rPr lang="en-US" smtClean="0"/>
              <a:pPr>
                <a:defRPr/>
              </a:pPr>
              <a:t>15</a:t>
            </a:fld>
            <a:endParaRPr lang="en-US" dirty="0"/>
          </a:p>
        </p:txBody>
      </p:sp>
    </p:spTree>
    <p:extLst>
      <p:ext uri="{BB962C8B-B14F-4D97-AF65-F5344CB8AC3E}">
        <p14:creationId xmlns:p14="http://schemas.microsoft.com/office/powerpoint/2010/main" val="2606200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 name="Shape 576"/>
          <p:cNvSpPr txBox="1">
            <a:spLocks noGrp="1"/>
          </p:cNvSpPr>
          <p:nvPr>
            <p:ph type="title"/>
          </p:nvPr>
        </p:nvSpPr>
        <p:spPr/>
        <p:txBody>
          <a:bodyPr/>
          <a:lstStyle/>
          <a:p>
            <a:r>
              <a:rPr lang="en-US" dirty="0" smtClean="0"/>
              <a:t>Client Notification and Treatment</a:t>
            </a:r>
            <a:endParaRPr lang="en-US" dirty="0"/>
          </a:p>
        </p:txBody>
      </p:sp>
      <p:sp>
        <p:nvSpPr>
          <p:cNvPr id="577" name="Shape 577"/>
          <p:cNvSpPr txBox="1">
            <a:spLocks noGrp="1"/>
          </p:cNvSpPr>
          <p:nvPr>
            <p:ph idx="1"/>
          </p:nvPr>
        </p:nvSpPr>
        <p:spPr/>
        <p:txBody>
          <a:bodyPr/>
          <a:lstStyle/>
          <a:p>
            <a:r>
              <a:rPr lang="en-US" dirty="0" smtClean="0"/>
              <a:t>Contact client with a positive chlamydia test within 24 hours of receiving results</a:t>
            </a:r>
          </a:p>
          <a:p>
            <a:r>
              <a:rPr lang="en-US" dirty="0" smtClean="0"/>
              <a:t>Counsel client on importance of:</a:t>
            </a:r>
          </a:p>
          <a:p>
            <a:pPr lvl="1"/>
            <a:r>
              <a:rPr lang="en-US" dirty="0" smtClean="0"/>
              <a:t>abstaining from sex for 7 days after finishing meds</a:t>
            </a:r>
          </a:p>
          <a:p>
            <a:pPr lvl="1"/>
            <a:r>
              <a:rPr lang="en-US" dirty="0" smtClean="0"/>
              <a:t>safer sex practices</a:t>
            </a:r>
          </a:p>
          <a:p>
            <a:pPr lvl="1"/>
            <a:r>
              <a:rPr lang="en-US" dirty="0" smtClean="0"/>
              <a:t>partner notification and treatment</a:t>
            </a:r>
          </a:p>
          <a:p>
            <a:pPr lvl="1"/>
            <a:r>
              <a:rPr lang="en-US" dirty="0" smtClean="0"/>
              <a:t>returning for retest in 3 months</a:t>
            </a:r>
          </a:p>
        </p:txBody>
      </p:sp>
      <p:sp>
        <p:nvSpPr>
          <p:cNvPr id="38916" name="Rectangle 1"/>
          <p:cNvSpPr>
            <a:spLocks noChangeArrowheads="1"/>
          </p:cNvSpPr>
          <p:nvPr/>
        </p:nvSpPr>
        <p:spPr bwMode="auto">
          <a:xfrm>
            <a:off x="457200" y="5688012"/>
            <a:ext cx="6096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eaLnBrk="1" hangingPunct="1">
              <a:spcBef>
                <a:spcPct val="0"/>
              </a:spcBef>
              <a:buClr>
                <a:srgbClr val="000000"/>
              </a:buClr>
              <a:buSzPct val="25000"/>
              <a:buFont typeface="Arial" panose="020B0604020202020204" pitchFamily="34" charset="0"/>
              <a:buNone/>
            </a:pPr>
            <a:r>
              <a:rPr lang="en-US" altLang="en-US" sz="1400"/>
              <a:t>Link: </a:t>
            </a:r>
            <a:r>
              <a:rPr lang="en-US" altLang="en-US" sz="1400">
                <a:hlinkClick r:id="rId3"/>
              </a:rPr>
              <a:t>https://www.cdc.gov/std/treatment/2010/std-treatment-2010-rr5912.pdf</a:t>
            </a:r>
            <a:r>
              <a:rPr lang="en-US" altLang="en-US" sz="1400"/>
              <a:t> </a:t>
            </a:r>
          </a:p>
        </p:txBody>
      </p:sp>
      <p:sp>
        <p:nvSpPr>
          <p:cNvPr id="2" name="Slide Number Placeholder 1"/>
          <p:cNvSpPr>
            <a:spLocks noGrp="1"/>
          </p:cNvSpPr>
          <p:nvPr>
            <p:ph type="sldNum" sz="quarter" idx="10"/>
          </p:nvPr>
        </p:nvSpPr>
        <p:spPr/>
        <p:txBody>
          <a:bodyPr/>
          <a:lstStyle/>
          <a:p>
            <a:pPr>
              <a:defRPr/>
            </a:pPr>
            <a:fld id="{4B95B94E-F4CC-43A9-ADA2-00CE77818BE3}" type="slidenum">
              <a:rPr lang="en-US" smtClean="0"/>
              <a:pPr>
                <a:defRPr/>
              </a:pPr>
              <a:t>16</a:t>
            </a:fld>
            <a:endParaRPr lang="en-US" dirty="0"/>
          </a:p>
        </p:txBody>
      </p:sp>
    </p:spTree>
    <p:extLst>
      <p:ext uri="{BB962C8B-B14F-4D97-AF65-F5344CB8AC3E}">
        <p14:creationId xmlns:p14="http://schemas.microsoft.com/office/powerpoint/2010/main" val="18401095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Partner Notification and Treatment</a:t>
            </a:r>
            <a:endParaRPr lang="en-US" dirty="0"/>
          </a:p>
        </p:txBody>
      </p:sp>
      <p:sp>
        <p:nvSpPr>
          <p:cNvPr id="3" name="Text Placeholder 2"/>
          <p:cNvSpPr>
            <a:spLocks noGrp="1"/>
          </p:cNvSpPr>
          <p:nvPr>
            <p:ph idx="1"/>
          </p:nvPr>
        </p:nvSpPr>
        <p:spPr>
          <a:xfrm>
            <a:off x="457200" y="1524000"/>
            <a:ext cx="4876800" cy="4419599"/>
          </a:xfrm>
        </p:spPr>
        <p:txBody>
          <a:bodyPr/>
          <a:lstStyle/>
          <a:p>
            <a:r>
              <a:rPr lang="en-US" sz="3200" dirty="0" smtClean="0"/>
              <a:t>Concurrent client/partner treatment</a:t>
            </a:r>
          </a:p>
          <a:p>
            <a:r>
              <a:rPr lang="en-US" sz="3200" dirty="0" smtClean="0"/>
              <a:t>Provider Referral</a:t>
            </a:r>
          </a:p>
          <a:p>
            <a:r>
              <a:rPr lang="en-US" sz="3200" dirty="0" smtClean="0"/>
              <a:t>Health </a:t>
            </a:r>
            <a:r>
              <a:rPr lang="en-US" sz="3200" dirty="0"/>
              <a:t>Department partner </a:t>
            </a:r>
            <a:r>
              <a:rPr lang="en-US" sz="3200" dirty="0" smtClean="0"/>
              <a:t>notification</a:t>
            </a:r>
          </a:p>
          <a:p>
            <a:r>
              <a:rPr lang="en-US" sz="3200" dirty="0"/>
              <a:t>Expedited partner therapy (EPT</a:t>
            </a:r>
            <a:r>
              <a:rPr lang="en-US" sz="3200" dirty="0" smtClean="0"/>
              <a:t>)</a:t>
            </a:r>
            <a:endParaRPr lang="en-US" sz="3200" dirty="0"/>
          </a:p>
          <a:p>
            <a:endParaRPr lang="en-US" sz="3200" dirty="0" smtClean="0"/>
          </a:p>
          <a:p>
            <a:endParaRPr lang="en-US" sz="3200" dirty="0"/>
          </a:p>
        </p:txBody>
      </p:sp>
      <p:pic>
        <p:nvPicPr>
          <p:cNvPr id="39942" name="Picture 3" title="Quote bubbles"/>
          <p:cNvPicPr>
            <a:picLocks noChangeAspect="1"/>
          </p:cNvPicPr>
          <p:nvPr/>
        </p:nvPicPr>
        <p:blipFill>
          <a:blip r:embed="rId3"/>
          <a:srcRect/>
          <a:stretch>
            <a:fillRect/>
          </a:stretch>
        </p:blipFill>
        <p:spPr bwMode="auto">
          <a:xfrm>
            <a:off x="5486400" y="2139950"/>
            <a:ext cx="3124200" cy="2980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1" name="Rectangle 4"/>
          <p:cNvSpPr>
            <a:spLocks noChangeArrowheads="1"/>
          </p:cNvSpPr>
          <p:nvPr/>
        </p:nvSpPr>
        <p:spPr bwMode="auto">
          <a:xfrm>
            <a:off x="723900" y="5841999"/>
            <a:ext cx="441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eaLnBrk="1" hangingPunct="1">
              <a:spcBef>
                <a:spcPct val="0"/>
              </a:spcBef>
              <a:buClr>
                <a:srgbClr val="000000"/>
              </a:buClr>
              <a:buSzPct val="25000"/>
              <a:buFont typeface="Arial" panose="020B0604020202020204" pitchFamily="34" charset="0"/>
              <a:buNone/>
            </a:pPr>
            <a:r>
              <a:rPr lang="en-US" altLang="en-US" sz="1400" dirty="0"/>
              <a:t>Link: </a:t>
            </a:r>
            <a:r>
              <a:rPr lang="en-US" altLang="en-US" sz="1400" dirty="0">
                <a:hlinkClick r:id="rId4"/>
              </a:rPr>
              <a:t>https://www.cdc.gov/std/ept/</a:t>
            </a:r>
            <a:r>
              <a:rPr lang="en-US" altLang="en-US" sz="1400" dirty="0"/>
              <a:t> </a:t>
            </a:r>
            <a:endParaRPr lang="en-US" altLang="en-US" sz="1400" dirty="0">
              <a:sym typeface="Calibri" panose="020F0502020204030204" pitchFamily="34" charset="0"/>
            </a:endParaRPr>
          </a:p>
        </p:txBody>
      </p:sp>
      <p:sp>
        <p:nvSpPr>
          <p:cNvPr id="5" name="Slide Number Placeholder 4"/>
          <p:cNvSpPr>
            <a:spLocks noGrp="1"/>
          </p:cNvSpPr>
          <p:nvPr>
            <p:ph type="sldNum" sz="quarter" idx="10"/>
          </p:nvPr>
        </p:nvSpPr>
        <p:spPr/>
        <p:txBody>
          <a:bodyPr/>
          <a:lstStyle/>
          <a:p>
            <a:pPr>
              <a:defRPr/>
            </a:pPr>
            <a:fld id="{4B95B94E-F4CC-43A9-ADA2-00CE77818BE3}" type="slidenum">
              <a:rPr lang="en-US" smtClean="0"/>
              <a:pPr>
                <a:defRPr/>
              </a:pPr>
              <a:t>17</a:t>
            </a:fld>
            <a:endParaRPr lang="en-US" dirty="0"/>
          </a:p>
        </p:txBody>
      </p:sp>
    </p:spTree>
    <p:extLst>
      <p:ext uri="{BB962C8B-B14F-4D97-AF65-F5344CB8AC3E}">
        <p14:creationId xmlns:p14="http://schemas.microsoft.com/office/powerpoint/2010/main" val="26861181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EPT in NY State</a:t>
            </a:r>
            <a:endParaRPr lang="en-US" dirty="0"/>
          </a:p>
        </p:txBody>
      </p:sp>
      <p:sp>
        <p:nvSpPr>
          <p:cNvPr id="3" name="Content Placeholder 2"/>
          <p:cNvSpPr>
            <a:spLocks noGrp="1"/>
          </p:cNvSpPr>
          <p:nvPr>
            <p:ph idx="1"/>
          </p:nvPr>
        </p:nvSpPr>
        <p:spPr/>
        <p:txBody>
          <a:bodyPr/>
          <a:lstStyle/>
          <a:p>
            <a:r>
              <a:rPr lang="en-US" dirty="0"/>
              <a:t>EPT is permissible for CT </a:t>
            </a:r>
            <a:r>
              <a:rPr lang="en-US" dirty="0" smtClean="0"/>
              <a:t>in NY State</a:t>
            </a:r>
          </a:p>
          <a:p>
            <a:r>
              <a:rPr lang="en-US" dirty="0" smtClean="0"/>
              <a:t>1 g </a:t>
            </a:r>
            <a:r>
              <a:rPr lang="en-US" dirty="0" err="1" smtClean="0"/>
              <a:t>Aizthromycin</a:t>
            </a:r>
            <a:r>
              <a:rPr lang="en-US" dirty="0" smtClean="0"/>
              <a:t> to sexual partner(s) of a person with chlamydia</a:t>
            </a:r>
          </a:p>
          <a:p>
            <a:r>
              <a:rPr lang="en-US" dirty="0" smtClean="0"/>
              <a:t>Not recommended for MSM</a:t>
            </a:r>
          </a:p>
          <a:p>
            <a:pPr marL="0" indent="0">
              <a:buNone/>
            </a:pPr>
            <a:endParaRPr lang="en-US" dirty="0" smtClean="0"/>
          </a:p>
          <a:p>
            <a:pPr marL="0" indent="0">
              <a:buNone/>
            </a:pPr>
            <a:endParaRPr lang="en-US" dirty="0"/>
          </a:p>
          <a:p>
            <a:pPr marL="0" indent="0">
              <a:buNone/>
            </a:pPr>
            <a:endParaRPr lang="en-US" dirty="0"/>
          </a:p>
          <a:p>
            <a:pPr marL="0" indent="0">
              <a:buNone/>
            </a:pPr>
            <a:endParaRPr lang="en-US" sz="1800" dirty="0" smtClean="0"/>
          </a:p>
          <a:p>
            <a:pPr marL="0" indent="0">
              <a:buNone/>
            </a:pPr>
            <a:r>
              <a:rPr lang="en-US" sz="1800" dirty="0" smtClean="0"/>
              <a:t>NYS </a:t>
            </a:r>
            <a:r>
              <a:rPr lang="en-US" sz="1800" smtClean="0"/>
              <a:t>DOH </a:t>
            </a:r>
            <a:r>
              <a:rPr lang="en-US" sz="1800" smtClean="0">
                <a:hlinkClick r:id="rId3"/>
              </a:rPr>
              <a:t>https://www.health.ny.gov/diseases/communicable/std/ept/</a:t>
            </a:r>
            <a:r>
              <a:rPr lang="en-US" sz="1800" smtClean="0"/>
              <a:t> </a:t>
            </a:r>
            <a:endParaRPr lang="en-US" sz="1800" dirty="0"/>
          </a:p>
        </p:txBody>
      </p:sp>
      <p:sp>
        <p:nvSpPr>
          <p:cNvPr id="5" name="Slide Number Placeholder 4"/>
          <p:cNvSpPr>
            <a:spLocks noGrp="1"/>
          </p:cNvSpPr>
          <p:nvPr>
            <p:ph type="sldNum" sz="quarter" idx="10"/>
          </p:nvPr>
        </p:nvSpPr>
        <p:spPr/>
        <p:txBody>
          <a:bodyPr/>
          <a:lstStyle/>
          <a:p>
            <a:pPr>
              <a:defRPr/>
            </a:pPr>
            <a:fld id="{4B95B94E-F4CC-43A9-ADA2-00CE77818BE3}" type="slidenum">
              <a:rPr lang="en-US" smtClean="0"/>
              <a:pPr>
                <a:defRPr/>
              </a:pPr>
              <a:t>18</a:t>
            </a:fld>
            <a:endParaRPr lang="en-US" dirty="0"/>
          </a:p>
        </p:txBody>
      </p:sp>
    </p:spTree>
    <p:extLst>
      <p:ext uri="{BB962C8B-B14F-4D97-AF65-F5344CB8AC3E}">
        <p14:creationId xmlns:p14="http://schemas.microsoft.com/office/powerpoint/2010/main" val="6725770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Repeat Test After Three Months</a:t>
            </a:r>
            <a:endParaRPr lang="en-US" dirty="0"/>
          </a:p>
        </p:txBody>
      </p:sp>
      <p:sp>
        <p:nvSpPr>
          <p:cNvPr id="40963" name="Content Placeholder 2"/>
          <p:cNvSpPr>
            <a:spLocks noGrp="1"/>
          </p:cNvSpPr>
          <p:nvPr>
            <p:ph idx="1"/>
          </p:nvPr>
        </p:nvSpPr>
        <p:spPr/>
        <p:txBody>
          <a:bodyPr/>
          <a:lstStyle/>
          <a:p>
            <a:r>
              <a:rPr lang="en-US" altLang="en-US" smtClean="0"/>
              <a:t>Instruct women with a diagnosis should to return three months after treatment for repeat testing</a:t>
            </a:r>
          </a:p>
          <a:p>
            <a:r>
              <a:rPr lang="en-US" altLang="en-US" smtClean="0"/>
              <a:t>Include recommendations for partner treatment and retesting at three months in client education materials and counseling</a:t>
            </a:r>
          </a:p>
          <a:p>
            <a:r>
              <a:rPr lang="en-US" altLang="en-US" smtClean="0"/>
              <a:t>Counsel clients about high risk of reinfection and potential sequelae</a:t>
            </a:r>
          </a:p>
        </p:txBody>
      </p:sp>
      <p:sp>
        <p:nvSpPr>
          <p:cNvPr id="3" name="Slide Number Placeholder 2"/>
          <p:cNvSpPr>
            <a:spLocks noGrp="1"/>
          </p:cNvSpPr>
          <p:nvPr>
            <p:ph type="sldNum" sz="quarter" idx="10"/>
          </p:nvPr>
        </p:nvSpPr>
        <p:spPr/>
        <p:txBody>
          <a:bodyPr/>
          <a:lstStyle/>
          <a:p>
            <a:pPr>
              <a:defRPr/>
            </a:pPr>
            <a:fld id="{4B95B94E-F4CC-43A9-ADA2-00CE77818BE3}" type="slidenum">
              <a:rPr lang="en-US" smtClean="0"/>
              <a:pPr>
                <a:defRPr/>
              </a:pPr>
              <a:t>19</a:t>
            </a:fld>
            <a:endParaRPr lang="en-US" dirty="0"/>
          </a:p>
        </p:txBody>
      </p:sp>
    </p:spTree>
    <p:extLst>
      <p:ext uri="{BB962C8B-B14F-4D97-AF65-F5344CB8AC3E}">
        <p14:creationId xmlns:p14="http://schemas.microsoft.com/office/powerpoint/2010/main" val="1533748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lstStyle/>
          <a:p>
            <a:r>
              <a:rPr lang="en-US" dirty="0" smtClean="0"/>
              <a:t>Best Practice 3 of the Chlamydia Screening Change Package</a:t>
            </a:r>
            <a:endParaRPr lang="en-US" dirty="0"/>
          </a:p>
        </p:txBody>
      </p:sp>
      <p:sp>
        <p:nvSpPr>
          <p:cNvPr id="31747" name="Content Placeholder 2"/>
          <p:cNvSpPr>
            <a:spLocks noGrp="1"/>
          </p:cNvSpPr>
          <p:nvPr>
            <p:ph idx="1"/>
          </p:nvPr>
        </p:nvSpPr>
        <p:spPr>
          <a:xfrm>
            <a:off x="457200" y="1835150"/>
            <a:ext cx="5105400" cy="4108450"/>
          </a:xfrm>
        </p:spPr>
        <p:txBody>
          <a:bodyPr/>
          <a:lstStyle/>
          <a:p>
            <a:r>
              <a:rPr lang="en-US" altLang="en-US" dirty="0" smtClean="0"/>
              <a:t>Include screening as part of routine care</a:t>
            </a:r>
          </a:p>
          <a:p>
            <a:r>
              <a:rPr lang="en-US" altLang="en-US" dirty="0" smtClean="0"/>
              <a:t>Use normalizing and opt-out language</a:t>
            </a:r>
          </a:p>
          <a:p>
            <a:r>
              <a:rPr lang="en-US" altLang="en-US" b="1" dirty="0" smtClean="0"/>
              <a:t>Use least invasive,            high-quality test</a:t>
            </a:r>
          </a:p>
          <a:p>
            <a:r>
              <a:rPr lang="en-US" altLang="en-US" dirty="0" smtClean="0"/>
              <a:t>Reduce cost as a barrier</a:t>
            </a:r>
          </a:p>
        </p:txBody>
      </p:sp>
      <p:pic>
        <p:nvPicPr>
          <p:cNvPr id="29702" name="Picture 5" title="Chlamydia Screening Change Package"/>
          <p:cNvPicPr>
            <a:picLocks noChangeAspect="1" noChangeArrowheads="1"/>
          </p:cNvPicPr>
          <p:nvPr/>
        </p:nvPicPr>
        <p:blipFill>
          <a:blip r:embed="rId3"/>
          <a:srcRect r="2669"/>
          <a:stretch>
            <a:fillRect/>
          </a:stretch>
        </p:blipFill>
        <p:spPr bwMode="auto">
          <a:xfrm>
            <a:off x="5805488" y="1905000"/>
            <a:ext cx="2816225" cy="3740150"/>
          </a:xfrm>
          <a:prstGeom prst="rect">
            <a:avLst/>
          </a:prstGeom>
          <a:noFill/>
          <a:ln w="9525">
            <a:solidFill>
              <a:schemeClr val="tx2"/>
            </a:solidFill>
            <a:miter lim="800000"/>
            <a:headEnd/>
            <a:tailEnd/>
          </a:ln>
          <a:extLst>
            <a:ext uri="{909E8E84-426E-40DD-AFC4-6F175D3DCCD1}">
              <a14:hiddenFill xmlns:a14="http://schemas.microsoft.com/office/drawing/2010/main">
                <a:solidFill>
                  <a:schemeClr val="accent1"/>
                </a:solidFill>
              </a14:hiddenFill>
            </a:ext>
          </a:extLst>
        </p:spPr>
      </p:pic>
      <p:sp>
        <p:nvSpPr>
          <p:cNvPr id="3" name="Rectangle 4"/>
          <p:cNvSpPr>
            <a:spLocks noChangeArrowheads="1"/>
          </p:cNvSpPr>
          <p:nvPr/>
        </p:nvSpPr>
        <p:spPr bwMode="auto">
          <a:xfrm>
            <a:off x="445008" y="5645150"/>
            <a:ext cx="73945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eaLnBrk="1" hangingPunct="1">
              <a:spcBef>
                <a:spcPct val="0"/>
              </a:spcBef>
              <a:buFontTx/>
              <a:buNone/>
            </a:pPr>
            <a:r>
              <a:rPr lang="en-US" altLang="en-US" sz="1200">
                <a:latin typeface="Segoe Condensed" panose="020B0606040200020203" pitchFamily="34" charset="0"/>
              </a:rPr>
              <a:t>Link: </a:t>
            </a:r>
            <a:r>
              <a:rPr lang="en-US" altLang="en-US" sz="1200">
                <a:latin typeface="Segoe Condensed" panose="020B0606040200020203" pitchFamily="34" charset="0"/>
                <a:hlinkClick r:id="rId4"/>
              </a:rPr>
              <a:t>https://www.fpntc.org/resources/chlamydia-screening-change-package</a:t>
            </a:r>
            <a:r>
              <a:rPr lang="en-US" altLang="en-US" sz="1200">
                <a:latin typeface="Segoe Condensed" panose="020B0606040200020203" pitchFamily="34" charset="0"/>
              </a:rPr>
              <a:t> </a:t>
            </a:r>
          </a:p>
        </p:txBody>
      </p:sp>
      <p:sp>
        <p:nvSpPr>
          <p:cNvPr id="4" name="Slide Number Placeholder 3"/>
          <p:cNvSpPr>
            <a:spLocks noGrp="1"/>
          </p:cNvSpPr>
          <p:nvPr>
            <p:ph type="sldNum" sz="quarter" idx="10"/>
          </p:nvPr>
        </p:nvSpPr>
        <p:spPr/>
        <p:txBody>
          <a:bodyPr/>
          <a:lstStyle/>
          <a:p>
            <a:pPr>
              <a:defRPr/>
            </a:pPr>
            <a:fld id="{4B95B94E-F4CC-43A9-ADA2-00CE77818BE3}" type="slidenum">
              <a:rPr lang="en-US" smtClean="0"/>
              <a:pPr>
                <a:defRPr/>
              </a:pPr>
              <a:t>2</a:t>
            </a:fld>
            <a:endParaRPr lang="en-US" dirty="0"/>
          </a:p>
        </p:txBody>
      </p:sp>
    </p:spTree>
    <p:extLst>
      <p:ext uri="{BB962C8B-B14F-4D97-AF65-F5344CB8AC3E}">
        <p14:creationId xmlns:p14="http://schemas.microsoft.com/office/powerpoint/2010/main" val="31385727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hape 608"/>
          <p:cNvSpPr>
            <a:spLocks noGrp="1"/>
          </p:cNvSpPr>
          <p:nvPr>
            <p:ph type="title"/>
          </p:nvPr>
        </p:nvSpPr>
        <p:spPr/>
        <p:txBody>
          <a:bodyPr/>
          <a:lstStyle/>
          <a:p>
            <a:r>
              <a:rPr lang="en-US" altLang="en-US" smtClean="0">
                <a:sym typeface="Calibri" panose="020F0502020204030204" pitchFamily="34" charset="0"/>
              </a:rPr>
              <a:t>Establish Recall Systems</a:t>
            </a:r>
          </a:p>
        </p:txBody>
      </p:sp>
      <p:sp>
        <p:nvSpPr>
          <p:cNvPr id="41987" name="Shape 609"/>
          <p:cNvSpPr>
            <a:spLocks noGrp="1"/>
          </p:cNvSpPr>
          <p:nvPr>
            <p:ph idx="1"/>
          </p:nvPr>
        </p:nvSpPr>
        <p:spPr/>
        <p:txBody>
          <a:bodyPr/>
          <a:lstStyle/>
          <a:p>
            <a:r>
              <a:rPr lang="en-US" altLang="en-US" sz="2600" dirty="0" smtClean="0">
                <a:sym typeface="Calibri" pitchFamily="34" charset="0"/>
              </a:rPr>
              <a:t>Create a follow-up system for clients with previous positive results (e.g.):</a:t>
            </a:r>
          </a:p>
          <a:p>
            <a:r>
              <a:rPr lang="en-US" altLang="en-US" sz="2600" dirty="0" smtClean="0">
                <a:sym typeface="Calibri" pitchFamily="34" charset="0"/>
              </a:rPr>
              <a:t>Make 3-month advance appointments</a:t>
            </a:r>
          </a:p>
          <a:p>
            <a:r>
              <a:rPr lang="en-US" altLang="en-US" sz="2600" dirty="0" smtClean="0">
                <a:sym typeface="Calibri" pitchFamily="34" charset="0"/>
              </a:rPr>
              <a:t>Provide appointment cards</a:t>
            </a:r>
          </a:p>
          <a:p>
            <a:r>
              <a:rPr lang="en-US" altLang="en-US" sz="2600" dirty="0" smtClean="0">
                <a:sym typeface="Calibri" pitchFamily="34" charset="0"/>
              </a:rPr>
              <a:t>Offer mail reminders to clients</a:t>
            </a:r>
          </a:p>
          <a:p>
            <a:r>
              <a:rPr lang="en-US" altLang="en-US" sz="2600" dirty="0" smtClean="0">
                <a:sym typeface="Calibri" pitchFamily="34" charset="0"/>
              </a:rPr>
              <a:t>Ask clients to add reminders in their calendars before leaving the clinic</a:t>
            </a:r>
          </a:p>
          <a:p>
            <a:r>
              <a:rPr lang="en-US" altLang="en-US" sz="2600" dirty="0" smtClean="0">
                <a:sym typeface="Calibri" pitchFamily="34" charset="0"/>
              </a:rPr>
              <a:t>Follow up with clients who do not return for a retest when recommended </a:t>
            </a:r>
          </a:p>
          <a:p>
            <a:r>
              <a:rPr lang="en-US" altLang="en-US" sz="2600" dirty="0" smtClean="0">
                <a:sym typeface="Calibri" pitchFamily="34" charset="0"/>
              </a:rPr>
              <a:t>Add more or higher alert prompts to client charts</a:t>
            </a:r>
            <a:endParaRPr lang="en-US" altLang="en-US" sz="2600" dirty="0">
              <a:sym typeface="Calibri" pitchFamily="34" charset="0"/>
            </a:endParaRPr>
          </a:p>
        </p:txBody>
      </p:sp>
      <p:pic>
        <p:nvPicPr>
          <p:cNvPr id="41989" name="Picture 1" title="Calendar and alarm clock"/>
          <p:cNvPicPr>
            <a:picLocks noChangeAspect="1"/>
          </p:cNvPicPr>
          <p:nvPr/>
        </p:nvPicPr>
        <p:blipFill>
          <a:blip r:embed="rId3"/>
          <a:srcRect/>
          <a:stretch>
            <a:fillRect/>
          </a:stretch>
        </p:blipFill>
        <p:spPr bwMode="auto">
          <a:xfrm>
            <a:off x="6507955" y="2209800"/>
            <a:ext cx="2214563"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hape 610"/>
          <p:cNvSpPr txBox="1">
            <a:spLocks noChangeArrowheads="1"/>
          </p:cNvSpPr>
          <p:nvPr/>
        </p:nvSpPr>
        <p:spPr bwMode="auto">
          <a:xfrm>
            <a:off x="82296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algn="r" eaLnBrk="1" hangingPunct="1">
              <a:spcBef>
                <a:spcPct val="0"/>
              </a:spcBef>
              <a:buClr>
                <a:srgbClr val="898989"/>
              </a:buClr>
              <a:buSzPct val="25000"/>
              <a:buFont typeface="Calibri" panose="020F0502020204030204" pitchFamily="34" charset="0"/>
              <a:buNone/>
            </a:pPr>
            <a:fld id="{FAA343CA-4452-4F2A-B5E2-EC76719DD0DA}" type="slidenum">
              <a:rPr lang="en-US" altLang="en-US" sz="1200">
                <a:solidFill>
                  <a:srgbClr val="898989"/>
                </a:solidFill>
                <a:latin typeface="Calibri" panose="020F0502020204030204" pitchFamily="34" charset="0"/>
                <a:sym typeface="Calibri" panose="020F0502020204030204" pitchFamily="34" charset="0"/>
              </a:rPr>
              <a:pPr algn="r" eaLnBrk="1" hangingPunct="1">
                <a:spcBef>
                  <a:spcPct val="0"/>
                </a:spcBef>
                <a:buClr>
                  <a:srgbClr val="898989"/>
                </a:buClr>
                <a:buSzPct val="25000"/>
                <a:buFont typeface="Calibri" panose="020F0502020204030204" pitchFamily="34" charset="0"/>
                <a:buNone/>
              </a:pPr>
              <a:t>20</a:t>
            </a:fld>
            <a:endParaRPr lang="en-US" altLang="en-US" sz="1200">
              <a:solidFill>
                <a:srgbClr val="898989"/>
              </a:solidFill>
              <a:latin typeface="Calibri" panose="020F0502020204030204" pitchFamily="34" charset="0"/>
              <a:sym typeface="Calibri" panose="020F0502020204030204" pitchFamily="34" charset="0"/>
            </a:endParaRPr>
          </a:p>
        </p:txBody>
      </p:sp>
      <p:sp>
        <p:nvSpPr>
          <p:cNvPr id="3" name="Slide Number Placeholder 2"/>
          <p:cNvSpPr>
            <a:spLocks noGrp="1"/>
          </p:cNvSpPr>
          <p:nvPr>
            <p:ph type="sldNum" sz="quarter" idx="10"/>
          </p:nvPr>
        </p:nvSpPr>
        <p:spPr/>
        <p:txBody>
          <a:bodyPr/>
          <a:lstStyle/>
          <a:p>
            <a:pPr>
              <a:defRPr/>
            </a:pPr>
            <a:fld id="{4B95B94E-F4CC-43A9-ADA2-00CE77818BE3}" type="slidenum">
              <a:rPr lang="en-US" smtClean="0"/>
              <a:pPr>
                <a:defRPr/>
              </a:pPr>
              <a:t>20</a:t>
            </a:fld>
            <a:endParaRPr lang="en-US" dirty="0"/>
          </a:p>
        </p:txBody>
      </p:sp>
    </p:spTree>
    <p:extLst>
      <p:ext uri="{BB962C8B-B14F-4D97-AF65-F5344CB8AC3E}">
        <p14:creationId xmlns:p14="http://schemas.microsoft.com/office/powerpoint/2010/main" val="14997059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sym typeface="Calibri" pitchFamily="34" charset="0"/>
              </a:rPr>
              <a:t>Establish Recall Systems (cont.)</a:t>
            </a:r>
            <a:endParaRPr lang="en-US" dirty="0"/>
          </a:p>
        </p:txBody>
      </p:sp>
      <p:sp>
        <p:nvSpPr>
          <p:cNvPr id="3" name="Content Placeholder 2"/>
          <p:cNvSpPr>
            <a:spLocks noGrp="1"/>
          </p:cNvSpPr>
          <p:nvPr>
            <p:ph idx="1"/>
          </p:nvPr>
        </p:nvSpPr>
        <p:spPr/>
        <p:txBody>
          <a:bodyPr/>
          <a:lstStyle/>
          <a:p>
            <a:r>
              <a:rPr lang="en-US" smtClean="0"/>
              <a:t>Consider providing clients with alternative retesting options that do not require a visit, such as:</a:t>
            </a:r>
          </a:p>
          <a:p>
            <a:pPr lvl="1"/>
            <a:r>
              <a:rPr lang="en-US" smtClean="0"/>
              <a:t>Offer the option for clients to mail in self-collected specimens</a:t>
            </a:r>
          </a:p>
          <a:p>
            <a:pPr lvl="1"/>
            <a:r>
              <a:rPr lang="en-US" smtClean="0"/>
              <a:t>Offer the option to use online, downloadable lab slips for testing at local lab sites</a:t>
            </a:r>
          </a:p>
          <a:p>
            <a:pPr lvl="1"/>
            <a:r>
              <a:rPr lang="en-US" smtClean="0"/>
              <a:t>Multiple options are available through private companies that charge a fee</a:t>
            </a:r>
            <a:endParaRPr lang="en-US" dirty="0"/>
          </a:p>
        </p:txBody>
      </p:sp>
      <p:sp>
        <p:nvSpPr>
          <p:cNvPr id="4" name="Slide Number Placeholder 3"/>
          <p:cNvSpPr>
            <a:spLocks noGrp="1"/>
          </p:cNvSpPr>
          <p:nvPr>
            <p:ph type="sldNum" sz="quarter" idx="10"/>
          </p:nvPr>
        </p:nvSpPr>
        <p:spPr/>
        <p:txBody>
          <a:bodyPr/>
          <a:lstStyle/>
          <a:p>
            <a:pPr>
              <a:defRPr/>
            </a:pPr>
            <a:fld id="{4B95B94E-F4CC-43A9-ADA2-00CE77818BE3}" type="slidenum">
              <a:rPr lang="en-US" smtClean="0"/>
              <a:pPr>
                <a:defRPr/>
              </a:pPr>
              <a:t>21</a:t>
            </a:fld>
            <a:endParaRPr lang="en-US" dirty="0"/>
          </a:p>
        </p:txBody>
      </p:sp>
    </p:spTree>
    <p:extLst>
      <p:ext uri="{BB962C8B-B14F-4D97-AF65-F5344CB8AC3E}">
        <p14:creationId xmlns:p14="http://schemas.microsoft.com/office/powerpoint/2010/main" val="7540068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Staff Training Resources</a:t>
            </a:r>
            <a:endParaRPr lang="en-US" dirty="0"/>
          </a:p>
        </p:txBody>
      </p:sp>
      <p:sp>
        <p:nvSpPr>
          <p:cNvPr id="41987" name="Content Placeholder 2"/>
          <p:cNvSpPr>
            <a:spLocks noGrp="1"/>
          </p:cNvSpPr>
          <p:nvPr>
            <p:ph idx="1"/>
          </p:nvPr>
        </p:nvSpPr>
        <p:spPr>
          <a:xfrm>
            <a:off x="457200" y="1524000"/>
            <a:ext cx="4648200" cy="4419599"/>
          </a:xfrm>
        </p:spPr>
        <p:txBody>
          <a:bodyPr/>
          <a:lstStyle/>
          <a:p>
            <a:r>
              <a:rPr lang="en-US" altLang="en-US" dirty="0" smtClean="0">
                <a:hlinkClick r:id="rId3"/>
              </a:rPr>
              <a:t>2015 STD Treatment Guidelines</a:t>
            </a:r>
            <a:r>
              <a:rPr lang="en-US" altLang="en-US" dirty="0" smtClean="0"/>
              <a:t> (CDC)</a:t>
            </a:r>
          </a:p>
          <a:p>
            <a:pPr lvl="1"/>
            <a:r>
              <a:rPr lang="en-US" altLang="en-US" dirty="0" smtClean="0"/>
              <a:t>2015 STD Treatment Guidelines App</a:t>
            </a:r>
          </a:p>
          <a:p>
            <a:pPr lvl="1"/>
            <a:r>
              <a:rPr lang="en-US" altLang="en-US" dirty="0" smtClean="0"/>
              <a:t>Pocket Guide</a:t>
            </a:r>
          </a:p>
          <a:p>
            <a:pPr lvl="1"/>
            <a:r>
              <a:rPr lang="en-US" altLang="en-US" dirty="0" smtClean="0"/>
              <a:t>Wall Chart</a:t>
            </a:r>
          </a:p>
          <a:p>
            <a:pPr lvl="1"/>
            <a:r>
              <a:rPr lang="en-US" altLang="en-US" dirty="0" smtClean="0"/>
              <a:t>Overview Webinar</a:t>
            </a:r>
          </a:p>
          <a:p>
            <a:r>
              <a:rPr lang="en-US" altLang="en-US" dirty="0" smtClean="0"/>
              <a:t>NYC STD/HIV Prevention Training Center</a:t>
            </a:r>
          </a:p>
        </p:txBody>
      </p:sp>
      <p:sp>
        <p:nvSpPr>
          <p:cNvPr id="5" name="Slide Number Placeholder 4"/>
          <p:cNvSpPr>
            <a:spLocks noGrp="1"/>
          </p:cNvSpPr>
          <p:nvPr>
            <p:ph type="sldNum" sz="quarter" idx="10"/>
          </p:nvPr>
        </p:nvSpPr>
        <p:spPr/>
        <p:txBody>
          <a:bodyPr/>
          <a:lstStyle/>
          <a:p>
            <a:fld id="{4B95B94E-F4CC-43A9-ADA2-00CE77818BE3}" type="slidenum">
              <a:rPr lang="en-US" smtClean="0"/>
              <a:pPr/>
              <a:t>22</a:t>
            </a:fld>
            <a:endParaRPr lang="en-US" dirty="0"/>
          </a:p>
        </p:txBody>
      </p:sp>
      <p:pic>
        <p:nvPicPr>
          <p:cNvPr id="4" name="Picture 3" title="2015 STD treatment guidelines"/>
          <p:cNvPicPr>
            <a:picLocks noChangeAspect="1"/>
          </p:cNvPicPr>
          <p:nvPr/>
        </p:nvPicPr>
        <p:blipFill>
          <a:blip r:embed="rId4"/>
          <a:stretch>
            <a:fillRect/>
          </a:stretch>
        </p:blipFill>
        <p:spPr>
          <a:xfrm>
            <a:off x="4867114" y="2232024"/>
            <a:ext cx="3800021" cy="2252664"/>
          </a:xfrm>
          <a:prstGeom prst="rect">
            <a:avLst/>
          </a:prstGeom>
        </p:spPr>
      </p:pic>
    </p:spTree>
    <p:extLst>
      <p:ext uri="{BB962C8B-B14F-4D97-AF65-F5344CB8AC3E}">
        <p14:creationId xmlns:p14="http://schemas.microsoft.com/office/powerpoint/2010/main" val="35966160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Thank you!</a:t>
            </a:r>
            <a:endParaRPr lang="en-US" dirty="0"/>
          </a:p>
        </p:txBody>
      </p:sp>
      <p:sp>
        <p:nvSpPr>
          <p:cNvPr id="45059" name="Content Placeholder 2"/>
          <p:cNvSpPr>
            <a:spLocks noGrp="1"/>
          </p:cNvSpPr>
          <p:nvPr>
            <p:ph type="subTitle" idx="1"/>
          </p:nvPr>
        </p:nvSpPr>
        <p:spPr/>
        <p:txBody>
          <a:bodyPr/>
          <a:lstStyle/>
          <a:p>
            <a:r>
              <a:rPr lang="en-US" altLang="en-US" smtClean="0"/>
              <a:t>Contact:</a:t>
            </a:r>
          </a:p>
          <a:p>
            <a:r>
              <a:rPr lang="en-US" altLang="en-US" smtClean="0"/>
              <a:t>nysfptraining@jsi.com </a:t>
            </a:r>
            <a:endParaRPr lang="en-US" altLang="en-US" dirty="0" smtClean="0"/>
          </a:p>
        </p:txBody>
      </p:sp>
      <p:sp>
        <p:nvSpPr>
          <p:cNvPr id="4" name="Slide Number Placeholder 3"/>
          <p:cNvSpPr>
            <a:spLocks noGrp="1"/>
          </p:cNvSpPr>
          <p:nvPr>
            <p:ph type="sldNum" sz="quarter" idx="10"/>
          </p:nvPr>
        </p:nvSpPr>
        <p:spPr/>
        <p:txBody>
          <a:bodyPr/>
          <a:lstStyle/>
          <a:p>
            <a:fld id="{4F2F93E0-A87E-4B7B-8B89-0DA4BEDB3B4D}" type="slidenum">
              <a:rPr lang="en-US" smtClean="0"/>
              <a:pPr/>
              <a:t>23</a:t>
            </a:fld>
            <a:endParaRPr lang="en-US"/>
          </a:p>
        </p:txBody>
      </p:sp>
    </p:spTree>
    <p:extLst>
      <p:ext uri="{BB962C8B-B14F-4D97-AF65-F5344CB8AC3E}">
        <p14:creationId xmlns:p14="http://schemas.microsoft.com/office/powerpoint/2010/main" val="1221667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Meeting Objectives</a:t>
            </a:r>
            <a:endParaRPr lang="en-US" dirty="0"/>
          </a:p>
        </p:txBody>
      </p:sp>
      <p:sp>
        <p:nvSpPr>
          <p:cNvPr id="3" name="Content Placeholder 2"/>
          <p:cNvSpPr>
            <a:spLocks noGrp="1"/>
          </p:cNvSpPr>
          <p:nvPr>
            <p:ph idx="1"/>
          </p:nvPr>
        </p:nvSpPr>
        <p:spPr>
          <a:xfrm>
            <a:off x="457200" y="1219200"/>
            <a:ext cx="8534400" cy="4724400"/>
          </a:xfrm>
        </p:spPr>
        <p:txBody>
          <a:bodyPr/>
          <a:lstStyle/>
          <a:p>
            <a:pPr marL="0" indent="0">
              <a:buNone/>
            </a:pPr>
            <a:r>
              <a:rPr lang="en-US" sz="3200" dirty="0" smtClean="0"/>
              <a:t>By the end of today, you should be able to:</a:t>
            </a:r>
          </a:p>
          <a:p>
            <a:r>
              <a:rPr lang="en-US" sz="3200" dirty="0"/>
              <a:t>Describe the current recommended laboratory technologies for chlamydia screening (for women and men)</a:t>
            </a:r>
          </a:p>
          <a:p>
            <a:r>
              <a:rPr lang="en-US" sz="3200" dirty="0"/>
              <a:t>Identify at least two options for specimen collection for women</a:t>
            </a:r>
          </a:p>
          <a:p>
            <a:r>
              <a:rPr lang="en-US" sz="3200" dirty="0"/>
              <a:t>Identify at least two strategies for streamlining the specimen collection process at your health center</a:t>
            </a:r>
          </a:p>
        </p:txBody>
      </p:sp>
      <p:sp>
        <p:nvSpPr>
          <p:cNvPr id="4" name="Slide Number Placeholder 3"/>
          <p:cNvSpPr>
            <a:spLocks noGrp="1"/>
          </p:cNvSpPr>
          <p:nvPr>
            <p:ph type="sldNum" sz="quarter" idx="10"/>
          </p:nvPr>
        </p:nvSpPr>
        <p:spPr/>
        <p:txBody>
          <a:bodyPr/>
          <a:lstStyle/>
          <a:p>
            <a:pPr>
              <a:defRPr/>
            </a:pPr>
            <a:fld id="{4B95B94E-F4CC-43A9-ADA2-00CE77818BE3}" type="slidenum">
              <a:rPr lang="en-US" smtClean="0"/>
              <a:pPr>
                <a:defRPr/>
              </a:pPr>
              <a:t>3</a:t>
            </a:fld>
            <a:endParaRPr lang="en-US" dirty="0"/>
          </a:p>
        </p:txBody>
      </p:sp>
    </p:spTree>
    <p:extLst>
      <p:ext uri="{BB962C8B-B14F-4D97-AF65-F5344CB8AC3E}">
        <p14:creationId xmlns:p14="http://schemas.microsoft.com/office/powerpoint/2010/main" val="162278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Overview of Strategies</a:t>
            </a:r>
            <a:endParaRPr lang="en-US" dirty="0"/>
          </a:p>
        </p:txBody>
      </p:sp>
      <p:sp>
        <p:nvSpPr>
          <p:cNvPr id="32771" name="Content Placeholder 2"/>
          <p:cNvSpPr>
            <a:spLocks noGrp="1"/>
          </p:cNvSpPr>
          <p:nvPr>
            <p:ph idx="1"/>
          </p:nvPr>
        </p:nvSpPr>
        <p:spPr>
          <a:xfrm>
            <a:off x="457200" y="1219200"/>
            <a:ext cx="5562600" cy="4724400"/>
          </a:xfrm>
        </p:spPr>
        <p:txBody>
          <a:bodyPr/>
          <a:lstStyle/>
          <a:p>
            <a:r>
              <a:rPr lang="en-US" altLang="en-US" dirty="0"/>
              <a:t>Make client-collected  screening options available </a:t>
            </a:r>
          </a:p>
          <a:p>
            <a:r>
              <a:rPr lang="en-US" altLang="en-US" dirty="0"/>
              <a:t>Establish routine clinic flow processes and systems for routine screening</a:t>
            </a:r>
          </a:p>
          <a:p>
            <a:r>
              <a:rPr lang="en-US" altLang="en-US" dirty="0"/>
              <a:t>Procure lab services with </a:t>
            </a:r>
            <a:r>
              <a:rPr lang="en-US" altLang="en-US" dirty="0" smtClean="0"/>
              <a:t/>
            </a:r>
            <a:br>
              <a:rPr lang="en-US" altLang="en-US" dirty="0" smtClean="0"/>
            </a:br>
            <a:r>
              <a:rPr lang="en-US" altLang="en-US" dirty="0" smtClean="0"/>
              <a:t>timely </a:t>
            </a:r>
            <a:r>
              <a:rPr lang="en-US" altLang="en-US" dirty="0"/>
              <a:t>turnaround</a:t>
            </a:r>
          </a:p>
          <a:p>
            <a:r>
              <a:rPr lang="en-US" altLang="en-US" dirty="0"/>
              <a:t>Establish recall systems to retest clients three months after treatment of a positive result</a:t>
            </a:r>
          </a:p>
        </p:txBody>
      </p:sp>
      <p:pic>
        <p:nvPicPr>
          <p:cNvPr id="7" name="Picture 5" title="Chart demosntrating chlamydia screening "/>
          <p:cNvPicPr>
            <a:picLocks noChangeAspect="1" noChangeArrowheads="1"/>
          </p:cNvPicPr>
          <p:nvPr/>
        </p:nvPicPr>
        <p:blipFill>
          <a:blip r:embed="rId3"/>
          <a:srcRect/>
          <a:stretch>
            <a:fillRect/>
          </a:stretch>
        </p:blipFill>
        <p:spPr bwMode="auto">
          <a:xfrm>
            <a:off x="5612356" y="1370589"/>
            <a:ext cx="3481888" cy="33877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0"/>
          </p:nvPr>
        </p:nvSpPr>
        <p:spPr/>
        <p:txBody>
          <a:bodyPr/>
          <a:lstStyle/>
          <a:p>
            <a:pPr>
              <a:defRPr/>
            </a:pPr>
            <a:fld id="{4B95B94E-F4CC-43A9-ADA2-00CE77818BE3}" type="slidenum">
              <a:rPr lang="en-US" smtClean="0"/>
              <a:pPr>
                <a:defRPr/>
              </a:pPr>
              <a:t>4</a:t>
            </a:fld>
            <a:endParaRPr lang="en-US" dirty="0"/>
          </a:p>
        </p:txBody>
      </p:sp>
    </p:spTree>
    <p:extLst>
      <p:ext uri="{BB962C8B-B14F-4D97-AF65-F5344CB8AC3E}">
        <p14:creationId xmlns:p14="http://schemas.microsoft.com/office/powerpoint/2010/main" val="114363656"/>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Evidence</a:t>
            </a:r>
            <a:endParaRPr lang="en-US" dirty="0"/>
          </a:p>
        </p:txBody>
      </p:sp>
      <p:sp>
        <p:nvSpPr>
          <p:cNvPr id="7" name="Content Placeholder 6"/>
          <p:cNvSpPr>
            <a:spLocks noGrp="1"/>
          </p:cNvSpPr>
          <p:nvPr>
            <p:ph idx="1"/>
          </p:nvPr>
        </p:nvSpPr>
        <p:spPr/>
        <p:txBody>
          <a:bodyPr/>
          <a:lstStyle/>
          <a:p>
            <a:r>
              <a:rPr lang="en-US" dirty="0" smtClean="0"/>
              <a:t>Shafer et al.—Proportion of positives identified by specimen type for C. trachomatis were: </a:t>
            </a:r>
          </a:p>
          <a:p>
            <a:pPr lvl="1"/>
            <a:r>
              <a:rPr lang="en-US" sz="2400" dirty="0" err="1" smtClean="0"/>
              <a:t>Endocervix</a:t>
            </a:r>
            <a:r>
              <a:rPr lang="en-US" sz="2400" dirty="0" smtClean="0"/>
              <a:t> 65%</a:t>
            </a:r>
          </a:p>
          <a:p>
            <a:pPr lvl="1"/>
            <a:r>
              <a:rPr lang="en-US" sz="2400" dirty="0" smtClean="0"/>
              <a:t>Urine72%</a:t>
            </a:r>
          </a:p>
          <a:p>
            <a:pPr lvl="1"/>
            <a:r>
              <a:rPr lang="en-US" sz="2400" dirty="0" smtClean="0"/>
              <a:t>Vagina 81%</a:t>
            </a:r>
          </a:p>
          <a:p>
            <a:r>
              <a:rPr lang="en-US" dirty="0" err="1" smtClean="0"/>
              <a:t>Schacter</a:t>
            </a:r>
            <a:r>
              <a:rPr lang="en-US" dirty="0" smtClean="0"/>
              <a:t> et al.—Among CT+ women NAAT sensitivity:</a:t>
            </a:r>
          </a:p>
          <a:p>
            <a:pPr lvl="1"/>
            <a:r>
              <a:rPr lang="en-US" sz="2400" dirty="0" err="1" smtClean="0"/>
              <a:t>Endocervix</a:t>
            </a:r>
            <a:r>
              <a:rPr lang="en-US" sz="2400" dirty="0" smtClean="0"/>
              <a:t> 91%</a:t>
            </a:r>
          </a:p>
          <a:p>
            <a:pPr lvl="1"/>
            <a:r>
              <a:rPr lang="en-US" sz="2400" dirty="0" smtClean="0"/>
              <a:t>Urine 80%</a:t>
            </a:r>
          </a:p>
          <a:p>
            <a:pPr lvl="1"/>
            <a:r>
              <a:rPr lang="en-US" sz="2400" dirty="0" smtClean="0"/>
              <a:t>Vagina 93% </a:t>
            </a:r>
          </a:p>
          <a:p>
            <a:pPr lvl="1"/>
            <a:endParaRPr lang="en-US" dirty="0"/>
          </a:p>
        </p:txBody>
      </p:sp>
      <p:sp>
        <p:nvSpPr>
          <p:cNvPr id="8" name="Slide Number Placeholder 7"/>
          <p:cNvSpPr>
            <a:spLocks noGrp="1"/>
          </p:cNvSpPr>
          <p:nvPr>
            <p:ph type="sldNum" sz="quarter" idx="10"/>
          </p:nvPr>
        </p:nvSpPr>
        <p:spPr/>
        <p:txBody>
          <a:bodyPr/>
          <a:lstStyle/>
          <a:p>
            <a:pPr>
              <a:defRPr/>
            </a:pPr>
            <a:fld id="{4B95B94E-F4CC-43A9-ADA2-00CE77818BE3}" type="slidenum">
              <a:rPr lang="en-US" smtClean="0"/>
              <a:pPr>
                <a:defRPr/>
              </a:pPr>
              <a:t>5</a:t>
            </a:fld>
            <a:endParaRPr lang="en-US" dirty="0"/>
          </a:p>
        </p:txBody>
      </p:sp>
    </p:spTree>
    <p:extLst>
      <p:ext uri="{BB962C8B-B14F-4D97-AF65-F5344CB8AC3E}">
        <p14:creationId xmlns:p14="http://schemas.microsoft.com/office/powerpoint/2010/main" val="3619091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hape 542"/>
          <p:cNvSpPr>
            <a:spLocks noGrp="1"/>
          </p:cNvSpPr>
          <p:nvPr>
            <p:ph type="title"/>
          </p:nvPr>
        </p:nvSpPr>
        <p:spPr/>
        <p:txBody>
          <a:bodyPr/>
          <a:lstStyle/>
          <a:p>
            <a:r>
              <a:rPr lang="en-US" altLang="en-US" smtClean="0">
                <a:sym typeface="Calibri" panose="020F0502020204030204" pitchFamily="34" charset="0"/>
              </a:rPr>
              <a:t>Specimen Collection Using NAATs</a:t>
            </a:r>
          </a:p>
        </p:txBody>
      </p:sp>
      <p:sp>
        <p:nvSpPr>
          <p:cNvPr id="543" name="Shape 543"/>
          <p:cNvSpPr txBox="1">
            <a:spLocks noGrp="1"/>
          </p:cNvSpPr>
          <p:nvPr>
            <p:ph idx="1"/>
          </p:nvPr>
        </p:nvSpPr>
        <p:spPr/>
        <p:txBody>
          <a:bodyPr/>
          <a:lstStyle/>
          <a:p>
            <a:r>
              <a:rPr lang="en-US" sz="2800" dirty="0" smtClean="0">
                <a:sym typeface="Calibri"/>
              </a:rPr>
              <a:t>CDC STD Treatment Guidelines, 2015:</a:t>
            </a:r>
          </a:p>
          <a:p>
            <a:r>
              <a:rPr lang="en-US" sz="2800" dirty="0" smtClean="0">
                <a:sym typeface="Calibri"/>
              </a:rPr>
              <a:t>C. trachomatis urogenital infection can be diagnosed in women by: </a:t>
            </a:r>
          </a:p>
          <a:p>
            <a:pPr lvl="1"/>
            <a:r>
              <a:rPr lang="en-US" sz="2400" dirty="0" smtClean="0">
                <a:sym typeface="Calibri"/>
              </a:rPr>
              <a:t>Testing first-catch urine </a:t>
            </a:r>
          </a:p>
          <a:p>
            <a:pPr lvl="1"/>
            <a:r>
              <a:rPr lang="en-US" sz="2400" dirty="0" smtClean="0">
                <a:sym typeface="Calibri"/>
              </a:rPr>
              <a:t>Collecting swab specimens from the </a:t>
            </a:r>
            <a:r>
              <a:rPr lang="en-US" sz="2400" dirty="0" err="1" smtClean="0">
                <a:sym typeface="Calibri"/>
              </a:rPr>
              <a:t>endocervix</a:t>
            </a:r>
            <a:r>
              <a:rPr lang="en-US" sz="2400" dirty="0" smtClean="0">
                <a:sym typeface="Calibri"/>
              </a:rPr>
              <a:t> or vagina</a:t>
            </a:r>
          </a:p>
          <a:p>
            <a:r>
              <a:rPr lang="en-US" sz="2800" b="1" dirty="0" smtClean="0">
                <a:sym typeface="Calibri"/>
              </a:rPr>
              <a:t>A self- or clinician-collected vaginal swab is the recommended sample type</a:t>
            </a:r>
          </a:p>
          <a:p>
            <a:r>
              <a:rPr lang="en-US" sz="2800" dirty="0" smtClean="0">
                <a:sym typeface="Calibri"/>
              </a:rPr>
              <a:t>An </a:t>
            </a:r>
            <a:r>
              <a:rPr lang="en-US" sz="2800" dirty="0" err="1" smtClean="0">
                <a:sym typeface="Calibri"/>
              </a:rPr>
              <a:t>endocervical</a:t>
            </a:r>
            <a:r>
              <a:rPr lang="en-US" sz="2800" dirty="0" smtClean="0">
                <a:sym typeface="Calibri"/>
              </a:rPr>
              <a:t> swab is acceptable </a:t>
            </a:r>
          </a:p>
          <a:p>
            <a:r>
              <a:rPr lang="en-US" sz="2800" dirty="0" smtClean="0">
                <a:sym typeface="Calibri"/>
              </a:rPr>
              <a:t>A first-catch urine specimen is acceptable</a:t>
            </a:r>
            <a:endParaRPr lang="en-US" sz="2800" dirty="0">
              <a:sym typeface="Calibri"/>
            </a:endParaRPr>
          </a:p>
        </p:txBody>
      </p:sp>
      <p:sp>
        <p:nvSpPr>
          <p:cNvPr id="33796" name="Shape 544"/>
          <p:cNvSpPr txBox="1">
            <a:spLocks noChangeArrowheads="1"/>
          </p:cNvSpPr>
          <p:nvPr/>
        </p:nvSpPr>
        <p:spPr bwMode="auto">
          <a:xfrm>
            <a:off x="1750580" y="6119812"/>
            <a:ext cx="4191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eaLnBrk="1" hangingPunct="1">
              <a:spcBef>
                <a:spcPct val="0"/>
              </a:spcBef>
              <a:buClr>
                <a:srgbClr val="000000"/>
              </a:buClr>
              <a:buSzPct val="25000"/>
              <a:buFont typeface="Arial" panose="020B0604020202020204" pitchFamily="34" charset="0"/>
              <a:buNone/>
            </a:pPr>
            <a:r>
              <a:rPr lang="en-US" altLang="en-US" sz="1400" dirty="0">
                <a:sym typeface="Calibri" panose="020F0502020204030204" pitchFamily="34" charset="0"/>
              </a:rPr>
              <a:t>Link: </a:t>
            </a:r>
            <a:r>
              <a:rPr lang="en-US" altLang="en-US" sz="1400" dirty="0">
                <a:sym typeface="Calibri" panose="020F0502020204030204" pitchFamily="34" charset="0"/>
                <a:hlinkClick r:id="rId3"/>
              </a:rPr>
              <a:t>https://www.cdc.gov/std/tg2015/</a:t>
            </a:r>
            <a:r>
              <a:rPr lang="en-US" altLang="en-US" sz="1400" dirty="0">
                <a:sym typeface="Calibri" panose="020F0502020204030204" pitchFamily="34" charset="0"/>
              </a:rPr>
              <a:t> </a:t>
            </a:r>
          </a:p>
        </p:txBody>
      </p:sp>
      <p:sp>
        <p:nvSpPr>
          <p:cNvPr id="2" name="Slide Number Placeholder 1"/>
          <p:cNvSpPr>
            <a:spLocks noGrp="1"/>
          </p:cNvSpPr>
          <p:nvPr>
            <p:ph type="sldNum" sz="quarter" idx="10"/>
          </p:nvPr>
        </p:nvSpPr>
        <p:spPr/>
        <p:txBody>
          <a:bodyPr/>
          <a:lstStyle/>
          <a:p>
            <a:pPr>
              <a:defRPr/>
            </a:pPr>
            <a:fld id="{4B95B94E-F4CC-43A9-ADA2-00CE77818BE3}" type="slidenum">
              <a:rPr lang="en-US" smtClean="0"/>
              <a:pPr>
                <a:defRPr/>
              </a:pPr>
              <a:t>6</a:t>
            </a:fld>
            <a:endParaRPr lang="en-US" dirty="0"/>
          </a:p>
        </p:txBody>
      </p:sp>
    </p:spTree>
    <p:extLst>
      <p:ext uri="{BB962C8B-B14F-4D97-AF65-F5344CB8AC3E}">
        <p14:creationId xmlns:p14="http://schemas.microsoft.com/office/powerpoint/2010/main" val="2830610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err="1">
                <a:sym typeface="Calibri" panose="020F0502020204030204" pitchFamily="34" charset="0"/>
              </a:rPr>
              <a:t>Extragenital</a:t>
            </a:r>
            <a:r>
              <a:rPr lang="en-US" altLang="en-US" dirty="0"/>
              <a:t> </a:t>
            </a:r>
            <a:r>
              <a:rPr lang="en-US" altLang="en-US" dirty="0" smtClean="0">
                <a:sym typeface="Calibri" panose="020F0502020204030204" pitchFamily="34" charset="0"/>
              </a:rPr>
              <a:t>Screening</a:t>
            </a:r>
            <a:r>
              <a:rPr lang="en-US" altLang="en-US" sz="2800" b="0" dirty="0" smtClean="0">
                <a:sym typeface="Calibri" panose="020F0502020204030204" pitchFamily="34" charset="0"/>
              </a:rPr>
              <a:t/>
            </a:r>
            <a:br>
              <a:rPr lang="en-US" altLang="en-US" sz="2800" b="0" dirty="0" smtClean="0">
                <a:sym typeface="Calibri" panose="020F0502020204030204" pitchFamily="34" charset="0"/>
              </a:rPr>
            </a:br>
            <a:r>
              <a:rPr lang="en-US" altLang="en-US" sz="2800" b="0" dirty="0">
                <a:sym typeface="Calibri" panose="020F0502020204030204" pitchFamily="34" charset="0"/>
              </a:rPr>
              <a:t>(</a:t>
            </a:r>
            <a:r>
              <a:rPr lang="en-US" altLang="en-US" sz="2800" b="0" dirty="0" smtClean="0"/>
              <a:t>Kent, Chaw, Wong 2003)</a:t>
            </a:r>
            <a:endParaRPr lang="en-US" altLang="en-US" b="0" dirty="0" smtClean="0"/>
          </a:p>
        </p:txBody>
      </p:sp>
      <p:sp>
        <p:nvSpPr>
          <p:cNvPr id="6147" name="Content Placeholder 2"/>
          <p:cNvSpPr>
            <a:spLocks noGrp="1"/>
          </p:cNvSpPr>
          <p:nvPr>
            <p:ph idx="1"/>
          </p:nvPr>
        </p:nvSpPr>
        <p:spPr/>
        <p:txBody>
          <a:bodyPr/>
          <a:lstStyle/>
          <a:p>
            <a:r>
              <a:rPr lang="en-US" altLang="en-US" smtClean="0"/>
              <a:t>A 2003 study that assessed NAATs for CT/GC infections in multiple anatomic sites in MSM in STD Clinic used BD ProbeTec NAAT test</a:t>
            </a:r>
          </a:p>
          <a:p>
            <a:r>
              <a:rPr lang="en-US" altLang="en-US" smtClean="0"/>
              <a:t>More than half (53%) of C. trachomatis and 64% of N. gonorrhoeae infections were at nonurethral sites and would have been missed if the traditional approach to screening</a:t>
            </a:r>
          </a:p>
          <a:p>
            <a:endParaRPr lang="en-US" altLang="en-US" dirty="0" smtClean="0"/>
          </a:p>
        </p:txBody>
      </p:sp>
      <p:sp>
        <p:nvSpPr>
          <p:cNvPr id="6148" name="TextBox 1"/>
          <p:cNvSpPr txBox="1">
            <a:spLocks noChangeArrowheads="1"/>
          </p:cNvSpPr>
          <p:nvPr/>
        </p:nvSpPr>
        <p:spPr bwMode="auto">
          <a:xfrm>
            <a:off x="609600" y="5204935"/>
            <a:ext cx="80772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400" dirty="0" smtClean="0">
                <a:solidFill>
                  <a:schemeClr val="bg1">
                    <a:lumMod val="65000"/>
                  </a:schemeClr>
                </a:solidFill>
                <a:latin typeface="Segoe UI Light" panose="020B0502040204020203" pitchFamily="34" charset="0"/>
              </a:rPr>
              <a:t>Kent </a:t>
            </a:r>
            <a:r>
              <a:rPr lang="en-US" altLang="en-US" sz="1400" dirty="0">
                <a:solidFill>
                  <a:schemeClr val="bg1">
                    <a:lumMod val="65000"/>
                  </a:schemeClr>
                </a:solidFill>
                <a:latin typeface="Segoe UI Light" panose="020B0502040204020203" pitchFamily="34" charset="0"/>
              </a:rPr>
              <a:t>CK, Chaw JK, Wong W, et al. Prevalence of rectal, urethral, and pharyngeal chlamydia and gonorrhea detected in 2 clinical settings among men who have sex with men: San Francisco, California, 2003. </a:t>
            </a:r>
            <a:r>
              <a:rPr lang="en-US" altLang="en-US" sz="1400" dirty="0" err="1">
                <a:solidFill>
                  <a:schemeClr val="bg1">
                    <a:lumMod val="65000"/>
                  </a:schemeClr>
                </a:solidFill>
                <a:latin typeface="Segoe UI Light" panose="020B0502040204020203" pitchFamily="34" charset="0"/>
              </a:rPr>
              <a:t>Clin</a:t>
            </a:r>
            <a:r>
              <a:rPr lang="en-US" altLang="en-US" sz="1400" dirty="0">
                <a:solidFill>
                  <a:schemeClr val="bg1">
                    <a:lumMod val="65000"/>
                  </a:schemeClr>
                </a:solidFill>
                <a:latin typeface="Segoe UI Light" panose="020B0502040204020203" pitchFamily="34" charset="0"/>
              </a:rPr>
              <a:t> Infect Dis 2005;41:67–74.</a:t>
            </a:r>
          </a:p>
        </p:txBody>
      </p:sp>
      <p:sp>
        <p:nvSpPr>
          <p:cNvPr id="4" name="Slide Number Placeholder 3"/>
          <p:cNvSpPr>
            <a:spLocks noGrp="1"/>
          </p:cNvSpPr>
          <p:nvPr>
            <p:ph type="sldNum" sz="quarter" idx="10"/>
          </p:nvPr>
        </p:nvSpPr>
        <p:spPr/>
        <p:txBody>
          <a:bodyPr/>
          <a:lstStyle/>
          <a:p>
            <a:pPr>
              <a:defRPr/>
            </a:pPr>
            <a:fld id="{4B95B94E-F4CC-43A9-ADA2-00CE77818BE3}" type="slidenum">
              <a:rPr lang="en-US" smtClean="0"/>
              <a:pPr>
                <a:defRPr/>
              </a:pPr>
              <a:t>7</a:t>
            </a:fld>
            <a:endParaRPr lang="en-US" dirty="0"/>
          </a:p>
        </p:txBody>
      </p:sp>
    </p:spTree>
    <p:extLst>
      <p:ext uri="{BB962C8B-B14F-4D97-AF65-F5344CB8AC3E}">
        <p14:creationId xmlns:p14="http://schemas.microsoft.com/office/powerpoint/2010/main" val="2300835502"/>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hape 556"/>
          <p:cNvSpPr>
            <a:spLocks noGrp="1"/>
          </p:cNvSpPr>
          <p:nvPr>
            <p:ph type="title"/>
          </p:nvPr>
        </p:nvSpPr>
        <p:spPr/>
        <p:txBody>
          <a:bodyPr/>
          <a:lstStyle/>
          <a:p>
            <a:r>
              <a:rPr lang="en-US" altLang="en-US" dirty="0" err="1" smtClean="0">
                <a:sym typeface="Calibri" panose="020F0502020204030204" pitchFamily="34" charset="0"/>
              </a:rPr>
              <a:t>Extragenital</a:t>
            </a:r>
            <a:r>
              <a:rPr lang="en-US" altLang="en-US" dirty="0" smtClean="0"/>
              <a:t> </a:t>
            </a:r>
            <a:r>
              <a:rPr lang="en-US" altLang="en-US" dirty="0" smtClean="0">
                <a:sym typeface="Calibri" panose="020F0502020204030204" pitchFamily="34" charset="0"/>
              </a:rPr>
              <a:t>Screening (cont.)</a:t>
            </a:r>
          </a:p>
        </p:txBody>
      </p:sp>
      <p:sp>
        <p:nvSpPr>
          <p:cNvPr id="34819" name="Shape 557"/>
          <p:cNvSpPr>
            <a:spLocks noGrp="1"/>
          </p:cNvSpPr>
          <p:nvPr>
            <p:ph type="body" idx="1"/>
          </p:nvPr>
        </p:nvSpPr>
        <p:spPr/>
        <p:txBody>
          <a:bodyPr/>
          <a:lstStyle/>
          <a:p>
            <a:r>
              <a:rPr lang="en-US" altLang="en-US" sz="2800" smtClean="0">
                <a:sym typeface="Calibri" pitchFamily="34" charset="0"/>
              </a:rPr>
              <a:t>No recommendations for routine extragenital screening in women because studies have focused on genitourinary screening, but rectal and oropharyngeal infections are not uncommon. Routine oropharyngeal screening is not recommended.</a:t>
            </a:r>
          </a:p>
          <a:p>
            <a:r>
              <a:rPr lang="en-US" altLang="en-US" sz="2800" smtClean="0">
                <a:sym typeface="Calibri" pitchFamily="34" charset="0"/>
              </a:rPr>
              <a:t> Infections are common in extragenital sites in certain populations, such as MSM.</a:t>
            </a:r>
          </a:p>
          <a:p>
            <a:pPr lvl="1"/>
            <a:r>
              <a:rPr lang="en-US" altLang="en-US" sz="2300" smtClean="0">
                <a:sym typeface="Calibri" pitchFamily="34" charset="0"/>
              </a:rPr>
              <a:t>Routine annual screening of extragenital sites in MSM is recommended because extragenital infections are common in MSM, and most infections are asymptomatic</a:t>
            </a:r>
          </a:p>
          <a:p>
            <a:pPr lvl="1"/>
            <a:endParaRPr lang="en-US" altLang="en-US" sz="2400" smtClean="0">
              <a:sym typeface="Calibri" pitchFamily="34" charset="0"/>
            </a:endParaRPr>
          </a:p>
          <a:p>
            <a:endParaRPr lang="en-US" altLang="en-US" sz="2800" dirty="0" smtClean="0">
              <a:sym typeface="Calibri" pitchFamily="34" charset="0"/>
            </a:endParaRPr>
          </a:p>
        </p:txBody>
      </p:sp>
      <p:sp>
        <p:nvSpPr>
          <p:cNvPr id="2" name="Slide Number Placeholder 1"/>
          <p:cNvSpPr>
            <a:spLocks noGrp="1"/>
          </p:cNvSpPr>
          <p:nvPr>
            <p:ph type="sldNum" sz="quarter" idx="10"/>
          </p:nvPr>
        </p:nvSpPr>
        <p:spPr/>
        <p:txBody>
          <a:bodyPr/>
          <a:lstStyle/>
          <a:p>
            <a:pPr>
              <a:defRPr/>
            </a:pPr>
            <a:fld id="{4B95B94E-F4CC-43A9-ADA2-00CE77818BE3}" type="slidenum">
              <a:rPr lang="en-US" smtClean="0"/>
              <a:pPr>
                <a:defRPr/>
              </a:pPr>
              <a:t>8</a:t>
            </a:fld>
            <a:endParaRPr lang="en-US" dirty="0"/>
          </a:p>
        </p:txBody>
      </p:sp>
    </p:spTree>
    <p:extLst>
      <p:ext uri="{BB962C8B-B14F-4D97-AF65-F5344CB8AC3E}">
        <p14:creationId xmlns:p14="http://schemas.microsoft.com/office/powerpoint/2010/main" val="596984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smtClean="0"/>
              <a:t>Screening men</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anose="020B0604020202020204" pitchFamily="34" charset="0"/>
              <a:buChar char="•"/>
              <a:defRPr/>
            </a:pPr>
            <a:r>
              <a:rPr lang="en-US" dirty="0"/>
              <a:t>Although </a:t>
            </a:r>
            <a:r>
              <a:rPr lang="en-US" b="1" dirty="0"/>
              <a:t>evidence is insufficient to recommend routine screening for C. trachomatis in sexually active young men </a:t>
            </a:r>
            <a:r>
              <a:rPr lang="en-US" dirty="0"/>
              <a:t>because of several factors (e.g., feasibility, efficacy, and cost-effectiveness), the screening of sexually active young men should be considered in clinical settings with a high prevalence of chlamydia (e.g., adolescent clinics, correctional facilities, and STD clinics) or in populations with high burden of infection (e.g., MSM</a:t>
            </a:r>
            <a:r>
              <a:rPr lang="en-US" dirty="0" smtClean="0"/>
              <a:t>).</a:t>
            </a:r>
          </a:p>
        </p:txBody>
      </p:sp>
      <p:sp>
        <p:nvSpPr>
          <p:cNvPr id="2" name="Slide Number Placeholder 1"/>
          <p:cNvSpPr>
            <a:spLocks noGrp="1"/>
          </p:cNvSpPr>
          <p:nvPr>
            <p:ph type="sldNum" sz="quarter" idx="10"/>
          </p:nvPr>
        </p:nvSpPr>
        <p:spPr/>
        <p:txBody>
          <a:bodyPr/>
          <a:lstStyle/>
          <a:p>
            <a:pPr>
              <a:defRPr/>
            </a:pPr>
            <a:fld id="{4B95B94E-F4CC-43A9-ADA2-00CE77818BE3}" type="slidenum">
              <a:rPr lang="en-US" smtClean="0"/>
              <a:pPr>
                <a:defRPr/>
              </a:pPr>
              <a:t>9</a:t>
            </a:fld>
            <a:endParaRPr lang="en-US" dirty="0"/>
          </a:p>
        </p:txBody>
      </p:sp>
      <p:sp>
        <p:nvSpPr>
          <p:cNvPr id="4" name="Rectangle 3"/>
          <p:cNvSpPr/>
          <p:nvPr/>
        </p:nvSpPr>
        <p:spPr>
          <a:xfrm>
            <a:off x="838200" y="5826809"/>
            <a:ext cx="5334000" cy="338554"/>
          </a:xfrm>
          <a:prstGeom prst="rect">
            <a:avLst/>
          </a:prstGeom>
        </p:spPr>
        <p:txBody>
          <a:bodyPr wrap="square">
            <a:spAutoFit/>
          </a:bodyPr>
          <a:lstStyle/>
          <a:p>
            <a:r>
              <a:rPr lang="en-US" sz="1600" dirty="0" smtClean="0">
                <a:latin typeface="Segoe UI Light" panose="020B0502040204020203" pitchFamily="34" charset="0"/>
              </a:rPr>
              <a:t>Source: </a:t>
            </a:r>
            <a:r>
              <a:rPr lang="en-US" sz="1600" dirty="0" smtClean="0">
                <a:latin typeface="Segoe UI Light" panose="020B0502040204020203" pitchFamily="34" charset="0"/>
                <a:hlinkClick r:id="rId3"/>
              </a:rPr>
              <a:t>https</a:t>
            </a:r>
            <a:r>
              <a:rPr lang="en-US" sz="1600" dirty="0">
                <a:latin typeface="Segoe UI Light" panose="020B0502040204020203" pitchFamily="34" charset="0"/>
                <a:hlinkClick r:id="rId3"/>
              </a:rPr>
              <a:t>://</a:t>
            </a:r>
            <a:r>
              <a:rPr lang="en-US" sz="1600" dirty="0" smtClean="0">
                <a:latin typeface="Segoe UI Light" panose="020B0502040204020203" pitchFamily="34" charset="0"/>
                <a:hlinkClick r:id="rId3"/>
              </a:rPr>
              <a:t>www.cdc.gov/std/tg2015/chlamydia.htm</a:t>
            </a:r>
            <a:r>
              <a:rPr lang="en-US" sz="1600" dirty="0" smtClean="0">
                <a:latin typeface="Segoe UI Light" panose="020B0502040204020203" pitchFamily="34" charset="0"/>
              </a:rPr>
              <a:t> </a:t>
            </a:r>
            <a:endParaRPr lang="en-US" sz="1600" dirty="0">
              <a:latin typeface="Segoe UI Light" panose="020B0502040204020203" pitchFamily="34" charset="0"/>
            </a:endParaRPr>
          </a:p>
        </p:txBody>
      </p:sp>
    </p:spTree>
    <p:extLst>
      <p:ext uri="{BB962C8B-B14F-4D97-AF65-F5344CB8AC3E}">
        <p14:creationId xmlns:p14="http://schemas.microsoft.com/office/powerpoint/2010/main" val="3059141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NYSFPTC Final">
      <a:dk1>
        <a:sysClr val="windowText" lastClr="000000"/>
      </a:dk1>
      <a:lt1>
        <a:sysClr val="window" lastClr="FFFFFF"/>
      </a:lt1>
      <a:dk2>
        <a:srgbClr val="523178"/>
      </a:dk2>
      <a:lt2>
        <a:srgbClr val="F3EFF6"/>
      </a:lt2>
      <a:accent1>
        <a:srgbClr val="C3D9FF"/>
      </a:accent1>
      <a:accent2>
        <a:srgbClr val="E4C5FF"/>
      </a:accent2>
      <a:accent3>
        <a:srgbClr val="1E5BAA"/>
      </a:accent3>
      <a:accent4>
        <a:srgbClr val="17213C"/>
      </a:accent4>
      <a:accent5>
        <a:srgbClr val="523178"/>
      </a:accent5>
      <a:accent6>
        <a:srgbClr val="F3EFF6"/>
      </a:accent6>
      <a:hlink>
        <a:srgbClr val="1E5BAA"/>
      </a:hlink>
      <a:folHlink>
        <a:srgbClr val="52317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2781</TotalTime>
  <Words>4055</Words>
  <Application>Microsoft Office PowerPoint</Application>
  <PresentationFormat>On-screen Show (4:3)</PresentationFormat>
  <Paragraphs>343</Paragraphs>
  <Slides>23</Slides>
  <Notes>23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Calibri Light</vt:lpstr>
      <vt:lpstr>Levenim MT</vt:lpstr>
      <vt:lpstr>Segoe Condensed</vt:lpstr>
      <vt:lpstr>Segoe UI</vt:lpstr>
      <vt:lpstr>Segoe UI Light</vt:lpstr>
      <vt:lpstr>Verdana</vt:lpstr>
      <vt:lpstr>Office Theme</vt:lpstr>
      <vt:lpstr>Use the Least Invasive, High-Quality Recommended Laboratory Technologies for Chlamydia Screening, with Timely Turnaround</vt:lpstr>
      <vt:lpstr>Best Practice 3 of the Chlamydia Screening Change Package</vt:lpstr>
      <vt:lpstr>Meeting Objectives</vt:lpstr>
      <vt:lpstr>Overview of Strategies</vt:lpstr>
      <vt:lpstr>Evidence</vt:lpstr>
      <vt:lpstr>Specimen Collection Using NAATs</vt:lpstr>
      <vt:lpstr>Extragenital Screening (Kent, Chaw, Wong 2003)</vt:lpstr>
      <vt:lpstr>Extragenital Screening (cont.)</vt:lpstr>
      <vt:lpstr>Screening men</vt:lpstr>
      <vt:lpstr>Establish Clinic Flow Processes and Systems</vt:lpstr>
      <vt:lpstr>Instructions for Client</vt:lpstr>
      <vt:lpstr>Sample Instructions</vt:lpstr>
      <vt:lpstr>Client Education Resources</vt:lpstr>
      <vt:lpstr>Success Story:  Nevada Health Centers</vt:lpstr>
      <vt:lpstr>Procure Lab Services with  Timely Turnaround</vt:lpstr>
      <vt:lpstr>Client Notification and Treatment</vt:lpstr>
      <vt:lpstr>Partner Notification and Treatment</vt:lpstr>
      <vt:lpstr>EPT in NY State</vt:lpstr>
      <vt:lpstr>Repeat Test After Three Months</vt:lpstr>
      <vt:lpstr>Establish Recall Systems</vt:lpstr>
      <vt:lpstr>Establish Recall Systems (cont.)</vt:lpstr>
      <vt:lpstr>Staff Training Resources</vt:lpstr>
      <vt:lpstr>Thank you!</vt:lpstr>
    </vt:vector>
  </TitlesOfParts>
  <Company>John Snow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JSI</dc:creator>
  <cp:lastModifiedBy>Lea</cp:lastModifiedBy>
  <cp:revision>209</cp:revision>
  <cp:lastPrinted>2018-12-19T13:22:11Z</cp:lastPrinted>
  <dcterms:created xsi:type="dcterms:W3CDTF">2018-01-08T21:59:32Z</dcterms:created>
  <dcterms:modified xsi:type="dcterms:W3CDTF">2019-01-04T21:47:39Z</dcterms:modified>
</cp:coreProperties>
</file>