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2" r:id="rId2"/>
  </p:sldMasterIdLst>
  <p:notesMasterIdLst>
    <p:notesMasterId r:id="rId31"/>
  </p:notesMasterIdLst>
  <p:handoutMasterIdLst>
    <p:handoutMasterId r:id="rId32"/>
  </p:handoutMasterIdLst>
  <p:sldIdLst>
    <p:sldId id="332" r:id="rId3"/>
    <p:sldId id="333" r:id="rId4"/>
    <p:sldId id="335" r:id="rId5"/>
    <p:sldId id="336" r:id="rId6"/>
    <p:sldId id="337" r:id="rId7"/>
    <p:sldId id="338" r:id="rId8"/>
    <p:sldId id="339" r:id="rId9"/>
    <p:sldId id="340" r:id="rId10"/>
    <p:sldId id="341" r:id="rId11"/>
    <p:sldId id="342" r:id="rId12"/>
    <p:sldId id="365" r:id="rId13"/>
    <p:sldId id="367" r:id="rId14"/>
    <p:sldId id="368" r:id="rId15"/>
    <p:sldId id="369" r:id="rId16"/>
    <p:sldId id="370" r:id="rId17"/>
    <p:sldId id="343" r:id="rId18"/>
    <p:sldId id="344" r:id="rId19"/>
    <p:sldId id="345" r:id="rId20"/>
    <p:sldId id="346" r:id="rId21"/>
    <p:sldId id="347" r:id="rId22"/>
    <p:sldId id="348" r:id="rId23"/>
    <p:sldId id="349" r:id="rId24"/>
    <p:sldId id="364" r:id="rId25"/>
    <p:sldId id="350" r:id="rId26"/>
    <p:sldId id="351" r:id="rId27"/>
    <p:sldId id="352" r:id="rId28"/>
    <p:sldId id="353" r:id="rId29"/>
    <p:sldId id="272"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yola Briceno, Ana Carolina (OS/OASH)" initials="LBA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18" autoAdjust="0"/>
  </p:normalViewPr>
  <p:slideViewPr>
    <p:cSldViewPr>
      <p:cViewPr varScale="1">
        <p:scale>
          <a:sx n="36" d="100"/>
          <a:sy n="36" d="100"/>
        </p:scale>
        <p:origin x="60" y="594"/>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6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7.png"/><Relationship Id="rId6" Type="http://schemas.openxmlformats.org/officeDocument/2006/relationships/image" Target="../media/image9.svg"/><Relationship Id="rId5" Type="http://schemas.openxmlformats.org/officeDocument/2006/relationships/image" Target="../media/image9.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7.png"/><Relationship Id="rId6" Type="http://schemas.openxmlformats.org/officeDocument/2006/relationships/image" Target="../media/image9.svg"/><Relationship Id="rId5" Type="http://schemas.openxmlformats.org/officeDocument/2006/relationships/image" Target="../media/image9.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288171-5351-4C09-8E0A-536F6A49A19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953D797-5017-42DB-8350-E7BADD5A32F5}">
      <dgm:prSet custT="1"/>
      <dgm:spPr/>
      <dgm:t>
        <a:bodyPr/>
        <a:lstStyle/>
        <a:p>
          <a:pPr>
            <a:lnSpc>
              <a:spcPct val="100000"/>
            </a:lnSpc>
          </a:pPr>
          <a:r>
            <a:rPr lang="en-US" sz="2400"/>
            <a:t>Start date 11/1/18</a:t>
          </a:r>
        </a:p>
      </dgm:t>
    </dgm:pt>
    <dgm:pt modelId="{8B473B00-257D-401A-9AD2-94FDD144E295}" type="parTrans" cxnId="{64499778-F23C-47F2-BDCD-45405E3FA564}">
      <dgm:prSet/>
      <dgm:spPr/>
      <dgm:t>
        <a:bodyPr/>
        <a:lstStyle/>
        <a:p>
          <a:endParaRPr lang="en-US" sz="2800"/>
        </a:p>
      </dgm:t>
    </dgm:pt>
    <dgm:pt modelId="{ADEF1D58-BE9A-4282-8593-B917F5FE4031}" type="sibTrans" cxnId="{64499778-F23C-47F2-BDCD-45405E3FA564}">
      <dgm:prSet/>
      <dgm:spPr/>
      <dgm:t>
        <a:bodyPr/>
        <a:lstStyle/>
        <a:p>
          <a:pPr>
            <a:lnSpc>
              <a:spcPct val="100000"/>
            </a:lnSpc>
          </a:pPr>
          <a:endParaRPr lang="en-US" sz="2800"/>
        </a:p>
      </dgm:t>
    </dgm:pt>
    <dgm:pt modelId="{6AF9F193-4A1A-4FF3-B7C1-EBEF4DB88DD8}">
      <dgm:prSet custT="1"/>
      <dgm:spPr/>
      <dgm:t>
        <a:bodyPr/>
        <a:lstStyle/>
        <a:p>
          <a:pPr>
            <a:lnSpc>
              <a:spcPct val="100000"/>
            </a:lnSpc>
          </a:pPr>
          <a:r>
            <a:rPr lang="en-US" sz="2400"/>
            <a:t>Data available 12/05/18</a:t>
          </a:r>
        </a:p>
      </dgm:t>
    </dgm:pt>
    <dgm:pt modelId="{6CA8E14C-0FCF-4920-901C-68049A358813}" type="parTrans" cxnId="{C1105163-42A4-45D3-B942-3476A5DE0BA8}">
      <dgm:prSet/>
      <dgm:spPr/>
      <dgm:t>
        <a:bodyPr/>
        <a:lstStyle/>
        <a:p>
          <a:endParaRPr lang="en-US" sz="2800"/>
        </a:p>
      </dgm:t>
    </dgm:pt>
    <dgm:pt modelId="{FBB99E5E-45BD-4C03-96B5-45E991F1657F}" type="sibTrans" cxnId="{C1105163-42A4-45D3-B942-3476A5DE0BA8}">
      <dgm:prSet/>
      <dgm:spPr/>
      <dgm:t>
        <a:bodyPr/>
        <a:lstStyle/>
        <a:p>
          <a:pPr>
            <a:lnSpc>
              <a:spcPct val="100000"/>
            </a:lnSpc>
          </a:pPr>
          <a:endParaRPr lang="en-US" sz="2800"/>
        </a:p>
      </dgm:t>
    </dgm:pt>
    <dgm:pt modelId="{70F9248D-DF82-4FEA-BA7E-B2DFE9FB2EAD}">
      <dgm:prSet custT="1"/>
      <dgm:spPr/>
      <dgm:t>
        <a:bodyPr/>
        <a:lstStyle/>
        <a:p>
          <a:pPr>
            <a:lnSpc>
              <a:spcPct val="100000"/>
            </a:lnSpc>
          </a:pPr>
          <a:r>
            <a:rPr lang="en-US" sz="2400" dirty="0"/>
            <a:t>Staff response has been very positive about the language </a:t>
          </a:r>
        </a:p>
      </dgm:t>
    </dgm:pt>
    <dgm:pt modelId="{B2F9B049-0BA2-48C6-AC66-1AA7EDFAC481}" type="parTrans" cxnId="{9D5056B1-5191-4993-A8F9-7442DA585D96}">
      <dgm:prSet/>
      <dgm:spPr/>
      <dgm:t>
        <a:bodyPr/>
        <a:lstStyle/>
        <a:p>
          <a:endParaRPr lang="en-US" sz="2800"/>
        </a:p>
      </dgm:t>
    </dgm:pt>
    <dgm:pt modelId="{08D41660-8F73-48B2-92A6-71CA69304E1C}" type="sibTrans" cxnId="{9D5056B1-5191-4993-A8F9-7442DA585D96}">
      <dgm:prSet/>
      <dgm:spPr/>
      <dgm:t>
        <a:bodyPr/>
        <a:lstStyle/>
        <a:p>
          <a:pPr>
            <a:lnSpc>
              <a:spcPct val="100000"/>
            </a:lnSpc>
          </a:pPr>
          <a:endParaRPr lang="en-US" sz="2800"/>
        </a:p>
      </dgm:t>
    </dgm:pt>
    <dgm:pt modelId="{B39B494E-92FA-44FE-9548-1242162A3D7D}">
      <dgm:prSet custT="1"/>
      <dgm:spPr/>
      <dgm:t>
        <a:bodyPr/>
        <a:lstStyle/>
        <a:p>
          <a:pPr>
            <a:lnSpc>
              <a:spcPct val="100000"/>
            </a:lnSpc>
          </a:pPr>
          <a:r>
            <a:rPr lang="en-US" sz="2400" dirty="0"/>
            <a:t>Anecdotally, staff report that they feel like more patients are testing </a:t>
          </a:r>
        </a:p>
      </dgm:t>
    </dgm:pt>
    <dgm:pt modelId="{F6B2767D-FDEE-4048-B09B-FB83B3FAE06A}" type="parTrans" cxnId="{55189CD5-9E99-400F-9F33-9038539CD671}">
      <dgm:prSet/>
      <dgm:spPr/>
      <dgm:t>
        <a:bodyPr/>
        <a:lstStyle/>
        <a:p>
          <a:endParaRPr lang="en-US" sz="2800"/>
        </a:p>
      </dgm:t>
    </dgm:pt>
    <dgm:pt modelId="{2285E2BB-6802-4D6A-B083-B46E5BD3A370}" type="sibTrans" cxnId="{55189CD5-9E99-400F-9F33-9038539CD671}">
      <dgm:prSet/>
      <dgm:spPr/>
      <dgm:t>
        <a:bodyPr/>
        <a:lstStyle/>
        <a:p>
          <a:endParaRPr lang="en-US" sz="2800"/>
        </a:p>
      </dgm:t>
    </dgm:pt>
    <dgm:pt modelId="{6D8613EA-6447-4446-A0E3-8749E5B495D0}" type="pres">
      <dgm:prSet presAssocID="{C8288171-5351-4C09-8E0A-536F6A49A19D}" presName="root" presStyleCnt="0">
        <dgm:presLayoutVars>
          <dgm:dir/>
          <dgm:resizeHandles val="exact"/>
        </dgm:presLayoutVars>
      </dgm:prSet>
      <dgm:spPr/>
      <dgm:t>
        <a:bodyPr/>
        <a:lstStyle/>
        <a:p>
          <a:endParaRPr lang="en-US"/>
        </a:p>
      </dgm:t>
    </dgm:pt>
    <dgm:pt modelId="{F839392B-FCD9-4353-BC6B-67FAF0F67CF7}" type="pres">
      <dgm:prSet presAssocID="{C8288171-5351-4C09-8E0A-536F6A49A19D}" presName="container" presStyleCnt="0">
        <dgm:presLayoutVars>
          <dgm:dir/>
          <dgm:resizeHandles val="exact"/>
        </dgm:presLayoutVars>
      </dgm:prSet>
      <dgm:spPr/>
    </dgm:pt>
    <dgm:pt modelId="{6C988625-EF76-4E58-A45E-D067A3AD1150}" type="pres">
      <dgm:prSet presAssocID="{D953D797-5017-42DB-8350-E7BADD5A32F5}" presName="compNode" presStyleCnt="0"/>
      <dgm:spPr/>
    </dgm:pt>
    <dgm:pt modelId="{9ECD52FB-27AF-4BCD-9785-A78F763BABBE}" type="pres">
      <dgm:prSet presAssocID="{D953D797-5017-42DB-8350-E7BADD5A32F5}" presName="iconBgRect" presStyleLbl="bgShp" presStyleIdx="0" presStyleCnt="4"/>
      <dgm:spPr/>
    </dgm:pt>
    <dgm:pt modelId="{3B8ECE96-397F-4157-B283-0EA9DE784723}" type="pres">
      <dgm:prSet presAssocID="{D953D797-5017-42DB-8350-E7BADD5A32F5}"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aily Calendar"/>
        </a:ext>
      </dgm:extLst>
    </dgm:pt>
    <dgm:pt modelId="{E35C7FCB-F95C-43A0-A934-F84402205C04}" type="pres">
      <dgm:prSet presAssocID="{D953D797-5017-42DB-8350-E7BADD5A32F5}" presName="spaceRect" presStyleCnt="0"/>
      <dgm:spPr/>
    </dgm:pt>
    <dgm:pt modelId="{8849FF9C-92D5-4CF4-B424-42F77D6CB895}" type="pres">
      <dgm:prSet presAssocID="{D953D797-5017-42DB-8350-E7BADD5A32F5}" presName="textRect" presStyleLbl="revTx" presStyleIdx="0" presStyleCnt="4">
        <dgm:presLayoutVars>
          <dgm:chMax val="1"/>
          <dgm:chPref val="1"/>
        </dgm:presLayoutVars>
      </dgm:prSet>
      <dgm:spPr/>
      <dgm:t>
        <a:bodyPr/>
        <a:lstStyle/>
        <a:p>
          <a:endParaRPr lang="en-US"/>
        </a:p>
      </dgm:t>
    </dgm:pt>
    <dgm:pt modelId="{A326B569-E692-4751-801D-CC4ED748A6A2}" type="pres">
      <dgm:prSet presAssocID="{ADEF1D58-BE9A-4282-8593-B917F5FE4031}" presName="sibTrans" presStyleLbl="sibTrans2D1" presStyleIdx="0" presStyleCnt="0"/>
      <dgm:spPr/>
      <dgm:t>
        <a:bodyPr/>
        <a:lstStyle/>
        <a:p>
          <a:endParaRPr lang="en-US"/>
        </a:p>
      </dgm:t>
    </dgm:pt>
    <dgm:pt modelId="{880C5775-2354-49AA-805F-36811BC8E4F4}" type="pres">
      <dgm:prSet presAssocID="{6AF9F193-4A1A-4FF3-B7C1-EBEF4DB88DD8}" presName="compNode" presStyleCnt="0"/>
      <dgm:spPr/>
    </dgm:pt>
    <dgm:pt modelId="{A758B250-5AE6-4743-AAE0-D925FA436A0E}" type="pres">
      <dgm:prSet presAssocID="{6AF9F193-4A1A-4FF3-B7C1-EBEF4DB88DD8}" presName="iconBgRect" presStyleLbl="bgShp" presStyleIdx="1" presStyleCnt="4"/>
      <dgm:spPr/>
    </dgm:pt>
    <dgm:pt modelId="{FABF3195-E19A-4FB7-BB23-52DA45584A26}" type="pres">
      <dgm:prSet presAssocID="{6AF9F193-4A1A-4FF3-B7C1-EBEF4DB88DD8}"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D1AF071C-E005-4402-8B36-0935B5BE693F}" type="pres">
      <dgm:prSet presAssocID="{6AF9F193-4A1A-4FF3-B7C1-EBEF4DB88DD8}" presName="spaceRect" presStyleCnt="0"/>
      <dgm:spPr/>
    </dgm:pt>
    <dgm:pt modelId="{D8E9F171-895F-4349-873C-4CFC4D062260}" type="pres">
      <dgm:prSet presAssocID="{6AF9F193-4A1A-4FF3-B7C1-EBEF4DB88DD8}" presName="textRect" presStyleLbl="revTx" presStyleIdx="1" presStyleCnt="4">
        <dgm:presLayoutVars>
          <dgm:chMax val="1"/>
          <dgm:chPref val="1"/>
        </dgm:presLayoutVars>
      </dgm:prSet>
      <dgm:spPr/>
      <dgm:t>
        <a:bodyPr/>
        <a:lstStyle/>
        <a:p>
          <a:endParaRPr lang="en-US"/>
        </a:p>
      </dgm:t>
    </dgm:pt>
    <dgm:pt modelId="{4EC70B89-A039-47DA-99FA-A8083999CC71}" type="pres">
      <dgm:prSet presAssocID="{FBB99E5E-45BD-4C03-96B5-45E991F1657F}" presName="sibTrans" presStyleLbl="sibTrans2D1" presStyleIdx="0" presStyleCnt="0"/>
      <dgm:spPr/>
      <dgm:t>
        <a:bodyPr/>
        <a:lstStyle/>
        <a:p>
          <a:endParaRPr lang="en-US"/>
        </a:p>
      </dgm:t>
    </dgm:pt>
    <dgm:pt modelId="{56D33C13-4CCB-4A9A-B8D2-FDAAA4FF29C4}" type="pres">
      <dgm:prSet presAssocID="{70F9248D-DF82-4FEA-BA7E-B2DFE9FB2EAD}" presName="compNode" presStyleCnt="0"/>
      <dgm:spPr/>
    </dgm:pt>
    <dgm:pt modelId="{24AC313E-940C-4C1C-B56C-CA64D02D0B22}" type="pres">
      <dgm:prSet presAssocID="{70F9248D-DF82-4FEA-BA7E-B2DFE9FB2EAD}" presName="iconBgRect" presStyleLbl="bgShp" presStyleIdx="2" presStyleCnt="4"/>
      <dgm:spPr/>
    </dgm:pt>
    <dgm:pt modelId="{A6D3034F-FDBA-494F-9665-DBC0CDD7F2F3}" type="pres">
      <dgm:prSet presAssocID="{70F9248D-DF82-4FEA-BA7E-B2DFE9FB2EAD}"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at"/>
        </a:ext>
      </dgm:extLst>
    </dgm:pt>
    <dgm:pt modelId="{AB250A79-A00F-4F65-A9A5-C0391E1C68C1}" type="pres">
      <dgm:prSet presAssocID="{70F9248D-DF82-4FEA-BA7E-B2DFE9FB2EAD}" presName="spaceRect" presStyleCnt="0"/>
      <dgm:spPr/>
    </dgm:pt>
    <dgm:pt modelId="{B2091042-3212-46DA-AF6F-950227059E24}" type="pres">
      <dgm:prSet presAssocID="{70F9248D-DF82-4FEA-BA7E-B2DFE9FB2EAD}" presName="textRect" presStyleLbl="revTx" presStyleIdx="2" presStyleCnt="4">
        <dgm:presLayoutVars>
          <dgm:chMax val="1"/>
          <dgm:chPref val="1"/>
        </dgm:presLayoutVars>
      </dgm:prSet>
      <dgm:spPr/>
      <dgm:t>
        <a:bodyPr/>
        <a:lstStyle/>
        <a:p>
          <a:endParaRPr lang="en-US"/>
        </a:p>
      </dgm:t>
    </dgm:pt>
    <dgm:pt modelId="{0935ED63-71B5-4972-94B9-266DD139C0D6}" type="pres">
      <dgm:prSet presAssocID="{08D41660-8F73-48B2-92A6-71CA69304E1C}" presName="sibTrans" presStyleLbl="sibTrans2D1" presStyleIdx="0" presStyleCnt="0"/>
      <dgm:spPr/>
      <dgm:t>
        <a:bodyPr/>
        <a:lstStyle/>
        <a:p>
          <a:endParaRPr lang="en-US"/>
        </a:p>
      </dgm:t>
    </dgm:pt>
    <dgm:pt modelId="{41CCA724-26BF-4F21-AD81-CACD9F5A963F}" type="pres">
      <dgm:prSet presAssocID="{B39B494E-92FA-44FE-9548-1242162A3D7D}" presName="compNode" presStyleCnt="0"/>
      <dgm:spPr/>
    </dgm:pt>
    <dgm:pt modelId="{B47CE01F-D695-4030-BB7B-FC7461B7A36B}" type="pres">
      <dgm:prSet presAssocID="{B39B494E-92FA-44FE-9548-1242162A3D7D}" presName="iconBgRect" presStyleLbl="bgShp" presStyleIdx="3" presStyleCnt="4"/>
      <dgm:spPr/>
    </dgm:pt>
    <dgm:pt modelId="{F7D40CA5-70E1-4FF3-9F8A-4560368B86DD}" type="pres">
      <dgm:prSet presAssocID="{B39B494E-92FA-44FE-9548-1242162A3D7D}"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5CCA8157-AB67-4A8D-B03F-548404EDB552}" type="pres">
      <dgm:prSet presAssocID="{B39B494E-92FA-44FE-9548-1242162A3D7D}" presName="spaceRect" presStyleCnt="0"/>
      <dgm:spPr/>
    </dgm:pt>
    <dgm:pt modelId="{5AEA76DB-DFA1-455C-B91C-F58FE309E9DA}" type="pres">
      <dgm:prSet presAssocID="{B39B494E-92FA-44FE-9548-1242162A3D7D}" presName="textRect" presStyleLbl="revTx" presStyleIdx="3" presStyleCnt="4">
        <dgm:presLayoutVars>
          <dgm:chMax val="1"/>
          <dgm:chPref val="1"/>
        </dgm:presLayoutVars>
      </dgm:prSet>
      <dgm:spPr/>
      <dgm:t>
        <a:bodyPr/>
        <a:lstStyle/>
        <a:p>
          <a:endParaRPr lang="en-US"/>
        </a:p>
      </dgm:t>
    </dgm:pt>
  </dgm:ptLst>
  <dgm:cxnLst>
    <dgm:cxn modelId="{9CCD0181-45CD-424F-A2E8-309D3DC1EBC3}" type="presOf" srcId="{D953D797-5017-42DB-8350-E7BADD5A32F5}" destId="{8849FF9C-92D5-4CF4-B424-42F77D6CB895}" srcOrd="0" destOrd="0" presId="urn:microsoft.com/office/officeart/2018/2/layout/IconCircleList"/>
    <dgm:cxn modelId="{C1105163-42A4-45D3-B942-3476A5DE0BA8}" srcId="{C8288171-5351-4C09-8E0A-536F6A49A19D}" destId="{6AF9F193-4A1A-4FF3-B7C1-EBEF4DB88DD8}" srcOrd="1" destOrd="0" parTransId="{6CA8E14C-0FCF-4920-901C-68049A358813}" sibTransId="{FBB99E5E-45BD-4C03-96B5-45E991F1657F}"/>
    <dgm:cxn modelId="{55189CD5-9E99-400F-9F33-9038539CD671}" srcId="{C8288171-5351-4C09-8E0A-536F6A49A19D}" destId="{B39B494E-92FA-44FE-9548-1242162A3D7D}" srcOrd="3" destOrd="0" parTransId="{F6B2767D-FDEE-4048-B09B-FB83B3FAE06A}" sibTransId="{2285E2BB-6802-4D6A-B083-B46E5BD3A370}"/>
    <dgm:cxn modelId="{43D3C2DB-102B-484A-A63A-F39CEABA6F98}" type="presOf" srcId="{FBB99E5E-45BD-4C03-96B5-45E991F1657F}" destId="{4EC70B89-A039-47DA-99FA-A8083999CC71}" srcOrd="0" destOrd="0" presId="urn:microsoft.com/office/officeart/2018/2/layout/IconCircleList"/>
    <dgm:cxn modelId="{9D5056B1-5191-4993-A8F9-7442DA585D96}" srcId="{C8288171-5351-4C09-8E0A-536F6A49A19D}" destId="{70F9248D-DF82-4FEA-BA7E-B2DFE9FB2EAD}" srcOrd="2" destOrd="0" parTransId="{B2F9B049-0BA2-48C6-AC66-1AA7EDFAC481}" sibTransId="{08D41660-8F73-48B2-92A6-71CA69304E1C}"/>
    <dgm:cxn modelId="{72FF2DD7-4516-4363-A8AD-137CC4319C91}" type="presOf" srcId="{B39B494E-92FA-44FE-9548-1242162A3D7D}" destId="{5AEA76DB-DFA1-455C-B91C-F58FE309E9DA}" srcOrd="0" destOrd="0" presId="urn:microsoft.com/office/officeart/2018/2/layout/IconCircleList"/>
    <dgm:cxn modelId="{54550C4E-97A6-4054-B581-3B04BBD94F33}" type="presOf" srcId="{08D41660-8F73-48B2-92A6-71CA69304E1C}" destId="{0935ED63-71B5-4972-94B9-266DD139C0D6}" srcOrd="0" destOrd="0" presId="urn:microsoft.com/office/officeart/2018/2/layout/IconCircleList"/>
    <dgm:cxn modelId="{C34C40A5-823E-4F05-A89F-44D979617458}" type="presOf" srcId="{ADEF1D58-BE9A-4282-8593-B917F5FE4031}" destId="{A326B569-E692-4751-801D-CC4ED748A6A2}" srcOrd="0" destOrd="0" presId="urn:microsoft.com/office/officeart/2018/2/layout/IconCircleList"/>
    <dgm:cxn modelId="{FB374B76-45EC-494E-8A7B-C9371182F224}" type="presOf" srcId="{70F9248D-DF82-4FEA-BA7E-B2DFE9FB2EAD}" destId="{B2091042-3212-46DA-AF6F-950227059E24}" srcOrd="0" destOrd="0" presId="urn:microsoft.com/office/officeart/2018/2/layout/IconCircleList"/>
    <dgm:cxn modelId="{B9892E17-23B1-4B33-AB00-78780AA6B6C6}" type="presOf" srcId="{C8288171-5351-4C09-8E0A-536F6A49A19D}" destId="{6D8613EA-6447-4446-A0E3-8749E5B495D0}" srcOrd="0" destOrd="0" presId="urn:microsoft.com/office/officeart/2018/2/layout/IconCircleList"/>
    <dgm:cxn modelId="{176C6523-7316-4674-ACEC-BD463E29AA9D}" type="presOf" srcId="{6AF9F193-4A1A-4FF3-B7C1-EBEF4DB88DD8}" destId="{D8E9F171-895F-4349-873C-4CFC4D062260}" srcOrd="0" destOrd="0" presId="urn:microsoft.com/office/officeart/2018/2/layout/IconCircleList"/>
    <dgm:cxn modelId="{64499778-F23C-47F2-BDCD-45405E3FA564}" srcId="{C8288171-5351-4C09-8E0A-536F6A49A19D}" destId="{D953D797-5017-42DB-8350-E7BADD5A32F5}" srcOrd="0" destOrd="0" parTransId="{8B473B00-257D-401A-9AD2-94FDD144E295}" sibTransId="{ADEF1D58-BE9A-4282-8593-B917F5FE4031}"/>
    <dgm:cxn modelId="{A35B167B-CFB6-4441-9E4A-FE2D04B81BE1}" type="presParOf" srcId="{6D8613EA-6447-4446-A0E3-8749E5B495D0}" destId="{F839392B-FCD9-4353-BC6B-67FAF0F67CF7}" srcOrd="0" destOrd="0" presId="urn:microsoft.com/office/officeart/2018/2/layout/IconCircleList"/>
    <dgm:cxn modelId="{EA262D68-0A0E-4199-8BF9-8A04219E2CD8}" type="presParOf" srcId="{F839392B-FCD9-4353-BC6B-67FAF0F67CF7}" destId="{6C988625-EF76-4E58-A45E-D067A3AD1150}" srcOrd="0" destOrd="0" presId="urn:microsoft.com/office/officeart/2018/2/layout/IconCircleList"/>
    <dgm:cxn modelId="{EE47BDBE-175F-43BE-91D8-F8333A016718}" type="presParOf" srcId="{6C988625-EF76-4E58-A45E-D067A3AD1150}" destId="{9ECD52FB-27AF-4BCD-9785-A78F763BABBE}" srcOrd="0" destOrd="0" presId="urn:microsoft.com/office/officeart/2018/2/layout/IconCircleList"/>
    <dgm:cxn modelId="{14E6382A-8AB0-44C3-925F-187D5DD73FBA}" type="presParOf" srcId="{6C988625-EF76-4E58-A45E-D067A3AD1150}" destId="{3B8ECE96-397F-4157-B283-0EA9DE784723}" srcOrd="1" destOrd="0" presId="urn:microsoft.com/office/officeart/2018/2/layout/IconCircleList"/>
    <dgm:cxn modelId="{9C2B48D9-1DBD-433F-807B-8A6C9630F989}" type="presParOf" srcId="{6C988625-EF76-4E58-A45E-D067A3AD1150}" destId="{E35C7FCB-F95C-43A0-A934-F84402205C04}" srcOrd="2" destOrd="0" presId="urn:microsoft.com/office/officeart/2018/2/layout/IconCircleList"/>
    <dgm:cxn modelId="{70268492-ECDF-438C-B7B0-007340CC48BF}" type="presParOf" srcId="{6C988625-EF76-4E58-A45E-D067A3AD1150}" destId="{8849FF9C-92D5-4CF4-B424-42F77D6CB895}" srcOrd="3" destOrd="0" presId="urn:microsoft.com/office/officeart/2018/2/layout/IconCircleList"/>
    <dgm:cxn modelId="{7E901796-9228-48AD-9016-B6305E168D21}" type="presParOf" srcId="{F839392B-FCD9-4353-BC6B-67FAF0F67CF7}" destId="{A326B569-E692-4751-801D-CC4ED748A6A2}" srcOrd="1" destOrd="0" presId="urn:microsoft.com/office/officeart/2018/2/layout/IconCircleList"/>
    <dgm:cxn modelId="{067DE294-8870-4C73-895E-C4563B1D1A1B}" type="presParOf" srcId="{F839392B-FCD9-4353-BC6B-67FAF0F67CF7}" destId="{880C5775-2354-49AA-805F-36811BC8E4F4}" srcOrd="2" destOrd="0" presId="urn:microsoft.com/office/officeart/2018/2/layout/IconCircleList"/>
    <dgm:cxn modelId="{47D38B1C-8817-4494-8A1F-C8FF1337E418}" type="presParOf" srcId="{880C5775-2354-49AA-805F-36811BC8E4F4}" destId="{A758B250-5AE6-4743-AAE0-D925FA436A0E}" srcOrd="0" destOrd="0" presId="urn:microsoft.com/office/officeart/2018/2/layout/IconCircleList"/>
    <dgm:cxn modelId="{C0E86DB4-7E4F-43D6-A402-98BB60BF64BF}" type="presParOf" srcId="{880C5775-2354-49AA-805F-36811BC8E4F4}" destId="{FABF3195-E19A-4FB7-BB23-52DA45584A26}" srcOrd="1" destOrd="0" presId="urn:microsoft.com/office/officeart/2018/2/layout/IconCircleList"/>
    <dgm:cxn modelId="{A6D76C22-AF13-4D4F-A163-C9780BE4D9A8}" type="presParOf" srcId="{880C5775-2354-49AA-805F-36811BC8E4F4}" destId="{D1AF071C-E005-4402-8B36-0935B5BE693F}" srcOrd="2" destOrd="0" presId="urn:microsoft.com/office/officeart/2018/2/layout/IconCircleList"/>
    <dgm:cxn modelId="{7C858914-A6D2-4492-B852-D8630E0E0F1C}" type="presParOf" srcId="{880C5775-2354-49AA-805F-36811BC8E4F4}" destId="{D8E9F171-895F-4349-873C-4CFC4D062260}" srcOrd="3" destOrd="0" presId="urn:microsoft.com/office/officeart/2018/2/layout/IconCircleList"/>
    <dgm:cxn modelId="{BAAF70EF-E385-4511-A6A1-3D6CFBA9940D}" type="presParOf" srcId="{F839392B-FCD9-4353-BC6B-67FAF0F67CF7}" destId="{4EC70B89-A039-47DA-99FA-A8083999CC71}" srcOrd="3" destOrd="0" presId="urn:microsoft.com/office/officeart/2018/2/layout/IconCircleList"/>
    <dgm:cxn modelId="{DB516939-F5D9-46E1-8852-0EFA86D1B7E7}" type="presParOf" srcId="{F839392B-FCD9-4353-BC6B-67FAF0F67CF7}" destId="{56D33C13-4CCB-4A9A-B8D2-FDAAA4FF29C4}" srcOrd="4" destOrd="0" presId="urn:microsoft.com/office/officeart/2018/2/layout/IconCircleList"/>
    <dgm:cxn modelId="{D6BF483B-F55F-4A3A-9D0F-49DBDA56AC2C}" type="presParOf" srcId="{56D33C13-4CCB-4A9A-B8D2-FDAAA4FF29C4}" destId="{24AC313E-940C-4C1C-B56C-CA64D02D0B22}" srcOrd="0" destOrd="0" presId="urn:microsoft.com/office/officeart/2018/2/layout/IconCircleList"/>
    <dgm:cxn modelId="{D0DCFD7E-08F7-44EA-B35B-2890D29F07B3}" type="presParOf" srcId="{56D33C13-4CCB-4A9A-B8D2-FDAAA4FF29C4}" destId="{A6D3034F-FDBA-494F-9665-DBC0CDD7F2F3}" srcOrd="1" destOrd="0" presId="urn:microsoft.com/office/officeart/2018/2/layout/IconCircleList"/>
    <dgm:cxn modelId="{ACEB0981-6136-43EB-97FE-5FE8D7B5E6C1}" type="presParOf" srcId="{56D33C13-4CCB-4A9A-B8D2-FDAAA4FF29C4}" destId="{AB250A79-A00F-4F65-A9A5-C0391E1C68C1}" srcOrd="2" destOrd="0" presId="urn:microsoft.com/office/officeart/2018/2/layout/IconCircleList"/>
    <dgm:cxn modelId="{021366BB-073A-4DF6-BEF3-7EA3636C0C4F}" type="presParOf" srcId="{56D33C13-4CCB-4A9A-B8D2-FDAAA4FF29C4}" destId="{B2091042-3212-46DA-AF6F-950227059E24}" srcOrd="3" destOrd="0" presId="urn:microsoft.com/office/officeart/2018/2/layout/IconCircleList"/>
    <dgm:cxn modelId="{2C6FFFFE-4497-4E15-B46F-ED052DCDF940}" type="presParOf" srcId="{F839392B-FCD9-4353-BC6B-67FAF0F67CF7}" destId="{0935ED63-71B5-4972-94B9-266DD139C0D6}" srcOrd="5" destOrd="0" presId="urn:microsoft.com/office/officeart/2018/2/layout/IconCircleList"/>
    <dgm:cxn modelId="{1CC0876B-1BF7-49BF-9515-2EA428139E1F}" type="presParOf" srcId="{F839392B-FCD9-4353-BC6B-67FAF0F67CF7}" destId="{41CCA724-26BF-4F21-AD81-CACD9F5A963F}" srcOrd="6" destOrd="0" presId="urn:microsoft.com/office/officeart/2018/2/layout/IconCircleList"/>
    <dgm:cxn modelId="{D2A11FAE-EB84-4A0B-93EB-96D4760F91E5}" type="presParOf" srcId="{41CCA724-26BF-4F21-AD81-CACD9F5A963F}" destId="{B47CE01F-D695-4030-BB7B-FC7461B7A36B}" srcOrd="0" destOrd="0" presId="urn:microsoft.com/office/officeart/2018/2/layout/IconCircleList"/>
    <dgm:cxn modelId="{1FE57D31-7D38-4CB4-A61E-2812EE284B2B}" type="presParOf" srcId="{41CCA724-26BF-4F21-AD81-CACD9F5A963F}" destId="{F7D40CA5-70E1-4FF3-9F8A-4560368B86DD}" srcOrd="1" destOrd="0" presId="urn:microsoft.com/office/officeart/2018/2/layout/IconCircleList"/>
    <dgm:cxn modelId="{29EBB3EB-884A-416D-AF68-0220C17CBB9F}" type="presParOf" srcId="{41CCA724-26BF-4F21-AD81-CACD9F5A963F}" destId="{5CCA8157-AB67-4A8D-B03F-548404EDB552}" srcOrd="2" destOrd="0" presId="urn:microsoft.com/office/officeart/2018/2/layout/IconCircleList"/>
    <dgm:cxn modelId="{B29CE653-DDD8-4EEF-A510-EC38C061B76C}" type="presParOf" srcId="{41CCA724-26BF-4F21-AD81-CACD9F5A963F}" destId="{5AEA76DB-DFA1-455C-B91C-F58FE309E9D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EB83F2-570A-4AC9-85A9-F47819C9E162}"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en-US"/>
        </a:p>
      </dgm:t>
    </dgm:pt>
    <dgm:pt modelId="{7D2D277E-DE99-4C24-92CB-B115CEC1E8EF}">
      <dgm:prSet phldrT="[Text]"/>
      <dgm:spPr/>
      <dgm:t>
        <a:bodyPr/>
        <a:lstStyle/>
        <a:p>
          <a:r>
            <a:rPr lang="en-US" b="1" smtClean="0">
              <a:latin typeface="Calibri Light" panose="020F0302020204030204" pitchFamily="34" charset="0"/>
            </a:rPr>
            <a:t>2. Prevention of Pregnancy</a:t>
          </a:r>
          <a:endParaRPr lang="en-US" b="1" dirty="0">
            <a:latin typeface="Calibri Light" panose="020F0302020204030204" pitchFamily="34" charset="0"/>
          </a:endParaRPr>
        </a:p>
      </dgm:t>
    </dgm:pt>
    <dgm:pt modelId="{62349D5D-2DCF-49E6-9698-4B1BACB0E5D9}" type="parTrans" cxnId="{ED2655C1-888A-43CF-B682-F74D8C126021}">
      <dgm:prSet/>
      <dgm:spPr/>
      <dgm:t>
        <a:bodyPr/>
        <a:lstStyle/>
        <a:p>
          <a:endParaRPr lang="en-US">
            <a:solidFill>
              <a:schemeClr val="bg1"/>
            </a:solidFill>
          </a:endParaRPr>
        </a:p>
      </dgm:t>
    </dgm:pt>
    <dgm:pt modelId="{BEC227BF-9BF5-4B70-A0B9-3702881EA767}" type="sibTrans" cxnId="{ED2655C1-888A-43CF-B682-F74D8C126021}">
      <dgm:prSet/>
      <dgm:spPr/>
      <dgm:t>
        <a:bodyPr/>
        <a:lstStyle/>
        <a:p>
          <a:endParaRPr lang="en-US">
            <a:solidFill>
              <a:schemeClr val="bg1"/>
            </a:solidFill>
          </a:endParaRPr>
        </a:p>
      </dgm:t>
    </dgm:pt>
    <dgm:pt modelId="{07678B2C-340A-46EF-A89B-BE22D83AEC37}">
      <dgm:prSet phldrT="[Text]"/>
      <dgm:spPr/>
      <dgm:t>
        <a:bodyPr/>
        <a:lstStyle/>
        <a:p>
          <a:r>
            <a:rPr lang="en-US" b="1" smtClean="0">
              <a:latin typeface="Calibri Light" panose="020F0302020204030204" pitchFamily="34" charset="0"/>
            </a:rPr>
            <a:t>3. Protection from STDs</a:t>
          </a:r>
          <a:endParaRPr lang="en-US" b="1" dirty="0">
            <a:latin typeface="Calibri Light" panose="020F0302020204030204" pitchFamily="34" charset="0"/>
          </a:endParaRPr>
        </a:p>
      </dgm:t>
    </dgm:pt>
    <dgm:pt modelId="{A5E3D15C-145E-48A9-B495-5B266C8238D4}" type="parTrans" cxnId="{641BA23D-FF40-4AC1-956B-4D509F1C039C}">
      <dgm:prSet/>
      <dgm:spPr/>
      <dgm:t>
        <a:bodyPr/>
        <a:lstStyle/>
        <a:p>
          <a:endParaRPr lang="en-US">
            <a:solidFill>
              <a:schemeClr val="bg1"/>
            </a:solidFill>
          </a:endParaRPr>
        </a:p>
      </dgm:t>
    </dgm:pt>
    <dgm:pt modelId="{D8CB206B-BDC2-44DC-AFCF-10D050FEE255}" type="sibTrans" cxnId="{641BA23D-FF40-4AC1-956B-4D509F1C039C}">
      <dgm:prSet/>
      <dgm:spPr/>
      <dgm:t>
        <a:bodyPr/>
        <a:lstStyle/>
        <a:p>
          <a:endParaRPr lang="en-US">
            <a:solidFill>
              <a:schemeClr val="bg1"/>
            </a:solidFill>
          </a:endParaRPr>
        </a:p>
      </dgm:t>
    </dgm:pt>
    <dgm:pt modelId="{F8D61F31-6CF8-450D-97DA-742438FA1557}">
      <dgm:prSet phldrT="[Text]"/>
      <dgm:spPr/>
      <dgm:t>
        <a:bodyPr/>
        <a:lstStyle/>
        <a:p>
          <a:r>
            <a:rPr lang="en-US" b="1" smtClean="0">
              <a:latin typeface="Calibri Light" panose="020F0302020204030204" pitchFamily="34" charset="0"/>
            </a:rPr>
            <a:t>4. Practices</a:t>
          </a:r>
          <a:endParaRPr lang="en-US" b="1" dirty="0">
            <a:latin typeface="Calibri Light" panose="020F0302020204030204" pitchFamily="34" charset="0"/>
          </a:endParaRPr>
        </a:p>
      </dgm:t>
    </dgm:pt>
    <dgm:pt modelId="{A3986E5A-7035-476B-84A0-D3776BDBC33F}" type="parTrans" cxnId="{E228290E-DBD6-419D-8C47-14EF4EA6B2DC}">
      <dgm:prSet/>
      <dgm:spPr/>
      <dgm:t>
        <a:bodyPr/>
        <a:lstStyle/>
        <a:p>
          <a:endParaRPr lang="en-US">
            <a:solidFill>
              <a:schemeClr val="bg1"/>
            </a:solidFill>
          </a:endParaRPr>
        </a:p>
      </dgm:t>
    </dgm:pt>
    <dgm:pt modelId="{579EE05D-EFEE-4D87-9598-9F303A074888}" type="sibTrans" cxnId="{E228290E-DBD6-419D-8C47-14EF4EA6B2DC}">
      <dgm:prSet/>
      <dgm:spPr/>
      <dgm:t>
        <a:bodyPr/>
        <a:lstStyle/>
        <a:p>
          <a:endParaRPr lang="en-US">
            <a:solidFill>
              <a:schemeClr val="bg1"/>
            </a:solidFill>
          </a:endParaRPr>
        </a:p>
      </dgm:t>
    </dgm:pt>
    <dgm:pt modelId="{8C01596E-9B62-4656-AAF5-FBD32DECC3BB}">
      <dgm:prSet phldrT="[Text]"/>
      <dgm:spPr/>
      <dgm:t>
        <a:bodyPr/>
        <a:lstStyle/>
        <a:p>
          <a:r>
            <a:rPr lang="en-US" b="1" smtClean="0">
              <a:latin typeface="Calibri Light" panose="020F0302020204030204" pitchFamily="34" charset="0"/>
            </a:rPr>
            <a:t>5. Past History of STDS</a:t>
          </a:r>
          <a:endParaRPr lang="en-US" b="1" dirty="0">
            <a:latin typeface="Calibri Light" panose="020F0302020204030204" pitchFamily="34" charset="0"/>
          </a:endParaRPr>
        </a:p>
      </dgm:t>
    </dgm:pt>
    <dgm:pt modelId="{58BC7B31-BD89-4BB3-9CFF-CBCD23E90039}" type="parTrans" cxnId="{B8C2495C-A1EE-4445-AE13-38DB4C7E9F86}">
      <dgm:prSet/>
      <dgm:spPr/>
      <dgm:t>
        <a:bodyPr/>
        <a:lstStyle/>
        <a:p>
          <a:endParaRPr lang="en-US">
            <a:solidFill>
              <a:schemeClr val="bg1"/>
            </a:solidFill>
          </a:endParaRPr>
        </a:p>
      </dgm:t>
    </dgm:pt>
    <dgm:pt modelId="{53485BCE-A6F2-4B9D-9603-1D967B45B979}" type="sibTrans" cxnId="{B8C2495C-A1EE-4445-AE13-38DB4C7E9F86}">
      <dgm:prSet/>
      <dgm:spPr/>
      <dgm:t>
        <a:bodyPr/>
        <a:lstStyle/>
        <a:p>
          <a:endParaRPr lang="en-US">
            <a:solidFill>
              <a:schemeClr val="bg1"/>
            </a:solidFill>
          </a:endParaRPr>
        </a:p>
      </dgm:t>
    </dgm:pt>
    <dgm:pt modelId="{DF9FE08B-DAB0-4617-9E62-EC32711EEEDD}">
      <dgm:prSet phldrT="[Text]"/>
      <dgm:spPr/>
      <dgm:t>
        <a:bodyPr/>
        <a:lstStyle/>
        <a:p>
          <a:pPr algn="l"/>
          <a:r>
            <a:rPr lang="en-US" b="1" smtClean="0">
              <a:latin typeface="Calibri Light" panose="020F0302020204030204" pitchFamily="34" charset="0"/>
            </a:rPr>
            <a:t>1. Partners</a:t>
          </a:r>
          <a:endParaRPr lang="en-US" b="1" dirty="0">
            <a:latin typeface="Calibri Light" panose="020F0302020204030204" pitchFamily="34" charset="0"/>
          </a:endParaRPr>
        </a:p>
      </dgm:t>
    </dgm:pt>
    <dgm:pt modelId="{787E6BBE-9901-43CE-AA42-7B99ECEE85EE}" type="sibTrans" cxnId="{0F183684-43D7-4BD5-8E0B-C4EC8F1D45D3}">
      <dgm:prSet/>
      <dgm:spPr/>
      <dgm:t>
        <a:bodyPr/>
        <a:lstStyle/>
        <a:p>
          <a:endParaRPr lang="en-US">
            <a:solidFill>
              <a:schemeClr val="bg1"/>
            </a:solidFill>
          </a:endParaRPr>
        </a:p>
      </dgm:t>
    </dgm:pt>
    <dgm:pt modelId="{4D781068-9B34-40E2-B539-58D7AC5C8DC8}" type="parTrans" cxnId="{0F183684-43D7-4BD5-8E0B-C4EC8F1D45D3}">
      <dgm:prSet/>
      <dgm:spPr/>
      <dgm:t>
        <a:bodyPr/>
        <a:lstStyle/>
        <a:p>
          <a:endParaRPr lang="en-US">
            <a:solidFill>
              <a:schemeClr val="bg1"/>
            </a:solidFill>
          </a:endParaRPr>
        </a:p>
      </dgm:t>
    </dgm:pt>
    <dgm:pt modelId="{FB5B0720-F85B-4F44-91FA-CA3255813845}" type="pres">
      <dgm:prSet presAssocID="{6BEB83F2-570A-4AC9-85A9-F47819C9E162}" presName="Name0" presStyleCnt="0">
        <dgm:presLayoutVars>
          <dgm:dir/>
          <dgm:resizeHandles val="exact"/>
        </dgm:presLayoutVars>
      </dgm:prSet>
      <dgm:spPr/>
      <dgm:t>
        <a:bodyPr/>
        <a:lstStyle/>
        <a:p>
          <a:endParaRPr lang="en-US"/>
        </a:p>
      </dgm:t>
    </dgm:pt>
    <dgm:pt modelId="{A3F37175-614C-4577-9473-660057C146D3}" type="pres">
      <dgm:prSet presAssocID="{DF9FE08B-DAB0-4617-9E62-EC32711EEEDD}" presName="Name5" presStyleLbl="vennNode1" presStyleIdx="0" presStyleCnt="5">
        <dgm:presLayoutVars>
          <dgm:bulletEnabled val="1"/>
        </dgm:presLayoutVars>
      </dgm:prSet>
      <dgm:spPr/>
      <dgm:t>
        <a:bodyPr/>
        <a:lstStyle/>
        <a:p>
          <a:endParaRPr lang="en-US"/>
        </a:p>
      </dgm:t>
    </dgm:pt>
    <dgm:pt modelId="{97ABBC18-64CB-4291-98D5-9F1BDE23AB3B}" type="pres">
      <dgm:prSet presAssocID="{787E6BBE-9901-43CE-AA42-7B99ECEE85EE}" presName="space" presStyleCnt="0"/>
      <dgm:spPr/>
      <dgm:t>
        <a:bodyPr/>
        <a:lstStyle/>
        <a:p>
          <a:endParaRPr lang="en-US"/>
        </a:p>
      </dgm:t>
    </dgm:pt>
    <dgm:pt modelId="{FBC8B6C4-FB52-4058-836B-C4238E528DC9}" type="pres">
      <dgm:prSet presAssocID="{7D2D277E-DE99-4C24-92CB-B115CEC1E8EF}" presName="Name5" presStyleLbl="vennNode1" presStyleIdx="1" presStyleCnt="5">
        <dgm:presLayoutVars>
          <dgm:bulletEnabled val="1"/>
        </dgm:presLayoutVars>
      </dgm:prSet>
      <dgm:spPr/>
      <dgm:t>
        <a:bodyPr/>
        <a:lstStyle/>
        <a:p>
          <a:endParaRPr lang="en-US"/>
        </a:p>
      </dgm:t>
    </dgm:pt>
    <dgm:pt modelId="{ED657AAF-AF2D-4A02-ABBF-3A6EB465DF93}" type="pres">
      <dgm:prSet presAssocID="{BEC227BF-9BF5-4B70-A0B9-3702881EA767}" presName="space" presStyleCnt="0"/>
      <dgm:spPr/>
      <dgm:t>
        <a:bodyPr/>
        <a:lstStyle/>
        <a:p>
          <a:endParaRPr lang="en-US"/>
        </a:p>
      </dgm:t>
    </dgm:pt>
    <dgm:pt modelId="{77FF9DB8-9A44-4252-8191-4CD547059402}" type="pres">
      <dgm:prSet presAssocID="{07678B2C-340A-46EF-A89B-BE22D83AEC37}" presName="Name5" presStyleLbl="vennNode1" presStyleIdx="2" presStyleCnt="5">
        <dgm:presLayoutVars>
          <dgm:bulletEnabled val="1"/>
        </dgm:presLayoutVars>
      </dgm:prSet>
      <dgm:spPr/>
      <dgm:t>
        <a:bodyPr/>
        <a:lstStyle/>
        <a:p>
          <a:endParaRPr lang="en-US"/>
        </a:p>
      </dgm:t>
    </dgm:pt>
    <dgm:pt modelId="{ABB81A8A-087A-4907-9D93-6611DD22DB99}" type="pres">
      <dgm:prSet presAssocID="{D8CB206B-BDC2-44DC-AFCF-10D050FEE255}" presName="space" presStyleCnt="0"/>
      <dgm:spPr/>
      <dgm:t>
        <a:bodyPr/>
        <a:lstStyle/>
        <a:p>
          <a:endParaRPr lang="en-US"/>
        </a:p>
      </dgm:t>
    </dgm:pt>
    <dgm:pt modelId="{B8078A95-2C2B-46E1-AD32-E0C034D6111F}" type="pres">
      <dgm:prSet presAssocID="{F8D61F31-6CF8-450D-97DA-742438FA1557}" presName="Name5" presStyleLbl="vennNode1" presStyleIdx="3" presStyleCnt="5">
        <dgm:presLayoutVars>
          <dgm:bulletEnabled val="1"/>
        </dgm:presLayoutVars>
      </dgm:prSet>
      <dgm:spPr/>
      <dgm:t>
        <a:bodyPr/>
        <a:lstStyle/>
        <a:p>
          <a:endParaRPr lang="en-US"/>
        </a:p>
      </dgm:t>
    </dgm:pt>
    <dgm:pt modelId="{AE154E30-3BA1-46C4-BD27-BABDA5CF11F2}" type="pres">
      <dgm:prSet presAssocID="{579EE05D-EFEE-4D87-9598-9F303A074888}" presName="space" presStyleCnt="0"/>
      <dgm:spPr/>
      <dgm:t>
        <a:bodyPr/>
        <a:lstStyle/>
        <a:p>
          <a:endParaRPr lang="en-US"/>
        </a:p>
      </dgm:t>
    </dgm:pt>
    <dgm:pt modelId="{9EDC8A2B-577B-4A7B-8F05-AA1679860218}" type="pres">
      <dgm:prSet presAssocID="{8C01596E-9B62-4656-AAF5-FBD32DECC3BB}" presName="Name5" presStyleLbl="vennNode1" presStyleIdx="4" presStyleCnt="5">
        <dgm:presLayoutVars>
          <dgm:bulletEnabled val="1"/>
        </dgm:presLayoutVars>
      </dgm:prSet>
      <dgm:spPr/>
      <dgm:t>
        <a:bodyPr/>
        <a:lstStyle/>
        <a:p>
          <a:endParaRPr lang="en-US"/>
        </a:p>
      </dgm:t>
    </dgm:pt>
  </dgm:ptLst>
  <dgm:cxnLst>
    <dgm:cxn modelId="{AECAFDBD-4F3D-49F0-AC11-D9C869C34DBD}" type="presOf" srcId="{8C01596E-9B62-4656-AAF5-FBD32DECC3BB}" destId="{9EDC8A2B-577B-4A7B-8F05-AA1679860218}" srcOrd="0" destOrd="0" presId="urn:microsoft.com/office/officeart/2005/8/layout/venn3"/>
    <dgm:cxn modelId="{ED2655C1-888A-43CF-B682-F74D8C126021}" srcId="{6BEB83F2-570A-4AC9-85A9-F47819C9E162}" destId="{7D2D277E-DE99-4C24-92CB-B115CEC1E8EF}" srcOrd="1" destOrd="0" parTransId="{62349D5D-2DCF-49E6-9698-4B1BACB0E5D9}" sibTransId="{BEC227BF-9BF5-4B70-A0B9-3702881EA767}"/>
    <dgm:cxn modelId="{0F183684-43D7-4BD5-8E0B-C4EC8F1D45D3}" srcId="{6BEB83F2-570A-4AC9-85A9-F47819C9E162}" destId="{DF9FE08B-DAB0-4617-9E62-EC32711EEEDD}" srcOrd="0" destOrd="0" parTransId="{4D781068-9B34-40E2-B539-58D7AC5C8DC8}" sibTransId="{787E6BBE-9901-43CE-AA42-7B99ECEE85EE}"/>
    <dgm:cxn modelId="{4053B4FD-0981-4E44-88FB-75C800A7CC36}" type="presOf" srcId="{07678B2C-340A-46EF-A89B-BE22D83AEC37}" destId="{77FF9DB8-9A44-4252-8191-4CD547059402}" srcOrd="0" destOrd="0" presId="urn:microsoft.com/office/officeart/2005/8/layout/venn3"/>
    <dgm:cxn modelId="{641BA23D-FF40-4AC1-956B-4D509F1C039C}" srcId="{6BEB83F2-570A-4AC9-85A9-F47819C9E162}" destId="{07678B2C-340A-46EF-A89B-BE22D83AEC37}" srcOrd="2" destOrd="0" parTransId="{A5E3D15C-145E-48A9-B495-5B266C8238D4}" sibTransId="{D8CB206B-BDC2-44DC-AFCF-10D050FEE255}"/>
    <dgm:cxn modelId="{B8C2495C-A1EE-4445-AE13-38DB4C7E9F86}" srcId="{6BEB83F2-570A-4AC9-85A9-F47819C9E162}" destId="{8C01596E-9B62-4656-AAF5-FBD32DECC3BB}" srcOrd="4" destOrd="0" parTransId="{58BC7B31-BD89-4BB3-9CFF-CBCD23E90039}" sibTransId="{53485BCE-A6F2-4B9D-9603-1D967B45B979}"/>
    <dgm:cxn modelId="{D731360F-C7CA-45B8-B9B0-3B9A45672732}" type="presOf" srcId="{6BEB83F2-570A-4AC9-85A9-F47819C9E162}" destId="{FB5B0720-F85B-4F44-91FA-CA3255813845}" srcOrd="0" destOrd="0" presId="urn:microsoft.com/office/officeart/2005/8/layout/venn3"/>
    <dgm:cxn modelId="{E228290E-DBD6-419D-8C47-14EF4EA6B2DC}" srcId="{6BEB83F2-570A-4AC9-85A9-F47819C9E162}" destId="{F8D61F31-6CF8-450D-97DA-742438FA1557}" srcOrd="3" destOrd="0" parTransId="{A3986E5A-7035-476B-84A0-D3776BDBC33F}" sibTransId="{579EE05D-EFEE-4D87-9598-9F303A074888}"/>
    <dgm:cxn modelId="{F09ADBEF-C56B-46DD-8333-6E08D9197B30}" type="presOf" srcId="{F8D61F31-6CF8-450D-97DA-742438FA1557}" destId="{B8078A95-2C2B-46E1-AD32-E0C034D6111F}" srcOrd="0" destOrd="0" presId="urn:microsoft.com/office/officeart/2005/8/layout/venn3"/>
    <dgm:cxn modelId="{103DB819-85EC-4D1C-9655-A27929BE1388}" type="presOf" srcId="{DF9FE08B-DAB0-4617-9E62-EC32711EEEDD}" destId="{A3F37175-614C-4577-9473-660057C146D3}" srcOrd="0" destOrd="0" presId="urn:microsoft.com/office/officeart/2005/8/layout/venn3"/>
    <dgm:cxn modelId="{92AB4327-ABCF-48F1-952A-4BCA5229F052}" type="presOf" srcId="{7D2D277E-DE99-4C24-92CB-B115CEC1E8EF}" destId="{FBC8B6C4-FB52-4058-836B-C4238E528DC9}" srcOrd="0" destOrd="0" presId="urn:microsoft.com/office/officeart/2005/8/layout/venn3"/>
    <dgm:cxn modelId="{930D1CC5-EF1A-43D0-B9B7-657222B72E50}" type="presParOf" srcId="{FB5B0720-F85B-4F44-91FA-CA3255813845}" destId="{A3F37175-614C-4577-9473-660057C146D3}" srcOrd="0" destOrd="0" presId="urn:microsoft.com/office/officeart/2005/8/layout/venn3"/>
    <dgm:cxn modelId="{16EA2798-A275-4580-BDDB-DF5E8B9DED31}" type="presParOf" srcId="{FB5B0720-F85B-4F44-91FA-CA3255813845}" destId="{97ABBC18-64CB-4291-98D5-9F1BDE23AB3B}" srcOrd="1" destOrd="0" presId="urn:microsoft.com/office/officeart/2005/8/layout/venn3"/>
    <dgm:cxn modelId="{E12A631B-9A1F-4703-95B8-A8A2354CDB39}" type="presParOf" srcId="{FB5B0720-F85B-4F44-91FA-CA3255813845}" destId="{FBC8B6C4-FB52-4058-836B-C4238E528DC9}" srcOrd="2" destOrd="0" presId="urn:microsoft.com/office/officeart/2005/8/layout/venn3"/>
    <dgm:cxn modelId="{DCCB9040-1694-4D47-A438-7CFDBC26C82A}" type="presParOf" srcId="{FB5B0720-F85B-4F44-91FA-CA3255813845}" destId="{ED657AAF-AF2D-4A02-ABBF-3A6EB465DF93}" srcOrd="3" destOrd="0" presId="urn:microsoft.com/office/officeart/2005/8/layout/venn3"/>
    <dgm:cxn modelId="{804BF496-EB12-4C85-B7C7-B9713A51E59E}" type="presParOf" srcId="{FB5B0720-F85B-4F44-91FA-CA3255813845}" destId="{77FF9DB8-9A44-4252-8191-4CD547059402}" srcOrd="4" destOrd="0" presId="urn:microsoft.com/office/officeart/2005/8/layout/venn3"/>
    <dgm:cxn modelId="{277E52C3-4C26-4762-9ACE-E698B08C943A}" type="presParOf" srcId="{FB5B0720-F85B-4F44-91FA-CA3255813845}" destId="{ABB81A8A-087A-4907-9D93-6611DD22DB99}" srcOrd="5" destOrd="0" presId="urn:microsoft.com/office/officeart/2005/8/layout/venn3"/>
    <dgm:cxn modelId="{C4BDC35D-72AB-4911-A329-50D14E204A45}" type="presParOf" srcId="{FB5B0720-F85B-4F44-91FA-CA3255813845}" destId="{B8078A95-2C2B-46E1-AD32-E0C034D6111F}" srcOrd="6" destOrd="0" presId="urn:microsoft.com/office/officeart/2005/8/layout/venn3"/>
    <dgm:cxn modelId="{258A235F-037E-46D6-B48F-980E8757178B}" type="presParOf" srcId="{FB5B0720-F85B-4F44-91FA-CA3255813845}" destId="{AE154E30-3BA1-46C4-BD27-BABDA5CF11F2}" srcOrd="7" destOrd="0" presId="urn:microsoft.com/office/officeart/2005/8/layout/venn3"/>
    <dgm:cxn modelId="{C57E8729-8D1D-42CD-9D97-1112838FF96C}" type="presParOf" srcId="{FB5B0720-F85B-4F44-91FA-CA3255813845}" destId="{9EDC8A2B-577B-4A7B-8F05-AA167986021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D52FB-27AF-4BCD-9785-A78F763BABBE}">
      <dsp:nvSpPr>
        <dsp:cNvPr id="0" name=""/>
        <dsp:cNvSpPr/>
      </dsp:nvSpPr>
      <dsp:spPr>
        <a:xfrm>
          <a:off x="145153" y="800136"/>
          <a:ext cx="1005669" cy="100566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8ECE96-397F-4157-B283-0EA9DE784723}">
      <dsp:nvSpPr>
        <dsp:cNvPr id="0" name=""/>
        <dsp:cNvSpPr/>
      </dsp:nvSpPr>
      <dsp:spPr>
        <a:xfrm>
          <a:off x="356344" y="1011326"/>
          <a:ext cx="583288" cy="58328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49FF9C-92D5-4CF4-B424-42F77D6CB895}">
      <dsp:nvSpPr>
        <dsp:cNvPr id="0" name=""/>
        <dsp:cNvSpPr/>
      </dsp:nvSpPr>
      <dsp:spPr>
        <a:xfrm>
          <a:off x="1366323" y="800136"/>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a:t>Start date 11/1/18</a:t>
          </a:r>
        </a:p>
      </dsp:txBody>
      <dsp:txXfrm>
        <a:off x="1366323" y="800136"/>
        <a:ext cx="2370505" cy="1005669"/>
      </dsp:txXfrm>
    </dsp:sp>
    <dsp:sp modelId="{A758B250-5AE6-4743-AAE0-D925FA436A0E}">
      <dsp:nvSpPr>
        <dsp:cNvPr id="0" name=""/>
        <dsp:cNvSpPr/>
      </dsp:nvSpPr>
      <dsp:spPr>
        <a:xfrm>
          <a:off x="4149871" y="800136"/>
          <a:ext cx="1005669" cy="100566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BF3195-E19A-4FB7-BB23-52DA45584A26}">
      <dsp:nvSpPr>
        <dsp:cNvPr id="0" name=""/>
        <dsp:cNvSpPr/>
      </dsp:nvSpPr>
      <dsp:spPr>
        <a:xfrm>
          <a:off x="4361061" y="1011326"/>
          <a:ext cx="583288" cy="58328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E9F171-895F-4349-873C-4CFC4D062260}">
      <dsp:nvSpPr>
        <dsp:cNvPr id="0" name=""/>
        <dsp:cNvSpPr/>
      </dsp:nvSpPr>
      <dsp:spPr>
        <a:xfrm>
          <a:off x="5371040" y="800136"/>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a:t>Data available 12/05/18</a:t>
          </a:r>
        </a:p>
      </dsp:txBody>
      <dsp:txXfrm>
        <a:off x="5371040" y="800136"/>
        <a:ext cx="2370505" cy="1005669"/>
      </dsp:txXfrm>
    </dsp:sp>
    <dsp:sp modelId="{24AC313E-940C-4C1C-B56C-CA64D02D0B22}">
      <dsp:nvSpPr>
        <dsp:cNvPr id="0" name=""/>
        <dsp:cNvSpPr/>
      </dsp:nvSpPr>
      <dsp:spPr>
        <a:xfrm>
          <a:off x="145153" y="2545532"/>
          <a:ext cx="1005669" cy="100566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D3034F-FDBA-494F-9665-DBC0CDD7F2F3}">
      <dsp:nvSpPr>
        <dsp:cNvPr id="0" name=""/>
        <dsp:cNvSpPr/>
      </dsp:nvSpPr>
      <dsp:spPr>
        <a:xfrm>
          <a:off x="356344" y="2756723"/>
          <a:ext cx="583288" cy="58328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091042-3212-46DA-AF6F-950227059E24}">
      <dsp:nvSpPr>
        <dsp:cNvPr id="0" name=""/>
        <dsp:cNvSpPr/>
      </dsp:nvSpPr>
      <dsp:spPr>
        <a:xfrm>
          <a:off x="1366323" y="2545532"/>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dirty="0"/>
            <a:t>Staff response has been very positive about the language </a:t>
          </a:r>
        </a:p>
      </dsp:txBody>
      <dsp:txXfrm>
        <a:off x="1366323" y="2545532"/>
        <a:ext cx="2370505" cy="1005669"/>
      </dsp:txXfrm>
    </dsp:sp>
    <dsp:sp modelId="{B47CE01F-D695-4030-BB7B-FC7461B7A36B}">
      <dsp:nvSpPr>
        <dsp:cNvPr id="0" name=""/>
        <dsp:cNvSpPr/>
      </dsp:nvSpPr>
      <dsp:spPr>
        <a:xfrm>
          <a:off x="4149871" y="2545532"/>
          <a:ext cx="1005669" cy="100566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D40CA5-70E1-4FF3-9F8A-4560368B86DD}">
      <dsp:nvSpPr>
        <dsp:cNvPr id="0" name=""/>
        <dsp:cNvSpPr/>
      </dsp:nvSpPr>
      <dsp:spPr>
        <a:xfrm>
          <a:off x="4361061" y="2756723"/>
          <a:ext cx="583288" cy="58328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EA76DB-DFA1-455C-B91C-F58FE309E9DA}">
      <dsp:nvSpPr>
        <dsp:cNvPr id="0" name=""/>
        <dsp:cNvSpPr/>
      </dsp:nvSpPr>
      <dsp:spPr>
        <a:xfrm>
          <a:off x="5371040" y="2545532"/>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dirty="0"/>
            <a:t>Anecdotally, staff report that they feel like more patients are testing </a:t>
          </a:r>
        </a:p>
      </dsp:txBody>
      <dsp:txXfrm>
        <a:off x="5371040" y="2545532"/>
        <a:ext cx="2370505" cy="100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37175-614C-4577-9473-660057C146D3}">
      <dsp:nvSpPr>
        <dsp:cNvPr id="0" name=""/>
        <dsp:cNvSpPr/>
      </dsp:nvSpPr>
      <dsp:spPr>
        <a:xfrm>
          <a:off x="1023" y="867114"/>
          <a:ext cx="1995227" cy="199522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9804" tIns="27940" rIns="109804" bIns="27940" numCol="1" spcCol="1270" anchor="ctr" anchorCtr="0">
          <a:noAutofit/>
        </a:bodyPr>
        <a:lstStyle/>
        <a:p>
          <a:pPr lvl="0" algn="l" defTabSz="977900">
            <a:lnSpc>
              <a:spcPct val="90000"/>
            </a:lnSpc>
            <a:spcBef>
              <a:spcPct val="0"/>
            </a:spcBef>
            <a:spcAft>
              <a:spcPct val="35000"/>
            </a:spcAft>
          </a:pPr>
          <a:r>
            <a:rPr lang="en-US" sz="2200" b="1" kern="1200" smtClean="0">
              <a:latin typeface="Calibri Light" panose="020F0302020204030204" pitchFamily="34" charset="0"/>
            </a:rPr>
            <a:t>1. Partners</a:t>
          </a:r>
          <a:endParaRPr lang="en-US" sz="2200" b="1" kern="1200" dirty="0">
            <a:latin typeface="Calibri Light" panose="020F0302020204030204" pitchFamily="34" charset="0"/>
          </a:endParaRPr>
        </a:p>
      </dsp:txBody>
      <dsp:txXfrm>
        <a:off x="293217" y="1159308"/>
        <a:ext cx="1410839" cy="1410839"/>
      </dsp:txXfrm>
    </dsp:sp>
    <dsp:sp modelId="{FBC8B6C4-FB52-4058-836B-C4238E528DC9}">
      <dsp:nvSpPr>
        <dsp:cNvPr id="0" name=""/>
        <dsp:cNvSpPr/>
      </dsp:nvSpPr>
      <dsp:spPr>
        <a:xfrm>
          <a:off x="1597204" y="867114"/>
          <a:ext cx="1995227" cy="1995227"/>
        </a:xfrm>
        <a:prstGeom prst="ellipse">
          <a:avLst/>
        </a:prstGeom>
        <a:solidFill>
          <a:schemeClr val="accent2">
            <a:alpha val="50000"/>
            <a:hueOff val="-873197"/>
            <a:satOff val="-7499"/>
            <a:lumOff val="-1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9804" tIns="27940" rIns="109804" bIns="27940" numCol="1" spcCol="1270" anchor="ctr" anchorCtr="0">
          <a:noAutofit/>
        </a:bodyPr>
        <a:lstStyle/>
        <a:p>
          <a:pPr lvl="0" algn="ctr" defTabSz="977900">
            <a:lnSpc>
              <a:spcPct val="90000"/>
            </a:lnSpc>
            <a:spcBef>
              <a:spcPct val="0"/>
            </a:spcBef>
            <a:spcAft>
              <a:spcPct val="35000"/>
            </a:spcAft>
          </a:pPr>
          <a:r>
            <a:rPr lang="en-US" sz="2200" b="1" kern="1200" smtClean="0">
              <a:latin typeface="Calibri Light" panose="020F0302020204030204" pitchFamily="34" charset="0"/>
            </a:rPr>
            <a:t>2. Prevention of Pregnancy</a:t>
          </a:r>
          <a:endParaRPr lang="en-US" sz="2200" b="1" kern="1200" dirty="0">
            <a:latin typeface="Calibri Light" panose="020F0302020204030204" pitchFamily="34" charset="0"/>
          </a:endParaRPr>
        </a:p>
      </dsp:txBody>
      <dsp:txXfrm>
        <a:off x="1889398" y="1159308"/>
        <a:ext cx="1410839" cy="1410839"/>
      </dsp:txXfrm>
    </dsp:sp>
    <dsp:sp modelId="{77FF9DB8-9A44-4252-8191-4CD547059402}">
      <dsp:nvSpPr>
        <dsp:cNvPr id="0" name=""/>
        <dsp:cNvSpPr/>
      </dsp:nvSpPr>
      <dsp:spPr>
        <a:xfrm>
          <a:off x="3193386" y="867114"/>
          <a:ext cx="1995227" cy="1995227"/>
        </a:xfrm>
        <a:prstGeom prst="ellipse">
          <a:avLst/>
        </a:prstGeom>
        <a:solidFill>
          <a:schemeClr val="accent2">
            <a:alpha val="50000"/>
            <a:hueOff val="-1746395"/>
            <a:satOff val="-14998"/>
            <a:lumOff val="-2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9804" tIns="27940" rIns="109804" bIns="27940" numCol="1" spcCol="1270" anchor="ctr" anchorCtr="0">
          <a:noAutofit/>
        </a:bodyPr>
        <a:lstStyle/>
        <a:p>
          <a:pPr lvl="0" algn="ctr" defTabSz="977900">
            <a:lnSpc>
              <a:spcPct val="90000"/>
            </a:lnSpc>
            <a:spcBef>
              <a:spcPct val="0"/>
            </a:spcBef>
            <a:spcAft>
              <a:spcPct val="35000"/>
            </a:spcAft>
          </a:pPr>
          <a:r>
            <a:rPr lang="en-US" sz="2200" b="1" kern="1200" smtClean="0">
              <a:latin typeface="Calibri Light" panose="020F0302020204030204" pitchFamily="34" charset="0"/>
            </a:rPr>
            <a:t>3. Protection from STDs</a:t>
          </a:r>
          <a:endParaRPr lang="en-US" sz="2200" b="1" kern="1200" dirty="0">
            <a:latin typeface="Calibri Light" panose="020F0302020204030204" pitchFamily="34" charset="0"/>
          </a:endParaRPr>
        </a:p>
      </dsp:txBody>
      <dsp:txXfrm>
        <a:off x="3485580" y="1159308"/>
        <a:ext cx="1410839" cy="1410839"/>
      </dsp:txXfrm>
    </dsp:sp>
    <dsp:sp modelId="{B8078A95-2C2B-46E1-AD32-E0C034D6111F}">
      <dsp:nvSpPr>
        <dsp:cNvPr id="0" name=""/>
        <dsp:cNvSpPr/>
      </dsp:nvSpPr>
      <dsp:spPr>
        <a:xfrm>
          <a:off x="4789568" y="867114"/>
          <a:ext cx="1995227" cy="1995227"/>
        </a:xfrm>
        <a:prstGeom prst="ellipse">
          <a:avLst/>
        </a:prstGeom>
        <a:solidFill>
          <a:schemeClr val="accent2">
            <a:alpha val="50000"/>
            <a:hueOff val="-2619592"/>
            <a:satOff val="-22497"/>
            <a:lumOff val="-3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9804" tIns="27940" rIns="109804" bIns="27940" numCol="1" spcCol="1270" anchor="ctr" anchorCtr="0">
          <a:noAutofit/>
        </a:bodyPr>
        <a:lstStyle/>
        <a:p>
          <a:pPr lvl="0" algn="ctr" defTabSz="977900">
            <a:lnSpc>
              <a:spcPct val="90000"/>
            </a:lnSpc>
            <a:spcBef>
              <a:spcPct val="0"/>
            </a:spcBef>
            <a:spcAft>
              <a:spcPct val="35000"/>
            </a:spcAft>
          </a:pPr>
          <a:r>
            <a:rPr lang="en-US" sz="2200" b="1" kern="1200" smtClean="0">
              <a:latin typeface="Calibri Light" panose="020F0302020204030204" pitchFamily="34" charset="0"/>
            </a:rPr>
            <a:t>4. Practices</a:t>
          </a:r>
          <a:endParaRPr lang="en-US" sz="2200" b="1" kern="1200" dirty="0">
            <a:latin typeface="Calibri Light" panose="020F0302020204030204" pitchFamily="34" charset="0"/>
          </a:endParaRPr>
        </a:p>
      </dsp:txBody>
      <dsp:txXfrm>
        <a:off x="5081762" y="1159308"/>
        <a:ext cx="1410839" cy="1410839"/>
      </dsp:txXfrm>
    </dsp:sp>
    <dsp:sp modelId="{9EDC8A2B-577B-4A7B-8F05-AA1679860218}">
      <dsp:nvSpPr>
        <dsp:cNvPr id="0" name=""/>
        <dsp:cNvSpPr/>
      </dsp:nvSpPr>
      <dsp:spPr>
        <a:xfrm>
          <a:off x="6385749" y="867114"/>
          <a:ext cx="1995227" cy="1995227"/>
        </a:xfrm>
        <a:prstGeom prst="ellipse">
          <a:avLst/>
        </a:prstGeom>
        <a:solidFill>
          <a:schemeClr val="accent2">
            <a:alpha val="50000"/>
            <a:hueOff val="-3492789"/>
            <a:satOff val="-29996"/>
            <a:lumOff val="-4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9804" tIns="27940" rIns="109804" bIns="27940" numCol="1" spcCol="1270" anchor="ctr" anchorCtr="0">
          <a:noAutofit/>
        </a:bodyPr>
        <a:lstStyle/>
        <a:p>
          <a:pPr lvl="0" algn="ctr" defTabSz="977900">
            <a:lnSpc>
              <a:spcPct val="90000"/>
            </a:lnSpc>
            <a:spcBef>
              <a:spcPct val="0"/>
            </a:spcBef>
            <a:spcAft>
              <a:spcPct val="35000"/>
            </a:spcAft>
          </a:pPr>
          <a:r>
            <a:rPr lang="en-US" sz="2200" b="1" kern="1200" smtClean="0">
              <a:latin typeface="Calibri Light" panose="020F0302020204030204" pitchFamily="34" charset="0"/>
            </a:rPr>
            <a:t>5. Past History of STDS</a:t>
          </a:r>
          <a:endParaRPr lang="en-US" sz="2200" b="1" kern="1200" dirty="0">
            <a:latin typeface="Calibri Light" panose="020F0302020204030204" pitchFamily="34" charset="0"/>
          </a:endParaRPr>
        </a:p>
      </dsp:txBody>
      <dsp:txXfrm>
        <a:off x="6677943" y="1159308"/>
        <a:ext cx="1410839" cy="141083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A87634C-301E-43CE-ADC4-3729667F0CB1}" type="datetimeFigureOut">
              <a:rPr lang="en-US"/>
              <a:pPr>
                <a:defRPr/>
              </a:pPr>
              <a:t>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047D89B-F775-4749-8530-99D16EBD6F4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9F136F7-6B30-49A2-B990-8BD2A7DB80EA}" type="datetimeFigureOut">
              <a:rPr lang="en-US"/>
              <a:pPr>
                <a:defRPr/>
              </a:pPr>
              <a:t>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6CDB759-55E4-4050-9ACB-91CE5217AA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std/treatment/sexualhistory.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pntc.org/resources/chlamydia-screening-change-packag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npin.cdc.gov/stdawareness/gyt.asp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fpntc.org/training-and-resources/why-screen-for-chlamydia-an-implementation-guide-for-healthcare-providers"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fpntc.org/event/sti-series-part-1-taking-a-brief-sexual-history-using-the-information-for-risk-reduction" TargetMode="External"/><Relationship Id="rId5" Type="http://schemas.openxmlformats.org/officeDocument/2006/relationships/hyperlink" Target="http://www.ctcfp.org/wp-content/uploads/FINAL_STD-Tool1.pdf" TargetMode="External"/><Relationship Id="rId4" Type="http://schemas.openxmlformats.org/officeDocument/2006/relationships/hyperlink" Target="https://npin.cdc.gov/stdawareness/gyt.aspx"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std/tg2015/screening-recommendations.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US" dirty="0" smtClean="0"/>
              <a:t>Today we will be discussing the use of normalizing and opt-out language in screening for chlamydia among sexually active women 24 years and younger, women &gt;24 years of age who are at increased risk, and men at increased risk as a strategy for increasing adherence to screening recommendations.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C5D7D7-6B6F-4610-9330-80CDA02C5E0A}" type="slidenum">
              <a:rPr lang="en-US" altLang="en-US"/>
              <a:pPr>
                <a:spcBef>
                  <a:spcPct val="0"/>
                </a:spcBef>
              </a:pPr>
              <a:t>1</a:t>
            </a:fld>
            <a:endParaRPr lang="en-US" altLang="en-US"/>
          </a:p>
        </p:txBody>
      </p:sp>
    </p:spTree>
    <p:extLst>
      <p:ext uri="{BB962C8B-B14F-4D97-AF65-F5344CB8AC3E}">
        <p14:creationId xmlns:p14="http://schemas.microsoft.com/office/powerpoint/2010/main" val="414648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smtClean="0"/>
              <a:t>OK – one of the questions we often get is about refusals,</a:t>
            </a:r>
            <a:r>
              <a:rPr lang="en-US" altLang="en-US" baseline="0" dirty="0" smtClean="0"/>
              <a:t> so let’s talk about this</a:t>
            </a:r>
          </a:p>
          <a:p>
            <a:pPr marL="171450" indent="-171450">
              <a:buFont typeface="Arial" panose="020B0604020202020204" pitchFamily="34" charset="0"/>
              <a:buChar char="•"/>
              <a:defRPr/>
            </a:pPr>
            <a:r>
              <a:rPr lang="en-US" altLang="en-US" dirty="0" smtClean="0"/>
              <a:t>Clients may decline chlamydia screening due to not being sexually active, not perceiving their risk, believing they were tested recently, monogamy, and/or using barrier protection with sexual activity. </a:t>
            </a:r>
          </a:p>
          <a:p>
            <a:pPr marL="171450" indent="-171450">
              <a:buFont typeface="Arial" panose="020B0604020202020204" pitchFamily="34" charset="0"/>
              <a:buChar char="•"/>
              <a:defRPr/>
            </a:pPr>
            <a:r>
              <a:rPr lang="en-US" altLang="en-US" dirty="0" smtClean="0"/>
              <a:t>When this happens, be client-centered, but also take</a:t>
            </a:r>
            <a:r>
              <a:rPr lang="en-US" altLang="en-US" baseline="0" dirty="0" smtClean="0"/>
              <a:t> the opportunity to provide the client with </a:t>
            </a:r>
            <a:r>
              <a:rPr lang="en-US" altLang="en-US" dirty="0" smtClean="0"/>
              <a:t>information. </a:t>
            </a:r>
          </a:p>
          <a:p>
            <a:pPr marL="171450" indent="-171450">
              <a:buFont typeface="Arial" panose="020B0604020202020204" pitchFamily="34" charset="0"/>
              <a:buChar char="•"/>
              <a:defRPr/>
            </a:pPr>
            <a:r>
              <a:rPr lang="en-US" altLang="en-US" dirty="0" smtClean="0"/>
              <a:t>Accept clients’ decisions about their bodies, health, and testing. </a:t>
            </a:r>
          </a:p>
          <a:p>
            <a:pPr marL="171450" indent="-171450">
              <a:buFont typeface="Arial" panose="020B0604020202020204" pitchFamily="34" charset="0"/>
              <a:buChar char="•"/>
              <a:defRPr/>
            </a:pPr>
            <a:r>
              <a:rPr lang="en-US" altLang="en-US" dirty="0" smtClean="0"/>
              <a:t>Tell them that you will continue to ask about screening at every visit, and if they change their minds, you will be there to answer any questions and to make testing easily available.</a:t>
            </a:r>
          </a:p>
          <a:p>
            <a:pPr marL="171450" indent="-171450">
              <a:buFont typeface="Arial" panose="020B0604020202020204" pitchFamily="34" charset="0"/>
              <a:buChar char="•"/>
              <a:defRPr/>
            </a:pPr>
            <a:endParaRPr lang="en-US" altLang="en-US" dirty="0" smtClean="0"/>
          </a:p>
          <a:p>
            <a:pPr marL="0" indent="0">
              <a:buFont typeface="Arial" panose="020B0604020202020204" pitchFamily="34" charset="0"/>
              <a:buNone/>
              <a:defRPr/>
            </a:pPr>
            <a:r>
              <a:rPr lang="en-US" altLang="en-US" dirty="0" smtClean="0"/>
              <a:t>Tell</a:t>
            </a:r>
            <a:r>
              <a:rPr lang="en-US" altLang="en-US" baseline="0" dirty="0" smtClean="0"/>
              <a:t> us in the chat:</a:t>
            </a:r>
          </a:p>
          <a:p>
            <a:pPr marL="171450" indent="-171450">
              <a:buFont typeface="Arial" panose="020B0604020202020204" pitchFamily="34" charset="0"/>
              <a:buChar char="•"/>
              <a:defRPr/>
            </a:pPr>
            <a:r>
              <a:rPr lang="en-US" altLang="en-US" baseline="0" dirty="0" smtClean="0"/>
              <a:t>How do you respond to patients that refuse screening? </a:t>
            </a:r>
            <a:r>
              <a:rPr lang="en-US" dirty="0" smtClean="0"/>
              <a:t>What messages have you (or your staff) practiced as a response? </a:t>
            </a:r>
          </a:p>
          <a:p>
            <a:pPr marL="171450" indent="-171450">
              <a:buFont typeface="Arial" panose="020B0604020202020204" pitchFamily="34" charset="0"/>
              <a:buChar char="•"/>
              <a:defRPr/>
            </a:pPr>
            <a:r>
              <a:rPr lang="en-US" dirty="0" smtClean="0"/>
              <a:t>(Lisa</a:t>
            </a:r>
            <a:r>
              <a:rPr lang="en-US" baseline="0" dirty="0" smtClean="0"/>
              <a:t> to read a few responses as they come in)</a:t>
            </a:r>
            <a:endParaRPr 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99788F-3732-48AD-9C74-DA9549C4DDA4}" type="slidenum">
              <a:rPr lang="en-US" altLang="en-US"/>
              <a:pPr>
                <a:spcBef>
                  <a:spcPct val="0"/>
                </a:spcBef>
              </a:pPr>
              <a:t>10</a:t>
            </a:fld>
            <a:endParaRPr lang="en-US" altLang="en-US"/>
          </a:p>
        </p:txBody>
      </p:sp>
    </p:spTree>
    <p:extLst>
      <p:ext uri="{BB962C8B-B14F-4D97-AF65-F5344CB8AC3E}">
        <p14:creationId xmlns:p14="http://schemas.microsoft.com/office/powerpoint/2010/main" val="426842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F91D4C-C251-6043-8F36-60A8F012EA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0574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discussed this at our quarterly PIQM meeting with our medical director and she felt very strongly that the patient had to have the ability to consent and that it was clear that they knew what they were consenting to.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set goals as a team. Johnstown is a small team so it was pretty easy for us to implement this with a few informal conversations/discussions. </a:t>
            </a:r>
          </a:p>
          <a:p>
            <a:endParaRPr lang="en-US" dirty="0"/>
          </a:p>
          <a:p>
            <a:r>
              <a:rPr lang="en-US" dirty="0"/>
              <a:t>-Regardless of how we were collecting the sample or what appointment type they were there for</a:t>
            </a:r>
          </a:p>
          <a:p>
            <a:r>
              <a:rPr lang="en-US" dirty="0"/>
              <a:t>Language we could use for other screening outside of this collaborative ( other screenings)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-Normalizing language for patients who may not see themselves at risk : ex monogamous relationships </a:t>
            </a:r>
            <a:r>
              <a:rPr lang="en-US" dirty="0" err="1"/>
              <a:t>etc</a:t>
            </a:r>
            <a:endParaRPr lang="en-US" dirty="0"/>
          </a:p>
          <a:p>
            <a:endParaRPr lang="en-US" dirty="0"/>
          </a:p>
          <a:p>
            <a:r>
              <a:rPr lang="en-US" dirty="0"/>
              <a:t>-We are lucky enough as an affiliate to have someone who specializes in Health literacy who we gave our language to examine. We invited her to join our team for this part to make sure it was appropriate reading level </a:t>
            </a:r>
            <a:r>
              <a:rPr lang="en-US" dirty="0" err="1"/>
              <a:t>etc</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F91D4C-C251-6043-8F36-60A8F012EA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6747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F91D4C-C251-6043-8F36-60A8F012EA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1255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Review Language: </a:t>
            </a:r>
          </a:p>
          <a:p>
            <a:r>
              <a:rPr lang="en-US" dirty="0"/>
              <a:t>We met with staff to practice and brainstorm how we could use this language in various circumstances.</a:t>
            </a:r>
          </a:p>
          <a:p>
            <a:endParaRPr lang="en-US" dirty="0"/>
          </a:p>
          <a:p>
            <a:r>
              <a:rPr lang="en-US" b="1" dirty="0"/>
              <a:t>Review tools:</a:t>
            </a:r>
          </a:p>
          <a:p>
            <a:r>
              <a:rPr lang="en-US" dirty="0"/>
              <a:t>To remind staff of the language we printed this language on bright yellow pieces of paper that were laminated…..</a:t>
            </a:r>
          </a:p>
          <a:p>
            <a:r>
              <a:rPr lang="en-US" dirty="0"/>
              <a:t>Feedback was that the signs were too big. </a:t>
            </a:r>
          </a:p>
          <a:p>
            <a:r>
              <a:rPr lang="en-US" dirty="0"/>
              <a:t>We created smaller signs but kept them because other centers that were not part of this learning collaborative may find them helpful </a:t>
            </a:r>
          </a:p>
          <a:p>
            <a:endParaRPr lang="en-US" dirty="0"/>
          </a:p>
          <a:p>
            <a:r>
              <a:rPr lang="en-US" b="1" dirty="0"/>
              <a:t>Practice</a:t>
            </a:r>
            <a:r>
              <a:rPr lang="en-US"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met with staff to practice and brainstorm how we could use this language in various circumstances.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How did it go?: </a:t>
            </a:r>
            <a:r>
              <a:rPr lang="en-US" dirty="0"/>
              <a:t>Staff reported feeling comfortable with the new language </a:t>
            </a:r>
          </a:p>
          <a:p>
            <a:endParaRPr lang="en-US" dirty="0"/>
          </a:p>
          <a:p>
            <a:r>
              <a:rPr lang="en-US" b="1" dirty="0"/>
              <a:t>Questions from staff: </a:t>
            </a:r>
            <a:r>
              <a:rPr lang="en-US" dirty="0"/>
              <a:t>we didn’t have any because staff were involved in the training. We have a new nurse and will be teaching this to her shortly . We may have more if this gets rolled out to our other 9 centers </a:t>
            </a:r>
          </a:p>
          <a:p>
            <a:r>
              <a:rPr lang="en-US" dirty="0"/>
              <a:t>Immediate lessons learned: Signs were to big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F91D4C-C251-6043-8F36-60A8F012EA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4143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Staff feel comfortable using the language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F91D4C-C251-6043-8F36-60A8F012EA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2993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fontAlgn="auto" hangingPunct="1">
              <a:spcBef>
                <a:spcPts val="0"/>
              </a:spcBef>
              <a:spcAft>
                <a:spcPts val="0"/>
              </a:spcAft>
              <a:buFont typeface="Arial" panose="020B0604020202020204" pitchFamily="34" charset="0"/>
              <a:buChar char="•"/>
              <a:defRPr/>
            </a:pPr>
            <a:r>
              <a:rPr lang="en-US" altLang="en-US" dirty="0" smtClean="0"/>
              <a:t>Training staff to use normalizing language when using CDC’s list of considerations (the five Ps) can help guide staff through a way that puts clients at ease during risk assessment and counseling for all STDs and pregnancy intention conversations. CDC’s five considerations include: </a:t>
            </a:r>
          </a:p>
          <a:p>
            <a:pPr marL="628650" lvl="1" indent="-171450" eaLnBrk="1" fontAlgn="auto" hangingPunct="1">
              <a:spcBef>
                <a:spcPts val="0"/>
              </a:spcBef>
              <a:spcAft>
                <a:spcPts val="0"/>
              </a:spcAft>
              <a:buFont typeface="Arial" panose="020B0604020202020204" pitchFamily="34" charset="0"/>
              <a:buChar char="•"/>
              <a:defRPr/>
            </a:pPr>
            <a:r>
              <a:rPr lang="en-US" altLang="en-US" dirty="0" smtClean="0"/>
              <a:t>Partners </a:t>
            </a:r>
          </a:p>
          <a:p>
            <a:pPr marL="628650" lvl="1" indent="-171450" eaLnBrk="1" fontAlgn="auto" hangingPunct="1">
              <a:spcBef>
                <a:spcPts val="0"/>
              </a:spcBef>
              <a:spcAft>
                <a:spcPts val="0"/>
              </a:spcAft>
              <a:buFont typeface="Arial" panose="020B0604020202020204" pitchFamily="34" charset="0"/>
              <a:buChar char="•"/>
              <a:defRPr/>
            </a:pPr>
            <a:r>
              <a:rPr lang="en-US" altLang="en-US" dirty="0" smtClean="0"/>
              <a:t>Prevention of pregnancy </a:t>
            </a:r>
          </a:p>
          <a:p>
            <a:pPr marL="628650" lvl="1" indent="-171450" eaLnBrk="1" fontAlgn="auto" hangingPunct="1">
              <a:spcBef>
                <a:spcPts val="0"/>
              </a:spcBef>
              <a:spcAft>
                <a:spcPts val="0"/>
              </a:spcAft>
              <a:buFont typeface="Arial" panose="020B0604020202020204" pitchFamily="34" charset="0"/>
              <a:buChar char="•"/>
              <a:defRPr/>
            </a:pPr>
            <a:r>
              <a:rPr lang="en-US" altLang="en-US" dirty="0" smtClean="0"/>
              <a:t>Protection from STDs</a:t>
            </a:r>
          </a:p>
          <a:p>
            <a:pPr marL="628650" lvl="1" indent="-171450" eaLnBrk="1" fontAlgn="auto" hangingPunct="1">
              <a:spcBef>
                <a:spcPts val="0"/>
              </a:spcBef>
              <a:spcAft>
                <a:spcPts val="0"/>
              </a:spcAft>
              <a:buFont typeface="Arial" panose="020B0604020202020204" pitchFamily="34" charset="0"/>
              <a:buChar char="•"/>
              <a:defRPr/>
            </a:pPr>
            <a:r>
              <a:rPr lang="en-US" altLang="en-US" dirty="0" smtClean="0"/>
              <a:t>Practices</a:t>
            </a:r>
          </a:p>
          <a:p>
            <a:pPr marL="628650" lvl="1" indent="-171450" eaLnBrk="1" fontAlgn="auto" hangingPunct="1">
              <a:spcBef>
                <a:spcPts val="0"/>
              </a:spcBef>
              <a:spcAft>
                <a:spcPts val="0"/>
              </a:spcAft>
              <a:buFont typeface="Arial" panose="020B0604020202020204" pitchFamily="34" charset="0"/>
              <a:buChar char="•"/>
              <a:defRPr/>
            </a:pPr>
            <a:r>
              <a:rPr lang="en-US" altLang="en-US" dirty="0" smtClean="0"/>
              <a:t>And Past history of STDs</a:t>
            </a:r>
            <a:endParaRPr lang="en-US" dirty="0" smtClean="0"/>
          </a:p>
          <a:p>
            <a:pPr marL="171450" lvl="1" indent="-171450" eaLnBrk="1" fontAlgn="auto" hangingPunct="1">
              <a:spcBef>
                <a:spcPts val="0"/>
              </a:spcBef>
              <a:spcAft>
                <a:spcPts val="0"/>
              </a:spcAft>
              <a:buFont typeface="Arial" panose="020B0604020202020204" pitchFamily="34" charset="0"/>
              <a:buChar char="•"/>
              <a:defRPr/>
            </a:pPr>
            <a:r>
              <a:rPr lang="en-US" dirty="0" smtClean="0"/>
              <a:t>Use affirmative language when asking clients about their sexual histories, including what parts of their bodies they use for sex. (The answers to your questions will help determine the appropriate anatomical sites to screen.) </a:t>
            </a:r>
          </a:p>
          <a:p>
            <a:pPr marL="171450" lvl="1" indent="-171450" eaLnBrk="1" fontAlgn="auto" hangingPunct="1">
              <a:spcBef>
                <a:spcPts val="0"/>
              </a:spcBef>
              <a:spcAft>
                <a:spcPts val="0"/>
              </a:spcAft>
              <a:buFont typeface="Arial" panose="020B0604020202020204" pitchFamily="34" charset="0"/>
              <a:buChar char="•"/>
              <a:defRPr/>
            </a:pPr>
            <a:r>
              <a:rPr lang="en-US" dirty="0" smtClean="0"/>
              <a:t>Increased comfort with and knowledge of how to address issues that come up will increase a staff member’s willingness to offer chlamydia screening using a normalizing and opt-out approach. </a:t>
            </a:r>
          </a:p>
          <a:p>
            <a:pPr marL="171450" lvl="1" indent="-171450" eaLnBrk="1" fontAlgn="auto" hangingPunct="1">
              <a:spcBef>
                <a:spcPts val="0"/>
              </a:spcBef>
              <a:spcAft>
                <a:spcPts val="0"/>
              </a:spcAft>
              <a:buFont typeface="Arial" panose="020B0604020202020204" pitchFamily="34" charset="0"/>
              <a:buChar char="•"/>
              <a:defRPr/>
            </a:pPr>
            <a:r>
              <a:rPr lang="en-US" b="0" u="none" dirty="0" smtClean="0"/>
              <a:t>We’ll go through each of these</a:t>
            </a:r>
            <a:r>
              <a:rPr lang="en-US" b="0" u="none" baseline="0" dirty="0" smtClean="0"/>
              <a:t> 5 Ps now to highlight some best practice approaches</a:t>
            </a:r>
            <a:endParaRPr lang="en-US" b="0" u="none" dirty="0" smtClean="0"/>
          </a:p>
          <a:p>
            <a:pPr eaLnBrk="1" fontAlgn="auto" hangingPunct="1">
              <a:spcBef>
                <a:spcPts val="0"/>
              </a:spcBef>
              <a:spcAft>
                <a:spcPts val="0"/>
              </a:spcAft>
              <a:buFont typeface="Arial" panose="020B0604020202020204" pitchFamily="34" charset="0"/>
              <a:buNone/>
              <a:defRPr/>
            </a:pPr>
            <a:endParaRPr lang="en-US" b="1" u="sng" dirty="0" smtClean="0"/>
          </a:p>
          <a:p>
            <a:pPr eaLnBrk="1" fontAlgn="auto" hangingPunct="1">
              <a:spcBef>
                <a:spcPts val="0"/>
              </a:spcBef>
              <a:spcAft>
                <a:spcPts val="0"/>
              </a:spcAft>
              <a:buFont typeface="Arial" panose="020B0604020202020204" pitchFamily="34" charset="0"/>
              <a:buNone/>
              <a:defRPr/>
            </a:pPr>
            <a:endParaRPr lang="en-US" b="1" u="sng" dirty="0" smtClean="0"/>
          </a:p>
          <a:p>
            <a:pPr eaLnBrk="1" hangingPunct="1">
              <a:spcBef>
                <a:spcPct val="0"/>
              </a:spcBef>
              <a:buFont typeface="Arial" panose="020B0604020202020204" pitchFamily="34" charset="0"/>
              <a:buNone/>
              <a:defRPr/>
            </a:pPr>
            <a:r>
              <a:rPr lang="en-US" b="1" u="sng" dirty="0" smtClean="0"/>
              <a:t>Source (for reference)</a:t>
            </a:r>
          </a:p>
          <a:p>
            <a:pPr marL="171450" indent="-171450" eaLnBrk="1" hangingPunct="1">
              <a:spcBef>
                <a:spcPct val="0"/>
              </a:spcBef>
              <a:buFont typeface="Arial" panose="020B0604020202020204" pitchFamily="34" charset="0"/>
              <a:buChar char="•"/>
              <a:defRPr/>
            </a:pPr>
            <a:r>
              <a:rPr lang="en-US" dirty="0" smtClean="0"/>
              <a:t>Centers for Disease Control and Prevention. A Guide to Taking a Sexual History. </a:t>
            </a:r>
            <a:r>
              <a:rPr lang="en-US" dirty="0" smtClean="0">
                <a:hlinkClick r:id="rId3"/>
              </a:rPr>
              <a:t>https://www.cdc.gov/std/treatment/sexualhistory.pdf </a:t>
            </a:r>
            <a:endParaRPr lang="en-US" b="1" u="sng" dirty="0" smtClean="0"/>
          </a:p>
          <a:p>
            <a:pPr eaLnBrk="1" hangingPunct="1">
              <a:spcBef>
                <a:spcPct val="0"/>
              </a:spcBef>
              <a:buFont typeface="Arial" panose="020B0604020202020204" pitchFamily="34" charset="0"/>
              <a:buNone/>
              <a:defRPr/>
            </a:pPr>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A6BAD3-EFDB-4BF5-A997-FA5A4D581070}" type="slidenum">
              <a:rPr lang="en-US" altLang="en-US"/>
              <a:pPr>
                <a:spcBef>
                  <a:spcPct val="0"/>
                </a:spcBef>
              </a:pPr>
              <a:t>16</a:t>
            </a:fld>
            <a:endParaRPr lang="en-US" altLang="en-US"/>
          </a:p>
        </p:txBody>
      </p:sp>
    </p:spTree>
    <p:extLst>
      <p:ext uri="{BB962C8B-B14F-4D97-AF65-F5344CB8AC3E}">
        <p14:creationId xmlns:p14="http://schemas.microsoft.com/office/powerpoint/2010/main" val="1784833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US" altLang="en-US" dirty="0" smtClean="0">
                <a:ea typeface="MS PGothic" pitchFamily="34" charset="-128"/>
              </a:rPr>
              <a:t>Staff</a:t>
            </a:r>
            <a:r>
              <a:rPr lang="en-US" altLang="en-US" baseline="0" dirty="0" smtClean="0">
                <a:ea typeface="MS PGothic" pitchFamily="34" charset="-128"/>
              </a:rPr>
              <a:t> shouldn’t </a:t>
            </a:r>
            <a:r>
              <a:rPr lang="en-US" altLang="en-US" dirty="0" smtClean="0">
                <a:ea typeface="MS PGothic" pitchFamily="34" charset="-128"/>
              </a:rPr>
              <a:t>make assumptions about the client’s sexual partners, practices, orientation, or sexual partners. These are nonjudgmental questions you could ask such as: </a:t>
            </a:r>
          </a:p>
          <a:p>
            <a:pPr lvl="1" eaLnBrk="1" hangingPunct="1">
              <a:defRPr/>
            </a:pPr>
            <a:r>
              <a:rPr lang="en-US" altLang="en-US" dirty="0" smtClean="0">
                <a:ea typeface="MS PGothic" pitchFamily="34" charset="-128"/>
              </a:rPr>
              <a:t>Are you having sex?</a:t>
            </a:r>
          </a:p>
          <a:p>
            <a:pPr lvl="1" eaLnBrk="1" hangingPunct="1">
              <a:defRPr/>
            </a:pPr>
            <a:r>
              <a:rPr lang="en-US" altLang="en-US" dirty="0" smtClean="0">
                <a:ea typeface="MS PGothic" pitchFamily="34" charset="-128"/>
              </a:rPr>
              <a:t>In recent months, how many partners have you had? </a:t>
            </a:r>
          </a:p>
          <a:p>
            <a:pPr lvl="1" eaLnBrk="1" hangingPunct="1">
              <a:defRPr/>
            </a:pPr>
            <a:r>
              <a:rPr lang="en-US" altLang="en-US" dirty="0" smtClean="0">
                <a:ea typeface="MS PGothic" pitchFamily="34" charset="-128"/>
              </a:rPr>
              <a:t>Are your sex partners men, women, or both? </a:t>
            </a:r>
          </a:p>
          <a:p>
            <a:pPr eaLnBrk="1" hangingPunct="1">
              <a:defRPr/>
            </a:pPr>
            <a:endParaRPr lang="en-US" altLang="en-US" dirty="0" smtClean="0">
              <a:ea typeface="MS PGothic" pitchFamily="34" charset="-128"/>
            </a:endParaRPr>
          </a:p>
          <a:p>
            <a:pPr marL="171450" indent="-171450" eaLnBrk="1" hangingPunct="1">
              <a:buFont typeface="Arial" panose="020B0604020202020204" pitchFamily="34" charset="0"/>
              <a:buChar char="•"/>
              <a:defRPr/>
            </a:pPr>
            <a:r>
              <a:rPr lang="en-US" altLang="en-US" dirty="0" smtClean="0">
                <a:ea typeface="MS PGothic" pitchFamily="34" charset="-128"/>
              </a:rPr>
              <a:t>People read provider bias or judgment based on body language, vocabulary, tests ordered, etc.</a:t>
            </a:r>
          </a:p>
          <a:p>
            <a:pPr marL="628650" lvl="1" indent="-171450">
              <a:buFont typeface="Arial" panose="020B0604020202020204" pitchFamily="34" charset="0"/>
              <a:buChar char="•"/>
              <a:defRPr/>
            </a:pPr>
            <a:r>
              <a:rPr lang="en-US" altLang="en-US" dirty="0" smtClean="0"/>
              <a:t>Stigmatizing language, or an uncomfortable, non-affirming conversation can result in avoidance of services in the future.</a:t>
            </a:r>
          </a:p>
          <a:p>
            <a:pPr marL="628650" lvl="1" indent="-171450">
              <a:buFont typeface="Arial" panose="020B0604020202020204" pitchFamily="34" charset="0"/>
              <a:buChar char="•"/>
              <a:defRPr/>
            </a:pPr>
            <a:r>
              <a:rPr lang="en-US" altLang="en-US" dirty="0" smtClean="0"/>
              <a:t>An affirming conversation may lead to other important topics, and can help clients to advocate to get tested in the future.</a:t>
            </a:r>
          </a:p>
          <a:p>
            <a:pPr>
              <a:defRPr/>
            </a:pPr>
            <a:endParaRPr lang="en-US" dirty="0" smtClean="0"/>
          </a:p>
          <a:p>
            <a:pPr>
              <a:defRPr/>
            </a:pPr>
            <a:endParaRPr 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B1FE8B-3F4E-4B51-972D-3B5C88AC82D0}" type="slidenum">
              <a:rPr lang="en-US" altLang="en-US"/>
              <a:pPr>
                <a:spcBef>
                  <a:spcPct val="0"/>
                </a:spcBef>
              </a:pPr>
              <a:t>17</a:t>
            </a:fld>
            <a:endParaRPr lang="en-US" altLang="en-US"/>
          </a:p>
        </p:txBody>
      </p:sp>
    </p:spTree>
    <p:extLst>
      <p:ext uri="{BB962C8B-B14F-4D97-AF65-F5344CB8AC3E}">
        <p14:creationId xmlns:p14="http://schemas.microsoft.com/office/powerpoint/2010/main" val="2886985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defRPr/>
            </a:pPr>
            <a:r>
              <a:rPr lang="en-US" altLang="en-US" dirty="0" smtClean="0"/>
              <a:t>FPNTC.org has lots of resources on contraceptive counseling and prevention of pregnancy. </a:t>
            </a:r>
          </a:p>
          <a:p>
            <a:pPr marL="171450" indent="-171450">
              <a:buFont typeface="Arial" panose="020B0604020202020204" pitchFamily="34" charset="0"/>
              <a:buChar char="•"/>
              <a:defRPr/>
            </a:pPr>
            <a:r>
              <a:rPr lang="en-US" altLang="en-US" dirty="0" smtClean="0"/>
              <a:t>But, one evidence-based approach to starting the conversation in a non-biased way that does not make assumptions is to ask: </a:t>
            </a:r>
          </a:p>
          <a:p>
            <a:pPr marL="628650" lvl="1" indent="-171450">
              <a:buFont typeface="Arial" panose="020B0604020202020204" pitchFamily="34" charset="0"/>
              <a:buChar char="•"/>
              <a:defRPr/>
            </a:pPr>
            <a:r>
              <a:rPr lang="en-US" altLang="en-US" sz="2800" dirty="0" smtClean="0"/>
              <a:t>Do you want to have children (or more children) some day? </a:t>
            </a:r>
          </a:p>
          <a:p>
            <a:pPr marL="628650" lvl="1" indent="-171450">
              <a:buFont typeface="Arial" panose="020B0604020202020204" pitchFamily="34" charset="0"/>
              <a:buChar char="•"/>
              <a:defRPr/>
            </a:pPr>
            <a:r>
              <a:rPr lang="en-US" altLang="en-US" sz="2400" dirty="0" smtClean="0"/>
              <a:t>When might that be? </a:t>
            </a:r>
          </a:p>
          <a:p>
            <a:pPr marL="628650" lvl="1" indent="-171450">
              <a:buFont typeface="Arial" panose="020B0604020202020204" pitchFamily="34" charset="0"/>
              <a:buChar char="•"/>
              <a:defRPr/>
            </a:pPr>
            <a:r>
              <a:rPr lang="en-US" altLang="en-US" sz="2800" dirty="0" smtClean="0"/>
              <a:t>How important is it to you to prevent pregnancy (until then)?</a:t>
            </a:r>
          </a:p>
          <a:p>
            <a:pPr marL="171450" indent="-171450">
              <a:buFont typeface="Arial" panose="020B0604020202020204" pitchFamily="34" charset="0"/>
              <a:buChar char="•"/>
              <a:defRPr/>
            </a:pPr>
            <a:r>
              <a:rPr lang="en-US" altLang="en-US" sz="2800" dirty="0" smtClean="0"/>
              <a:t>Use a client-centered, shared decision-making approach to contraceptive counseling. This means that the client brings expertise as does the provider to the visit. </a:t>
            </a:r>
          </a:p>
          <a:p>
            <a:pPr marL="171450" indent="-171450">
              <a:buFont typeface="Arial" panose="020B0604020202020204" pitchFamily="34" charset="0"/>
              <a:buChar char="•"/>
              <a:defRPr/>
            </a:pPr>
            <a:r>
              <a:rPr lang="en-US" altLang="en-US" sz="2800" dirty="0" smtClean="0"/>
              <a:t>The client is an expert in her/his lifestyle, values, and preferences. </a:t>
            </a:r>
          </a:p>
          <a:p>
            <a:pPr marL="171450" indent="-171450">
              <a:buFont typeface="Arial" panose="020B0604020202020204" pitchFamily="34" charset="0"/>
              <a:buChar char="•"/>
              <a:defRPr/>
            </a:pPr>
            <a:r>
              <a:rPr lang="en-US" altLang="en-US" sz="2800" dirty="0" smtClean="0"/>
              <a:t>Regarding client expertise, ask: </a:t>
            </a:r>
          </a:p>
          <a:p>
            <a:pPr marL="628650" lvl="1" indent="-171450">
              <a:buFont typeface="Arial" panose="020B0604020202020204" pitchFamily="34" charset="0"/>
              <a:buChar char="•"/>
              <a:defRPr/>
            </a:pPr>
            <a:r>
              <a:rPr lang="en-US" altLang="en-US" sz="2400" dirty="0" smtClean="0"/>
              <a:t>What is important to you in a method? </a:t>
            </a:r>
          </a:p>
          <a:p>
            <a:pPr marL="171450" indent="-171450">
              <a:buFont typeface="Arial" panose="020B0604020202020204" pitchFamily="34" charset="0"/>
              <a:buChar char="•"/>
              <a:defRPr/>
            </a:pPr>
            <a:r>
              <a:rPr lang="en-US" altLang="en-US" sz="2800" dirty="0" smtClean="0"/>
              <a:t>The provider brings expertise in c</a:t>
            </a:r>
            <a:r>
              <a:rPr lang="en-US" altLang="en-US" sz="2400" dirty="0" smtClean="0"/>
              <a:t>ontraindications, efficacy rates, side effects profiles, and medical considerations.</a:t>
            </a:r>
          </a:p>
          <a:p>
            <a:pPr>
              <a:defRPr/>
            </a:pPr>
            <a:endParaRPr lang="en-US" altLang="en-US" dirty="0" smtClean="0"/>
          </a:p>
          <a:p>
            <a:pPr>
              <a:defRPr/>
            </a:pPr>
            <a:endParaRPr lang="en-US" altLang="en-US" dirty="0" smtClean="0"/>
          </a:p>
          <a:p>
            <a:pPr>
              <a:defRPr/>
            </a:pPr>
            <a:r>
              <a:rPr lang="en-US" altLang="en-US" b="1" u="sng" dirty="0" smtClean="0"/>
              <a:t>Sources (for reference)</a:t>
            </a:r>
          </a:p>
          <a:p>
            <a:pPr marL="171450" indent="-171450">
              <a:buFont typeface="Arial" panose="020B0604020202020204" pitchFamily="34" charset="0"/>
              <a:buChar char="•"/>
              <a:defRPr/>
            </a:pPr>
            <a:r>
              <a:rPr lang="en-US" altLang="en-US" dirty="0" smtClean="0"/>
              <a:t>https://www.fpntc.org/resources/quality-contraceptive-counseling-and-education-client-centered-conversation-elearning</a:t>
            </a:r>
          </a:p>
          <a:p>
            <a:pPr marL="171450" indent="-171450">
              <a:buFont typeface="Arial" panose="020B0604020202020204" pitchFamily="34" charset="0"/>
              <a:buChar char="•"/>
              <a:defRPr/>
            </a:pPr>
            <a:r>
              <a:rPr lang="en-US" altLang="en-US" dirty="0" smtClean="0"/>
              <a:t>https://www.envisionsrh.com/path-questions-examples</a:t>
            </a:r>
          </a:p>
          <a:p>
            <a:pPr>
              <a:defRPr/>
            </a:pPr>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D211B4-BF44-49C0-83F6-7765EA3C3DC8}" type="slidenum">
              <a:rPr lang="en-US" altLang="en-US"/>
              <a:pPr>
                <a:spcBef>
                  <a:spcPct val="0"/>
                </a:spcBef>
              </a:pPr>
              <a:t>18</a:t>
            </a:fld>
            <a:endParaRPr lang="en-US" altLang="en-US"/>
          </a:p>
        </p:txBody>
      </p:sp>
    </p:spTree>
    <p:extLst>
      <p:ext uri="{BB962C8B-B14F-4D97-AF65-F5344CB8AC3E}">
        <p14:creationId xmlns:p14="http://schemas.microsoft.com/office/powerpoint/2010/main" val="3036351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hangingPunct="1">
              <a:spcAft>
                <a:spcPts val="0"/>
              </a:spcAft>
              <a:buFont typeface="Arial" panose="020B0604020202020204" pitchFamily="34" charset="0"/>
              <a:buChar char="•"/>
              <a:defRPr/>
            </a:pPr>
            <a:r>
              <a:rPr lang="en-US" dirty="0" smtClean="0">
                <a:solidFill>
                  <a:schemeClr val="tx1">
                    <a:lumMod val="75000"/>
                    <a:lumOff val="25000"/>
                  </a:schemeClr>
                </a:solidFill>
                <a:ea typeface="ＭＳ Ｐゴシック" pitchFamily="-109" charset="-128"/>
              </a:rPr>
              <a:t>Educate clients on how to reduce their risk for STDs. </a:t>
            </a:r>
          </a:p>
          <a:p>
            <a:pPr marL="171450" indent="-171450" eaLnBrk="1" hangingPunct="1">
              <a:spcAft>
                <a:spcPts val="0"/>
              </a:spcAft>
              <a:buFont typeface="Arial" panose="020B0604020202020204" pitchFamily="34" charset="0"/>
              <a:buChar char="•"/>
              <a:defRPr/>
            </a:pPr>
            <a:r>
              <a:rPr lang="en-US" dirty="0" smtClean="0">
                <a:solidFill>
                  <a:schemeClr val="tx1">
                    <a:lumMod val="75000"/>
                    <a:lumOff val="25000"/>
                  </a:schemeClr>
                </a:solidFill>
                <a:ea typeface="ＭＳ Ｐゴシック" pitchFamily="-109" charset="-128"/>
              </a:rPr>
              <a:t>Use open-ended questions, for instance:</a:t>
            </a:r>
            <a:r>
              <a:rPr lang="en-US" baseline="0" dirty="0" smtClean="0">
                <a:solidFill>
                  <a:schemeClr val="tx1">
                    <a:lumMod val="75000"/>
                    <a:lumOff val="25000"/>
                  </a:schemeClr>
                </a:solidFill>
                <a:ea typeface="ＭＳ Ｐゴシック" pitchFamily="-109" charset="-128"/>
              </a:rPr>
              <a:t> </a:t>
            </a:r>
            <a:r>
              <a:rPr lang="en-US" dirty="0" smtClean="0">
                <a:solidFill>
                  <a:schemeClr val="tx1">
                    <a:lumMod val="75000"/>
                    <a:lumOff val="25000"/>
                  </a:schemeClr>
                </a:solidFill>
                <a:ea typeface="ＭＳ Ｐゴシック" pitchFamily="-109" charset="-128"/>
              </a:rPr>
              <a:t>“What do you do to protect yourself from sexually transmitted diseases, including HIV?”</a:t>
            </a:r>
            <a:endParaRPr lang="en-US" sz="1100" dirty="0" smtClean="0">
              <a:solidFill>
                <a:schemeClr val="tx1">
                  <a:lumMod val="75000"/>
                  <a:lumOff val="25000"/>
                </a:schemeClr>
              </a:solidFill>
              <a:ea typeface="ＭＳ Ｐゴシック" pitchFamily="-109" charset="-128"/>
            </a:endParaRPr>
          </a:p>
          <a:p>
            <a:pPr marL="171450" indent="-171450" eaLnBrk="1" hangingPunct="1">
              <a:spcAft>
                <a:spcPts val="0"/>
              </a:spcAft>
              <a:buFont typeface="Arial" panose="020B0604020202020204" pitchFamily="34" charset="0"/>
              <a:buChar char="•"/>
              <a:defRPr/>
            </a:pPr>
            <a:r>
              <a:rPr lang="en-US" dirty="0" smtClean="0">
                <a:solidFill>
                  <a:schemeClr val="tx1">
                    <a:lumMod val="75000"/>
                    <a:lumOff val="25000"/>
                  </a:schemeClr>
                </a:solidFill>
                <a:ea typeface="ＭＳ Ｐゴシック" pitchFamily="-109" charset="-128"/>
              </a:rPr>
              <a:t>This open-ended approach allows for different avenues of discussion such as:</a:t>
            </a:r>
          </a:p>
          <a:p>
            <a:pPr marL="628650" lvl="1" indent="-171450" eaLnBrk="1" hangingPunct="1">
              <a:spcAft>
                <a:spcPts val="0"/>
              </a:spcAft>
              <a:buFont typeface="Arial" panose="020B0604020202020204" pitchFamily="34" charset="0"/>
              <a:buChar char="•"/>
              <a:defRPr/>
            </a:pPr>
            <a:r>
              <a:rPr lang="en-US" dirty="0" smtClean="0">
                <a:solidFill>
                  <a:schemeClr val="tx1">
                    <a:lumMod val="75000"/>
                    <a:lumOff val="25000"/>
                  </a:schemeClr>
                </a:solidFill>
                <a:ea typeface="ＭＳ Ｐゴシック" pitchFamily="-109" charset="-128"/>
              </a:rPr>
              <a:t>Condom use</a:t>
            </a:r>
          </a:p>
          <a:p>
            <a:pPr marL="628650" lvl="1" indent="-171450" eaLnBrk="1" hangingPunct="1">
              <a:spcAft>
                <a:spcPts val="0"/>
              </a:spcAft>
              <a:buFont typeface="Arial" panose="020B0604020202020204" pitchFamily="34" charset="0"/>
              <a:buChar char="•"/>
              <a:defRPr/>
            </a:pPr>
            <a:r>
              <a:rPr lang="en-US" dirty="0" smtClean="0">
                <a:solidFill>
                  <a:schemeClr val="tx1">
                    <a:lumMod val="75000"/>
                    <a:lumOff val="25000"/>
                  </a:schemeClr>
                </a:solidFill>
                <a:ea typeface="ＭＳ Ｐゴシック" pitchFamily="-109" charset="-128"/>
              </a:rPr>
              <a:t>Different protection with different partners</a:t>
            </a:r>
          </a:p>
          <a:p>
            <a:pPr marL="628650" lvl="1" indent="-171450" eaLnBrk="1" hangingPunct="1">
              <a:spcAft>
                <a:spcPts val="0"/>
              </a:spcAft>
              <a:buFont typeface="Arial" panose="020B0604020202020204" pitchFamily="34" charset="0"/>
              <a:buChar char="•"/>
              <a:defRPr/>
            </a:pPr>
            <a:r>
              <a:rPr lang="en-US" dirty="0" smtClean="0">
                <a:solidFill>
                  <a:schemeClr val="tx1">
                    <a:lumMod val="75000"/>
                    <a:lumOff val="25000"/>
                  </a:schemeClr>
                </a:solidFill>
                <a:ea typeface="ＭＳ Ｐゴシック" pitchFamily="-109" charset="-128"/>
              </a:rPr>
              <a:t>Client self-perception of risk</a:t>
            </a:r>
          </a:p>
          <a:p>
            <a:pPr marL="628650" lvl="1" indent="-171450" eaLnBrk="1" hangingPunct="1">
              <a:spcAft>
                <a:spcPts val="0"/>
              </a:spcAft>
              <a:buFont typeface="Arial" panose="020B0604020202020204" pitchFamily="34" charset="0"/>
              <a:buChar char="•"/>
              <a:defRPr/>
            </a:pPr>
            <a:r>
              <a:rPr lang="en-US" dirty="0" smtClean="0">
                <a:solidFill>
                  <a:schemeClr val="tx1">
                    <a:lumMod val="75000"/>
                    <a:lumOff val="25000"/>
                  </a:schemeClr>
                </a:solidFill>
                <a:ea typeface="ＭＳ Ｐゴシック" pitchFamily="-109" charset="-128"/>
              </a:rPr>
              <a:t>And perception of partner’s risk</a:t>
            </a:r>
          </a:p>
          <a:p>
            <a:pPr>
              <a:defRPr/>
            </a:pPr>
            <a:endParaRPr 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0FD867-E021-4FE2-A62B-BDFD0F9BB421}" type="slidenum">
              <a:rPr lang="en-US" altLang="en-US"/>
              <a:pPr>
                <a:spcBef>
                  <a:spcPct val="0"/>
                </a:spcBef>
              </a:pPr>
              <a:t>19</a:t>
            </a:fld>
            <a:endParaRPr lang="en-US" altLang="en-US"/>
          </a:p>
        </p:txBody>
      </p:sp>
    </p:spTree>
    <p:extLst>
      <p:ext uri="{BB962C8B-B14F-4D97-AF65-F5344CB8AC3E}">
        <p14:creationId xmlns:p14="http://schemas.microsoft.com/office/powerpoint/2010/main" val="236128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dirty="0" smtClean="0"/>
              <a:t>Alright,</a:t>
            </a:r>
            <a:r>
              <a:rPr lang="en-US" baseline="0" dirty="0" smtClean="0"/>
              <a:t> let’s dive into our topic for today’s session</a:t>
            </a:r>
          </a:p>
          <a:p>
            <a:pPr marL="171450" indent="-171450" eaLnBrk="1" fontAlgn="auto" hangingPunct="1">
              <a:spcBef>
                <a:spcPts val="0"/>
              </a:spcBef>
              <a:spcAft>
                <a:spcPts val="0"/>
              </a:spcAft>
              <a:buFont typeface="Arial" panose="020B0604020202020204" pitchFamily="34" charset="0"/>
              <a:buChar char="•"/>
              <a:defRPr/>
            </a:pPr>
            <a:r>
              <a:rPr lang="en-US" dirty="0" smtClean="0"/>
              <a:t>Using normalizing and opt-out language is the second best practice recommendation in the </a:t>
            </a:r>
            <a:r>
              <a:rPr lang="en-US" i="1" dirty="0" smtClean="0"/>
              <a:t>Chlamydia Screening Change Package </a:t>
            </a:r>
            <a:r>
              <a:rPr lang="en-US" dirty="0" smtClean="0"/>
              <a:t>which was developed by the Family Planning National Training Center (FPNTC).</a:t>
            </a:r>
          </a:p>
          <a:p>
            <a:pPr marL="171450" indent="-171450" eaLnBrk="1" fontAlgn="auto" hangingPunct="1">
              <a:spcBef>
                <a:spcPts val="0"/>
              </a:spcBef>
              <a:spcAft>
                <a:spcPts val="0"/>
              </a:spcAft>
              <a:buFont typeface="Arial" panose="020B0604020202020204" pitchFamily="34" charset="0"/>
              <a:buChar char="•"/>
              <a:defRPr/>
            </a:pPr>
            <a:r>
              <a:rPr lang="en-US" dirty="0" smtClean="0"/>
              <a:t>As you know, this change package draws from the literature and most current practice guidelines to increase chlamydia screening following nationally recognized standards of care.</a:t>
            </a:r>
            <a:endParaRPr lang="en-US" b="1" u="sng" dirty="0" smtClean="0"/>
          </a:p>
          <a:p>
            <a:pPr eaLnBrk="1" fontAlgn="auto" hangingPunct="1">
              <a:spcBef>
                <a:spcPts val="0"/>
              </a:spcBef>
              <a:spcAft>
                <a:spcPts val="0"/>
              </a:spcAft>
              <a:buFont typeface="Arial" panose="020B0604020202020204" pitchFamily="34" charset="0"/>
              <a:buNone/>
              <a:defRPr/>
            </a:pPr>
            <a:endParaRPr lang="en-US" b="1" u="sng" dirty="0" smtClean="0"/>
          </a:p>
          <a:p>
            <a:pPr eaLnBrk="1" fontAlgn="auto" hangingPunct="1">
              <a:spcBef>
                <a:spcPts val="0"/>
              </a:spcBef>
              <a:spcAft>
                <a:spcPts val="0"/>
              </a:spcAft>
              <a:buFont typeface="Arial" panose="020B0604020202020204" pitchFamily="34" charset="0"/>
              <a:buNone/>
              <a:defRPr/>
            </a:pPr>
            <a:r>
              <a:rPr lang="en-US" b="1" u="sng" dirty="0" smtClean="0"/>
              <a:t>Source (for reference)</a:t>
            </a:r>
          </a:p>
          <a:p>
            <a:pPr>
              <a:defRPr/>
            </a:pPr>
            <a:r>
              <a:rPr lang="en-US" i="1" dirty="0" smtClean="0"/>
              <a:t>Chlamydia Screening Change Package</a:t>
            </a:r>
            <a:r>
              <a:rPr lang="en-US" dirty="0" smtClean="0"/>
              <a:t> </a:t>
            </a:r>
            <a:r>
              <a:rPr lang="en-US" dirty="0" smtClean="0">
                <a:hlinkClick r:id="rId3"/>
              </a:rPr>
              <a:t>https://www.fpntc.org/resources/chlamydia-screening-change-package</a:t>
            </a:r>
            <a:endParaRPr lang="en-US" dirty="0" smtClean="0"/>
          </a:p>
          <a:p>
            <a:pPr>
              <a:defRPr/>
            </a:pPr>
            <a:r>
              <a:rPr lang="en-US" dirty="0" smtClean="0"/>
              <a:t/>
            </a:r>
            <a:br>
              <a:rPr lang="en-US" dirty="0" smtClean="0"/>
            </a:br>
            <a:endParaRPr 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DCF697-9800-459F-AECC-706247D593D4}" type="slidenum">
              <a:rPr lang="en-US" altLang="en-US"/>
              <a:pPr>
                <a:spcBef>
                  <a:spcPct val="0"/>
                </a:spcBef>
              </a:pPr>
              <a:t>2</a:t>
            </a:fld>
            <a:endParaRPr lang="en-US" altLang="en-US"/>
          </a:p>
        </p:txBody>
      </p:sp>
    </p:spTree>
    <p:extLst>
      <p:ext uri="{BB962C8B-B14F-4D97-AF65-F5344CB8AC3E}">
        <p14:creationId xmlns:p14="http://schemas.microsoft.com/office/powerpoint/2010/main" val="3414301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Aft>
                <a:spcPts val="0"/>
              </a:spcAft>
              <a:buFont typeface="Wingdings 3" charset="2"/>
              <a:buNone/>
              <a:defRPr/>
            </a:pPr>
            <a:r>
              <a:rPr lang="en-US" dirty="0" smtClean="0">
                <a:solidFill>
                  <a:schemeClr val="tx1">
                    <a:lumMod val="75000"/>
                    <a:lumOff val="25000"/>
                  </a:schemeClr>
                </a:solidFill>
                <a:ea typeface="ＭＳ Ｐゴシック" pitchFamily="-109" charset="-128"/>
              </a:rPr>
              <a:t>Offer and promote condoms as a dual method of protection for clients using other contraceptive methods to also protect against STDs. </a:t>
            </a:r>
          </a:p>
          <a:p>
            <a:pPr eaLnBrk="1" hangingPunct="1">
              <a:spcAft>
                <a:spcPts val="0"/>
              </a:spcAft>
              <a:buFont typeface="Wingdings 3" charset="2"/>
              <a:buNone/>
              <a:defRPr/>
            </a:pPr>
            <a:endParaRPr lang="en-US" b="1" dirty="0" smtClean="0">
              <a:solidFill>
                <a:schemeClr val="tx1">
                  <a:lumMod val="75000"/>
                  <a:lumOff val="25000"/>
                </a:schemeClr>
              </a:solidFill>
              <a:ea typeface="ＭＳ Ｐゴシック" pitchFamily="-109" charset="-128"/>
            </a:endParaRPr>
          </a:p>
          <a:p>
            <a:pPr eaLnBrk="1" hangingPunct="1">
              <a:spcAft>
                <a:spcPts val="0"/>
              </a:spcAft>
              <a:buFont typeface="Wingdings 3" charset="2"/>
              <a:buNone/>
              <a:defRPr/>
            </a:pPr>
            <a:r>
              <a:rPr lang="en-US" dirty="0" smtClean="0">
                <a:solidFill>
                  <a:schemeClr val="tx1">
                    <a:lumMod val="75000"/>
                    <a:lumOff val="25000"/>
                  </a:schemeClr>
                </a:solidFill>
                <a:ea typeface="ＭＳ Ｐゴシック" pitchFamily="-109" charset="-128"/>
              </a:rPr>
              <a:t>Regarding condom use: </a:t>
            </a:r>
          </a:p>
          <a:p>
            <a:pPr marL="171450" indent="-171450" eaLnBrk="1" hangingPunct="1">
              <a:spcAft>
                <a:spcPts val="0"/>
              </a:spcAft>
              <a:buFont typeface="Arial" panose="020B0604020202020204" pitchFamily="34" charset="0"/>
              <a:buChar char="•"/>
              <a:defRPr/>
            </a:pPr>
            <a:r>
              <a:rPr lang="en-US" dirty="0" smtClean="0">
                <a:solidFill>
                  <a:schemeClr val="tx1">
                    <a:lumMod val="75000"/>
                    <a:lumOff val="25000"/>
                  </a:schemeClr>
                </a:solidFill>
                <a:ea typeface="ＭＳ Ｐゴシック" pitchFamily="-109" charset="-128"/>
              </a:rPr>
              <a:t>If the answer is “never… then you could say, “Tell me more—why don’t you use condoms?” </a:t>
            </a:r>
          </a:p>
          <a:p>
            <a:pPr marL="171450" indent="-171450" eaLnBrk="1" hangingPunct="1">
              <a:spcAft>
                <a:spcPts val="0"/>
              </a:spcAft>
              <a:buFont typeface="Arial" panose="020B0604020202020204" pitchFamily="34" charset="0"/>
              <a:buChar char="•"/>
              <a:defRPr/>
            </a:pPr>
            <a:r>
              <a:rPr lang="en-US" dirty="0" smtClean="0">
                <a:solidFill>
                  <a:schemeClr val="tx1">
                    <a:lumMod val="75000"/>
                    <a:lumOff val="25000"/>
                  </a:schemeClr>
                </a:solidFill>
                <a:ea typeface="ＭＳ Ｐゴシック" pitchFamily="-109" charset="-128"/>
              </a:rPr>
              <a:t>Try to avoid shaming or judging. Thank the client for being honest, and praise protective behaviors. </a:t>
            </a:r>
          </a:p>
          <a:p>
            <a:pPr marL="171450" indent="-171450" eaLnBrk="1" hangingPunct="1">
              <a:spcAft>
                <a:spcPts val="0"/>
              </a:spcAft>
              <a:buFont typeface="Arial" panose="020B0604020202020204" pitchFamily="34" charset="0"/>
              <a:buChar char="•"/>
              <a:defRPr/>
            </a:pPr>
            <a:r>
              <a:rPr lang="en-US" dirty="0" smtClean="0">
                <a:solidFill>
                  <a:schemeClr val="tx1">
                    <a:lumMod val="75000"/>
                    <a:lumOff val="25000"/>
                  </a:schemeClr>
                </a:solidFill>
                <a:ea typeface="ＭＳ Ｐゴシック" pitchFamily="-109" charset="-128"/>
              </a:rPr>
              <a:t>After reinforcing protective behaviors, it is then appropriate to address concerns regarding higher-risk practices. </a:t>
            </a:r>
          </a:p>
          <a:p>
            <a:pPr marL="171450" indent="-171450" eaLnBrk="1" hangingPunct="1">
              <a:spcAft>
                <a:spcPts val="0"/>
              </a:spcAft>
              <a:buFont typeface="Arial" panose="020B0604020202020204" pitchFamily="34" charset="0"/>
              <a:buChar char="•"/>
              <a:defRPr/>
            </a:pPr>
            <a:endParaRPr lang="en-US" dirty="0" smtClean="0">
              <a:solidFill>
                <a:schemeClr val="tx1">
                  <a:lumMod val="75000"/>
                  <a:lumOff val="25000"/>
                </a:schemeClr>
              </a:solidFill>
              <a:ea typeface="ＭＳ Ｐゴシック" pitchFamily="-109" charset="-128"/>
            </a:endParaRPr>
          </a:p>
          <a:p>
            <a:pPr marL="171450" indent="-171450" eaLnBrk="1" hangingPunct="1">
              <a:spcAft>
                <a:spcPts val="0"/>
              </a:spcAft>
              <a:buFont typeface="Arial" panose="020B0604020202020204" pitchFamily="34" charset="0"/>
              <a:buChar char="•"/>
              <a:defRPr/>
            </a:pPr>
            <a:r>
              <a:rPr lang="en-US" dirty="0" smtClean="0">
                <a:solidFill>
                  <a:schemeClr val="tx1">
                    <a:lumMod val="75000"/>
                    <a:lumOff val="25000"/>
                  </a:schemeClr>
                </a:solidFill>
                <a:ea typeface="ＭＳ Ｐゴシック" pitchFamily="-109" charset="-128"/>
              </a:rPr>
              <a:t>If the answer is </a:t>
            </a:r>
            <a:r>
              <a:rPr lang="en-US" i="1" dirty="0" smtClean="0">
                <a:solidFill>
                  <a:schemeClr val="tx1">
                    <a:lumMod val="75000"/>
                    <a:lumOff val="25000"/>
                  </a:schemeClr>
                </a:solidFill>
                <a:ea typeface="ＭＳ Ｐゴシック" pitchFamily="-109" charset="-128"/>
              </a:rPr>
              <a:t>“</a:t>
            </a:r>
            <a:r>
              <a:rPr lang="en-US" dirty="0" smtClean="0">
                <a:solidFill>
                  <a:schemeClr val="tx1">
                    <a:lumMod val="75000"/>
                    <a:lumOff val="25000"/>
                  </a:schemeClr>
                </a:solidFill>
                <a:ea typeface="ＭＳ Ｐゴシック" pitchFamily="-109" charset="-128"/>
              </a:rPr>
              <a:t>sometimes…” then you could ask, “In what situations, or with whom, do you not use condoms?”</a:t>
            </a:r>
          </a:p>
          <a:p>
            <a:pPr marL="171450" indent="-171450" eaLnBrk="1" hangingPunct="1">
              <a:spcAft>
                <a:spcPts val="0"/>
              </a:spcAft>
              <a:buFont typeface="Arial" panose="020B0604020202020204" pitchFamily="34" charset="0"/>
              <a:buChar char="•"/>
              <a:defRPr/>
            </a:pPr>
            <a:endParaRPr lang="en-US" dirty="0" smtClean="0">
              <a:solidFill>
                <a:schemeClr val="tx1">
                  <a:lumMod val="75000"/>
                  <a:lumOff val="25000"/>
                </a:schemeClr>
              </a:solidFill>
              <a:ea typeface="ＭＳ Ｐゴシック" pitchFamily="-109" charset="-128"/>
            </a:endParaRPr>
          </a:p>
          <a:p>
            <a:pPr marL="171450" indent="-171450" eaLnBrk="1" hangingPunct="1">
              <a:spcAft>
                <a:spcPts val="0"/>
              </a:spcAft>
              <a:buFont typeface="Arial" panose="020B0604020202020204" pitchFamily="34" charset="0"/>
              <a:buChar char="•"/>
              <a:defRPr/>
            </a:pPr>
            <a:r>
              <a:rPr lang="en-US" dirty="0" smtClean="0">
                <a:solidFill>
                  <a:schemeClr val="tx1">
                    <a:lumMod val="75000"/>
                    <a:lumOff val="25000"/>
                  </a:schemeClr>
                </a:solidFill>
                <a:ea typeface="ＭＳ Ｐゴシック" pitchFamily="-109" charset="-128"/>
              </a:rPr>
              <a:t>Get a sense of the client’s barriers to condom use. Does the client need help learning how to use condoms? What type to use? What would increase use? </a:t>
            </a:r>
          </a:p>
          <a:p>
            <a:pPr marL="171450" indent="-171450">
              <a:buFont typeface="Arial" panose="020B0604020202020204" pitchFamily="34" charset="0"/>
              <a:buChar char="•"/>
              <a:defRPr/>
            </a:pPr>
            <a:endParaRPr lang="en-US" dirty="0" smtClean="0"/>
          </a:p>
          <a:p>
            <a:pPr marL="171450" indent="-171450">
              <a:buFont typeface="Arial" panose="020B0604020202020204" pitchFamily="34" charset="0"/>
              <a:buChar char="•"/>
              <a:defRPr/>
            </a:pPr>
            <a:r>
              <a:rPr lang="en-US" dirty="0" smtClean="0"/>
              <a:t>If the client is always using condoms, acknowledge the benefit of doing so (protecting against STDs) and reinforce this healthy practice.</a:t>
            </a:r>
          </a:p>
          <a:p>
            <a:pPr>
              <a:defRPr/>
            </a:pPr>
            <a:r>
              <a:rPr lang="en-US" dirty="0" smtClean="0"/>
              <a:t/>
            </a:r>
            <a:br>
              <a:rPr lang="en-US" dirty="0" smtClean="0"/>
            </a:br>
            <a:endParaRPr lang="en-US" dirty="0" smtClean="0">
              <a:solidFill>
                <a:schemeClr val="tx1">
                  <a:lumMod val="75000"/>
                  <a:lumOff val="25000"/>
                </a:schemeClr>
              </a:solidFill>
              <a:ea typeface="ＭＳ Ｐゴシック" pitchFamily="-109" charset="-128"/>
            </a:endParaRPr>
          </a:p>
          <a:p>
            <a:pPr eaLnBrk="1" fontAlgn="auto" hangingPunct="1">
              <a:spcBef>
                <a:spcPts val="0"/>
              </a:spcBef>
              <a:spcAft>
                <a:spcPts val="0"/>
              </a:spcAft>
              <a:buFont typeface="Arial" panose="020B0604020202020204" pitchFamily="34" charset="0"/>
              <a:buNone/>
              <a:defRPr/>
            </a:pPr>
            <a:endParaRPr lang="en-US" b="1" u="sng" dirty="0" smtClean="0"/>
          </a:p>
          <a:p>
            <a:pPr>
              <a:defRPr/>
            </a:pPr>
            <a:endParaRPr 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A98788-0506-4113-8F07-A0AA99905059}" type="slidenum">
              <a:rPr lang="en-US" altLang="en-US"/>
              <a:pPr>
                <a:spcBef>
                  <a:spcPct val="0"/>
                </a:spcBef>
              </a:pPr>
              <a:t>20</a:t>
            </a:fld>
            <a:endParaRPr lang="en-US" altLang="en-US"/>
          </a:p>
        </p:txBody>
      </p:sp>
    </p:spTree>
    <p:extLst>
      <p:ext uri="{BB962C8B-B14F-4D97-AF65-F5344CB8AC3E}">
        <p14:creationId xmlns:p14="http://schemas.microsoft.com/office/powerpoint/2010/main" val="3712034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US" b="0" u="none" dirty="0" smtClean="0"/>
              <a:t>The last of the five ‘P’s is Past History of STDs</a:t>
            </a:r>
          </a:p>
          <a:p>
            <a:pPr marL="171450" indent="-171450" eaLnBrk="1" fontAlgn="auto" hangingPunct="1">
              <a:spcBef>
                <a:spcPts val="0"/>
              </a:spcBef>
              <a:spcAft>
                <a:spcPts val="0"/>
              </a:spcAft>
              <a:buFont typeface="Arial" panose="020B0604020202020204" pitchFamily="34" charset="0"/>
              <a:buChar char="•"/>
              <a:defRPr/>
            </a:pPr>
            <a:r>
              <a:rPr lang="en-US" dirty="0" smtClean="0">
                <a:solidFill>
                  <a:schemeClr val="tx1">
                    <a:lumMod val="75000"/>
                    <a:lumOff val="25000"/>
                  </a:schemeClr>
                </a:solidFill>
                <a:ea typeface="ＭＳ Ｐゴシック" pitchFamily="-109" charset="-128"/>
              </a:rPr>
              <a:t>As you may know, a history of chlamydia infection increases a person’s risk of repeat infection.</a:t>
            </a:r>
          </a:p>
          <a:p>
            <a:pPr marL="171450" indent="-171450" eaLnBrk="1" fontAlgn="auto" hangingPunct="1">
              <a:spcBef>
                <a:spcPts val="0"/>
              </a:spcBef>
              <a:spcAft>
                <a:spcPts val="0"/>
              </a:spcAft>
              <a:buFont typeface="Arial" panose="020B0604020202020204" pitchFamily="34" charset="0"/>
              <a:buChar char="•"/>
              <a:defRPr/>
            </a:pPr>
            <a:r>
              <a:rPr lang="en-US" dirty="0" smtClean="0">
                <a:solidFill>
                  <a:schemeClr val="tx1">
                    <a:lumMod val="75000"/>
                    <a:lumOff val="25000"/>
                  </a:schemeClr>
                </a:solidFill>
                <a:ea typeface="ＭＳ Ｐゴシック" pitchFamily="-109" charset="-128"/>
              </a:rPr>
              <a:t>Ask patients open-ended, non-judgmental questions like</a:t>
            </a:r>
            <a:r>
              <a:rPr lang="en-US" baseline="0" dirty="0" smtClean="0">
                <a:solidFill>
                  <a:schemeClr val="tx1">
                    <a:lumMod val="75000"/>
                    <a:lumOff val="25000"/>
                  </a:schemeClr>
                </a:solidFill>
                <a:ea typeface="ＭＳ Ｐゴシック" pitchFamily="-109" charset="-128"/>
              </a:rPr>
              <a:t> “have you ever had an STD”</a:t>
            </a:r>
            <a:endParaRPr lang="en-US" dirty="0" smtClean="0">
              <a:solidFill>
                <a:schemeClr val="tx1">
                  <a:lumMod val="75000"/>
                  <a:lumOff val="25000"/>
                </a:schemeClr>
              </a:solidFill>
              <a:ea typeface="ＭＳ Ｐゴシック" pitchFamily="-109" charset="-128"/>
            </a:endParaRPr>
          </a:p>
          <a:p>
            <a:pPr marL="171450" indent="-171450" eaLnBrk="1" fontAlgn="auto" hangingPunct="1">
              <a:spcBef>
                <a:spcPts val="0"/>
              </a:spcBef>
              <a:spcAft>
                <a:spcPts val="0"/>
              </a:spcAft>
              <a:buFont typeface="Arial" panose="020B0604020202020204" pitchFamily="34" charset="0"/>
              <a:buChar char="•"/>
              <a:defRPr/>
            </a:pPr>
            <a:r>
              <a:rPr lang="en-US" dirty="0" smtClean="0">
                <a:solidFill>
                  <a:schemeClr val="tx1">
                    <a:lumMod val="75000"/>
                    <a:lumOff val="25000"/>
                  </a:schemeClr>
                </a:solidFill>
                <a:ea typeface="ＭＳ Ｐゴシック" pitchFamily="-109" charset="-128"/>
              </a:rPr>
              <a:t>If yes: “Do you know what the infection was and when was it?”</a:t>
            </a:r>
          </a:p>
          <a:p>
            <a:pPr marL="628650" lvl="1" indent="-171450" eaLnBrk="1" fontAlgn="auto" hangingPunct="1">
              <a:spcBef>
                <a:spcPts val="0"/>
              </a:spcBef>
              <a:spcAft>
                <a:spcPts val="0"/>
              </a:spcAft>
              <a:buFont typeface="Arial" panose="020B0604020202020204" pitchFamily="34" charset="0"/>
              <a:buChar char="•"/>
              <a:defRPr/>
            </a:pPr>
            <a:r>
              <a:rPr lang="en-US" dirty="0" smtClean="0">
                <a:solidFill>
                  <a:schemeClr val="tx1">
                    <a:lumMod val="75000"/>
                    <a:lumOff val="25000"/>
                  </a:schemeClr>
                </a:solidFill>
                <a:ea typeface="ＭＳ Ｐゴシック" pitchFamily="-109" charset="-128"/>
              </a:rPr>
              <a:t>Often clients don’t remember the name of the STD, but they remember or can describe the treatment, what it looked or felt like.</a:t>
            </a:r>
          </a:p>
          <a:p>
            <a:pPr marL="171450" indent="-171450" eaLnBrk="1" hangingPunct="1">
              <a:spcAft>
                <a:spcPts val="0"/>
              </a:spcAft>
              <a:buFont typeface="Arial" panose="020B0604020202020204" pitchFamily="34" charset="0"/>
              <a:buChar char="•"/>
              <a:defRPr/>
            </a:pPr>
            <a:r>
              <a:rPr lang="en-US" dirty="0" smtClean="0">
                <a:solidFill>
                  <a:schemeClr val="tx1">
                    <a:lumMod val="75000"/>
                    <a:lumOff val="25000"/>
                  </a:schemeClr>
                </a:solidFill>
                <a:ea typeface="ＭＳ Ｐゴシック" pitchFamily="-109" charset="-128"/>
              </a:rPr>
              <a:t>You can also ask “Have any of your partners had an STD?”</a:t>
            </a:r>
          </a:p>
          <a:p>
            <a:pPr marL="171450" indent="-171450">
              <a:buFont typeface="Arial" panose="020B0604020202020204" pitchFamily="34" charset="0"/>
              <a:buChar char="•"/>
              <a:defRPr/>
            </a:pPr>
            <a:r>
              <a:rPr lang="en-US" dirty="0" smtClean="0"/>
              <a:t>A good question to end with for every visit, </a:t>
            </a:r>
            <a:r>
              <a:rPr lang="en-US" dirty="0" smtClean="0">
                <a:solidFill>
                  <a:schemeClr val="tx1">
                    <a:lumMod val="75000"/>
                    <a:lumOff val="25000"/>
                  </a:schemeClr>
                </a:solidFill>
                <a:ea typeface="ＭＳ Ｐゴシック" pitchFamily="-109" charset="-128"/>
              </a:rPr>
              <a:t>“Is there anything else you want to talk about?“</a:t>
            </a:r>
          </a:p>
          <a:p>
            <a:pPr eaLnBrk="1" hangingPunct="1">
              <a:spcAft>
                <a:spcPts val="0"/>
              </a:spcAft>
              <a:buFont typeface="Wingdings 3" charset="2"/>
              <a:buNone/>
              <a:defRPr/>
            </a:pPr>
            <a:endParaRPr lang="en-US" dirty="0" smtClean="0">
              <a:solidFill>
                <a:schemeClr val="tx1">
                  <a:lumMod val="75000"/>
                  <a:lumOff val="25000"/>
                </a:schemeClr>
              </a:solidFill>
              <a:ea typeface="ＭＳ Ｐゴシック" pitchFamily="-109" charset="-128"/>
            </a:endParaRPr>
          </a:p>
          <a:p>
            <a:pPr eaLnBrk="1" hangingPunct="1">
              <a:spcAft>
                <a:spcPts val="0"/>
              </a:spcAft>
              <a:buFont typeface="Wingdings 3" charset="2"/>
              <a:buNone/>
              <a:defRPr/>
            </a:pPr>
            <a:endParaRPr lang="en-US" b="1" dirty="0" smtClean="0">
              <a:solidFill>
                <a:schemeClr val="tx1">
                  <a:lumMod val="75000"/>
                  <a:lumOff val="25000"/>
                </a:schemeClr>
              </a:solidFill>
              <a:ea typeface="ＭＳ Ｐゴシック" pitchFamily="-109"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97BACA-72D9-4995-81D3-2499B10D2265}" type="slidenum">
              <a:rPr lang="en-US" altLang="en-US"/>
              <a:pPr>
                <a:spcBef>
                  <a:spcPct val="0"/>
                </a:spcBef>
              </a:pPr>
              <a:t>21</a:t>
            </a:fld>
            <a:endParaRPr lang="en-US" altLang="en-US"/>
          </a:p>
        </p:txBody>
      </p:sp>
    </p:spTree>
    <p:extLst>
      <p:ext uri="{BB962C8B-B14F-4D97-AF65-F5344CB8AC3E}">
        <p14:creationId xmlns:p14="http://schemas.microsoft.com/office/powerpoint/2010/main" val="4070140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fontAlgn="auto" hangingPunct="1">
              <a:spcBef>
                <a:spcPts val="0"/>
              </a:spcBef>
              <a:spcAft>
                <a:spcPts val="0"/>
              </a:spcAft>
              <a:buFont typeface="Arial" panose="020B0604020202020204" pitchFamily="34" charset="0"/>
              <a:buChar char="•"/>
              <a:defRPr/>
            </a:pPr>
            <a:r>
              <a:rPr lang="en-US" dirty="0" smtClean="0"/>
              <a:t>One of the most important strategies for ensuring that staff are using normalizing and opt-out language is to provide training for all staff—front desk, support staff, nurses, and providers.</a:t>
            </a:r>
          </a:p>
          <a:p>
            <a:pPr marL="171450" indent="-171450" eaLnBrk="1" fontAlgn="auto" hangingPunct="1">
              <a:spcBef>
                <a:spcPts val="0"/>
              </a:spcBef>
              <a:spcAft>
                <a:spcPts val="0"/>
              </a:spcAft>
              <a:buFont typeface="Arial" panose="020B0604020202020204" pitchFamily="34" charset="0"/>
              <a:buChar char="•"/>
              <a:defRPr/>
            </a:pPr>
            <a:r>
              <a:rPr lang="en-US" dirty="0" smtClean="0"/>
              <a:t>Ideally, training is tailored to staff’s roles and responsibilities. While front desk staff need to be able to answer more basic questions and should refer clients to providers for answers to their more in-depth questions, a</a:t>
            </a:r>
            <a:r>
              <a:rPr lang="en-US" altLang="en-US" dirty="0" smtClean="0"/>
              <a:t>ll staff should feel confident and competent in:</a:t>
            </a:r>
          </a:p>
          <a:p>
            <a:pPr marL="628650" lvl="1" indent="-171450" eaLnBrk="1" hangingPunct="1">
              <a:buFont typeface="Arial" panose="020B0604020202020204" pitchFamily="34" charset="0"/>
              <a:buChar char="•"/>
              <a:defRPr/>
            </a:pPr>
            <a:r>
              <a:rPr lang="en-US" altLang="en-US" dirty="0" smtClean="0"/>
              <a:t>Their knowledge of chlamydia screening recommendations </a:t>
            </a:r>
          </a:p>
          <a:p>
            <a:pPr marL="628650" lvl="1" indent="-171450" eaLnBrk="1" hangingPunct="1">
              <a:buFont typeface="Arial" panose="020B0604020202020204" pitchFamily="34" charset="0"/>
              <a:buChar char="•"/>
              <a:defRPr/>
            </a:pPr>
            <a:r>
              <a:rPr lang="en-US" altLang="en-US" dirty="0" smtClean="0"/>
              <a:t>Using normalizing language when discussing chlamydia for all at-risk clients, regardless of reason for visit</a:t>
            </a:r>
          </a:p>
          <a:p>
            <a:pPr marL="628650" lvl="1" indent="-171450" eaLnBrk="1" hangingPunct="1">
              <a:buFont typeface="Arial" panose="020B0604020202020204" pitchFamily="34" charset="0"/>
              <a:buChar char="•"/>
              <a:defRPr/>
            </a:pPr>
            <a:r>
              <a:rPr lang="en-US" altLang="en-US" dirty="0" smtClean="0"/>
              <a:t>The use of opt-out language for female clients 24 and younger</a:t>
            </a:r>
          </a:p>
          <a:p>
            <a:pPr marL="628650" lvl="1" indent="-171450" eaLnBrk="1" hangingPunct="1">
              <a:buFont typeface="Arial" panose="020B0604020202020204" pitchFamily="34" charset="0"/>
              <a:buChar char="•"/>
              <a:defRPr/>
            </a:pPr>
            <a:endParaRPr lang="en-US" altLang="en-US" dirty="0" smtClean="0"/>
          </a:p>
          <a:p>
            <a:pPr marL="228600" indent="-171450" eaLnBrk="1" hangingPunct="1">
              <a:buFont typeface="Arial" panose="020B0604020202020204" pitchFamily="34" charset="0"/>
              <a:buChar char="•"/>
              <a:defRPr/>
            </a:pPr>
            <a:r>
              <a:rPr lang="en-US" altLang="en-US" dirty="0" smtClean="0"/>
              <a:t>Provide plenty of opportunity for role playing and practice. Staff discomfort translates to client discomfort. </a:t>
            </a:r>
          </a:p>
          <a:p>
            <a:pPr marL="228600" indent="-171450" eaLnBrk="1" hangingPunct="1">
              <a:buFont typeface="Arial" panose="020B0604020202020204" pitchFamily="34" charset="0"/>
              <a:buChar char="•"/>
              <a:defRPr/>
            </a:pPr>
            <a:endParaRPr lang="en-US" altLang="en-US" dirty="0" smtClean="0"/>
          </a:p>
          <a:p>
            <a:pPr marL="228600" indent="-171450" eaLnBrk="1" hangingPunct="1">
              <a:buFont typeface="Arial" panose="020B0604020202020204" pitchFamily="34" charset="0"/>
              <a:buChar char="•"/>
              <a:defRPr/>
            </a:pPr>
            <a:r>
              <a:rPr lang="en-US" altLang="en-US" dirty="0" smtClean="0"/>
              <a:t>Training should also include:</a:t>
            </a:r>
          </a:p>
          <a:p>
            <a:pPr marL="685800" lvl="1" indent="-171450" eaLnBrk="1" hangingPunct="1">
              <a:buFont typeface="Arial" panose="020B0604020202020204" pitchFamily="34" charset="0"/>
              <a:buChar char="•"/>
              <a:defRPr/>
            </a:pPr>
            <a:r>
              <a:rPr lang="en-US" altLang="en-US" dirty="0" smtClean="0"/>
              <a:t>Chlamydia prevalence and epidemiology</a:t>
            </a:r>
          </a:p>
          <a:p>
            <a:pPr marL="685800" lvl="1" indent="-171450" eaLnBrk="1" hangingPunct="1">
              <a:buFont typeface="Arial" panose="020B0604020202020204" pitchFamily="34" charset="0"/>
              <a:buChar char="•"/>
              <a:defRPr/>
            </a:pPr>
            <a:r>
              <a:rPr lang="en-US" altLang="en-US" dirty="0" smtClean="0"/>
              <a:t>Current screening criteria and national screening recommendations of routine screening of female clients 24 and younger</a:t>
            </a:r>
          </a:p>
          <a:p>
            <a:pPr marL="685800" lvl="1" indent="-171450" eaLnBrk="1" hangingPunct="1">
              <a:buFont typeface="Arial" panose="020B0604020202020204" pitchFamily="34" charset="0"/>
              <a:buChar char="•"/>
              <a:defRPr/>
            </a:pPr>
            <a:r>
              <a:rPr lang="en-US" altLang="en-US" dirty="0" smtClean="0"/>
              <a:t>If left untreated, chlamydia infection in women can lead to:</a:t>
            </a:r>
          </a:p>
          <a:p>
            <a:pPr marL="1143000" lvl="2" indent="-171450" eaLnBrk="1" hangingPunct="1">
              <a:buFont typeface="Arial" panose="020B0604020202020204" pitchFamily="34" charset="0"/>
              <a:buChar char="•"/>
              <a:defRPr/>
            </a:pPr>
            <a:r>
              <a:rPr lang="en-US" altLang="en-US" dirty="0" smtClean="0"/>
              <a:t>pelvic inflammatory disease, a major cause of infertility</a:t>
            </a:r>
          </a:p>
          <a:p>
            <a:pPr marL="1143000" lvl="2" indent="-171450" eaLnBrk="1" hangingPunct="1">
              <a:buFont typeface="Arial" panose="020B0604020202020204" pitchFamily="34" charset="0"/>
              <a:buChar char="•"/>
              <a:defRPr/>
            </a:pPr>
            <a:r>
              <a:rPr lang="en-US" altLang="en-US" dirty="0" smtClean="0"/>
              <a:t>ectopic pregnancy</a:t>
            </a:r>
          </a:p>
          <a:p>
            <a:pPr marL="1143000" lvl="2" indent="-171450" eaLnBrk="1" hangingPunct="1">
              <a:buFont typeface="Arial" panose="020B0604020202020204" pitchFamily="34" charset="0"/>
              <a:buChar char="•"/>
              <a:defRPr/>
            </a:pPr>
            <a:r>
              <a:rPr lang="en-US" altLang="en-US" dirty="0" smtClean="0"/>
              <a:t>chronic pelvic pain </a:t>
            </a:r>
          </a:p>
          <a:p>
            <a:pPr marL="685800" lvl="1" indent="-171450" eaLnBrk="1" hangingPunct="1">
              <a:buFont typeface="Arial" panose="020B0604020202020204" pitchFamily="34" charset="0"/>
              <a:buChar char="•"/>
              <a:defRPr/>
            </a:pPr>
            <a:r>
              <a:rPr lang="en-US" altLang="en-US" dirty="0" smtClean="0"/>
              <a:t>Preferred and acceptable specimen collection options and how to get sufficient samples</a:t>
            </a:r>
          </a:p>
          <a:p>
            <a:pPr marL="685800" lvl="1" indent="-171450" eaLnBrk="1" hangingPunct="1">
              <a:buFont typeface="Arial" panose="020B0604020202020204" pitchFamily="34" charset="0"/>
              <a:buChar char="•"/>
              <a:defRPr/>
            </a:pPr>
            <a:r>
              <a:rPr lang="en-US" altLang="en-US" dirty="0" smtClean="0"/>
              <a:t>And how to respond to positive test results, including:</a:t>
            </a:r>
          </a:p>
          <a:p>
            <a:pPr marL="1143000" lvl="2" indent="-171450" eaLnBrk="1" hangingPunct="1">
              <a:buFont typeface="Arial" panose="020B0604020202020204" pitchFamily="34" charset="0"/>
              <a:buChar char="•"/>
              <a:defRPr/>
            </a:pPr>
            <a:r>
              <a:rPr lang="en-US" altLang="en-US" dirty="0" smtClean="0"/>
              <a:t>the importance of timely treatment, including partner treatment</a:t>
            </a:r>
          </a:p>
          <a:p>
            <a:pPr marL="1143000" lvl="2" indent="-171450" eaLnBrk="1" hangingPunct="1">
              <a:buFont typeface="Arial" panose="020B0604020202020204" pitchFamily="34" charset="0"/>
              <a:buChar char="•"/>
              <a:defRPr/>
            </a:pPr>
            <a:r>
              <a:rPr lang="en-US" altLang="en-US" dirty="0" smtClean="0"/>
              <a:t>current recommendations for treatment, including counseling clients to abstain from sex during treatment</a:t>
            </a:r>
          </a:p>
          <a:p>
            <a:pPr marL="1143000" lvl="2" indent="-171450" eaLnBrk="1" hangingPunct="1">
              <a:buFont typeface="Arial" panose="020B0604020202020204" pitchFamily="34" charset="0"/>
              <a:buChar char="•"/>
              <a:defRPr/>
            </a:pPr>
            <a:r>
              <a:rPr lang="en-US" altLang="en-US" dirty="0" smtClean="0"/>
              <a:t>infectious disease reporting requirements</a:t>
            </a:r>
          </a:p>
          <a:p>
            <a:pPr marL="1143000" lvl="2" indent="-171450" eaLnBrk="1" hangingPunct="1">
              <a:buFont typeface="Arial" panose="020B0604020202020204" pitchFamily="34" charset="0"/>
              <a:buChar char="•"/>
              <a:defRPr/>
            </a:pPr>
            <a:r>
              <a:rPr lang="en-US" altLang="en-US" dirty="0" smtClean="0"/>
              <a:t>partner treatment options, including bring your own partner and expedited partner treatment, also known as EPT</a:t>
            </a:r>
          </a:p>
          <a:p>
            <a:pPr marL="971550" lvl="2" indent="0" eaLnBrk="1" hangingPunct="1">
              <a:buFont typeface="Arial" panose="020B0604020202020204" pitchFamily="34" charset="0"/>
              <a:buNone/>
              <a:defRPr/>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A994D4-BAAE-49B8-ACC5-969C4B2866D3}" type="slidenum">
              <a:rPr lang="en-US" altLang="en-US"/>
              <a:pPr>
                <a:spcBef>
                  <a:spcPct val="0"/>
                </a:spcBef>
              </a:pPr>
              <a:t>22</a:t>
            </a:fld>
            <a:endParaRPr lang="en-US" altLang="en-US"/>
          </a:p>
        </p:txBody>
      </p:sp>
    </p:spTree>
    <p:extLst>
      <p:ext uri="{BB962C8B-B14F-4D97-AF65-F5344CB8AC3E}">
        <p14:creationId xmlns:p14="http://schemas.microsoft.com/office/powerpoint/2010/main" val="634477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There are some existing training resources that can help</a:t>
            </a:r>
            <a:r>
              <a:rPr lang="en-US" baseline="0" dirty="0" smtClean="0"/>
              <a:t> you ensure all staff are trained</a:t>
            </a:r>
          </a:p>
          <a:p>
            <a:pPr marL="171450" indent="-171450">
              <a:buFont typeface="Arial" panose="020B0604020202020204" pitchFamily="34" charset="0"/>
              <a:buChar char="•"/>
            </a:pPr>
            <a:r>
              <a:rPr lang="en-US" dirty="0" smtClean="0"/>
              <a:t>The National Network of STD Clinical Prevention Training Centers (NNPTC) offers an STD Clinical Consultation service for licensed healthcare professionals and STD program staff. They offer the National STD Curriculum, comprised of STD Modules (former CDC Self Study Modules), an STD Question Bank, and a Bibliography.  Free CME credit and free CNE credit are offered throughout the site. </a:t>
            </a:r>
          </a:p>
          <a:p>
            <a:pPr marL="171450" indent="-171450">
              <a:buFont typeface="Arial" panose="020B0604020202020204" pitchFamily="34" charset="0"/>
              <a:buChar char="•"/>
            </a:pPr>
            <a:r>
              <a:rPr lang="en-US" dirty="0" smtClean="0"/>
              <a:t>The STD Modules include seven educational activities, each focusing on a specific STD topics – including chlamydia</a:t>
            </a:r>
          </a:p>
          <a:p>
            <a:pPr marL="171450" indent="-171450">
              <a:buFont typeface="Arial" panose="020B0604020202020204" pitchFamily="34" charset="0"/>
              <a:buChar char="•"/>
            </a:pPr>
            <a:r>
              <a:rPr lang="en-US" dirty="0" smtClean="0"/>
              <a:t>All content on the National STD Curriculum is based on treatment and management recommendations from the 2015 CDC STD Treatment Guidelines.</a:t>
            </a:r>
          </a:p>
          <a:p>
            <a:pPr marL="171450" indent="-171450">
              <a:buFont typeface="Arial" panose="020B0604020202020204" pitchFamily="34" charset="0"/>
              <a:buChar char="•"/>
            </a:pPr>
            <a:r>
              <a:rPr lang="en-US" dirty="0" smtClean="0"/>
              <a:t>The</a:t>
            </a:r>
            <a:r>
              <a:rPr lang="en-US" baseline="0" dirty="0" smtClean="0"/>
              <a:t> regional </a:t>
            </a:r>
            <a:r>
              <a:rPr lang="en-US" dirty="0" smtClean="0"/>
              <a:t>New York City STD/HIV Prevention Training Center (PTC) offers clinical education on STDs, including HIV, for healthcare providers. They offer classroom and web-based courses, hands-on training, clinical consults and technical assistance to clinicians in New York.</a:t>
            </a:r>
          </a:p>
          <a:p>
            <a:pPr marL="171450" indent="-171450">
              <a:buFont typeface="Arial" panose="020B0604020202020204" pitchFamily="34" charset="0"/>
              <a:buChar char="•"/>
            </a:pPr>
            <a:r>
              <a:rPr lang="en-US" dirty="0" smtClean="0"/>
              <a:t>Finally CDC has ready to use presentations. The downloadable materials may be customized for conferences, group discussions, and presentations.</a:t>
            </a:r>
            <a:endParaRPr lang="en-US" dirty="0"/>
          </a:p>
        </p:txBody>
      </p:sp>
      <p:sp>
        <p:nvSpPr>
          <p:cNvPr id="4" name="Slide Number Placeholder 3"/>
          <p:cNvSpPr>
            <a:spLocks noGrp="1"/>
          </p:cNvSpPr>
          <p:nvPr>
            <p:ph type="sldNum" sz="quarter" idx="10"/>
          </p:nvPr>
        </p:nvSpPr>
        <p:spPr/>
        <p:txBody>
          <a:bodyPr/>
          <a:lstStyle/>
          <a:p>
            <a:pPr>
              <a:defRPr/>
            </a:pPr>
            <a:fld id="{C6CDB759-55E4-4050-9ACB-91CE5217AA0C}" type="slidenum">
              <a:rPr lang="en-US" smtClean="0"/>
              <a:pPr>
                <a:defRPr/>
              </a:pPr>
              <a:t>23</a:t>
            </a:fld>
            <a:endParaRPr lang="en-US"/>
          </a:p>
        </p:txBody>
      </p:sp>
    </p:spTree>
    <p:extLst>
      <p:ext uri="{BB962C8B-B14F-4D97-AF65-F5344CB8AC3E}">
        <p14:creationId xmlns:p14="http://schemas.microsoft.com/office/powerpoint/2010/main" val="3268410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defRPr/>
            </a:pPr>
            <a:r>
              <a:rPr lang="en-US" altLang="en-US" dirty="0" smtClean="0"/>
              <a:t>OK – let’s talk briefly about the last few strategies within</a:t>
            </a:r>
            <a:r>
              <a:rPr lang="en-US" altLang="en-US" baseline="0" dirty="0" smtClean="0"/>
              <a:t> this best practice area, related to client education</a:t>
            </a:r>
          </a:p>
          <a:p>
            <a:pPr marL="171450" indent="-171450" eaLnBrk="1" hangingPunct="1">
              <a:spcBef>
                <a:spcPct val="0"/>
              </a:spcBef>
              <a:buFont typeface="Arial" panose="020B0604020202020204" pitchFamily="34" charset="0"/>
              <a:buChar char="•"/>
              <a:defRPr/>
            </a:pPr>
            <a:r>
              <a:rPr lang="en-US" altLang="en-US" dirty="0" smtClean="0"/>
              <a:t>When creating, adapting, or purchasing client education materials, it’s important to use messages that have been tested in the target population.</a:t>
            </a:r>
          </a:p>
          <a:p>
            <a:pPr marL="171450" indent="-171450" eaLnBrk="1" hangingPunct="1">
              <a:spcBef>
                <a:spcPct val="0"/>
              </a:spcBef>
              <a:buFont typeface="Arial" panose="020B0604020202020204" pitchFamily="34" charset="0"/>
              <a:buChar char="•"/>
              <a:defRPr/>
            </a:pPr>
            <a:r>
              <a:rPr lang="en-US" altLang="en-US" dirty="0" smtClean="0"/>
              <a:t>The messages used in client education materials should empower and encourage clients to get tested.</a:t>
            </a:r>
          </a:p>
          <a:p>
            <a:pPr marL="171450" indent="-171450" eaLnBrk="1" hangingPunct="1">
              <a:spcBef>
                <a:spcPct val="0"/>
              </a:spcBef>
              <a:buFont typeface="Arial" panose="020B0604020202020204" pitchFamily="34" charset="0"/>
              <a:buChar char="•"/>
              <a:defRPr/>
            </a:pPr>
            <a:r>
              <a:rPr lang="en-US" altLang="en-US" dirty="0" smtClean="0"/>
              <a:t>Combining chlamydia screening messaging with other preventive health services, such as vaccines, helps normalize chlamydia screening.</a:t>
            </a:r>
          </a:p>
          <a:p>
            <a:pPr marL="171450" indent="-171450" eaLnBrk="1" hangingPunct="1">
              <a:spcBef>
                <a:spcPct val="0"/>
              </a:spcBef>
              <a:buFont typeface="Arial" panose="020B0604020202020204" pitchFamily="34" charset="0"/>
              <a:buChar char="•"/>
              <a:defRPr/>
            </a:pPr>
            <a:r>
              <a:rPr lang="en-US" altLang="en-US" dirty="0" smtClean="0"/>
              <a:t>Offering and promoting condoms as a dual method of protection can help ensure that clients are thinking about risk reduction.</a:t>
            </a:r>
          </a:p>
          <a:p>
            <a:pPr marL="171450" indent="-171450" eaLnBrk="1" hangingPunct="1">
              <a:spcBef>
                <a:spcPct val="0"/>
              </a:spcBef>
              <a:buFont typeface="Arial" panose="020B0604020202020204" pitchFamily="34" charset="0"/>
              <a:buChar char="•"/>
              <a:defRPr/>
            </a:pPr>
            <a:r>
              <a:rPr lang="en-US" altLang="en-US" dirty="0" smtClean="0"/>
              <a:t>And finally, don’t forget to put materials through your Information and Education Committee process.</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17FC64-75B1-4EE9-AA95-59B93F63E014}" type="slidenum">
              <a:rPr lang="en-US" altLang="en-US"/>
              <a:pPr>
                <a:spcBef>
                  <a:spcPct val="0"/>
                </a:spcBef>
              </a:pPr>
              <a:t>24</a:t>
            </a:fld>
            <a:endParaRPr lang="en-US" altLang="en-US"/>
          </a:p>
        </p:txBody>
      </p:sp>
    </p:spTree>
    <p:extLst>
      <p:ext uri="{BB962C8B-B14F-4D97-AF65-F5344CB8AC3E}">
        <p14:creationId xmlns:p14="http://schemas.microsoft.com/office/powerpoint/2010/main" val="1280381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defRPr/>
            </a:pPr>
            <a:r>
              <a:rPr lang="en-US" altLang="en-US" dirty="0" smtClean="0"/>
              <a:t>In addition to encouraging staff to discuss chlamydia testing with all clients, it’s important to make sure you are disseminating information about chlamydia testing broadly.</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dirty="0" smtClean="0"/>
              <a:t>We know that most of you are already doing</a:t>
            </a:r>
            <a:r>
              <a:rPr lang="en-US" altLang="en-US" baseline="0" dirty="0" smtClean="0"/>
              <a:t> this from your baseline assessment, which is great. </a:t>
            </a:r>
            <a:r>
              <a:rPr lang="en-US" altLang="en-US" b="0" u="none" dirty="0" smtClean="0"/>
              <a:t>If</a:t>
            </a:r>
            <a:r>
              <a:rPr lang="en-US" altLang="en-US" b="0" u="none" baseline="0" dirty="0" smtClean="0"/>
              <a:t> you have found any great client education materials about chlamydia screening, please chat in the links so we can share the ones that are out there.</a:t>
            </a:r>
            <a:endParaRPr lang="en-US" altLang="en-US" b="0" u="none" dirty="0" smtClean="0"/>
          </a:p>
          <a:p>
            <a:pPr marL="171450" indent="-171450" eaLnBrk="1" hangingPunct="1">
              <a:spcBef>
                <a:spcPct val="0"/>
              </a:spcBef>
              <a:buFont typeface="Arial" panose="020B0604020202020204" pitchFamily="34" charset="0"/>
              <a:buChar char="•"/>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baseline="0" dirty="0" smtClean="0"/>
              <a:t>Some ideas are…</a:t>
            </a: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Include information on your agency’s website about the importance of chlamydia screening.</a:t>
            </a:r>
          </a:p>
          <a:p>
            <a:pPr marL="171450" indent="-171450" eaLnBrk="1" hangingPunct="1">
              <a:spcBef>
                <a:spcPct val="0"/>
              </a:spcBef>
              <a:buFont typeface="Arial" panose="020B0604020202020204" pitchFamily="34" charset="0"/>
              <a:buChar char="•"/>
              <a:defRPr/>
            </a:pPr>
            <a:r>
              <a:rPr lang="en-US" altLang="en-US" dirty="0" smtClean="0"/>
              <a:t>Put up signs in public places and restrooms to make sure clients know screening services are available. </a:t>
            </a:r>
          </a:p>
          <a:p>
            <a:pPr marL="171450" indent="-171450" eaLnBrk="1" hangingPunct="1">
              <a:spcBef>
                <a:spcPct val="0"/>
              </a:spcBef>
              <a:buFont typeface="Arial" panose="020B0604020202020204" pitchFamily="34" charset="0"/>
              <a:buChar char="•"/>
              <a:defRPr/>
            </a:pPr>
            <a:r>
              <a:rPr lang="en-US" altLang="en-US" dirty="0" smtClean="0"/>
              <a:t>Consider using multimedia such as videos in the waiting room. </a:t>
            </a:r>
          </a:p>
          <a:p>
            <a:pPr marL="171450" indent="-171450" eaLnBrk="1" hangingPunct="1">
              <a:spcBef>
                <a:spcPct val="0"/>
              </a:spcBef>
              <a:buFont typeface="Arial" panose="020B0604020202020204" pitchFamily="34" charset="0"/>
              <a:buChar char="•"/>
              <a:defRPr/>
            </a:pPr>
            <a:r>
              <a:rPr lang="en-US" altLang="en-US" dirty="0" smtClean="0"/>
              <a:t>You</a:t>
            </a:r>
            <a:r>
              <a:rPr lang="en-US" altLang="en-US" baseline="0" dirty="0" smtClean="0"/>
              <a:t> can also consider using existing campaign</a:t>
            </a:r>
            <a:r>
              <a:rPr lang="en-US" altLang="en-US" dirty="0" smtClean="0"/>
              <a:t> messaging and materials from national campaigns such as “Get Yourself Tested.”</a:t>
            </a:r>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endParaRPr lang="en-US" altLang="en-US" dirty="0" smtClean="0"/>
          </a:p>
          <a:p>
            <a:pPr eaLnBrk="1" hangingPunct="1">
              <a:spcBef>
                <a:spcPct val="0"/>
              </a:spcBef>
              <a:buFont typeface="Arial" panose="020B0604020202020204" pitchFamily="34" charset="0"/>
              <a:buNone/>
              <a:defRPr/>
            </a:pPr>
            <a:r>
              <a:rPr lang="en-US" altLang="en-US" b="1" u="sng" dirty="0" smtClean="0"/>
              <a:t>Source (for reference)</a:t>
            </a:r>
          </a:p>
          <a:p>
            <a:pPr marL="171450" indent="-171450" eaLnBrk="1" hangingPunct="1">
              <a:spcBef>
                <a:spcPct val="0"/>
              </a:spcBef>
              <a:buFont typeface="Arial" panose="020B0604020202020204" pitchFamily="34" charset="0"/>
              <a:buChar char="•"/>
              <a:defRPr/>
            </a:pPr>
            <a:r>
              <a:rPr lang="en-US" altLang="en-US" dirty="0" smtClean="0"/>
              <a:t>Get Yourself Tested Campaign (Source: CDC) </a:t>
            </a:r>
            <a:r>
              <a:rPr lang="en-US" altLang="en-US" dirty="0" smtClean="0">
                <a:hlinkClick r:id="rId3"/>
              </a:rPr>
              <a:t>https://npin.cdc.gov/stdawareness/gyt.aspx</a:t>
            </a:r>
            <a:endParaRPr lang="en-US" altLang="en-US" dirty="0" smtClean="0"/>
          </a:p>
          <a:p>
            <a:pPr marL="171450" indent="-171450" eaLnBrk="1" hangingPunct="1">
              <a:spcBef>
                <a:spcPct val="0"/>
              </a:spcBef>
              <a:buFont typeface="Arial" panose="020B0604020202020204" pitchFamily="34" charset="0"/>
              <a:buChar char="•"/>
              <a:defRPr/>
            </a:pP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642DB7-8DD8-4CC9-AD31-071E3D3A8D72}" type="slidenum">
              <a:rPr lang="en-US" altLang="en-US"/>
              <a:pPr>
                <a:spcBef>
                  <a:spcPct val="0"/>
                </a:spcBef>
              </a:pPr>
              <a:t>25</a:t>
            </a:fld>
            <a:endParaRPr lang="en-US" altLang="en-US"/>
          </a:p>
        </p:txBody>
      </p:sp>
    </p:spTree>
    <p:extLst>
      <p:ext uri="{BB962C8B-B14F-4D97-AF65-F5344CB8AC3E}">
        <p14:creationId xmlns:p14="http://schemas.microsoft.com/office/powerpoint/2010/main" val="1598551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defRPr/>
            </a:pPr>
            <a:r>
              <a:rPr lang="en-US" altLang="en-US" dirty="0" smtClean="0"/>
              <a:t>CDC, the FPNTC, and the National Chlamydia Coalition have excellent resources to help train staff on taking a sexual history and talking to clients about STDs using normalizing language. Some of these resources are listed on the slide.</a:t>
            </a:r>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endParaRPr lang="en-US" altLang="en-US" dirty="0" smtClean="0"/>
          </a:p>
          <a:p>
            <a:pPr eaLnBrk="1" hangingPunct="1">
              <a:spcBef>
                <a:spcPct val="0"/>
              </a:spcBef>
              <a:buFont typeface="Arial" panose="020B0604020202020204" pitchFamily="34" charset="0"/>
              <a:buNone/>
              <a:defRPr/>
            </a:pPr>
            <a:r>
              <a:rPr lang="en-US" altLang="en-US" b="1" u="sng" dirty="0" smtClean="0"/>
              <a:t>Sources (for reference) </a:t>
            </a:r>
          </a:p>
          <a:p>
            <a:pPr marL="171450" indent="-171450">
              <a:buFont typeface="Arial" panose="020B0604020202020204" pitchFamily="34" charset="0"/>
              <a:buChar char="•"/>
              <a:defRPr/>
            </a:pPr>
            <a:r>
              <a:rPr lang="en-US" altLang="en-US" dirty="0" smtClean="0"/>
              <a:t>Why Screen for Chlamydia? An Implementation Guide for Healthcare Providers (Source: National Chlamydia Coalition) </a:t>
            </a:r>
            <a:r>
              <a:rPr lang="en-US" altLang="en-US" dirty="0" smtClean="0">
                <a:hlinkClick r:id="rId3"/>
              </a:rPr>
              <a:t>https://fpntc.org/training-and-resources/why-screen-for-chlamydia-an-implementation-guide-for-healthcare-providers</a:t>
            </a:r>
            <a:endParaRPr lang="en-US" altLang="en-US" dirty="0" smtClean="0"/>
          </a:p>
          <a:p>
            <a:pPr marL="171450" indent="-171450">
              <a:buFont typeface="Arial" panose="020B0604020202020204" pitchFamily="34" charset="0"/>
              <a:buChar char="•"/>
              <a:defRPr/>
            </a:pPr>
            <a:r>
              <a:rPr lang="en-US" altLang="en-US" dirty="0" smtClean="0"/>
              <a:t>Get Yourself Tested Campaign (Source: CDC) </a:t>
            </a:r>
            <a:r>
              <a:rPr lang="en-US" altLang="en-US" dirty="0" smtClean="0">
                <a:hlinkClick r:id="rId4"/>
              </a:rPr>
              <a:t>https://npin.cdc.gov/stdawareness/gyt.aspx</a:t>
            </a:r>
            <a:endParaRPr lang="en-US" altLang="en-US" dirty="0" smtClean="0"/>
          </a:p>
          <a:p>
            <a:pPr marL="171450" indent="-171450">
              <a:buFont typeface="Arial" panose="020B0604020202020204" pitchFamily="34" charset="0"/>
              <a:buChar char="•"/>
              <a:defRPr/>
            </a:pPr>
            <a:r>
              <a:rPr lang="en-US" altLang="en-US" dirty="0" smtClean="0"/>
              <a:t>STD Education Handout in English and Spanish </a:t>
            </a:r>
            <a:r>
              <a:rPr lang="en-US" altLang="en-US" u="sng" dirty="0" smtClean="0">
                <a:hlinkClick r:id="rId5"/>
              </a:rPr>
              <a:t>http://www.ctcfp.org/wp-content/uploads/FINAL_STD-Tool1.pdf</a:t>
            </a:r>
            <a:endParaRPr lang="en-US" altLang="en-US" dirty="0" smtClean="0"/>
          </a:p>
          <a:p>
            <a:pPr marL="171450" indent="-171450">
              <a:buFont typeface="Arial" panose="020B0604020202020204" pitchFamily="34" charset="0"/>
              <a:buChar char="•"/>
              <a:defRPr/>
            </a:pPr>
            <a:r>
              <a:rPr lang="en-US" altLang="en-US" dirty="0" smtClean="0"/>
              <a:t>Taking a Sexual History </a:t>
            </a:r>
            <a:r>
              <a:rPr lang="en-US" altLang="en-US" dirty="0" smtClean="0">
                <a:hlinkClick r:id="rId6"/>
              </a:rPr>
              <a:t>https://fpntc.org/event/sti-series-part-1-taking-a-brief-sexual-history-using-the-information-for-risk-reduction</a:t>
            </a:r>
            <a:endParaRPr lang="en-US" altLang="en-US" dirty="0" smtClean="0"/>
          </a:p>
          <a:p>
            <a:pPr eaLnBrk="1" hangingPunct="1">
              <a:spcBef>
                <a:spcPct val="0"/>
              </a:spcBef>
              <a:buFont typeface="Arial" panose="020B0604020202020204" pitchFamily="34" charset="0"/>
              <a:buNone/>
              <a:defRPr/>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3EE346-DF1E-4B4E-8A66-9E8ECAF61EE4}" type="slidenum">
              <a:rPr lang="en-US" altLang="en-US"/>
              <a:pPr>
                <a:spcBef>
                  <a:spcPct val="0"/>
                </a:spcBef>
              </a:pPr>
              <a:t>26</a:t>
            </a:fld>
            <a:endParaRPr lang="en-US" altLang="en-US"/>
          </a:p>
        </p:txBody>
      </p:sp>
    </p:spTree>
    <p:extLst>
      <p:ext uri="{BB962C8B-B14F-4D97-AF65-F5344CB8AC3E}">
        <p14:creationId xmlns:p14="http://schemas.microsoft.com/office/powerpoint/2010/main" val="1190033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defRPr/>
            </a:pPr>
            <a:r>
              <a:rPr lang="en-US" dirty="0" smtClean="0"/>
              <a:t>We’ve mentioned this in the past, but using normalizing and</a:t>
            </a:r>
            <a:r>
              <a:rPr lang="en-US" baseline="0" dirty="0" smtClean="0"/>
              <a:t> opt out language consistently can really have a huge impact on screening rates</a:t>
            </a:r>
            <a:r>
              <a:rPr lang="en-US" dirty="0" smtClean="0"/>
              <a:t>.</a:t>
            </a:r>
          </a:p>
          <a:p>
            <a:pPr marL="171450" indent="-171450" eaLnBrk="1" hangingPunct="1">
              <a:spcBef>
                <a:spcPct val="0"/>
              </a:spcBef>
              <a:buFont typeface="Arial" panose="020B0604020202020204" pitchFamily="34" charset="0"/>
              <a:buChar char="•"/>
              <a:defRPr/>
            </a:pPr>
            <a:r>
              <a:rPr lang="en-US" dirty="0" smtClean="0"/>
              <a:t>Another site that we’ve worked inn the past, Butler County Health Department noticed that their screening rates were low, and didn’t think they were consistently using</a:t>
            </a:r>
            <a:r>
              <a:rPr lang="en-US" baseline="0" dirty="0" smtClean="0"/>
              <a:t> </a:t>
            </a:r>
            <a:r>
              <a:rPr lang="en-US" dirty="0" smtClean="0"/>
              <a:t>normalizing and opt-out language to introduce screening. </a:t>
            </a:r>
          </a:p>
          <a:p>
            <a:pPr marL="171450" indent="-171450" eaLnBrk="1" hangingPunct="1">
              <a:spcBef>
                <a:spcPct val="0"/>
              </a:spcBef>
              <a:buFont typeface="Arial" panose="020B0604020202020204" pitchFamily="34" charset="0"/>
              <a:buChar char="•"/>
              <a:defRPr/>
            </a:pPr>
            <a:r>
              <a:rPr lang="en-US" dirty="0" smtClean="0"/>
              <a:t>They responded by training clinic staff on how to introduce the chlamydia screening using normalizing and opt-out language and provided opportunities for staff to practice using this language. </a:t>
            </a:r>
          </a:p>
          <a:p>
            <a:pPr marL="171450" indent="-171450" eaLnBrk="1" hangingPunct="1">
              <a:spcBef>
                <a:spcPct val="0"/>
              </a:spcBef>
              <a:buFont typeface="Arial" panose="020B0604020202020204" pitchFamily="34" charset="0"/>
              <a:buChar char="•"/>
              <a:defRPr/>
            </a:pPr>
            <a:r>
              <a:rPr lang="en-US" dirty="0" smtClean="0"/>
              <a:t>After adopting opt-out and normalizing language when introducing chlamydia screening, Butler County’s screening rates for women 24 and younger increased from an average of 26% to 62%.</a:t>
            </a:r>
          </a:p>
          <a:p>
            <a:pPr marL="171450" indent="-171450" eaLnBrk="1" hangingPunct="1">
              <a:spcBef>
                <a:spcPct val="0"/>
              </a:spcBef>
              <a:buFont typeface="Arial" panose="020B0604020202020204" pitchFamily="34" charset="0"/>
              <a:buChar char="•"/>
              <a:defRPr/>
            </a:pPr>
            <a:r>
              <a:rPr lang="en-US" dirty="0" smtClean="0"/>
              <a:t>So that</a:t>
            </a:r>
            <a:r>
              <a:rPr lang="en-US" baseline="0" dirty="0" smtClean="0"/>
              <a:t> is just one story to prove the potential impact this relatively simple change can have.</a:t>
            </a:r>
            <a:endParaRPr lang="en-US" dirty="0" smtClean="0"/>
          </a:p>
          <a:p>
            <a:pPr marL="171450" indent="-171450" eaLnBrk="1" hangingPunct="1">
              <a:spcBef>
                <a:spcPct val="0"/>
              </a:spcBef>
              <a:buFont typeface="Arial" panose="020B0604020202020204" pitchFamily="34" charset="0"/>
              <a:buChar char="•"/>
              <a:defRPr/>
            </a:pPr>
            <a:endParaRPr lang="en-US" dirty="0" smtClean="0"/>
          </a:p>
          <a:p>
            <a:pPr eaLnBrk="1" hangingPunct="1">
              <a:spcBef>
                <a:spcPct val="0"/>
              </a:spcBef>
              <a:defRPr/>
            </a:pPr>
            <a:endParaRPr lang="en-US"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683E5E-A8E8-43DA-A5E2-901943867076}" type="slidenum">
              <a:rPr lang="en-US" altLang="en-US"/>
              <a:pPr>
                <a:spcBef>
                  <a:spcPct val="0"/>
                </a:spcBef>
              </a:pPr>
              <a:t>27</a:t>
            </a:fld>
            <a:endParaRPr lang="en-US" altLang="en-US"/>
          </a:p>
        </p:txBody>
      </p:sp>
    </p:spTree>
    <p:extLst>
      <p:ext uri="{BB962C8B-B14F-4D97-AF65-F5344CB8AC3E}">
        <p14:creationId xmlns:p14="http://schemas.microsoft.com/office/powerpoint/2010/main" val="1591013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dirty="0" smtClean="0"/>
              <a:t>Thank you for participating in today’s discussion.</a:t>
            </a:r>
          </a:p>
          <a:p>
            <a:pPr marL="171450" indent="-171450" eaLnBrk="1" hangingPunct="1">
              <a:spcBef>
                <a:spcPct val="0"/>
              </a:spcBef>
              <a:buFontTx/>
              <a:buChar char="•"/>
            </a:pPr>
            <a:r>
              <a:rPr lang="en-US" altLang="en-US" dirty="0" smtClean="0"/>
              <a:t>Feel free to contact us at nysfptraining@jsi.com</a:t>
            </a:r>
          </a:p>
          <a:p>
            <a:pPr marL="171450" indent="-171450" eaLnBrk="1" hangingPunct="1">
              <a:spcBef>
                <a:spcPct val="0"/>
              </a:spcBef>
              <a:buFontTx/>
              <a:buChar char="•"/>
            </a:pPr>
            <a:r>
              <a:rPr lang="en-US" altLang="en-US" dirty="0" smtClean="0"/>
              <a:t>Please</a:t>
            </a:r>
            <a:r>
              <a:rPr lang="en-US" altLang="en-US" baseline="0" dirty="0" smtClean="0"/>
              <a:t> take a second to complete the evaluation before you leave! </a:t>
            </a:r>
          </a:p>
          <a:p>
            <a:pPr marL="171450" indent="-171450" eaLnBrk="1" hangingPunct="1">
              <a:spcBef>
                <a:spcPct val="0"/>
              </a:spcBef>
              <a:buFontTx/>
              <a:buChar char="•"/>
            </a:pPr>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15E21CD-BAB4-49A2-9863-D619B13BCAF6}" type="slidenum">
              <a:rPr lang="en-US" altLang="en-US" smtClean="0"/>
              <a:pPr fontAlgn="base">
                <a:spcBef>
                  <a:spcPct val="0"/>
                </a:spcBef>
                <a:spcAft>
                  <a:spcPct val="0"/>
                </a:spcAft>
              </a:pPr>
              <a:t>28</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buSzPct val="25000"/>
              <a:defRPr/>
            </a:pPr>
            <a:r>
              <a:rPr lang="en-US" sz="1800" dirty="0" smtClean="0"/>
              <a:t>Here’s what we’re planning to cover on today’s call. Today we’ll: </a:t>
            </a:r>
            <a:endParaRPr lang="en-US" sz="1800" dirty="0"/>
          </a:p>
          <a:p>
            <a:pPr marL="171450" lvl="0" indent="-171450">
              <a:buFont typeface="Arial" pitchFamily="34" charset="0"/>
              <a:buChar char="•"/>
              <a:defRPr/>
            </a:pPr>
            <a:r>
              <a:rPr lang="en-US" dirty="0" smtClean="0"/>
              <a:t>Discuss</a:t>
            </a:r>
            <a:r>
              <a:rPr lang="en-US" baseline="0" dirty="0" smtClean="0"/>
              <a:t> th</a:t>
            </a:r>
            <a:r>
              <a:rPr lang="en-US" dirty="0" smtClean="0"/>
              <a:t>e benefits of using an opt-out approach to chlamydia screening for sexually active women 24 years and younger (as well as</a:t>
            </a:r>
            <a:r>
              <a:rPr lang="en-US" baseline="0" dirty="0" smtClean="0"/>
              <a:t> women &gt;24 years of age who are at increased risk, and men at increased risk)</a:t>
            </a:r>
          </a:p>
          <a:p>
            <a:pPr marL="171450" lvl="0" indent="-171450">
              <a:buFont typeface="Arial" pitchFamily="34" charset="0"/>
              <a:buChar char="•"/>
              <a:defRPr/>
            </a:pPr>
            <a:r>
              <a:rPr lang="en-US" dirty="0" smtClean="0"/>
              <a:t>Provide examples of opt-out and normalizing language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Discuss the need for chlamydia screening with clients in an inclusive, culturally competent way,</a:t>
            </a:r>
            <a:r>
              <a:rPr lang="en-US" baseline="0" dirty="0" smtClean="0"/>
              <a:t> through the CDCs framework of the 5 Ps</a:t>
            </a:r>
            <a:endParaRPr lang="en-US" dirty="0" smtClean="0"/>
          </a:p>
          <a:p>
            <a:pPr marL="171450" lvl="0" indent="-171450">
              <a:buFont typeface="Arial" pitchFamily="34" charset="0"/>
              <a:buChar char="•"/>
              <a:defRPr/>
            </a:pPr>
            <a:r>
              <a:rPr lang="en-US" dirty="0" smtClean="0"/>
              <a:t>We’ll hear from Planned</a:t>
            </a:r>
            <a:r>
              <a:rPr lang="en-US" baseline="0" dirty="0" smtClean="0"/>
              <a:t> Parenthood of Mohawk Hudson to hear how they’ve integrated normalizing and opt out language, and increased staff comfort with that language</a:t>
            </a:r>
            <a:endParaRPr lang="en-US" dirty="0" smtClean="0"/>
          </a:p>
          <a:p>
            <a:pPr marL="628650" lvl="1" indent="-171450" eaLnBrk="1" fontAlgn="auto" hangingPunct="1">
              <a:spcBef>
                <a:spcPts val="0"/>
              </a:spcBef>
              <a:spcAft>
                <a:spcPts val="0"/>
              </a:spcAft>
              <a:buFont typeface="Arial" panose="020B0604020202020204" pitchFamily="34" charset="0"/>
              <a:buChar char="•"/>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buFont typeface="Arial" panose="020B0604020202020204" pitchFamily="34" charset="0"/>
              <a:buNone/>
              <a:defRPr/>
            </a:pPr>
            <a:endParaRPr lang="en-US" dirty="0" smtClean="0"/>
          </a:p>
          <a:p>
            <a:pPr eaLnBrk="1" fontAlgn="auto" hangingPunct="1">
              <a:spcBef>
                <a:spcPts val="0"/>
              </a:spcBef>
              <a:spcAft>
                <a:spcPts val="0"/>
              </a:spcAft>
              <a:buSzPct val="25000"/>
              <a:defRPr/>
            </a:pPr>
            <a:endParaRPr lang="en-US" sz="1800" dirty="0" smtClean="0"/>
          </a:p>
          <a:p>
            <a:pPr eaLnBrk="1" fontAlgn="auto" hangingPunct="1">
              <a:spcBef>
                <a:spcPts val="0"/>
              </a:spcBef>
              <a:spcAft>
                <a:spcPts val="0"/>
              </a:spcAft>
              <a:defRPr/>
            </a:pPr>
            <a:endParaRPr 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
                <a:srgbClr val="000000"/>
              </a:buClr>
              <a:buSzPct val="25000"/>
            </a:pPr>
            <a:fld id="{13095B3D-4A9E-487F-A9E7-C2776C9DFBBB}" type="slidenum">
              <a:rPr lang="en-US" altLang="en-US">
                <a:solidFill>
                  <a:srgbClr val="000000"/>
                </a:solidFill>
                <a:sym typeface="Calibri" panose="020F0502020204030204" pitchFamily="34" charset="0"/>
              </a:rPr>
              <a:pPr>
                <a:spcBef>
                  <a:spcPct val="0"/>
                </a:spcBef>
                <a:buClr>
                  <a:srgbClr val="000000"/>
                </a:buClr>
                <a:buSzPct val="25000"/>
              </a:pPr>
              <a:t>3</a:t>
            </a:fld>
            <a:endParaRPr lang="en-US" altLang="en-US">
              <a:solidFill>
                <a:srgbClr val="000000"/>
              </a:solidFill>
              <a:sym typeface="Calibri" panose="020F0502020204030204" pitchFamily="34" charset="0"/>
            </a:endParaRPr>
          </a:p>
        </p:txBody>
      </p:sp>
    </p:spTree>
    <p:extLst>
      <p:ext uri="{BB962C8B-B14F-4D97-AF65-F5344CB8AC3E}">
        <p14:creationId xmlns:p14="http://schemas.microsoft.com/office/powerpoint/2010/main" val="2804246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fontAlgn="auto" hangingPunct="1">
              <a:spcBef>
                <a:spcPts val="0"/>
              </a:spcBef>
              <a:spcAft>
                <a:spcPts val="0"/>
              </a:spcAft>
              <a:buFont typeface="Arial" panose="020B0604020202020204" pitchFamily="34" charset="0"/>
              <a:buChar char="•"/>
              <a:defRPr/>
            </a:pPr>
            <a:r>
              <a:rPr lang="en-US" dirty="0" smtClean="0"/>
              <a:t>At a high level, the strategies for this best practice recommendation are to:</a:t>
            </a:r>
          </a:p>
          <a:p>
            <a:pPr marL="628650" lvl="1" indent="-171450">
              <a:buFont typeface="Arial" panose="020B0604020202020204" pitchFamily="34" charset="0"/>
              <a:buChar char="•"/>
              <a:defRPr/>
            </a:pPr>
            <a:r>
              <a:rPr lang="en-US" altLang="en-US" dirty="0" smtClean="0"/>
              <a:t>Use normalizing language when</a:t>
            </a:r>
            <a:r>
              <a:rPr lang="en-US" altLang="en-US" baseline="0" dirty="0" smtClean="0"/>
              <a:t> talking about chlamydia screening</a:t>
            </a:r>
            <a:endParaRPr lang="en-US" altLang="en-US" dirty="0" smtClean="0"/>
          </a:p>
          <a:p>
            <a:pPr marL="628650" lvl="1" indent="-171450">
              <a:buFont typeface="Arial" panose="020B0604020202020204" pitchFamily="34" charset="0"/>
              <a:buChar char="•"/>
              <a:defRPr/>
            </a:pPr>
            <a:r>
              <a:rPr lang="en-US" altLang="en-US" dirty="0" smtClean="0"/>
              <a:t>Use opt-out language for females 24 and younger </a:t>
            </a:r>
          </a:p>
          <a:p>
            <a:pPr marL="628650" lvl="1" indent="-171450">
              <a:buFont typeface="Arial" panose="020B0604020202020204" pitchFamily="34" charset="0"/>
              <a:buChar char="•"/>
              <a:defRPr/>
            </a:pPr>
            <a:r>
              <a:rPr lang="en-US" altLang="en-US" dirty="0" smtClean="0"/>
              <a:t>Include </a:t>
            </a:r>
            <a:r>
              <a:rPr lang="en-US" altLang="en-US" u="sng" dirty="0" smtClean="0"/>
              <a:t>all</a:t>
            </a:r>
            <a:r>
              <a:rPr lang="en-US" altLang="en-US" dirty="0" smtClean="0"/>
              <a:t> staff</a:t>
            </a:r>
            <a:r>
              <a:rPr lang="en-US" altLang="en-US" baseline="0" dirty="0" smtClean="0"/>
              <a:t> </a:t>
            </a:r>
            <a:r>
              <a:rPr lang="en-US" altLang="en-US" dirty="0" smtClean="0"/>
              <a:t>in training about chlamydia</a:t>
            </a:r>
            <a:r>
              <a:rPr lang="en-US" altLang="en-US" baseline="0" dirty="0" smtClean="0"/>
              <a:t> screening</a:t>
            </a:r>
            <a:r>
              <a:rPr lang="en-US" altLang="en-US" dirty="0" smtClean="0"/>
              <a:t>—and</a:t>
            </a:r>
            <a:r>
              <a:rPr lang="en-US" altLang="en-US" baseline="0" dirty="0" smtClean="0"/>
              <a:t> having training that includes information about chlamydia and screening, </a:t>
            </a:r>
            <a:r>
              <a:rPr lang="en-US" altLang="en-US" dirty="0" smtClean="0"/>
              <a:t>sample scripts and opportunities for staff to practice role-playing</a:t>
            </a:r>
          </a:p>
          <a:p>
            <a:pPr marL="628650" lvl="1" indent="-171450">
              <a:buFont typeface="Arial" panose="020B0604020202020204" pitchFamily="34" charset="0"/>
              <a:buChar char="•"/>
              <a:defRPr/>
            </a:pPr>
            <a:r>
              <a:rPr lang="en-US" altLang="en-US" dirty="0" smtClean="0"/>
              <a:t>Educate clients on the importance of chlamydia screening annually, and how to reduce their risk for STDs</a:t>
            </a:r>
          </a:p>
          <a:p>
            <a:pPr marL="457200" lvl="2" eaLnBrk="1" fontAlgn="auto" hangingPunct="1">
              <a:spcBef>
                <a:spcPts val="0"/>
              </a:spcBef>
              <a:spcAft>
                <a:spcPts val="0"/>
              </a:spcAft>
              <a:buFont typeface="Arial" panose="020B0604020202020204" pitchFamily="34" charset="0"/>
              <a:buNone/>
              <a:defRPr/>
            </a:pPr>
            <a:endParaRPr 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BDB416-45B7-41B5-87DF-7EE3316F5480}" type="slidenum">
              <a:rPr lang="en-US" altLang="en-US"/>
              <a:pPr>
                <a:spcBef>
                  <a:spcPct val="0"/>
                </a:spcBef>
              </a:pPr>
              <a:t>4</a:t>
            </a:fld>
            <a:endParaRPr lang="en-US" altLang="en-US"/>
          </a:p>
        </p:txBody>
      </p:sp>
    </p:spTree>
    <p:extLst>
      <p:ext uri="{BB962C8B-B14F-4D97-AF65-F5344CB8AC3E}">
        <p14:creationId xmlns:p14="http://schemas.microsoft.com/office/powerpoint/2010/main" val="162201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fontAlgn="auto" hangingPunct="1">
              <a:spcBef>
                <a:spcPts val="0"/>
              </a:spcBef>
              <a:spcAft>
                <a:spcPts val="0"/>
              </a:spcAft>
              <a:buFont typeface="Arial" panose="020B0604020202020204" pitchFamily="34" charset="0"/>
              <a:buChar char="•"/>
              <a:defRPr/>
            </a:pPr>
            <a:r>
              <a:rPr lang="en-US" altLang="en-US" dirty="0" smtClean="0"/>
              <a:t>As you saw</a:t>
            </a:r>
            <a:r>
              <a:rPr lang="en-US" altLang="en-US" baseline="0" dirty="0" smtClean="0"/>
              <a:t> on the earlier slide about strategies, it’s important that all staff </a:t>
            </a:r>
            <a:r>
              <a:rPr lang="en-US" altLang="en-US" dirty="0" smtClean="0"/>
              <a:t>understand and can articulate CDC and the U.S. Preventive Services Task Force recommendations. </a:t>
            </a:r>
          </a:p>
          <a:p>
            <a:pPr marL="171450" indent="-171450" eaLnBrk="1" fontAlgn="auto" hangingPunct="1">
              <a:spcBef>
                <a:spcPts val="0"/>
              </a:spcBef>
              <a:spcAft>
                <a:spcPts val="0"/>
              </a:spcAft>
              <a:buFont typeface="Arial" panose="020B0604020202020204" pitchFamily="34" charset="0"/>
              <a:buChar char="•"/>
              <a:defRPr/>
            </a:pPr>
            <a:r>
              <a:rPr lang="en-US" altLang="en-US" dirty="0" smtClean="0"/>
              <a:t>These recommendations include:</a:t>
            </a:r>
          </a:p>
          <a:p>
            <a:pPr marL="628650" lvl="1" indent="-171450" eaLnBrk="1" fontAlgn="auto" hangingPunct="1">
              <a:spcBef>
                <a:spcPts val="0"/>
              </a:spcBef>
              <a:spcAft>
                <a:spcPts val="0"/>
              </a:spcAft>
              <a:buFont typeface="Arial" panose="020B0604020202020204" pitchFamily="34" charset="0"/>
              <a:buChar char="•"/>
              <a:defRPr/>
            </a:pPr>
            <a:r>
              <a:rPr lang="en-US" altLang="en-US" dirty="0" smtClean="0"/>
              <a:t>Annual screening for all sexually active women 24 years old and younger </a:t>
            </a:r>
          </a:p>
          <a:p>
            <a:pPr marL="628650" lvl="1" indent="-171450" eaLnBrk="1" fontAlgn="auto" hangingPunct="1">
              <a:spcBef>
                <a:spcPts val="0"/>
              </a:spcBef>
              <a:spcAft>
                <a:spcPts val="0"/>
              </a:spcAft>
              <a:buFont typeface="Arial" panose="020B0604020202020204" pitchFamily="34" charset="0"/>
              <a:buChar char="•"/>
              <a:defRPr/>
            </a:pPr>
            <a:r>
              <a:rPr lang="en-US" altLang="en-US" dirty="0" smtClean="0"/>
              <a:t>Testing for women over 24 at increased risk, including those who have:</a:t>
            </a:r>
          </a:p>
          <a:p>
            <a:pPr marL="1085850" lvl="2" indent="-171450" eaLnBrk="1" fontAlgn="auto" hangingPunct="1">
              <a:spcBef>
                <a:spcPts val="0"/>
              </a:spcBef>
              <a:spcAft>
                <a:spcPts val="0"/>
              </a:spcAft>
              <a:buFont typeface="Arial" panose="020B0604020202020204" pitchFamily="34" charset="0"/>
              <a:buChar char="•"/>
              <a:defRPr/>
            </a:pPr>
            <a:r>
              <a:rPr lang="en-US" altLang="en-US" dirty="0" smtClean="0"/>
              <a:t>a new sex partner</a:t>
            </a:r>
          </a:p>
          <a:p>
            <a:pPr marL="1085850" lvl="2" indent="-171450" eaLnBrk="1" fontAlgn="auto" hangingPunct="1">
              <a:spcBef>
                <a:spcPts val="0"/>
              </a:spcBef>
              <a:spcAft>
                <a:spcPts val="0"/>
              </a:spcAft>
              <a:buFont typeface="Arial" panose="020B0604020202020204" pitchFamily="34" charset="0"/>
              <a:buChar char="•"/>
              <a:defRPr/>
            </a:pPr>
            <a:r>
              <a:rPr lang="en-US" altLang="en-US" dirty="0" smtClean="0"/>
              <a:t>a sex partner with concurrent partners</a:t>
            </a:r>
          </a:p>
          <a:p>
            <a:pPr marL="1085850" lvl="2" indent="-171450" eaLnBrk="1" fontAlgn="auto" hangingPunct="1">
              <a:spcBef>
                <a:spcPts val="0"/>
              </a:spcBef>
              <a:spcAft>
                <a:spcPts val="0"/>
              </a:spcAft>
              <a:buFont typeface="Arial" panose="020B0604020202020204" pitchFamily="34" charset="0"/>
              <a:buChar char="•"/>
              <a:defRPr/>
            </a:pPr>
            <a:r>
              <a:rPr lang="en-US" altLang="en-US" dirty="0" smtClean="0"/>
              <a:t>And those</a:t>
            </a:r>
            <a:r>
              <a:rPr lang="en-US" altLang="en-US" baseline="0" dirty="0" smtClean="0"/>
              <a:t> who have </a:t>
            </a:r>
            <a:r>
              <a:rPr lang="en-US" altLang="en-US" dirty="0" smtClean="0"/>
              <a:t>a sex partner who has a sexually transmitted disease</a:t>
            </a:r>
          </a:p>
          <a:p>
            <a:pPr marL="628650" lvl="1" indent="-171450" eaLnBrk="1" fontAlgn="auto" hangingPunct="1">
              <a:spcBef>
                <a:spcPts val="0"/>
              </a:spcBef>
              <a:spcAft>
                <a:spcPts val="0"/>
              </a:spcAft>
              <a:buFont typeface="Arial" panose="020B0604020202020204" pitchFamily="34" charset="0"/>
              <a:buChar char="•"/>
              <a:defRPr/>
            </a:pPr>
            <a:r>
              <a:rPr lang="en-US" dirty="0" smtClean="0"/>
              <a:t>CDC’s guidance states that screening of sexually active young men in high prevalence clinical settings or in populations with high burden of infection like</a:t>
            </a:r>
            <a:r>
              <a:rPr lang="en-US" baseline="0" dirty="0" smtClean="0"/>
              <a:t> </a:t>
            </a:r>
            <a:r>
              <a:rPr lang="en-US" dirty="0" smtClean="0"/>
              <a:t>Men who have Sex with Men</a:t>
            </a:r>
            <a:r>
              <a:rPr lang="en-US" baseline="0" dirty="0" smtClean="0"/>
              <a:t> </a:t>
            </a:r>
            <a:r>
              <a:rPr lang="en-US" dirty="0" smtClean="0"/>
              <a:t>should be considered.</a:t>
            </a:r>
            <a:endParaRPr lang="en-US" altLang="en-US" dirty="0" smtClean="0"/>
          </a:p>
          <a:p>
            <a:pPr marL="1085850" lvl="2" indent="-171450" eaLnBrk="1" fontAlgn="auto" hangingPunct="1">
              <a:spcBef>
                <a:spcPts val="0"/>
              </a:spcBef>
              <a:spcAft>
                <a:spcPts val="0"/>
              </a:spcAft>
              <a:buFont typeface="Arial" panose="020B0604020202020204" pitchFamily="34" charset="0"/>
              <a:buChar char="•"/>
              <a:defRPr/>
            </a:pPr>
            <a:endParaRPr lang="en-US" altLang="en-US" dirty="0" smtClean="0"/>
          </a:p>
          <a:p>
            <a:pPr eaLnBrk="1" fontAlgn="auto" hangingPunct="1">
              <a:spcBef>
                <a:spcPts val="0"/>
              </a:spcBef>
              <a:spcAft>
                <a:spcPts val="0"/>
              </a:spcAft>
              <a:buFont typeface="Arial" panose="020B0604020202020204" pitchFamily="34" charset="0"/>
              <a:buNone/>
              <a:defRPr/>
            </a:pPr>
            <a:endParaRPr lang="en-US" b="1" u="sng" dirty="0" smtClean="0"/>
          </a:p>
          <a:p>
            <a:pPr eaLnBrk="1" hangingPunct="1">
              <a:spcBef>
                <a:spcPct val="0"/>
              </a:spcBef>
              <a:buFont typeface="Arial" panose="020B0604020202020204" pitchFamily="34" charset="0"/>
              <a:buNone/>
              <a:defRPr/>
            </a:pPr>
            <a:r>
              <a:rPr lang="en-US" b="1" u="sng" dirty="0" smtClean="0"/>
              <a:t>Sources (for reference) </a:t>
            </a:r>
          </a:p>
          <a:p>
            <a:pPr marL="171450" indent="-171450" eaLnBrk="1" hangingPunct="1">
              <a:buFont typeface="Arial" panose="020B0604020202020204" pitchFamily="34" charset="0"/>
              <a:buChar char="•"/>
              <a:defRPr/>
            </a:pPr>
            <a:r>
              <a:rPr lang="en-US" dirty="0" smtClean="0"/>
              <a:t>Centers for Disease Control and Prevention. Screening Recommendations and Considerations Referenced in Treatment Guidelines and Original Sources. August 2016 </a:t>
            </a:r>
            <a:r>
              <a:rPr lang="en-US" dirty="0" smtClean="0">
                <a:hlinkClick r:id="rId3"/>
              </a:rPr>
              <a:t>https://www.cdc.gov/std/tg2015/screening-recommendations.htm </a:t>
            </a:r>
            <a:endParaRPr lang="en-US" dirty="0" smtClean="0"/>
          </a:p>
          <a:p>
            <a:pPr marL="171450" indent="-171450" eaLnBrk="1" hangingPunct="1">
              <a:buFont typeface="Arial" panose="020B0604020202020204" pitchFamily="34" charset="0"/>
              <a:buChar char="•"/>
              <a:defRPr/>
            </a:pPr>
            <a:r>
              <a:rPr lang="en-US" dirty="0" err="1" smtClean="0"/>
              <a:t>LeFevre</a:t>
            </a:r>
            <a:r>
              <a:rPr lang="en-US" dirty="0" smtClean="0"/>
              <a:t> ML. Screening for Chlamydia and Gonorrhea: U.S. Preventive Services Task Force Recommendation Statement. Annals of internal medicine. Sep 23 2014.</a:t>
            </a:r>
          </a:p>
          <a:p>
            <a:pPr eaLnBrk="1" hangingPunct="1">
              <a:spcBef>
                <a:spcPct val="0"/>
              </a:spcBef>
              <a:buFont typeface="Arial" panose="020B0604020202020204" pitchFamily="34" charset="0"/>
              <a:buNone/>
              <a:defRPr/>
            </a:pPr>
            <a:endParaRPr lang="en-US" b="1" u="sng" dirty="0" smtClean="0"/>
          </a:p>
          <a:p>
            <a:pPr eaLnBrk="1" hangingPunct="1">
              <a:spcBef>
                <a:spcPct val="0"/>
              </a:spcBef>
              <a:buFont typeface="Arial" panose="020B0604020202020204" pitchFamily="34" charset="0"/>
              <a:buNone/>
              <a:defRPr/>
            </a:pPr>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0A6118-F68D-4D78-9E04-F39E6C4D29A6}" type="slidenum">
              <a:rPr lang="en-US" altLang="en-US"/>
              <a:pPr>
                <a:spcBef>
                  <a:spcPct val="0"/>
                </a:spcBef>
              </a:pPr>
              <a:t>5</a:t>
            </a:fld>
            <a:endParaRPr lang="en-US" altLang="en-US"/>
          </a:p>
        </p:txBody>
      </p:sp>
    </p:spTree>
    <p:extLst>
      <p:ext uri="{BB962C8B-B14F-4D97-AF65-F5344CB8AC3E}">
        <p14:creationId xmlns:p14="http://schemas.microsoft.com/office/powerpoint/2010/main" val="384007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defRPr/>
            </a:pPr>
            <a:r>
              <a:rPr lang="en-US" altLang="en-US" dirty="0" smtClean="0"/>
              <a:t>What prevents clients from seeking screening? </a:t>
            </a:r>
          </a:p>
          <a:p>
            <a:pPr marL="171450" indent="-171450" eaLnBrk="1" hangingPunct="1">
              <a:buFont typeface="Arial" panose="020B0604020202020204" pitchFamily="34" charset="0"/>
              <a:buChar char="•"/>
              <a:defRPr/>
            </a:pPr>
            <a:r>
              <a:rPr lang="en-US" altLang="en-US" dirty="0" smtClean="0"/>
              <a:t>There is a general lack of awareness regarding chlamydia screening guidelines on the part of the public, </a:t>
            </a:r>
          </a:p>
          <a:p>
            <a:pPr marL="171450" indent="-171450" eaLnBrk="1" hangingPunct="1">
              <a:buFont typeface="Arial" panose="020B0604020202020204" pitchFamily="34" charset="0"/>
              <a:buChar char="•"/>
              <a:defRPr/>
            </a:pPr>
            <a:r>
              <a:rPr lang="en-US" altLang="en-US" dirty="0" smtClean="0"/>
              <a:t>There is a lack of understanding about the silent nature of the disease,</a:t>
            </a:r>
          </a:p>
          <a:p>
            <a:pPr marL="171450" indent="-171450" eaLnBrk="1" hangingPunct="1">
              <a:buFont typeface="Arial" panose="020B0604020202020204" pitchFamily="34" charset="0"/>
              <a:buChar char="•"/>
              <a:defRPr/>
            </a:pPr>
            <a:r>
              <a:rPr lang="en-US" altLang="en-US" dirty="0" smtClean="0"/>
              <a:t>Little</a:t>
            </a:r>
            <a:r>
              <a:rPr lang="en-US" altLang="en-US" baseline="0" dirty="0" smtClean="0"/>
              <a:t> knowledge of the</a:t>
            </a:r>
            <a:r>
              <a:rPr lang="en-US" altLang="en-US" dirty="0" smtClean="0"/>
              <a:t> dangerous sequelae that can result from an untreated infection. </a:t>
            </a:r>
          </a:p>
          <a:p>
            <a:pPr marL="171450" indent="-171450" eaLnBrk="1" hangingPunct="1">
              <a:buFont typeface="Arial" panose="020B0604020202020204" pitchFamily="34" charset="0"/>
              <a:buChar char="•"/>
              <a:defRPr/>
            </a:pPr>
            <a:endParaRPr lang="en-US" altLang="en-US" dirty="0" smtClean="0"/>
          </a:p>
          <a:p>
            <a:pPr marL="171450" indent="-171450" eaLnBrk="1" hangingPunct="1">
              <a:buFont typeface="Arial" panose="020B0604020202020204" pitchFamily="34" charset="0"/>
              <a:buChar char="•"/>
              <a:defRPr/>
            </a:pPr>
            <a:r>
              <a:rPr lang="en-US" altLang="en-US" dirty="0" smtClean="0"/>
              <a:t>There is also significant social stigma associated with STDs that may prevent clients from seeking chlamydia and gonorrhea screening services.</a:t>
            </a:r>
          </a:p>
          <a:p>
            <a:pPr marL="171450" indent="-171450" eaLnBrk="1" hangingPunct="1">
              <a:buFont typeface="Arial" panose="020B0604020202020204" pitchFamily="34" charset="0"/>
              <a:buChar char="•"/>
              <a:defRPr/>
            </a:pPr>
            <a:endParaRPr lang="en-US" altLang="en-US" dirty="0" smtClean="0"/>
          </a:p>
          <a:p>
            <a:pPr marL="171450" indent="-171450" eaLnBrk="1" hangingPunct="1">
              <a:buFont typeface="Arial" panose="020B0604020202020204" pitchFamily="34" charset="0"/>
              <a:buChar char="•"/>
              <a:defRPr/>
            </a:pPr>
            <a:r>
              <a:rPr lang="en-US" altLang="en-US" dirty="0" smtClean="0"/>
              <a:t>The way chlamydia screening is presented to the client can make a big difference. </a:t>
            </a:r>
          </a:p>
          <a:p>
            <a:pPr marL="171450" indent="-171450" eaLnBrk="1" hangingPunct="1">
              <a:buFont typeface="Arial" panose="020B0604020202020204" pitchFamily="34" charset="0"/>
              <a:buChar char="•"/>
              <a:defRPr/>
            </a:pPr>
            <a:r>
              <a:rPr lang="en-US" altLang="en-US" dirty="0" smtClean="0"/>
              <a:t>The statement that “it’s normal to test, we test everyone in your age group,” often frames the visit in a positive light. These</a:t>
            </a:r>
            <a:r>
              <a:rPr lang="en-US" altLang="en-US" baseline="0" dirty="0" smtClean="0"/>
              <a:t> are examples of normalizing language</a:t>
            </a:r>
            <a:endParaRPr lang="en-US" altLang="en-US" dirty="0" smtClean="0"/>
          </a:p>
          <a:p>
            <a:pPr marL="171450" indent="-171450" eaLnBrk="1" hangingPunct="1">
              <a:buFont typeface="Arial" panose="020B0604020202020204" pitchFamily="34" charset="0"/>
              <a:buChar char="•"/>
              <a:defRPr/>
            </a:pPr>
            <a:r>
              <a:rPr lang="en-US" altLang="en-US" dirty="0" smtClean="0"/>
              <a:t>Staff training should emphasis the use of normalizing language.</a:t>
            </a:r>
          </a:p>
          <a:p>
            <a:pPr marL="171450" indent="-171450" eaLnBrk="1" hangingPunct="1">
              <a:buFont typeface="Arial" panose="020B0604020202020204" pitchFamily="34" charset="0"/>
              <a:buChar char="•"/>
              <a:defRPr/>
            </a:pPr>
            <a:r>
              <a:rPr lang="en-US" altLang="en-US" dirty="0" smtClean="0"/>
              <a:t>Using opt-out language makes screening a routine part of clinical services.</a:t>
            </a:r>
          </a:p>
          <a:p>
            <a:pPr marL="171450" indent="-171450" eaLnBrk="1" fontAlgn="auto" hangingPunct="1">
              <a:spcBef>
                <a:spcPts val="0"/>
              </a:spcBef>
              <a:spcAft>
                <a:spcPts val="0"/>
              </a:spcAft>
              <a:buFont typeface="Arial" panose="020B0604020202020204" pitchFamily="34" charset="0"/>
              <a:buChar char="•"/>
              <a:defRPr/>
            </a:pPr>
            <a:r>
              <a:rPr lang="en-US" altLang="en-US" dirty="0" smtClean="0"/>
              <a:t>Use of opt-out and normalizing language:</a:t>
            </a:r>
          </a:p>
          <a:p>
            <a:pPr marL="628650" lvl="1" indent="-171450" eaLnBrk="1" fontAlgn="auto" hangingPunct="1">
              <a:spcBef>
                <a:spcPts val="0"/>
              </a:spcBef>
              <a:spcAft>
                <a:spcPts val="0"/>
              </a:spcAft>
              <a:buFont typeface="Arial" panose="020B0604020202020204" pitchFamily="34" charset="0"/>
              <a:buChar char="•"/>
              <a:defRPr/>
            </a:pPr>
            <a:r>
              <a:rPr lang="en-US" altLang="en-US" dirty="0" smtClean="0"/>
              <a:t>Helps reduce stigma</a:t>
            </a:r>
          </a:p>
          <a:p>
            <a:pPr marL="628650" lvl="1" indent="-171450" eaLnBrk="1" fontAlgn="auto" hangingPunct="1">
              <a:spcBef>
                <a:spcPts val="0"/>
              </a:spcBef>
              <a:spcAft>
                <a:spcPts val="0"/>
              </a:spcAft>
              <a:buFont typeface="Arial" panose="020B0604020202020204" pitchFamily="34" charset="0"/>
              <a:buChar char="•"/>
              <a:defRPr/>
            </a:pPr>
            <a:r>
              <a:rPr lang="en-US" altLang="en-US" dirty="0" smtClean="0"/>
              <a:t>Reduces shame</a:t>
            </a:r>
          </a:p>
          <a:p>
            <a:pPr marL="628650" lvl="1" indent="-171450" eaLnBrk="1" fontAlgn="auto" hangingPunct="1">
              <a:spcBef>
                <a:spcPts val="0"/>
              </a:spcBef>
              <a:spcAft>
                <a:spcPts val="0"/>
              </a:spcAft>
              <a:buFont typeface="Arial" panose="020B0604020202020204" pitchFamily="34" charset="0"/>
              <a:buChar char="•"/>
              <a:defRPr/>
            </a:pPr>
            <a:r>
              <a:rPr lang="en-US" altLang="en-US" dirty="0" smtClean="0"/>
              <a:t>And Makes both</a:t>
            </a:r>
            <a:r>
              <a:rPr lang="en-US" altLang="en-US" b="1" dirty="0" smtClean="0"/>
              <a:t> </a:t>
            </a:r>
            <a:r>
              <a:rPr lang="en-US" altLang="en-US" dirty="0" smtClean="0"/>
              <a:t>clients and staff feel more comfortable</a:t>
            </a:r>
          </a:p>
          <a:p>
            <a:pPr eaLnBrk="1" fontAlgn="auto" hangingPunct="1">
              <a:spcBef>
                <a:spcPts val="0"/>
              </a:spcBef>
              <a:spcAft>
                <a:spcPts val="0"/>
              </a:spcAft>
              <a:buFont typeface="Arial" panose="020B0604020202020204" pitchFamily="34" charset="0"/>
              <a:buNone/>
              <a:defRPr/>
            </a:pPr>
            <a:endParaRPr lang="en-US" altLang="en-US" b="1" u="sng"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A31A49-626E-4609-B44C-8C078207C2E3}" type="slidenum">
              <a:rPr lang="en-US" altLang="en-US"/>
              <a:pPr>
                <a:spcBef>
                  <a:spcPct val="0"/>
                </a:spcBef>
              </a:pPr>
              <a:t>6</a:t>
            </a:fld>
            <a:endParaRPr lang="en-US" altLang="en-US"/>
          </a:p>
        </p:txBody>
      </p:sp>
    </p:spTree>
    <p:extLst>
      <p:ext uri="{BB962C8B-B14F-4D97-AF65-F5344CB8AC3E}">
        <p14:creationId xmlns:p14="http://schemas.microsoft.com/office/powerpoint/2010/main" val="355963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171450" eaLnBrk="1" hangingPunct="1">
              <a:buFont typeface="Arial" panose="020B0604020202020204" pitchFamily="34" charset="0"/>
              <a:buChar char="•"/>
              <a:defRPr/>
            </a:pPr>
            <a:r>
              <a:rPr lang="en-US" altLang="en-US" dirty="0" smtClean="0"/>
              <a:t>Often, chlamydia screening is presented in a way that suggests that only clients who have engaged in high risk behavior will need a chlamydia screen, and can lead some clients to say, “No, thank you.” </a:t>
            </a:r>
          </a:p>
          <a:p>
            <a:pPr marL="228600" indent="-171450" eaLnBrk="1" hangingPunct="1">
              <a:buFont typeface="Arial" panose="020B0604020202020204" pitchFamily="34" charset="0"/>
              <a:buChar char="•"/>
              <a:defRPr/>
            </a:pPr>
            <a:r>
              <a:rPr lang="en-US" altLang="en-US" dirty="0" smtClean="0"/>
              <a:t>Avoid questions such as, “Do you want to be screened?” or “Do you need to be screened?” </a:t>
            </a:r>
          </a:p>
          <a:p>
            <a:pPr marL="228600" indent="-171450" eaLnBrk="1" hangingPunct="1">
              <a:buFont typeface="Arial" panose="020B0604020202020204" pitchFamily="34" charset="0"/>
              <a:buChar char="•"/>
              <a:defRPr/>
            </a:pPr>
            <a:r>
              <a:rPr lang="en-US" altLang="en-US" dirty="0" smtClean="0"/>
              <a:t>These questions are associated with:</a:t>
            </a:r>
          </a:p>
          <a:p>
            <a:pPr marL="685800" lvl="1" indent="-171450" eaLnBrk="1" hangingPunct="1">
              <a:buFont typeface="Arial" panose="020B0604020202020204" pitchFamily="34" charset="0"/>
              <a:buChar char="•"/>
              <a:defRPr/>
            </a:pPr>
            <a:r>
              <a:rPr lang="en-US" altLang="en-US" dirty="0" smtClean="0"/>
              <a:t>the assumption that clients know when they need to be tested</a:t>
            </a:r>
          </a:p>
          <a:p>
            <a:pPr marL="685800" lvl="1" indent="-171450" eaLnBrk="1" hangingPunct="1">
              <a:buFont typeface="Arial" panose="020B0604020202020204" pitchFamily="34" charset="0"/>
              <a:buChar char="•"/>
              <a:defRPr/>
            </a:pPr>
            <a:r>
              <a:rPr lang="en-US" altLang="en-US" dirty="0" smtClean="0"/>
              <a:t>And have high rates of decline</a:t>
            </a:r>
          </a:p>
          <a:p>
            <a:pPr marL="57150" lvl="0" indent="0" eaLnBrk="1" hangingPunct="1">
              <a:buFont typeface="Arial" panose="020B0604020202020204" pitchFamily="34" charset="0"/>
              <a:buNone/>
              <a:defRPr/>
            </a:pPr>
            <a:endParaRPr lang="en-US" altLang="en-US" dirty="0" smtClean="0"/>
          </a:p>
          <a:p>
            <a:pPr marL="514350" lvl="1" eaLnBrk="1" hangingPunct="1">
              <a:buFont typeface="Arial" panose="020B0604020202020204" pitchFamily="34" charset="0"/>
              <a:buNone/>
              <a:defRPr/>
            </a:pPr>
            <a:endParaRPr lang="en-US" altLang="en-US" dirty="0" smtClean="0"/>
          </a:p>
          <a:p>
            <a:pPr marL="57150" eaLnBrk="1" hangingPunct="1">
              <a:buFont typeface="Arial" panose="020B0604020202020204" pitchFamily="34" charset="0"/>
              <a:buNone/>
              <a:defRPr/>
            </a:pPr>
            <a:endParaRPr lang="en-US" b="1" u="sng" dirty="0" smtClean="0"/>
          </a:p>
          <a:p>
            <a:pPr marL="228600" indent="-171450" eaLnBrk="1" hangingPunct="1">
              <a:buFont typeface="Arial" panose="020B0604020202020204" pitchFamily="34" charset="0"/>
              <a:buChar char="•"/>
              <a:defRPr/>
            </a:pPr>
            <a:endParaRPr lang="en-US" b="1" u="sng" dirty="0" smtClean="0"/>
          </a:p>
          <a:p>
            <a:pPr marL="57150" eaLnBrk="1" hangingPunct="1">
              <a:buFont typeface="Arial" panose="020B0604020202020204" pitchFamily="34" charset="0"/>
              <a:buNone/>
              <a:defRPr/>
            </a:pPr>
            <a:endParaRPr lang="en-US" b="1" u="sng" dirty="0" smtClean="0"/>
          </a:p>
          <a:p>
            <a:pPr marL="57150" eaLnBrk="1" hangingPunct="1">
              <a:buFont typeface="Arial" panose="020B0604020202020204" pitchFamily="34" charset="0"/>
              <a:buNone/>
              <a:defRPr/>
            </a:pPr>
            <a:endParaRPr lang="en-US" altLang="en-US" dirty="0" smtClean="0"/>
          </a:p>
          <a:p>
            <a:pPr marL="57150" eaLnBrk="1" hangingPunct="1">
              <a:buFont typeface="Arial" panose="020B0604020202020204" pitchFamily="34" charset="0"/>
              <a:buNone/>
              <a:defRPr/>
            </a:pPr>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75B007-F3ED-4307-A9D7-9C63E16B26FE}" type="slidenum">
              <a:rPr lang="en-US" altLang="en-US"/>
              <a:pPr>
                <a:spcBef>
                  <a:spcPct val="0"/>
                </a:spcBef>
              </a:pPr>
              <a:t>7</a:t>
            </a:fld>
            <a:endParaRPr lang="en-US" altLang="en-US"/>
          </a:p>
        </p:txBody>
      </p:sp>
    </p:spTree>
    <p:extLst>
      <p:ext uri="{BB962C8B-B14F-4D97-AF65-F5344CB8AC3E}">
        <p14:creationId xmlns:p14="http://schemas.microsoft.com/office/powerpoint/2010/main" val="4104353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hangingPunct="1">
              <a:spcAft>
                <a:spcPts val="0"/>
              </a:spcAft>
              <a:buFont typeface="Arial" panose="020B0604020202020204" pitchFamily="34" charset="0"/>
              <a:buChar char="•"/>
              <a:defRPr/>
            </a:pPr>
            <a:r>
              <a:rPr lang="en-US" dirty="0" smtClean="0">
                <a:solidFill>
                  <a:schemeClr val="tx1">
                    <a:lumMod val="75000"/>
                    <a:lumOff val="25000"/>
                  </a:schemeClr>
                </a:solidFill>
              </a:rPr>
              <a:t>Use open ended questions. For example, “What do you know about STDs?” </a:t>
            </a:r>
          </a:p>
          <a:p>
            <a:pPr marL="628650" lvl="1" indent="-171450" eaLnBrk="1" hangingPunct="1">
              <a:spcAft>
                <a:spcPts val="0"/>
              </a:spcAft>
              <a:buFont typeface="Arial" panose="020B0604020202020204" pitchFamily="34" charset="0"/>
              <a:buChar char="•"/>
              <a:defRPr/>
            </a:pPr>
            <a:r>
              <a:rPr lang="en-US" dirty="0" smtClean="0">
                <a:solidFill>
                  <a:schemeClr val="tx1">
                    <a:lumMod val="75000"/>
                    <a:lumOff val="25000"/>
                  </a:schemeClr>
                </a:solidFill>
              </a:rPr>
              <a:t>Open-ended questions reduce the risk of making assumptions that may be incorrect.</a:t>
            </a:r>
          </a:p>
          <a:p>
            <a:pPr marL="628650" lvl="1" indent="-171450" eaLnBrk="1" hangingPunct="1">
              <a:spcAft>
                <a:spcPts val="0"/>
              </a:spcAft>
              <a:buFont typeface="Arial" panose="020B0604020202020204" pitchFamily="34" charset="0"/>
              <a:buChar char="•"/>
              <a:defRPr/>
            </a:pPr>
            <a:r>
              <a:rPr lang="en-US" dirty="0" smtClean="0">
                <a:solidFill>
                  <a:schemeClr val="tx1">
                    <a:lumMod val="75000"/>
                    <a:lumOff val="25000"/>
                  </a:schemeClr>
                </a:solidFill>
              </a:rPr>
              <a:t>We miss a lot when we don’t allow clients to tell their stories.</a:t>
            </a:r>
          </a:p>
          <a:p>
            <a:pPr marL="171450" indent="-171450" eaLnBrk="1" hangingPunct="1">
              <a:spcAft>
                <a:spcPts val="0"/>
              </a:spcAft>
              <a:buFont typeface="Arial" panose="020B0604020202020204" pitchFamily="34" charset="0"/>
              <a:buChar char="•"/>
              <a:defRPr/>
            </a:pPr>
            <a:r>
              <a:rPr lang="en-US" dirty="0" smtClean="0"/>
              <a:t>Normalizing language can help both clients and staff feel comfortable discussing chlamydia screening.</a:t>
            </a:r>
          </a:p>
          <a:p>
            <a:pPr eaLnBrk="1" hangingPunct="1">
              <a:spcAft>
                <a:spcPts val="0"/>
              </a:spcAft>
              <a:buFont typeface="Wingdings" panose="05000000000000000000" pitchFamily="2" charset="2"/>
              <a:buChar char="v"/>
              <a:defRPr/>
            </a:pPr>
            <a:endParaRPr lang="en-US" dirty="0" smtClean="0">
              <a:solidFill>
                <a:schemeClr val="tx1">
                  <a:lumMod val="75000"/>
                  <a:lumOff val="25000"/>
                </a:schemeClr>
              </a:solidFill>
            </a:endParaRPr>
          </a:p>
          <a:p>
            <a:pPr>
              <a:defRPr/>
            </a:pPr>
            <a:endParaRPr 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E41904-F682-4DF5-BF30-A19D4D4336A5}" type="slidenum">
              <a:rPr lang="en-US" altLang="en-US"/>
              <a:pPr>
                <a:spcBef>
                  <a:spcPct val="0"/>
                </a:spcBef>
              </a:pPr>
              <a:t>8</a:t>
            </a:fld>
            <a:endParaRPr lang="en-US" altLang="en-US"/>
          </a:p>
        </p:txBody>
      </p:sp>
    </p:spTree>
    <p:extLst>
      <p:ext uri="{BB962C8B-B14F-4D97-AF65-F5344CB8AC3E}">
        <p14:creationId xmlns:p14="http://schemas.microsoft.com/office/powerpoint/2010/main" val="2054772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fontAlgn="auto" hangingPunct="1">
              <a:spcBef>
                <a:spcPts val="0"/>
              </a:spcBef>
              <a:spcAft>
                <a:spcPts val="0"/>
              </a:spcAft>
              <a:buFont typeface="Arial" panose="020B0604020202020204" pitchFamily="34" charset="0"/>
              <a:buChar char="•"/>
              <a:defRPr/>
            </a:pPr>
            <a:r>
              <a:rPr lang="en-US" altLang="en-US" dirty="0" smtClean="0"/>
              <a:t>Opt-out language is especially helpful for female clients 24 and younger, given the recommendation of universal screening in this population. </a:t>
            </a:r>
          </a:p>
          <a:p>
            <a:pPr marL="171450" indent="-171450" eaLnBrk="1" fontAlgn="auto" hangingPunct="1">
              <a:spcBef>
                <a:spcPts val="0"/>
              </a:spcBef>
              <a:spcAft>
                <a:spcPts val="0"/>
              </a:spcAft>
              <a:buFont typeface="Arial" panose="020B0604020202020204" pitchFamily="34" charset="0"/>
              <a:buChar char="•"/>
              <a:defRPr/>
            </a:pPr>
            <a:r>
              <a:rPr lang="en-US" altLang="en-US" dirty="0" smtClean="0"/>
              <a:t>Some examples of opt-out language associated with higher screening rates are:</a:t>
            </a:r>
          </a:p>
          <a:p>
            <a:pPr marL="914400" lvl="1" indent="-457200">
              <a:buFont typeface="Arial" panose="020B0604020202020204" pitchFamily="34" charset="0"/>
              <a:buChar char="•"/>
              <a:defRPr/>
            </a:pPr>
            <a:r>
              <a:rPr lang="en-US" sz="2800" dirty="0" smtClean="0"/>
              <a:t>“I recommend a test for chlamydia and gonorrhea to all my clients under 25.”</a:t>
            </a:r>
            <a:endParaRPr lang="en-US" sz="1100" dirty="0" smtClean="0"/>
          </a:p>
          <a:p>
            <a:pPr marL="914400" lvl="1" indent="-457200">
              <a:buFont typeface="Arial" panose="020B0604020202020204" pitchFamily="34" charset="0"/>
              <a:buChar char="•"/>
              <a:defRPr/>
            </a:pPr>
            <a:r>
              <a:rPr lang="en-US" altLang="en-US" sz="2800" dirty="0" smtClean="0"/>
              <a:t>“Chlamydia often has no symptoms. </a:t>
            </a:r>
            <a:r>
              <a:rPr lang="en-US" sz="2800" dirty="0" smtClean="0"/>
              <a:t>While you’re here today we should screen you, if that’s okay with you, unless you’ve been screened recently.”</a:t>
            </a:r>
            <a:endParaRPr lang="en-US" altLang="en-US" sz="1100" dirty="0" smtClean="0"/>
          </a:p>
          <a:p>
            <a:pPr marL="914400" lvl="1" indent="-457200">
              <a:buFont typeface="Arial" panose="020B0604020202020204" pitchFamily="34" charset="0"/>
              <a:buChar char="•"/>
              <a:defRPr/>
            </a:pPr>
            <a:r>
              <a:rPr lang="en-US" altLang="en-US" sz="2800" dirty="0" smtClean="0"/>
              <a:t>“Untreated chlamydia can lead to infertility or the inability to have children. The test is quick and easy. If it’s okay with you, let’s go ahead and get you tested today.”</a:t>
            </a:r>
          </a:p>
          <a:p>
            <a:pPr marL="685800" lvl="1" indent="-171450" eaLnBrk="1" hangingPunct="1">
              <a:buFont typeface="Arial" panose="020B0604020202020204" pitchFamily="34" charset="0"/>
              <a:buChar char="•"/>
              <a:defRPr/>
            </a:pPr>
            <a:endParaRPr lang="en-US" altLang="en-US" dirty="0" smtClean="0"/>
          </a:p>
          <a:p>
            <a:pPr marL="514350" lvl="1" eaLnBrk="1" hangingPunct="1">
              <a:buFont typeface="Arial" panose="020B0604020202020204" pitchFamily="34" charset="0"/>
              <a:buNone/>
              <a:defRPr/>
            </a:pPr>
            <a:endParaRPr lang="en-US" altLang="en-US" dirty="0" smtClean="0"/>
          </a:p>
          <a:p>
            <a:pPr eaLnBrk="1" fontAlgn="auto" hangingPunct="1">
              <a:spcBef>
                <a:spcPts val="0"/>
              </a:spcBef>
              <a:spcAft>
                <a:spcPts val="0"/>
              </a:spcAft>
              <a:buFont typeface="Arial" panose="020B0604020202020204" pitchFamily="34" charset="0"/>
              <a:buNone/>
              <a:defRPr/>
            </a:pPr>
            <a:endParaRPr lang="en-US" b="1" u="sng"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1E4B1B-6024-4308-A677-0DD8A0B16494}" type="slidenum">
              <a:rPr lang="en-US" altLang="en-US"/>
              <a:pPr>
                <a:spcBef>
                  <a:spcPct val="0"/>
                </a:spcBef>
              </a:pPr>
              <a:t>9</a:t>
            </a:fld>
            <a:endParaRPr lang="en-US" altLang="en-US"/>
          </a:p>
        </p:txBody>
      </p:sp>
    </p:spTree>
    <p:extLst>
      <p:ext uri="{BB962C8B-B14F-4D97-AF65-F5344CB8AC3E}">
        <p14:creationId xmlns:p14="http://schemas.microsoft.com/office/powerpoint/2010/main" val="81121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3EFF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5400" b="1">
                <a:latin typeface="Segoe Condensed" panose="020B0606040200020203" pitchFamily="34" charset="0"/>
                <a:ea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normAutofit/>
          </a:bodyPr>
          <a:lstStyle>
            <a:lvl1pPr marL="0" indent="0" algn="ctr">
              <a:buNone/>
              <a:defRPr sz="2800" b="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4F2F93E0-A87E-4B7B-8B89-0DA4BEDB3B4D}" type="slidenum">
              <a:rPr lang="en-US"/>
              <a:pPr>
                <a:defRPr/>
              </a:pPr>
              <a:t>‹#›</a:t>
            </a:fld>
            <a:endParaRPr lang="en-US"/>
          </a:p>
        </p:txBody>
      </p:sp>
    </p:spTree>
    <p:extLst>
      <p:ext uri="{BB962C8B-B14F-4D97-AF65-F5344CB8AC3E}">
        <p14:creationId xmlns:p14="http://schemas.microsoft.com/office/powerpoint/2010/main" val="283857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8B66AC86-1CA6-4712-A4BB-D703A997FC0C}" type="slidenum">
              <a:rPr lang="en-US"/>
              <a:pPr>
                <a:defRPr/>
              </a:pPr>
              <a:t>‹#›</a:t>
            </a:fld>
            <a:endParaRPr lang="en-US" dirty="0"/>
          </a:p>
        </p:txBody>
      </p:sp>
    </p:spTree>
    <p:extLst>
      <p:ext uri="{BB962C8B-B14F-4D97-AF65-F5344CB8AC3E}">
        <p14:creationId xmlns:p14="http://schemas.microsoft.com/office/powerpoint/2010/main" val="122015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5277E2A-5D2A-49CE-B748-869C3DC1D763}" type="slidenum">
              <a:rPr lang="en-US"/>
              <a:pPr>
                <a:defRPr/>
              </a:pPr>
              <a:t>‹#›</a:t>
            </a:fld>
            <a:endParaRPr lang="en-US" dirty="0"/>
          </a:p>
        </p:txBody>
      </p:sp>
    </p:spTree>
    <p:extLst>
      <p:ext uri="{BB962C8B-B14F-4D97-AF65-F5344CB8AC3E}">
        <p14:creationId xmlns:p14="http://schemas.microsoft.com/office/powerpoint/2010/main" val="147569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1130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1423589"/>
            <a:ext cx="8229600" cy="2388313"/>
          </a:xfrm>
        </p:spPr>
        <p:txBody>
          <a:bodyPr anchor="t" anchorCtr="0">
            <a:normAutofit/>
          </a:bodyPr>
          <a:lstStyle>
            <a:lvl1pPr algn="l">
              <a:lnSpc>
                <a:spcPts val="6800"/>
              </a:lnSpc>
              <a:defRPr sz="7200" kern="1200" baseline="0">
                <a:solidFill>
                  <a:schemeClr val="bg1"/>
                </a:solidFill>
              </a:defRPr>
            </a:lvl1pPr>
          </a:lstStyle>
          <a:p>
            <a:r>
              <a:rPr lang="en-US" dirty="0"/>
              <a:t>Click to edit Master title style</a:t>
            </a:r>
          </a:p>
        </p:txBody>
      </p:sp>
      <p:sp>
        <p:nvSpPr>
          <p:cNvPr id="14" name="Text Placeholder 2"/>
          <p:cNvSpPr>
            <a:spLocks noGrp="1"/>
          </p:cNvSpPr>
          <p:nvPr>
            <p:ph type="body" idx="1"/>
          </p:nvPr>
        </p:nvSpPr>
        <p:spPr>
          <a:xfrm>
            <a:off x="457200" y="3829567"/>
            <a:ext cx="7772400" cy="845946"/>
          </a:xfrm>
        </p:spPr>
        <p:txBody>
          <a:bodyPr anchor="t" anchorCtr="0"/>
          <a:lstStyle>
            <a:lvl1pPr marL="0" indent="0" algn="l">
              <a:spcBef>
                <a:spcPts val="0"/>
              </a:spcBef>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3" name="Picture 2" descr="Logo Lockup No Tag Horz 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8460" y="6363608"/>
            <a:ext cx="2198340" cy="277793"/>
          </a:xfrm>
          <a:prstGeom prst="rect">
            <a:avLst/>
          </a:prstGeom>
        </p:spPr>
      </p:pic>
    </p:spTree>
    <p:extLst>
      <p:ext uri="{BB962C8B-B14F-4D97-AF65-F5344CB8AC3E}">
        <p14:creationId xmlns:p14="http://schemas.microsoft.com/office/powerpoint/2010/main" val="176608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42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 Lockup PP alone_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91751"/>
            <a:ext cx="181858" cy="225948"/>
          </a:xfrm>
          <a:prstGeom prst="rect">
            <a:avLst/>
          </a:prstGeom>
        </p:spPr>
      </p:pic>
      <p:sp>
        <p:nvSpPr>
          <p:cNvPr id="11" name="Slide Number Placeholder 5"/>
          <p:cNvSpPr>
            <a:spLocks noGrp="1"/>
          </p:cNvSpPr>
          <p:nvPr>
            <p:ph type="sldNum" sz="quarter" idx="12"/>
          </p:nvPr>
        </p:nvSpPr>
        <p:spPr>
          <a:xfrm>
            <a:off x="6553200" y="6356350"/>
            <a:ext cx="2133600" cy="365125"/>
          </a:xfrm>
        </p:spPr>
        <p:txBody>
          <a:bodyPr/>
          <a:lstStyle>
            <a:lvl1pPr>
              <a:defRPr sz="1000"/>
            </a:lvl1pPr>
          </a:lstStyle>
          <a:p>
            <a:fld id="{3532CD1E-524A-F24C-833E-D1292D301A24}" type="slidenum">
              <a:rPr lang="en-US" smtClean="0"/>
              <a:pPr/>
              <a:t>‹#›</a:t>
            </a:fld>
            <a:endParaRPr lang="en-US" dirty="0"/>
          </a:p>
        </p:txBody>
      </p:sp>
      <p:sp>
        <p:nvSpPr>
          <p:cNvPr id="9" name="Footer Placeholder 4"/>
          <p:cNvSpPr>
            <a:spLocks noGrp="1"/>
          </p:cNvSpPr>
          <p:nvPr>
            <p:ph type="ftr" sz="quarter" idx="11"/>
          </p:nvPr>
        </p:nvSpPr>
        <p:spPr>
          <a:xfrm>
            <a:off x="656839" y="6341950"/>
            <a:ext cx="2895600" cy="310919"/>
          </a:xfrm>
        </p:spPr>
        <p:txBody>
          <a:bodyPr/>
          <a:lstStyle>
            <a:lvl1pPr algn="l">
              <a:defRPr b="0" i="0"/>
            </a:lvl1pPr>
          </a:lstStyle>
          <a:p>
            <a:r>
              <a:rPr lang="en-US" dirty="0"/>
              <a:t>Footer Goes Here (Edit on Master)</a:t>
            </a:r>
          </a:p>
        </p:txBody>
      </p:sp>
    </p:spTree>
    <p:extLst>
      <p:ext uri="{BB962C8B-B14F-4D97-AF65-F5344CB8AC3E}">
        <p14:creationId xmlns:p14="http://schemas.microsoft.com/office/powerpoint/2010/main" val="1719098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Pink">
    <p:spTree>
      <p:nvGrpSpPr>
        <p:cNvPr id="1" name=""/>
        <p:cNvGrpSpPr/>
        <p:nvPr/>
      </p:nvGrpSpPr>
      <p:grpSpPr>
        <a:xfrm>
          <a:off x="0" y="0"/>
          <a:ext cx="0" cy="0"/>
          <a:chOff x="0" y="0"/>
          <a:chExt cx="0" cy="0"/>
        </a:xfrm>
      </p:grpSpPr>
      <p:sp>
        <p:nvSpPr>
          <p:cNvPr id="7" name="Rectangle 6"/>
          <p:cNvSpPr/>
          <p:nvPr userDrawn="1"/>
        </p:nvSpPr>
        <p:spPr>
          <a:xfrm>
            <a:off x="0" y="0"/>
            <a:ext cx="9144000" cy="611305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p:nvPr>
        </p:nvSpPr>
        <p:spPr>
          <a:xfrm>
            <a:off x="457200" y="1423589"/>
            <a:ext cx="8229600" cy="2388313"/>
          </a:xfrm>
        </p:spPr>
        <p:txBody>
          <a:bodyPr anchor="t" anchorCtr="0">
            <a:normAutofit/>
          </a:bodyPr>
          <a:lstStyle>
            <a:lvl1pPr algn="l">
              <a:lnSpc>
                <a:spcPts val="6800"/>
              </a:lnSpc>
              <a:defRPr sz="7200" kern="1200" baseline="0">
                <a:solidFill>
                  <a:schemeClr val="bg1"/>
                </a:solidFill>
              </a:defRPr>
            </a:lvl1pPr>
          </a:lstStyle>
          <a:p>
            <a:r>
              <a:rPr lang="en-US" dirty="0"/>
              <a:t>Click to edit Master title style</a:t>
            </a:r>
          </a:p>
        </p:txBody>
      </p:sp>
      <p:sp>
        <p:nvSpPr>
          <p:cNvPr id="9" name="Text Placeholder 2"/>
          <p:cNvSpPr>
            <a:spLocks noGrp="1"/>
          </p:cNvSpPr>
          <p:nvPr>
            <p:ph type="body" idx="1"/>
          </p:nvPr>
        </p:nvSpPr>
        <p:spPr>
          <a:xfrm>
            <a:off x="457200" y="3829567"/>
            <a:ext cx="7772400" cy="845946"/>
          </a:xfrm>
        </p:spPr>
        <p:txBody>
          <a:bodyPr anchor="t" anchorCtr="0"/>
          <a:lstStyle>
            <a:lvl1pPr marL="0" indent="0" algn="l">
              <a:spcBef>
                <a:spcPts val="0"/>
              </a:spcBef>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0" name="Picture 9" descr="Logo Lockup PP alone_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91751"/>
            <a:ext cx="181858" cy="225948"/>
          </a:xfrm>
          <a:prstGeom prst="rect">
            <a:avLst/>
          </a:prstGeom>
        </p:spPr>
      </p:pic>
      <p:sp>
        <p:nvSpPr>
          <p:cNvPr id="11" name="Slide Number Placeholder 5"/>
          <p:cNvSpPr>
            <a:spLocks noGrp="1"/>
          </p:cNvSpPr>
          <p:nvPr>
            <p:ph type="sldNum" sz="quarter" idx="12"/>
          </p:nvPr>
        </p:nvSpPr>
        <p:spPr>
          <a:xfrm>
            <a:off x="6553200" y="6356350"/>
            <a:ext cx="2133600" cy="365125"/>
          </a:xfrm>
        </p:spPr>
        <p:txBody>
          <a:bodyPr/>
          <a:lstStyle>
            <a:lvl1pPr>
              <a:defRPr sz="1000"/>
            </a:lvl1pPr>
          </a:lstStyle>
          <a:p>
            <a:fld id="{3532CD1E-524A-F24C-833E-D1292D301A24}" type="slidenum">
              <a:rPr lang="en-US" smtClean="0"/>
              <a:pPr/>
              <a:t>‹#›</a:t>
            </a:fld>
            <a:endParaRPr lang="en-US" dirty="0"/>
          </a:p>
        </p:txBody>
      </p:sp>
      <p:sp>
        <p:nvSpPr>
          <p:cNvPr id="12" name="Footer Placeholder 4"/>
          <p:cNvSpPr>
            <a:spLocks noGrp="1"/>
          </p:cNvSpPr>
          <p:nvPr>
            <p:ph type="ftr" sz="quarter" idx="11"/>
          </p:nvPr>
        </p:nvSpPr>
        <p:spPr>
          <a:xfrm>
            <a:off x="656839" y="6341950"/>
            <a:ext cx="2895600" cy="310919"/>
          </a:xfrm>
        </p:spPr>
        <p:txBody>
          <a:bodyPr/>
          <a:lstStyle>
            <a:lvl1pPr algn="l">
              <a:defRPr b="0" i="0"/>
            </a:lvl1pPr>
          </a:lstStyle>
          <a:p>
            <a:r>
              <a:rPr lang="en-US" dirty="0"/>
              <a:t>Footer Goes Here (Edit on Master)</a:t>
            </a:r>
          </a:p>
        </p:txBody>
      </p:sp>
    </p:spTree>
    <p:extLst>
      <p:ext uri="{BB962C8B-B14F-4D97-AF65-F5344CB8AC3E}">
        <p14:creationId xmlns:p14="http://schemas.microsoft.com/office/powerpoint/2010/main" val="1895232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LtBlue">
    <p:spTree>
      <p:nvGrpSpPr>
        <p:cNvPr id="1" name=""/>
        <p:cNvGrpSpPr/>
        <p:nvPr/>
      </p:nvGrpSpPr>
      <p:grpSpPr>
        <a:xfrm>
          <a:off x="0" y="0"/>
          <a:ext cx="0" cy="0"/>
          <a:chOff x="0" y="0"/>
          <a:chExt cx="0" cy="0"/>
        </a:xfrm>
      </p:grpSpPr>
      <p:sp>
        <p:nvSpPr>
          <p:cNvPr id="6" name="Rectangle 5"/>
          <p:cNvSpPr/>
          <p:nvPr userDrawn="1"/>
        </p:nvSpPr>
        <p:spPr>
          <a:xfrm>
            <a:off x="0" y="0"/>
            <a:ext cx="9144000" cy="611305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457200" y="1423589"/>
            <a:ext cx="8229600" cy="2388313"/>
          </a:xfrm>
        </p:spPr>
        <p:txBody>
          <a:bodyPr anchor="t" anchorCtr="0">
            <a:normAutofit/>
          </a:bodyPr>
          <a:lstStyle>
            <a:lvl1pPr algn="l">
              <a:lnSpc>
                <a:spcPts val="6800"/>
              </a:lnSpc>
              <a:defRPr sz="7200" kern="1200" baseline="0">
                <a:solidFill>
                  <a:schemeClr val="bg1"/>
                </a:solidFill>
              </a:defRPr>
            </a:lvl1pPr>
          </a:lstStyle>
          <a:p>
            <a:r>
              <a:rPr lang="en-US" dirty="0"/>
              <a:t>Click to edit Master title style</a:t>
            </a:r>
          </a:p>
        </p:txBody>
      </p:sp>
      <p:sp>
        <p:nvSpPr>
          <p:cNvPr id="8" name="Text Placeholder 2"/>
          <p:cNvSpPr>
            <a:spLocks noGrp="1"/>
          </p:cNvSpPr>
          <p:nvPr>
            <p:ph type="body" idx="1"/>
          </p:nvPr>
        </p:nvSpPr>
        <p:spPr>
          <a:xfrm>
            <a:off x="457200" y="3829567"/>
            <a:ext cx="7772400" cy="845946"/>
          </a:xfrm>
        </p:spPr>
        <p:txBody>
          <a:bodyPr anchor="t" anchorCtr="0"/>
          <a:lstStyle>
            <a:lvl1pPr marL="0" indent="0" algn="l">
              <a:spcBef>
                <a:spcPts val="0"/>
              </a:spcBef>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9" name="Picture 8" descr="Logo Lockup PP alone_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91751"/>
            <a:ext cx="181858" cy="225948"/>
          </a:xfrm>
          <a:prstGeom prst="rect">
            <a:avLst/>
          </a:prstGeom>
        </p:spPr>
      </p:pic>
      <p:sp>
        <p:nvSpPr>
          <p:cNvPr id="10" name="Slide Number Placeholder 5"/>
          <p:cNvSpPr>
            <a:spLocks noGrp="1"/>
          </p:cNvSpPr>
          <p:nvPr>
            <p:ph type="sldNum" sz="quarter" idx="12"/>
          </p:nvPr>
        </p:nvSpPr>
        <p:spPr>
          <a:xfrm>
            <a:off x="6553200" y="6356350"/>
            <a:ext cx="2133600" cy="365125"/>
          </a:xfrm>
        </p:spPr>
        <p:txBody>
          <a:bodyPr/>
          <a:lstStyle>
            <a:lvl1pPr>
              <a:defRPr sz="1000"/>
            </a:lvl1pPr>
          </a:lstStyle>
          <a:p>
            <a:fld id="{3532CD1E-524A-F24C-833E-D1292D301A24}" type="slidenum">
              <a:rPr lang="en-US" smtClean="0"/>
              <a:pPr/>
              <a:t>‹#›</a:t>
            </a:fld>
            <a:endParaRPr lang="en-US" dirty="0"/>
          </a:p>
        </p:txBody>
      </p:sp>
      <p:sp>
        <p:nvSpPr>
          <p:cNvPr id="11" name="Footer Placeholder 4"/>
          <p:cNvSpPr>
            <a:spLocks noGrp="1"/>
          </p:cNvSpPr>
          <p:nvPr>
            <p:ph type="ftr" sz="quarter" idx="11"/>
          </p:nvPr>
        </p:nvSpPr>
        <p:spPr>
          <a:xfrm>
            <a:off x="656839" y="6341950"/>
            <a:ext cx="2895600" cy="310919"/>
          </a:xfrm>
        </p:spPr>
        <p:txBody>
          <a:bodyPr/>
          <a:lstStyle>
            <a:lvl1pPr algn="l">
              <a:defRPr b="0" i="0"/>
            </a:lvl1pPr>
          </a:lstStyle>
          <a:p>
            <a:r>
              <a:rPr lang="en-US" dirty="0"/>
              <a:t>Footer Goes Here (Edit on Master)</a:t>
            </a:r>
          </a:p>
        </p:txBody>
      </p:sp>
    </p:spTree>
    <p:extLst>
      <p:ext uri="{BB962C8B-B14F-4D97-AF65-F5344CB8AC3E}">
        <p14:creationId xmlns:p14="http://schemas.microsoft.com/office/powerpoint/2010/main" val="3963097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Logo Lockup PP alone_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91751"/>
            <a:ext cx="181858" cy="225948"/>
          </a:xfrm>
          <a:prstGeom prst="rect">
            <a:avLst/>
          </a:prstGeom>
        </p:spPr>
      </p:pic>
      <p:sp>
        <p:nvSpPr>
          <p:cNvPr id="9" name="Slide Number Placeholder 5"/>
          <p:cNvSpPr>
            <a:spLocks noGrp="1"/>
          </p:cNvSpPr>
          <p:nvPr>
            <p:ph type="sldNum" sz="quarter" idx="12"/>
          </p:nvPr>
        </p:nvSpPr>
        <p:spPr>
          <a:xfrm>
            <a:off x="6553200" y="6356350"/>
            <a:ext cx="2133600" cy="365125"/>
          </a:xfrm>
        </p:spPr>
        <p:txBody>
          <a:bodyPr/>
          <a:lstStyle>
            <a:lvl1pPr>
              <a:defRPr sz="1000"/>
            </a:lvl1pPr>
          </a:lstStyle>
          <a:p>
            <a:fld id="{3532CD1E-524A-F24C-833E-D1292D301A24}" type="slidenum">
              <a:rPr lang="en-US" smtClean="0"/>
              <a:pPr/>
              <a:t>‹#›</a:t>
            </a:fld>
            <a:endParaRPr lang="en-US" dirty="0"/>
          </a:p>
        </p:txBody>
      </p:sp>
      <p:sp>
        <p:nvSpPr>
          <p:cNvPr id="10" name="Footer Placeholder 4"/>
          <p:cNvSpPr>
            <a:spLocks noGrp="1"/>
          </p:cNvSpPr>
          <p:nvPr>
            <p:ph type="ftr" sz="quarter" idx="11"/>
          </p:nvPr>
        </p:nvSpPr>
        <p:spPr>
          <a:xfrm>
            <a:off x="656839" y="6341950"/>
            <a:ext cx="2895600" cy="310919"/>
          </a:xfrm>
        </p:spPr>
        <p:txBody>
          <a:bodyPr/>
          <a:lstStyle>
            <a:lvl1pPr algn="l">
              <a:defRPr b="0" i="0"/>
            </a:lvl1pPr>
          </a:lstStyle>
          <a:p>
            <a:r>
              <a:rPr lang="en-US" dirty="0"/>
              <a:t>Footer Goes Here (Edit on Master)</a:t>
            </a:r>
          </a:p>
        </p:txBody>
      </p:sp>
      <p:sp>
        <p:nvSpPr>
          <p:cNvPr id="11" name="Title 1"/>
          <p:cNvSpPr>
            <a:spLocks noGrp="1"/>
          </p:cNvSpPr>
          <p:nvPr>
            <p:ph type="title"/>
          </p:nvPr>
        </p:nvSpPr>
        <p:spPr>
          <a:xfrm>
            <a:off x="457200" y="274638"/>
            <a:ext cx="8229600" cy="1143000"/>
          </a:xfrm>
        </p:spPr>
        <p:txBody>
          <a:bodyPr anchor="t" anchorCtr="0">
            <a:normAutofit/>
          </a:bodyPr>
          <a:lstStyle>
            <a:lvl1pPr algn="l">
              <a:defRPr sz="4200"/>
            </a:lvl1pPr>
          </a:lstStyle>
          <a:p>
            <a:r>
              <a:rPr lang="en-US" dirty="0"/>
              <a:t>Click to edit Master title style</a:t>
            </a:r>
          </a:p>
        </p:txBody>
      </p:sp>
    </p:spTree>
    <p:extLst>
      <p:ext uri="{BB962C8B-B14F-4D97-AF65-F5344CB8AC3E}">
        <p14:creationId xmlns:p14="http://schemas.microsoft.com/office/powerpoint/2010/main" val="3895740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1158540"/>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693653"/>
            <a:ext cx="4040188" cy="34325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1158540"/>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693653"/>
            <a:ext cx="4041775" cy="34325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 Lockup PP alone_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91751"/>
            <a:ext cx="181858" cy="225948"/>
          </a:xfrm>
          <a:prstGeom prst="rect">
            <a:avLst/>
          </a:prstGeom>
        </p:spPr>
      </p:pic>
      <p:sp>
        <p:nvSpPr>
          <p:cNvPr id="11" name="Slide Number Placeholder 5"/>
          <p:cNvSpPr>
            <a:spLocks noGrp="1"/>
          </p:cNvSpPr>
          <p:nvPr>
            <p:ph type="sldNum" sz="quarter" idx="12"/>
          </p:nvPr>
        </p:nvSpPr>
        <p:spPr>
          <a:xfrm>
            <a:off x="6553200" y="6356350"/>
            <a:ext cx="2133600" cy="365125"/>
          </a:xfrm>
        </p:spPr>
        <p:txBody>
          <a:bodyPr/>
          <a:lstStyle>
            <a:lvl1pPr>
              <a:defRPr sz="1000"/>
            </a:lvl1pPr>
          </a:lstStyle>
          <a:p>
            <a:fld id="{3532CD1E-524A-F24C-833E-D1292D301A24}" type="slidenum">
              <a:rPr lang="en-US" smtClean="0"/>
              <a:pPr/>
              <a:t>‹#›</a:t>
            </a:fld>
            <a:endParaRPr lang="en-US" dirty="0"/>
          </a:p>
        </p:txBody>
      </p:sp>
      <p:sp>
        <p:nvSpPr>
          <p:cNvPr id="12" name="Footer Placeholder 4"/>
          <p:cNvSpPr>
            <a:spLocks noGrp="1"/>
          </p:cNvSpPr>
          <p:nvPr>
            <p:ph type="ftr" sz="quarter" idx="11"/>
          </p:nvPr>
        </p:nvSpPr>
        <p:spPr>
          <a:xfrm>
            <a:off x="656839" y="6341950"/>
            <a:ext cx="2895600" cy="310919"/>
          </a:xfrm>
        </p:spPr>
        <p:txBody>
          <a:bodyPr/>
          <a:lstStyle>
            <a:lvl1pPr algn="l">
              <a:defRPr b="0" i="0"/>
            </a:lvl1pPr>
          </a:lstStyle>
          <a:p>
            <a:r>
              <a:rPr lang="en-US" dirty="0"/>
              <a:t>Footer Goes Here (Edit on Master)</a:t>
            </a:r>
          </a:p>
        </p:txBody>
      </p:sp>
    </p:spTree>
    <p:extLst>
      <p:ext uri="{BB962C8B-B14F-4D97-AF65-F5344CB8AC3E}">
        <p14:creationId xmlns:p14="http://schemas.microsoft.com/office/powerpoint/2010/main" val="1312524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Logo Lockup PP alone_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91751"/>
            <a:ext cx="181858" cy="225948"/>
          </a:xfrm>
          <a:prstGeom prst="rect">
            <a:avLst/>
          </a:prstGeom>
        </p:spPr>
      </p:pic>
      <p:sp>
        <p:nvSpPr>
          <p:cNvPr id="7" name="Slide Number Placeholder 5"/>
          <p:cNvSpPr>
            <a:spLocks noGrp="1"/>
          </p:cNvSpPr>
          <p:nvPr>
            <p:ph type="sldNum" sz="quarter" idx="12"/>
          </p:nvPr>
        </p:nvSpPr>
        <p:spPr>
          <a:xfrm>
            <a:off x="6553200" y="6356350"/>
            <a:ext cx="2133600" cy="365125"/>
          </a:xfrm>
        </p:spPr>
        <p:txBody>
          <a:bodyPr/>
          <a:lstStyle>
            <a:lvl1pPr>
              <a:defRPr sz="1000"/>
            </a:lvl1pPr>
          </a:lstStyle>
          <a:p>
            <a:fld id="{3532CD1E-524A-F24C-833E-D1292D301A24}" type="slidenum">
              <a:rPr lang="en-US" smtClean="0"/>
              <a:pPr/>
              <a:t>‹#›</a:t>
            </a:fld>
            <a:endParaRPr lang="en-US" dirty="0"/>
          </a:p>
        </p:txBody>
      </p:sp>
      <p:sp>
        <p:nvSpPr>
          <p:cNvPr id="8" name="Footer Placeholder 4"/>
          <p:cNvSpPr>
            <a:spLocks noGrp="1"/>
          </p:cNvSpPr>
          <p:nvPr>
            <p:ph type="ftr" sz="quarter" idx="11"/>
          </p:nvPr>
        </p:nvSpPr>
        <p:spPr>
          <a:xfrm>
            <a:off x="656839" y="6341950"/>
            <a:ext cx="2895600" cy="310919"/>
          </a:xfrm>
        </p:spPr>
        <p:txBody>
          <a:bodyPr/>
          <a:lstStyle>
            <a:lvl1pPr algn="l">
              <a:defRPr b="0" i="0"/>
            </a:lvl1pPr>
          </a:lstStyle>
          <a:p>
            <a:r>
              <a:rPr lang="en-US" dirty="0"/>
              <a:t>Footer Goes Here (Edit on Master)</a:t>
            </a:r>
          </a:p>
        </p:txBody>
      </p:sp>
    </p:spTree>
    <p:extLst>
      <p:ext uri="{BB962C8B-B14F-4D97-AF65-F5344CB8AC3E}">
        <p14:creationId xmlns:p14="http://schemas.microsoft.com/office/powerpoint/2010/main" val="3457899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 Lockup PP alone_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91751"/>
            <a:ext cx="181858" cy="225948"/>
          </a:xfrm>
          <a:prstGeom prst="rect">
            <a:avLst/>
          </a:prstGeom>
        </p:spPr>
      </p:pic>
      <p:sp>
        <p:nvSpPr>
          <p:cNvPr id="6" name="Slide Number Placeholder 5"/>
          <p:cNvSpPr>
            <a:spLocks noGrp="1"/>
          </p:cNvSpPr>
          <p:nvPr>
            <p:ph type="sldNum" sz="quarter" idx="12"/>
          </p:nvPr>
        </p:nvSpPr>
        <p:spPr>
          <a:xfrm>
            <a:off x="6553200" y="6356350"/>
            <a:ext cx="2133600" cy="365125"/>
          </a:xfrm>
        </p:spPr>
        <p:txBody>
          <a:bodyPr/>
          <a:lstStyle>
            <a:lvl1pPr>
              <a:defRPr sz="1000"/>
            </a:lvl1pPr>
          </a:lstStyle>
          <a:p>
            <a:fld id="{3532CD1E-524A-F24C-833E-D1292D301A24}" type="slidenum">
              <a:rPr lang="en-US" smtClean="0"/>
              <a:pPr/>
              <a:t>‹#›</a:t>
            </a:fld>
            <a:endParaRPr lang="en-US" dirty="0"/>
          </a:p>
        </p:txBody>
      </p:sp>
      <p:sp>
        <p:nvSpPr>
          <p:cNvPr id="7" name="Footer Placeholder 4"/>
          <p:cNvSpPr>
            <a:spLocks noGrp="1"/>
          </p:cNvSpPr>
          <p:nvPr>
            <p:ph type="ftr" sz="quarter" idx="11"/>
          </p:nvPr>
        </p:nvSpPr>
        <p:spPr>
          <a:xfrm>
            <a:off x="656839" y="6341950"/>
            <a:ext cx="2895600" cy="310919"/>
          </a:xfrm>
        </p:spPr>
        <p:txBody>
          <a:bodyPr/>
          <a:lstStyle>
            <a:lvl1pPr algn="l">
              <a:defRPr b="0" i="0"/>
            </a:lvl1pPr>
          </a:lstStyle>
          <a:p>
            <a:r>
              <a:rPr lang="en-US" dirty="0"/>
              <a:t>Footer Goes Here (Edit on Master)</a:t>
            </a:r>
          </a:p>
        </p:txBody>
      </p:sp>
    </p:spTree>
    <p:extLst>
      <p:ext uri="{BB962C8B-B14F-4D97-AF65-F5344CB8AC3E}">
        <p14:creationId xmlns:p14="http://schemas.microsoft.com/office/powerpoint/2010/main" val="157791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4B95B94E-F4CC-43A9-ADA2-00CE77818BE3}" type="slidenum">
              <a:rPr lang="en-US"/>
              <a:pPr>
                <a:defRPr/>
              </a:pPr>
              <a:t>‹#›</a:t>
            </a:fld>
            <a:endParaRPr lang="en-US" dirty="0"/>
          </a:p>
        </p:txBody>
      </p:sp>
    </p:spTree>
    <p:extLst>
      <p:ext uri="{BB962C8B-B14F-4D97-AF65-F5344CB8AC3E}">
        <p14:creationId xmlns:p14="http://schemas.microsoft.com/office/powerpoint/2010/main" val="38186228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7586" y="2735525"/>
            <a:ext cx="2853619" cy="857714"/>
          </a:xfrm>
        </p:spPr>
        <p:txBody>
          <a:bodyPr anchor="t" anchorCtr="0"/>
          <a:lstStyle>
            <a:lvl1pPr algn="l">
              <a:defRPr sz="2000" b="1"/>
            </a:lvl1pPr>
          </a:lstStyle>
          <a:p>
            <a:r>
              <a:rPr lang="en-US" dirty="0"/>
              <a:t>Click to edit Master title style</a:t>
            </a:r>
          </a:p>
        </p:txBody>
      </p:sp>
      <p:sp>
        <p:nvSpPr>
          <p:cNvPr id="4" name="Text Placeholder 3"/>
          <p:cNvSpPr>
            <a:spLocks noGrp="1"/>
          </p:cNvSpPr>
          <p:nvPr>
            <p:ph type="body" sz="half" idx="2"/>
          </p:nvPr>
        </p:nvSpPr>
        <p:spPr>
          <a:xfrm>
            <a:off x="5707586" y="3593239"/>
            <a:ext cx="2853619" cy="2366296"/>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5"/>
          <p:cNvSpPr>
            <a:spLocks noGrp="1"/>
          </p:cNvSpPr>
          <p:nvPr>
            <p:ph type="sldNum" sz="quarter" idx="12"/>
          </p:nvPr>
        </p:nvSpPr>
        <p:spPr>
          <a:xfrm>
            <a:off x="6553200" y="6356350"/>
            <a:ext cx="2133600" cy="365125"/>
          </a:xfrm>
        </p:spPr>
        <p:txBody>
          <a:bodyPr/>
          <a:lstStyle>
            <a:lvl1pPr>
              <a:defRPr sz="1000"/>
            </a:lvl1pPr>
          </a:lstStyle>
          <a:p>
            <a:fld id="{3532CD1E-524A-F24C-833E-D1292D301A24}" type="slidenum">
              <a:rPr lang="en-US" smtClean="0"/>
              <a:pPr/>
              <a:t>‹#›</a:t>
            </a:fld>
            <a:endParaRPr lang="en-US" dirty="0"/>
          </a:p>
        </p:txBody>
      </p:sp>
      <p:sp>
        <p:nvSpPr>
          <p:cNvPr id="12" name="Picture Placeholder 11"/>
          <p:cNvSpPr>
            <a:spLocks noGrp="1"/>
          </p:cNvSpPr>
          <p:nvPr>
            <p:ph type="pic" sz="quarter" idx="13" hasCustomPrompt="1"/>
          </p:nvPr>
        </p:nvSpPr>
        <p:spPr>
          <a:xfrm>
            <a:off x="0" y="0"/>
            <a:ext cx="5187938" cy="6858000"/>
          </a:xfrm>
        </p:spPr>
        <p:txBody>
          <a:bodyPr/>
          <a:lstStyle>
            <a:lvl1pPr>
              <a:defRPr sz="3200"/>
            </a:lvl1pPr>
          </a:lstStyle>
          <a:p>
            <a:r>
              <a:rPr lang="en-US" sz="2600" b="0" i="0" dirty="0">
                <a:solidFill>
                  <a:srgbClr val="000000"/>
                </a:solidFill>
                <a:latin typeface="Lucida Grande"/>
                <a:ea typeface="Lucida Grande"/>
                <a:cs typeface="Lucida Grande"/>
              </a:rPr>
              <a:t>Content with Caption</a:t>
            </a:r>
            <a:endParaRPr lang="en-US" dirty="0"/>
          </a:p>
        </p:txBody>
      </p:sp>
    </p:spTree>
    <p:extLst>
      <p:ext uri="{BB962C8B-B14F-4D97-AF65-F5344CB8AC3E}">
        <p14:creationId xmlns:p14="http://schemas.microsoft.com/office/powerpoint/2010/main" val="2917346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1130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8" name="Picture 7" descr="Logo Lockup PP alone_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91751"/>
            <a:ext cx="181858" cy="225948"/>
          </a:xfrm>
          <a:prstGeom prst="rect">
            <a:avLst/>
          </a:prstGeom>
        </p:spPr>
      </p:pic>
      <p:sp>
        <p:nvSpPr>
          <p:cNvPr id="9" name="Slide Number Placeholder 5"/>
          <p:cNvSpPr>
            <a:spLocks noGrp="1"/>
          </p:cNvSpPr>
          <p:nvPr>
            <p:ph type="sldNum" sz="quarter" idx="12"/>
          </p:nvPr>
        </p:nvSpPr>
        <p:spPr>
          <a:xfrm>
            <a:off x="6553200" y="6356350"/>
            <a:ext cx="2133600" cy="365125"/>
          </a:xfrm>
        </p:spPr>
        <p:txBody>
          <a:bodyPr/>
          <a:lstStyle>
            <a:lvl1pPr>
              <a:defRPr sz="1000"/>
            </a:lvl1pPr>
          </a:lstStyle>
          <a:p>
            <a:fld id="{3532CD1E-524A-F24C-833E-D1292D301A24}" type="slidenum">
              <a:rPr lang="en-US" smtClean="0"/>
              <a:pPr/>
              <a:t>‹#›</a:t>
            </a:fld>
            <a:endParaRPr lang="en-US" dirty="0"/>
          </a:p>
        </p:txBody>
      </p:sp>
      <p:sp>
        <p:nvSpPr>
          <p:cNvPr id="10" name="Footer Placeholder 4"/>
          <p:cNvSpPr>
            <a:spLocks noGrp="1"/>
          </p:cNvSpPr>
          <p:nvPr>
            <p:ph type="ftr" sz="quarter" idx="11"/>
          </p:nvPr>
        </p:nvSpPr>
        <p:spPr>
          <a:xfrm>
            <a:off x="656839" y="6341950"/>
            <a:ext cx="2895600" cy="310919"/>
          </a:xfrm>
        </p:spPr>
        <p:txBody>
          <a:bodyPr/>
          <a:lstStyle>
            <a:lvl1pPr algn="l">
              <a:defRPr b="0" i="0"/>
            </a:lvl1pPr>
          </a:lstStyle>
          <a:p>
            <a:r>
              <a:rPr lang="en-US" dirty="0"/>
              <a:t>Footer Goes Here (Edit on Master)</a:t>
            </a:r>
          </a:p>
        </p:txBody>
      </p:sp>
    </p:spTree>
    <p:extLst>
      <p:ext uri="{BB962C8B-B14F-4D97-AF65-F5344CB8AC3E}">
        <p14:creationId xmlns:p14="http://schemas.microsoft.com/office/powerpoint/2010/main" val="3053072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and Headline">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0"/>
            <a:ext cx="9144000" cy="61130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7" name="Picture 6" descr="Logo Lockup PP alone_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91751"/>
            <a:ext cx="181858" cy="225948"/>
          </a:xfrm>
          <a:prstGeom prst="rect">
            <a:avLst/>
          </a:prstGeom>
        </p:spPr>
      </p:pic>
      <p:sp>
        <p:nvSpPr>
          <p:cNvPr id="8" name="Slide Number Placeholder 5"/>
          <p:cNvSpPr>
            <a:spLocks noGrp="1"/>
          </p:cNvSpPr>
          <p:nvPr>
            <p:ph type="sldNum" sz="quarter" idx="12"/>
          </p:nvPr>
        </p:nvSpPr>
        <p:spPr>
          <a:xfrm>
            <a:off x="6553200" y="6356350"/>
            <a:ext cx="2133600" cy="365125"/>
          </a:xfrm>
        </p:spPr>
        <p:txBody>
          <a:bodyPr/>
          <a:lstStyle>
            <a:lvl1pPr>
              <a:defRPr sz="1000"/>
            </a:lvl1pPr>
          </a:lstStyle>
          <a:p>
            <a:fld id="{3532CD1E-524A-F24C-833E-D1292D301A24}" type="slidenum">
              <a:rPr lang="en-US" smtClean="0"/>
              <a:pPr/>
              <a:t>‹#›</a:t>
            </a:fld>
            <a:endParaRPr lang="en-US" dirty="0"/>
          </a:p>
        </p:txBody>
      </p:sp>
      <p:sp>
        <p:nvSpPr>
          <p:cNvPr id="9" name="Footer Placeholder 4"/>
          <p:cNvSpPr>
            <a:spLocks noGrp="1"/>
          </p:cNvSpPr>
          <p:nvPr>
            <p:ph type="ftr" sz="quarter" idx="11"/>
          </p:nvPr>
        </p:nvSpPr>
        <p:spPr>
          <a:xfrm>
            <a:off x="656839" y="6341950"/>
            <a:ext cx="2895600" cy="310919"/>
          </a:xfrm>
        </p:spPr>
        <p:txBody>
          <a:bodyPr/>
          <a:lstStyle>
            <a:lvl1pPr algn="l">
              <a:defRPr b="0" i="0"/>
            </a:lvl1pPr>
          </a:lstStyle>
          <a:p>
            <a:r>
              <a:rPr lang="en-US" dirty="0"/>
              <a:t>Footer Goes Here (Edit on Master)</a:t>
            </a:r>
          </a:p>
        </p:txBody>
      </p:sp>
      <p:sp>
        <p:nvSpPr>
          <p:cNvPr id="10" name="Title 1"/>
          <p:cNvSpPr>
            <a:spLocks noGrp="1"/>
          </p:cNvSpPr>
          <p:nvPr>
            <p:ph type="ctrTitle"/>
          </p:nvPr>
        </p:nvSpPr>
        <p:spPr>
          <a:xfrm>
            <a:off x="457200" y="3852064"/>
            <a:ext cx="8229600" cy="2011481"/>
          </a:xfrm>
        </p:spPr>
        <p:txBody>
          <a:bodyPr anchor="t" anchorCtr="0">
            <a:normAutofit/>
          </a:bodyPr>
          <a:lstStyle>
            <a:lvl1pPr algn="l">
              <a:lnSpc>
                <a:spcPts val="6200"/>
              </a:lnSpc>
              <a:defRPr sz="6000" kern="12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713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3EF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54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122D5750-1D97-4FDA-96CD-D02EE82E964C}" type="slidenum">
              <a:rPr lang="en-US"/>
              <a:pPr>
                <a:defRPr/>
              </a:pPr>
              <a:t>‹#›</a:t>
            </a:fld>
            <a:endParaRPr lang="en-US"/>
          </a:p>
        </p:txBody>
      </p:sp>
    </p:spTree>
    <p:extLst>
      <p:ext uri="{BB962C8B-B14F-4D97-AF65-F5344CB8AC3E}">
        <p14:creationId xmlns:p14="http://schemas.microsoft.com/office/powerpoint/2010/main" val="132736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normAutofit/>
          </a:bodyPr>
          <a:lstStyle>
            <a:lvl1pPr>
              <a:defRPr sz="30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normAutofit/>
          </a:bodyPr>
          <a:lstStyle>
            <a:lvl1pPr>
              <a:defRPr sz="30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7891B3D-2D5E-4567-9CCB-5BF6EB149C1F}" type="slidenum">
              <a:rPr lang="en-US"/>
              <a:pPr>
                <a:defRPr/>
              </a:pPr>
              <a:t>‹#›</a:t>
            </a:fld>
            <a:endParaRPr lang="en-US" dirty="0"/>
          </a:p>
        </p:txBody>
      </p:sp>
    </p:spTree>
    <p:extLst>
      <p:ext uri="{BB962C8B-B14F-4D97-AF65-F5344CB8AC3E}">
        <p14:creationId xmlns:p14="http://schemas.microsoft.com/office/powerpoint/2010/main" val="71321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7F43D89-4D6A-4F60-A374-C413284E0FC9}" type="slidenum">
              <a:rPr lang="en-US"/>
              <a:pPr>
                <a:defRPr/>
              </a:pPr>
              <a:t>‹#›</a:t>
            </a:fld>
            <a:endParaRPr lang="en-US" dirty="0"/>
          </a:p>
        </p:txBody>
      </p:sp>
    </p:spTree>
    <p:extLst>
      <p:ext uri="{BB962C8B-B14F-4D97-AF65-F5344CB8AC3E}">
        <p14:creationId xmlns:p14="http://schemas.microsoft.com/office/powerpoint/2010/main" val="164874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8CC57AC6-AAAB-4F90-AAE6-1305772561D2}" type="slidenum">
              <a:rPr lang="en-US"/>
              <a:pPr>
                <a:defRPr/>
              </a:pPr>
              <a:t>‹#›</a:t>
            </a:fld>
            <a:endParaRPr lang="en-US" dirty="0"/>
          </a:p>
        </p:txBody>
      </p:sp>
    </p:spTree>
    <p:extLst>
      <p:ext uri="{BB962C8B-B14F-4D97-AF65-F5344CB8AC3E}">
        <p14:creationId xmlns:p14="http://schemas.microsoft.com/office/powerpoint/2010/main" val="25111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A01A378-A016-40F9-ACE7-163465C67537}" type="slidenum">
              <a:rPr lang="en-US"/>
              <a:pPr>
                <a:defRPr/>
              </a:pPr>
              <a:t>‹#›</a:t>
            </a:fld>
            <a:endParaRPr lang="en-US" dirty="0"/>
          </a:p>
        </p:txBody>
      </p:sp>
    </p:spTree>
    <p:extLst>
      <p:ext uri="{BB962C8B-B14F-4D97-AF65-F5344CB8AC3E}">
        <p14:creationId xmlns:p14="http://schemas.microsoft.com/office/powerpoint/2010/main" val="4051867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3429000" y="228600"/>
            <a:ext cx="0" cy="59436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3050"/>
            <a:ext cx="3008313" cy="1162050"/>
          </a:xfrm>
        </p:spPr>
        <p:txBody>
          <a:bodyPr anchor="b">
            <a:normAutofit/>
          </a:bodyPr>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2447BCDE-EA75-4B7F-ADC7-8FD4D70476DE}" type="slidenum">
              <a:rPr lang="en-US"/>
              <a:pPr>
                <a:defRPr/>
              </a:pPr>
              <a:t>‹#›</a:t>
            </a:fld>
            <a:endParaRPr lang="en-US"/>
          </a:p>
        </p:txBody>
      </p:sp>
    </p:spTree>
    <p:extLst>
      <p:ext uri="{BB962C8B-B14F-4D97-AF65-F5344CB8AC3E}">
        <p14:creationId xmlns:p14="http://schemas.microsoft.com/office/powerpoint/2010/main" val="13297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FF3E2C0-AA76-458C-A63C-26882701B34A}" type="slidenum">
              <a:rPr lang="en-US"/>
              <a:pPr>
                <a:defRPr/>
              </a:pPr>
              <a:t>‹#›</a:t>
            </a:fld>
            <a:endParaRPr lang="en-US" dirty="0"/>
          </a:p>
        </p:txBody>
      </p:sp>
    </p:spTree>
    <p:extLst>
      <p:ext uri="{BB962C8B-B14F-4D97-AF65-F5344CB8AC3E}">
        <p14:creationId xmlns:p14="http://schemas.microsoft.com/office/powerpoint/2010/main" val="2269868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ight Triangle 10"/>
          <p:cNvSpPr/>
          <p:nvPr userDrawn="1"/>
        </p:nvSpPr>
        <p:spPr>
          <a:xfrm>
            <a:off x="-6350" y="5943600"/>
            <a:ext cx="3276600" cy="9144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1"/>
          <p:cNvSpPr>
            <a:spLocks noGrp="1"/>
          </p:cNvSpPr>
          <p:nvPr>
            <p:ph type="title"/>
          </p:nvPr>
        </p:nvSpPr>
        <p:spPr bwMode="auto">
          <a:xfrm>
            <a:off x="457200" y="274638"/>
            <a:ext cx="8229600" cy="108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Text Placeholder 2"/>
          <p:cNvSpPr>
            <a:spLocks noGrp="1"/>
          </p:cNvSpPr>
          <p:nvPr>
            <p:ph type="body" idx="1"/>
          </p:nvPr>
        </p:nvSpPr>
        <p:spPr bwMode="auto">
          <a:xfrm>
            <a:off x="457200" y="1524000"/>
            <a:ext cx="8229600" cy="441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6" name="Slide Number Placeholder 5"/>
          <p:cNvSpPr>
            <a:spLocks noGrp="1"/>
          </p:cNvSpPr>
          <p:nvPr>
            <p:ph type="sldNum" sz="quarter" idx="4"/>
          </p:nvPr>
        </p:nvSpPr>
        <p:spPr>
          <a:xfrm>
            <a:off x="457200" y="6356350"/>
            <a:ext cx="1279525" cy="365125"/>
          </a:xfrm>
          <a:prstGeom prst="rect">
            <a:avLst/>
          </a:prstGeom>
        </p:spPr>
        <p:txBody>
          <a:bodyPr vert="horz" lIns="91440" tIns="45720" rIns="91440" bIns="45720" rtlCol="0" anchor="ctr"/>
          <a:lstStyle>
            <a:lvl1pPr algn="l" eaLnBrk="1" fontAlgn="auto" hangingPunct="1">
              <a:spcBef>
                <a:spcPts val="0"/>
              </a:spcBef>
              <a:spcAft>
                <a:spcPts val="0"/>
              </a:spcAft>
              <a:defRPr sz="1400">
                <a:solidFill>
                  <a:schemeClr val="bg1"/>
                </a:solidFill>
                <a:latin typeface="Segoe UI Light" panose="020B0502040204020203" pitchFamily="34" charset="0"/>
              </a:defRPr>
            </a:lvl1pPr>
          </a:lstStyle>
          <a:p>
            <a:pPr>
              <a:defRPr/>
            </a:pPr>
            <a:fld id="{542AC1F4-618E-41E0-9307-E42BB44CBD57}" type="slidenum">
              <a:rPr lang="en-US" smtClean="0"/>
              <a:pPr>
                <a:defRPr/>
              </a:pPr>
              <a:t>‹#›</a:t>
            </a:fld>
            <a:endParaRPr lang="en-US" dirty="0"/>
          </a:p>
        </p:txBody>
      </p:sp>
      <p:grpSp>
        <p:nvGrpSpPr>
          <p:cNvPr id="1030" name="Group 7"/>
          <p:cNvGrpSpPr>
            <a:grpSpLocks noChangeAspect="1"/>
          </p:cNvGrpSpPr>
          <p:nvPr userDrawn="1"/>
        </p:nvGrpSpPr>
        <p:grpSpPr bwMode="auto">
          <a:xfrm>
            <a:off x="7224713" y="6059488"/>
            <a:ext cx="2133600" cy="738187"/>
            <a:chOff x="588620" y="3923943"/>
            <a:chExt cx="7183780" cy="2487061"/>
          </a:xfrm>
        </p:grpSpPr>
        <p:sp>
          <p:nvSpPr>
            <p:cNvPr id="1032" name="TextBox 8"/>
            <p:cNvSpPr txBox="1">
              <a:spLocks noChangeArrowheads="1"/>
            </p:cNvSpPr>
            <p:nvPr/>
          </p:nvSpPr>
          <p:spPr bwMode="auto">
            <a:xfrm>
              <a:off x="3111495" y="3923943"/>
              <a:ext cx="4660905" cy="248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200" b="1" smtClean="0">
                  <a:solidFill>
                    <a:srgbClr val="523178"/>
                  </a:solidFill>
                  <a:latin typeface="Segoe UI Light" panose="020B0502040204020203" pitchFamily="34" charset="0"/>
                  <a:ea typeface="Verdana" panose="020B0604030504040204" pitchFamily="34" charset="0"/>
                  <a:cs typeface="Levenim MT" panose="02010502060101010101" pitchFamily="2" charset="-79"/>
                </a:rPr>
                <a:t>New York State</a:t>
              </a:r>
            </a:p>
            <a:p>
              <a:pPr eaLnBrk="1" hangingPunct="1">
                <a:defRPr/>
              </a:pPr>
              <a:r>
                <a:rPr lang="en-US" altLang="en-US" sz="1200" b="1" smtClean="0">
                  <a:solidFill>
                    <a:srgbClr val="523178"/>
                  </a:solidFill>
                  <a:latin typeface="Segoe UI Light" panose="020B0502040204020203" pitchFamily="34" charset="0"/>
                  <a:ea typeface="Verdana" panose="020B0604030504040204" pitchFamily="34" charset="0"/>
                  <a:cs typeface="Levenim MT" panose="02010502060101010101" pitchFamily="2" charset="-79"/>
                </a:rPr>
                <a:t>Family Planning</a:t>
              </a:r>
            </a:p>
            <a:p>
              <a:pPr eaLnBrk="1" hangingPunct="1">
                <a:defRPr/>
              </a:pPr>
              <a:r>
                <a:rPr lang="en-US" altLang="en-US" sz="1200" b="1" smtClean="0">
                  <a:solidFill>
                    <a:srgbClr val="523178"/>
                  </a:solidFill>
                  <a:latin typeface="Segoe UI Light" panose="020B0502040204020203" pitchFamily="34" charset="0"/>
                  <a:ea typeface="Verdana" panose="020B0604030504040204" pitchFamily="34" charset="0"/>
                  <a:cs typeface="Levenim MT" panose="02010502060101010101" pitchFamily="2" charset="-79"/>
                </a:rPr>
                <a:t>Training Center</a:t>
              </a:r>
            </a:p>
            <a:p>
              <a:pPr eaLnBrk="1" hangingPunct="1">
                <a:defRPr/>
              </a:pPr>
              <a:r>
                <a:rPr lang="en-US" altLang="en-US" sz="1100" smtClean="0">
                  <a:solidFill>
                    <a:srgbClr val="1D5CA9"/>
                  </a:solidFill>
                  <a:latin typeface="Segoe UI Light" panose="020B0502040204020203" pitchFamily="34" charset="0"/>
                  <a:ea typeface="Verdana" panose="020B0604030504040204" pitchFamily="34" charset="0"/>
                  <a:cs typeface="Levenim MT" panose="02010502060101010101" pitchFamily="2" charset="-79"/>
                </a:rPr>
                <a:t>nysfptraining.org </a:t>
              </a:r>
            </a:p>
          </p:txBody>
        </p:sp>
        <p:pic>
          <p:nvPicPr>
            <p:cNvPr id="1033" name="Picture 3"/>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28" t="3796"/>
            <a:stretch>
              <a:fillRect/>
            </a:stretch>
          </p:blipFill>
          <p:spPr bwMode="auto">
            <a:xfrm>
              <a:off x="588620" y="3966865"/>
              <a:ext cx="222989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ight Triangle 12"/>
          <p:cNvSpPr/>
          <p:nvPr userDrawn="1"/>
        </p:nvSpPr>
        <p:spPr>
          <a:xfrm rot="10800000">
            <a:off x="5867400" y="0"/>
            <a:ext cx="3276600" cy="9144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99" r:id="rId1"/>
    <p:sldLayoutId id="2147483691" r:id="rId2"/>
    <p:sldLayoutId id="2147483700" r:id="rId3"/>
    <p:sldLayoutId id="2147483692" r:id="rId4"/>
    <p:sldLayoutId id="2147483693" r:id="rId5"/>
    <p:sldLayoutId id="2147483694" r:id="rId6"/>
    <p:sldLayoutId id="2147483695" r:id="rId7"/>
    <p:sldLayoutId id="2147483701" r:id="rId8"/>
    <p:sldLayoutId id="2147483696" r:id="rId9"/>
    <p:sldLayoutId id="2147483697" r:id="rId10"/>
    <p:sldLayoutId id="2147483698"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400" b="1" kern="1200">
          <a:solidFill>
            <a:schemeClr val="tx2"/>
          </a:solidFill>
          <a:latin typeface="Segoe Condensed" panose="020B0606040200020203" pitchFamily="34" charset="0"/>
          <a:ea typeface="+mj-ea"/>
          <a:cs typeface="+mj-cs"/>
        </a:defRPr>
      </a:lvl1pPr>
      <a:lvl2pPr algn="l" rtl="0" eaLnBrk="0" fontAlgn="base" hangingPunct="0">
        <a:spcBef>
          <a:spcPct val="0"/>
        </a:spcBef>
        <a:spcAft>
          <a:spcPct val="0"/>
        </a:spcAft>
        <a:defRPr sz="4400" b="1">
          <a:solidFill>
            <a:schemeClr val="tx2"/>
          </a:solidFill>
          <a:latin typeface="Segoe Condensed" panose="020B0606040200020203" pitchFamily="34" charset="0"/>
        </a:defRPr>
      </a:lvl2pPr>
      <a:lvl3pPr algn="l" rtl="0" eaLnBrk="0" fontAlgn="base" hangingPunct="0">
        <a:spcBef>
          <a:spcPct val="0"/>
        </a:spcBef>
        <a:spcAft>
          <a:spcPct val="0"/>
        </a:spcAft>
        <a:defRPr sz="4400" b="1">
          <a:solidFill>
            <a:schemeClr val="tx2"/>
          </a:solidFill>
          <a:latin typeface="Segoe Condensed" panose="020B0606040200020203" pitchFamily="34" charset="0"/>
        </a:defRPr>
      </a:lvl3pPr>
      <a:lvl4pPr algn="l" rtl="0" eaLnBrk="0" fontAlgn="base" hangingPunct="0">
        <a:spcBef>
          <a:spcPct val="0"/>
        </a:spcBef>
        <a:spcAft>
          <a:spcPct val="0"/>
        </a:spcAft>
        <a:defRPr sz="4400" b="1">
          <a:solidFill>
            <a:schemeClr val="tx2"/>
          </a:solidFill>
          <a:latin typeface="Segoe Condensed" panose="020B0606040200020203" pitchFamily="34" charset="0"/>
        </a:defRPr>
      </a:lvl4pPr>
      <a:lvl5pPr algn="l" rtl="0" eaLnBrk="0" fontAlgn="base" hangingPunct="0">
        <a:spcBef>
          <a:spcPct val="0"/>
        </a:spcBef>
        <a:spcAft>
          <a:spcPct val="0"/>
        </a:spcAft>
        <a:defRPr sz="4400" b="1">
          <a:solidFill>
            <a:schemeClr val="tx2"/>
          </a:solidFill>
          <a:latin typeface="Segoe Condensed" panose="020B0606040200020203" pitchFamily="34" charset="0"/>
        </a:defRPr>
      </a:lvl5pPr>
      <a:lvl6pPr marL="457200" algn="l" rtl="0" fontAlgn="base">
        <a:spcBef>
          <a:spcPct val="0"/>
        </a:spcBef>
        <a:spcAft>
          <a:spcPct val="0"/>
        </a:spcAft>
        <a:defRPr sz="4400" b="1">
          <a:solidFill>
            <a:schemeClr val="tx2"/>
          </a:solidFill>
          <a:latin typeface="Segoe Condensed" panose="020B0606040200020203" pitchFamily="34" charset="0"/>
        </a:defRPr>
      </a:lvl6pPr>
      <a:lvl7pPr marL="914400" algn="l" rtl="0" fontAlgn="base">
        <a:spcBef>
          <a:spcPct val="0"/>
        </a:spcBef>
        <a:spcAft>
          <a:spcPct val="0"/>
        </a:spcAft>
        <a:defRPr sz="4400" b="1">
          <a:solidFill>
            <a:schemeClr val="tx2"/>
          </a:solidFill>
          <a:latin typeface="Segoe Condensed" panose="020B0606040200020203" pitchFamily="34" charset="0"/>
        </a:defRPr>
      </a:lvl7pPr>
      <a:lvl8pPr marL="1371600" algn="l" rtl="0" fontAlgn="base">
        <a:spcBef>
          <a:spcPct val="0"/>
        </a:spcBef>
        <a:spcAft>
          <a:spcPct val="0"/>
        </a:spcAft>
        <a:defRPr sz="4400" b="1">
          <a:solidFill>
            <a:schemeClr val="tx2"/>
          </a:solidFill>
          <a:latin typeface="Segoe Condensed" panose="020B0606040200020203" pitchFamily="34" charset="0"/>
        </a:defRPr>
      </a:lvl8pPr>
      <a:lvl9pPr marL="1828800" algn="l" rtl="0" fontAlgn="base">
        <a:spcBef>
          <a:spcPct val="0"/>
        </a:spcBef>
        <a:spcAft>
          <a:spcPct val="0"/>
        </a:spcAft>
        <a:defRPr sz="4400" b="1">
          <a:solidFill>
            <a:schemeClr val="tx2"/>
          </a:solidFill>
          <a:latin typeface="Segoe Condensed" panose="020B0606040200020203"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000" kern="1200">
          <a:solidFill>
            <a:srgbClr val="17213C"/>
          </a:solidFill>
          <a:latin typeface="Segoe UI Light" panose="020B0502040204020203"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E5BAA"/>
          </a:solidFill>
          <a:latin typeface="Segoe UI Light" panose="020B0502040204020203"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Segoe UI Light" panose="020B0502040204020203"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Segoe UI Light" panose="020B0502040204020203"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Segoe UI Light" panose="020B05020402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Avenir Next LT Pro"/>
              </a:defRPr>
            </a:lvl1pPr>
          </a:lstStyle>
          <a:p>
            <a:fld id="{0F730B1F-263D-E54C-9D5E-0228BF7DCB48}" type="datetime1">
              <a:rPr lang="en-US" smtClean="0"/>
              <a:t>1/4/2019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Avenir Next LT Pro"/>
              </a:defRPr>
            </a:lvl1pPr>
          </a:lstStyle>
          <a:p>
            <a:r>
              <a:rPr lang="en-US"/>
              <a:t>Footer Goes Here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venir Next LT Pro"/>
              </a:defRPr>
            </a:lvl1pPr>
          </a:lstStyle>
          <a:p>
            <a:fld id="{3532CD1E-524A-F24C-833E-D1292D301A24}" type="slidenum">
              <a:rPr lang="en-US" smtClean="0"/>
              <a:pPr/>
              <a:t>‹#›</a:t>
            </a:fld>
            <a:endParaRPr lang="en-US" dirty="0"/>
          </a:p>
        </p:txBody>
      </p:sp>
    </p:spTree>
    <p:extLst>
      <p:ext uri="{BB962C8B-B14F-4D97-AF65-F5344CB8AC3E}">
        <p14:creationId xmlns:p14="http://schemas.microsoft.com/office/powerpoint/2010/main" val="301640125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p:txStyles>
    <p:titleStyle>
      <a:lvl1pPr algn="ctr" defTabSz="457200" rtl="0" eaLnBrk="1" latinLnBrk="0" hangingPunct="1">
        <a:spcBef>
          <a:spcPct val="0"/>
        </a:spcBef>
        <a:buNone/>
        <a:defRPr sz="4400" b="1" i="0" kern="1200">
          <a:solidFill>
            <a:schemeClr val="tx1"/>
          </a:solidFill>
          <a:latin typeface="Avenir Next LT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Next LT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venir Next LT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venir Next LT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venir Next LT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venir Next LT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www.cdc.gov/std/treatment/sexualhistory.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fpntc.org/resources/chlamydia-screening-change-package" TargetMode="External"/><Relationship Id="rId4" Type="http://schemas.openxmlformats.org/officeDocument/2006/relationships/hyperlink" Target="FPNTC%20chlamydida%20screening%20change%20packag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td.uw.edu/" TargetMode="External"/><Relationship Id="rId7" Type="http://schemas.openxmlformats.org/officeDocument/2006/relationships/hyperlink" Target="https://www.cdc.gov/std/training/std101/home.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nycptc.org/" TargetMode="External"/><Relationship Id="rId5" Type="http://schemas.openxmlformats.org/officeDocument/2006/relationships/hyperlink" Target="http://registration.californiaptc.com/online_course_info.html?id=10" TargetMode="External"/><Relationship Id="rId4" Type="http://schemas.openxmlformats.org/officeDocument/2006/relationships/hyperlink" Target="https://www.std.uw.edu/custom/self-study/chlamydi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pntc.org/training-and-resources/why-screen-for-chlamydia-an-implementation-guide-for-healthcare-provider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fpntc.org/event/sti-series-part-1-taking-a-brief-sexual-history-using-the-information-for-risk-reduction" TargetMode="External"/><Relationship Id="rId5" Type="http://schemas.openxmlformats.org/officeDocument/2006/relationships/hyperlink" Target="http://www.ctcfp.org/wp-content/uploads/FINAL_STD-Tool1.pdf" TargetMode="External"/><Relationship Id="rId4" Type="http://schemas.openxmlformats.org/officeDocument/2006/relationships/hyperlink" Target="https://npin.cdc.gov/stdawareness/gyt.asp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nysfptraining@jsi.com"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685800" y="1295401"/>
            <a:ext cx="7772400" cy="2305050"/>
          </a:xfrm>
        </p:spPr>
        <p:txBody>
          <a:bodyPr>
            <a:normAutofit fontScale="90000"/>
          </a:bodyPr>
          <a:lstStyle/>
          <a:p>
            <a:r>
              <a:rPr lang="en-US" altLang="en-US" dirty="0" smtClean="0"/>
              <a:t>Use Normalizing and Opt-Out Language to Explain Chlamydia Screening</a:t>
            </a:r>
          </a:p>
        </p:txBody>
      </p:sp>
      <p:sp>
        <p:nvSpPr>
          <p:cNvPr id="28675" name="Subtitle 2"/>
          <p:cNvSpPr>
            <a:spLocks noGrp="1"/>
          </p:cNvSpPr>
          <p:nvPr>
            <p:ph type="subTitle" idx="1"/>
          </p:nvPr>
        </p:nvSpPr>
        <p:spPr>
          <a:xfrm>
            <a:off x="1371600" y="4114800"/>
            <a:ext cx="6400800" cy="1676400"/>
          </a:xfrm>
        </p:spPr>
        <p:txBody>
          <a:bodyPr>
            <a:normAutofit fontScale="92500" lnSpcReduction="20000"/>
          </a:bodyPr>
          <a:lstStyle/>
          <a:p>
            <a:r>
              <a:rPr lang="en-US" altLang="en-US" dirty="0" smtClean="0"/>
              <a:t>Chlamydia Screening Change Package </a:t>
            </a:r>
          </a:p>
          <a:p>
            <a:r>
              <a:rPr lang="en-US" altLang="en-US" dirty="0" smtClean="0"/>
              <a:t>Best Practice 2</a:t>
            </a:r>
          </a:p>
          <a:p>
            <a:endParaRPr lang="en-US" altLang="en-US" dirty="0" smtClean="0"/>
          </a:p>
          <a:p>
            <a:r>
              <a:rPr lang="en-US" altLang="en-US" dirty="0" smtClean="0"/>
              <a:t>Date</a:t>
            </a:r>
            <a:endParaRPr lang="en-US" altLang="en-US" dirty="0"/>
          </a:p>
        </p:txBody>
      </p:sp>
      <p:sp>
        <p:nvSpPr>
          <p:cNvPr id="28676" name="TextBox 2"/>
          <p:cNvSpPr txBox="1">
            <a:spLocks noChangeArrowheads="1"/>
          </p:cNvSpPr>
          <p:nvPr/>
        </p:nvSpPr>
        <p:spPr bwMode="auto">
          <a:xfrm>
            <a:off x="152400" y="6430963"/>
            <a:ext cx="403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 typeface="Arial" panose="020B0604020202020204" pitchFamily="34" charset="0"/>
              <a:buNone/>
            </a:pPr>
            <a:r>
              <a:rPr lang="en-US" altLang="en-US" sz="1400"/>
              <a:t>Last Updated March 2018</a:t>
            </a:r>
          </a:p>
        </p:txBody>
      </p:sp>
      <p:sp>
        <p:nvSpPr>
          <p:cNvPr id="5" name="Slide Number Placeholder 4"/>
          <p:cNvSpPr>
            <a:spLocks noGrp="1"/>
          </p:cNvSpPr>
          <p:nvPr>
            <p:ph type="sldNum" sz="quarter" idx="10"/>
          </p:nvPr>
        </p:nvSpPr>
        <p:spPr/>
        <p:txBody>
          <a:bodyPr/>
          <a:lstStyle/>
          <a:p>
            <a:pPr>
              <a:defRPr/>
            </a:pPr>
            <a:fld id="{4F2F93E0-A87E-4B7B-8B89-0DA4BEDB3B4D}" type="slidenum">
              <a:rPr lang="en-US" smtClean="0"/>
              <a:pPr>
                <a:defRPr/>
              </a:pPr>
              <a:t>1</a:t>
            </a:fld>
            <a:endParaRPr lang="en-US"/>
          </a:p>
        </p:txBody>
      </p:sp>
    </p:spTree>
    <p:extLst>
      <p:ext uri="{BB962C8B-B14F-4D97-AF65-F5344CB8AC3E}">
        <p14:creationId xmlns:p14="http://schemas.microsoft.com/office/powerpoint/2010/main" val="941612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if Client Declines?</a:t>
            </a:r>
            <a:endParaRPr lang="en-US" dirty="0"/>
          </a:p>
        </p:txBody>
      </p:sp>
      <p:sp>
        <p:nvSpPr>
          <p:cNvPr id="3" name="Content Placeholder 2"/>
          <p:cNvSpPr>
            <a:spLocks noGrp="1"/>
          </p:cNvSpPr>
          <p:nvPr>
            <p:ph idx="1"/>
          </p:nvPr>
        </p:nvSpPr>
        <p:spPr/>
        <p:txBody>
          <a:bodyPr/>
          <a:lstStyle/>
          <a:p>
            <a:r>
              <a:rPr lang="en-US" altLang="en-US" sz="2800" dirty="0" smtClean="0"/>
              <a:t>Clients may decline because: </a:t>
            </a:r>
          </a:p>
          <a:p>
            <a:pPr lvl="1"/>
            <a:r>
              <a:rPr lang="en-US" altLang="en-US" sz="2400" dirty="0" smtClean="0"/>
              <a:t>Not sexually active</a:t>
            </a:r>
          </a:p>
          <a:p>
            <a:pPr lvl="1"/>
            <a:r>
              <a:rPr lang="en-US" altLang="en-US" sz="2400" dirty="0" smtClean="0"/>
              <a:t>Do not perceive themselves at risk (e.g., monogamy or using barrier protection)</a:t>
            </a:r>
          </a:p>
          <a:p>
            <a:pPr lvl="1"/>
            <a:r>
              <a:rPr lang="en-US" altLang="en-US" sz="2400" dirty="0" smtClean="0"/>
              <a:t>Believe they were tested recently</a:t>
            </a:r>
          </a:p>
          <a:p>
            <a:r>
              <a:rPr lang="en-US" altLang="en-US" sz="2800" dirty="0" smtClean="0"/>
              <a:t>Inform, and provide client-centered care</a:t>
            </a:r>
          </a:p>
          <a:p>
            <a:r>
              <a:rPr lang="en-US" altLang="en-US" sz="2800" dirty="0" smtClean="0"/>
              <a:t>Accept clients’ decisions about their bodies, health, and testing. Tell them you will ask about screening at every visit, and if they change their minds, you will be there. </a:t>
            </a:r>
            <a:endParaRPr lang="en-US" sz="2800" dirty="0"/>
          </a:p>
        </p:txBody>
      </p:sp>
      <p:sp>
        <p:nvSpPr>
          <p:cNvPr id="4" name="Slide Number Placeholder 3"/>
          <p:cNvSpPr>
            <a:spLocks noGrp="1"/>
          </p:cNvSpPr>
          <p:nvPr>
            <p:ph type="sldNum" sz="quarter" idx="10"/>
          </p:nvPr>
        </p:nvSpPr>
        <p:spPr/>
        <p:txBody>
          <a:bodyPr/>
          <a:lstStyle/>
          <a:p>
            <a:fld id="{4B95B94E-F4CC-43A9-ADA2-00CE77818BE3}" type="slidenum">
              <a:rPr lang="en-US" smtClean="0"/>
              <a:pPr/>
              <a:t>10</a:t>
            </a:fld>
            <a:endParaRPr lang="en-US" dirty="0"/>
          </a:p>
        </p:txBody>
      </p:sp>
    </p:spTree>
    <p:extLst>
      <p:ext uri="{BB962C8B-B14F-4D97-AF65-F5344CB8AC3E}">
        <p14:creationId xmlns:p14="http://schemas.microsoft.com/office/powerpoint/2010/main" val="446608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PPMH Opt-out Language </a:t>
            </a:r>
          </a:p>
        </p:txBody>
      </p:sp>
      <p:sp>
        <p:nvSpPr>
          <p:cNvPr id="3" name="Text Placeholder 2"/>
          <p:cNvSpPr>
            <a:spLocks noGrp="1"/>
          </p:cNvSpPr>
          <p:nvPr>
            <p:ph type="body" idx="1"/>
          </p:nvPr>
        </p:nvSpPr>
        <p:spPr>
          <a:xfrm>
            <a:off x="457200" y="3829566"/>
            <a:ext cx="7772400" cy="1094125"/>
          </a:xfrm>
        </p:spPr>
        <p:txBody>
          <a:bodyPr>
            <a:normAutofit fontScale="92500" lnSpcReduction="20000"/>
          </a:bodyPr>
          <a:lstStyle/>
          <a:p>
            <a:r>
              <a:rPr lang="en-US" b="1" dirty="0"/>
              <a:t>Sarah Nicholson Clark</a:t>
            </a:r>
          </a:p>
          <a:p>
            <a:r>
              <a:rPr lang="en-US" b="1" dirty="0"/>
              <a:t>Ashley Stewart</a:t>
            </a:r>
          </a:p>
          <a:p>
            <a:r>
              <a:rPr lang="en-US" b="1" dirty="0"/>
              <a:t>Colleen Shaw</a:t>
            </a:r>
          </a:p>
          <a:p>
            <a:r>
              <a:rPr lang="en-US" b="1" dirty="0"/>
              <a:t>Kathleen Bryan</a:t>
            </a:r>
            <a:endParaRPr lang="en-US" dirty="0"/>
          </a:p>
        </p:txBody>
      </p:sp>
    </p:spTree>
    <p:extLst>
      <p:ext uri="{BB962C8B-B14F-4D97-AF65-F5344CB8AC3E}">
        <p14:creationId xmlns:p14="http://schemas.microsoft.com/office/powerpoint/2010/main" val="143371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3128-4BEC-4FAE-AEFD-6B54135F9EE3}"/>
              </a:ext>
            </a:extLst>
          </p:cNvPr>
          <p:cNvSpPr>
            <a:spLocks noGrp="1"/>
          </p:cNvSpPr>
          <p:nvPr>
            <p:ph type="title"/>
          </p:nvPr>
        </p:nvSpPr>
        <p:spPr>
          <a:xfrm>
            <a:off x="886265" y="274638"/>
            <a:ext cx="7343336" cy="1143000"/>
          </a:xfrm>
        </p:spPr>
        <p:txBody>
          <a:bodyPr>
            <a:noAutofit/>
          </a:bodyPr>
          <a:lstStyle/>
          <a:p>
            <a:r>
              <a:rPr lang="en-US" sz="4400" dirty="0"/>
              <a:t>Development of opt-out language script + tools</a:t>
            </a:r>
          </a:p>
        </p:txBody>
      </p:sp>
      <p:sp>
        <p:nvSpPr>
          <p:cNvPr id="3" name="Content Placeholder 2">
            <a:extLst>
              <a:ext uri="{FF2B5EF4-FFF2-40B4-BE49-F238E27FC236}">
                <a16:creationId xmlns:a16="http://schemas.microsoft.com/office/drawing/2014/main" id="{7A8B64BD-0A23-4E4E-9368-87D59FF861B0}"/>
              </a:ext>
            </a:extLst>
          </p:cNvPr>
          <p:cNvSpPr>
            <a:spLocks noGrp="1"/>
          </p:cNvSpPr>
          <p:nvPr>
            <p:ph idx="1"/>
          </p:nvPr>
        </p:nvSpPr>
        <p:spPr>
          <a:xfrm>
            <a:off x="457200" y="1600200"/>
            <a:ext cx="8229600" cy="4525963"/>
          </a:xfrm>
        </p:spPr>
        <p:txBody>
          <a:bodyPr/>
          <a:lstStyle/>
          <a:p>
            <a:endParaRPr lang="en-US" dirty="0"/>
          </a:p>
          <a:p>
            <a:r>
              <a:rPr lang="en-US" dirty="0"/>
              <a:t>Develop opt-out language, while still empowering our patients to make their own medical decisions </a:t>
            </a:r>
          </a:p>
          <a:p>
            <a:r>
              <a:rPr lang="en-US" dirty="0"/>
              <a:t>Simple language that can be applied to a variety of circumstances</a:t>
            </a:r>
          </a:p>
          <a:p>
            <a:r>
              <a:rPr lang="en-US" dirty="0"/>
              <a:t>Normalizing language </a:t>
            </a:r>
          </a:p>
          <a:p>
            <a:r>
              <a:rPr lang="en-US" dirty="0"/>
              <a:t>Maintain appropriate literacy levels</a:t>
            </a:r>
          </a:p>
        </p:txBody>
      </p:sp>
      <p:sp>
        <p:nvSpPr>
          <p:cNvPr id="4" name="Slide Number Placeholder 3">
            <a:extLst>
              <a:ext uri="{FF2B5EF4-FFF2-40B4-BE49-F238E27FC236}">
                <a16:creationId xmlns:a16="http://schemas.microsoft.com/office/drawing/2014/main" id="{56682DF7-ABFA-4ACA-A5C2-D7659B8CE404}"/>
              </a:ext>
            </a:extLst>
          </p:cNvPr>
          <p:cNvSpPr>
            <a:spLocks noGrp="1"/>
          </p:cNvSpPr>
          <p:nvPr>
            <p:ph type="sldNum" sz="quarter" idx="12"/>
          </p:nvPr>
        </p:nvSpPr>
        <p:spPr>
          <a:xfrm>
            <a:off x="6553200" y="63563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32CD1E-524A-F24C-833E-D1292D301A24}" type="slidenum">
              <a:rPr kumimoji="0" lang="en-US" sz="1000" b="0" i="0" u="none" strike="noStrike" kern="1200" cap="none" spc="0" normalizeH="0" baseline="0" noProof="0" smtClean="0">
                <a:ln>
                  <a:noFill/>
                </a:ln>
                <a:solidFill>
                  <a:srgbClr val="000000"/>
                </a:solidFill>
                <a:effectLst/>
                <a:uLnTx/>
                <a:uFillTx/>
                <a:latin typeface="Avenir Next LT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000000"/>
              </a:solid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9CA6E15C-49F8-4AE1-8875-BDB521C227A9}"/>
              </a:ext>
            </a:extLst>
          </p:cNvPr>
          <p:cNvSpPr>
            <a:spLocks noGrp="1"/>
          </p:cNvSpPr>
          <p:nvPr>
            <p:ph type="ftr" sz="quarter" idx="11"/>
          </p:nvPr>
        </p:nvSpPr>
        <p:spPr>
          <a:xfrm>
            <a:off x="656839" y="6341950"/>
            <a:ext cx="2895600" cy="3109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venir Next LT Pro"/>
                <a:ea typeface="+mn-ea"/>
                <a:cs typeface="+mn-cs"/>
              </a:rPr>
              <a:t>Planned Parenthood Mohawk Hudson</a:t>
            </a:r>
            <a:endParaRPr kumimoji="0" lang="en-US" sz="1200" b="0" i="0" u="none" strike="noStrike" kern="1200" cap="none" spc="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387300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724072" y="629268"/>
            <a:ext cx="4939868" cy="1286160"/>
          </a:xfrm>
        </p:spPr>
        <p:txBody>
          <a:bodyPr vert="horz" lIns="91440" tIns="45720" rIns="91440" bIns="45720" rtlCol="0" anchor="b">
            <a:noAutofit/>
          </a:bodyPr>
          <a:lstStyle/>
          <a:p>
            <a:pPr defTabSz="914400">
              <a:lnSpc>
                <a:spcPct val="90000"/>
              </a:lnSpc>
            </a:pPr>
            <a:r>
              <a:rPr lang="en-US" sz="4400" dirty="0">
                <a:latin typeface="+mj-lt"/>
              </a:rPr>
              <a:t>“Is that OK with you?”</a:t>
            </a:r>
          </a:p>
        </p:txBody>
      </p:sp>
      <p:sp>
        <p:nvSpPr>
          <p:cNvPr id="8" name="Text Placeholder 2"/>
          <p:cNvSpPr>
            <a:spLocks noGrp="1"/>
          </p:cNvSpPr>
          <p:nvPr>
            <p:ph type="body" sz="half" idx="2"/>
          </p:nvPr>
        </p:nvSpPr>
        <p:spPr>
          <a:xfrm>
            <a:off x="3724073" y="2438400"/>
            <a:ext cx="4939867" cy="4283075"/>
          </a:xfrm>
        </p:spPr>
        <p:txBody>
          <a:bodyPr vert="horz" lIns="91440" tIns="45720" rIns="91440" bIns="45720" rtlCol="0">
            <a:noAutofit/>
          </a:bodyPr>
          <a:lstStyle/>
          <a:p>
            <a:pPr indent="-228600" defTabSz="914400">
              <a:lnSpc>
                <a:spcPct val="90000"/>
              </a:lnSpc>
              <a:buFont typeface="Arial" panose="020B0604020202020204" pitchFamily="34" charset="0"/>
              <a:buChar char="•"/>
            </a:pPr>
            <a:r>
              <a:rPr lang="en-US" sz="2200" dirty="0">
                <a:latin typeface="+mn-lt"/>
              </a:rPr>
              <a:t>“ We encourage all of our patients to get chlamydia and gonorrhea screening, we can use the urine sample that you already gave us. Is it OK with you if we send that out?”</a:t>
            </a:r>
          </a:p>
          <a:p>
            <a:pPr indent="-228600" defTabSz="914400">
              <a:lnSpc>
                <a:spcPct val="90000"/>
              </a:lnSpc>
              <a:buFont typeface="Arial" panose="020B0604020202020204" pitchFamily="34" charset="0"/>
              <a:buChar char="•"/>
            </a:pPr>
            <a:endParaRPr lang="en-US" sz="2200" dirty="0">
              <a:latin typeface="+mn-lt"/>
            </a:endParaRPr>
          </a:p>
          <a:p>
            <a:pPr indent="-228600" defTabSz="914400">
              <a:lnSpc>
                <a:spcPct val="90000"/>
              </a:lnSpc>
              <a:buFont typeface="Arial" panose="020B0604020202020204" pitchFamily="34" charset="0"/>
              <a:buChar char="•"/>
            </a:pPr>
            <a:r>
              <a:rPr lang="en-US" sz="2200" dirty="0">
                <a:latin typeface="+mn-lt"/>
              </a:rPr>
              <a:t>“I see that you are due for your pap smear today. We encourage all of our patients to get chlamydia and gonorrhea testing. The clinician can collect a sample when she does your exam. Is that OK with you?”</a:t>
            </a:r>
          </a:p>
          <a:p>
            <a:pPr indent="-228600" defTabSz="914400">
              <a:lnSpc>
                <a:spcPct val="90000"/>
              </a:lnSpc>
              <a:buFont typeface="Arial" panose="020B0604020202020204" pitchFamily="34" charset="0"/>
              <a:buChar char="•"/>
            </a:pPr>
            <a:endParaRPr lang="en-US" sz="2200" dirty="0">
              <a:latin typeface="+mn-lt"/>
            </a:endParaRPr>
          </a:p>
        </p:txBody>
      </p:sp>
      <p:pic>
        <p:nvPicPr>
          <p:cNvPr id="3" name="Picture Placeholder 2" descr="Clinician speaking to patient"/>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2553" r="10301"/>
          <a:stretch/>
        </p:blipFill>
        <p:spPr>
          <a:xfrm>
            <a:off x="20" y="10"/>
            <a:ext cx="3476673"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4B55A"/>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7625281" y="6356350"/>
            <a:ext cx="890069"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532CD1E-524A-F24C-833E-D1292D301A2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797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91A1D-9BAD-4B67-AF27-8BEC9CE5D0D1}"/>
              </a:ext>
            </a:extLst>
          </p:cNvPr>
          <p:cNvSpPr>
            <a:spLocks noGrp="1"/>
          </p:cNvSpPr>
          <p:nvPr>
            <p:ph type="title"/>
          </p:nvPr>
        </p:nvSpPr>
        <p:spPr>
          <a:xfrm>
            <a:off x="457200" y="274638"/>
            <a:ext cx="8229600" cy="1143000"/>
          </a:xfrm>
        </p:spPr>
        <p:txBody>
          <a:bodyPr>
            <a:normAutofit/>
          </a:bodyPr>
          <a:lstStyle/>
          <a:p>
            <a:r>
              <a:rPr lang="en-US" sz="4400" dirty="0"/>
              <a:t>Staff training:</a:t>
            </a:r>
          </a:p>
        </p:txBody>
      </p:sp>
      <p:sp>
        <p:nvSpPr>
          <p:cNvPr id="3" name="Content Placeholder 2">
            <a:extLst>
              <a:ext uri="{FF2B5EF4-FFF2-40B4-BE49-F238E27FC236}">
                <a16:creationId xmlns:a16="http://schemas.microsoft.com/office/drawing/2014/main" id="{72F42EA5-7948-4293-959C-FA2016155DF2}"/>
              </a:ext>
            </a:extLst>
          </p:cNvPr>
          <p:cNvSpPr>
            <a:spLocks noGrp="1"/>
          </p:cNvSpPr>
          <p:nvPr>
            <p:ph idx="1"/>
          </p:nvPr>
        </p:nvSpPr>
        <p:spPr/>
        <p:txBody>
          <a:bodyPr/>
          <a:lstStyle/>
          <a:p>
            <a:r>
              <a:rPr lang="en-US" dirty="0"/>
              <a:t>Review language</a:t>
            </a:r>
          </a:p>
          <a:p>
            <a:pPr marL="0" indent="0">
              <a:buNone/>
            </a:pPr>
            <a:endParaRPr lang="en-US" dirty="0"/>
          </a:p>
          <a:p>
            <a:r>
              <a:rPr lang="en-US" dirty="0"/>
              <a:t>Review tools</a:t>
            </a:r>
          </a:p>
          <a:p>
            <a:pPr marL="0" indent="0">
              <a:buNone/>
            </a:pPr>
            <a:endParaRPr lang="en-US" dirty="0"/>
          </a:p>
          <a:p>
            <a:r>
              <a:rPr lang="en-US" dirty="0"/>
              <a:t>Practice, practice, practice</a:t>
            </a:r>
          </a:p>
        </p:txBody>
      </p:sp>
      <p:sp>
        <p:nvSpPr>
          <p:cNvPr id="4" name="Slide Number Placeholder 3">
            <a:extLst>
              <a:ext uri="{FF2B5EF4-FFF2-40B4-BE49-F238E27FC236}">
                <a16:creationId xmlns:a16="http://schemas.microsoft.com/office/drawing/2014/main" id="{7C982FA5-46AC-473E-B54F-31A2C084A06D}"/>
              </a:ext>
            </a:extLst>
          </p:cNvPr>
          <p:cNvSpPr>
            <a:spLocks noGrp="1"/>
          </p:cNvSpPr>
          <p:nvPr>
            <p:ph type="sldNum" sz="quarter" idx="12"/>
          </p:nvPr>
        </p:nvSpPr>
        <p:spPr>
          <a:xfrm>
            <a:off x="6553200" y="63563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32CD1E-524A-F24C-833E-D1292D301A24}" type="slidenum">
              <a:rPr kumimoji="0" lang="en-US" sz="1000" b="0" i="0" u="none" strike="noStrike" kern="1200" cap="none" spc="0" normalizeH="0" baseline="0" noProof="0" smtClean="0">
                <a:ln>
                  <a:noFill/>
                </a:ln>
                <a:solidFill>
                  <a:srgbClr val="000000"/>
                </a:solidFill>
                <a:effectLst/>
                <a:uLnTx/>
                <a:uFillTx/>
                <a:latin typeface="Avenir Next LT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000000"/>
              </a:solid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7113D46F-7AB7-44AF-B69A-E5454F3410DC}"/>
              </a:ext>
            </a:extLst>
          </p:cNvPr>
          <p:cNvSpPr>
            <a:spLocks noGrp="1"/>
          </p:cNvSpPr>
          <p:nvPr>
            <p:ph type="ftr" sz="quarter" idx="11"/>
          </p:nvPr>
        </p:nvSpPr>
        <p:spPr>
          <a:xfrm>
            <a:off x="656839" y="6341950"/>
            <a:ext cx="2895600" cy="3109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Next LT Pro"/>
                <a:ea typeface="+mn-ea"/>
                <a:cs typeface="+mn-cs"/>
              </a:rPr>
              <a:t>Planned Parenthood Mohawk Hudson</a:t>
            </a:r>
          </a:p>
        </p:txBody>
      </p:sp>
    </p:spTree>
    <p:extLst>
      <p:ext uri="{BB962C8B-B14F-4D97-AF65-F5344CB8AC3E}">
        <p14:creationId xmlns:p14="http://schemas.microsoft.com/office/powerpoint/2010/main" val="81229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CB713-B6EF-4923-A212-E2B2C1A85893}"/>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lnSpc>
                <a:spcPct val="90000"/>
              </a:lnSpc>
            </a:pPr>
            <a:r>
              <a:rPr lang="en-US" sz="4400" kern="1200" dirty="0">
                <a:solidFill>
                  <a:schemeClr val="tx1"/>
                </a:solidFill>
                <a:latin typeface="+mj-lt"/>
                <a:ea typeface="+mj-ea"/>
                <a:cs typeface="+mj-cs"/>
              </a:rPr>
              <a:t>Implementation so far:</a:t>
            </a:r>
          </a:p>
        </p:txBody>
      </p:sp>
      <p:sp>
        <p:nvSpPr>
          <p:cNvPr id="5" name="Footer Placeholder 4">
            <a:extLst>
              <a:ext uri="{FF2B5EF4-FFF2-40B4-BE49-F238E27FC236}">
                <a16:creationId xmlns:a16="http://schemas.microsoft.com/office/drawing/2014/main" id="{A4413E9C-03D6-48F2-8E86-9282EEC50BDB}"/>
              </a:ext>
            </a:extLst>
          </p:cNvPr>
          <p:cNvSpPr>
            <a:spLocks noGrp="1"/>
          </p:cNvSpPr>
          <p:nvPr>
            <p:ph type="ftr" sz="quarter" idx="11"/>
          </p:nvPr>
        </p:nvSpPr>
        <p:spPr>
          <a:xfrm>
            <a:off x="628650" y="6310312"/>
            <a:ext cx="308610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Next LT Pro"/>
                <a:ea typeface="+mn-ea"/>
                <a:cs typeface="+mn-cs"/>
              </a:rPr>
              <a:t>Planned Parenthood Mohawk Hudson</a:t>
            </a:r>
          </a:p>
        </p:txBody>
      </p:sp>
      <p:sp>
        <p:nvSpPr>
          <p:cNvPr id="4" name="Slide Number Placeholder 3">
            <a:extLst>
              <a:ext uri="{FF2B5EF4-FFF2-40B4-BE49-F238E27FC236}">
                <a16:creationId xmlns:a16="http://schemas.microsoft.com/office/drawing/2014/main" id="{B2D57556-97B3-4AEA-BE4E-D723C3E56CC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532CD1E-524A-F24C-833E-D1292D301A24}"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graphicFrame>
        <p:nvGraphicFramePr>
          <p:cNvPr id="7" name="Content Placeholder 2" descr="Information about how implementation has been going - staff was repsonsive and positive.">
            <a:extLst>
              <a:ext uri="{FF2B5EF4-FFF2-40B4-BE49-F238E27FC236}">
                <a16:creationId xmlns:a16="http://schemas.microsoft.com/office/drawing/2014/main" id="{C6BB99D2-4618-46C1-A40F-85351B443303}"/>
              </a:ext>
            </a:extLst>
          </p:cNvPr>
          <p:cNvGraphicFramePr>
            <a:graphicFrameLocks noGrp="1"/>
          </p:cNvGraphicFramePr>
          <p:nvPr>
            <p:ph idx="1"/>
            <p:extLst>
              <p:ext uri="{D42A27DB-BD31-4B8C-83A1-F6EECF244321}">
                <p14:modId xmlns:p14="http://schemas.microsoft.com/office/powerpoint/2010/main" val="3423758427"/>
              </p:ext>
            </p:extLst>
          </p:nvPr>
        </p:nvGraphicFramePr>
        <p:xfrm>
          <a:off x="628650" y="136139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7188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Risk Assessment and the Five Ps</a:t>
            </a:r>
            <a:endParaRPr lang="en-US" dirty="0"/>
          </a:p>
        </p:txBody>
      </p:sp>
      <p:sp>
        <p:nvSpPr>
          <p:cNvPr id="39939" name="Content Placeholder 2"/>
          <p:cNvSpPr>
            <a:spLocks noGrp="1"/>
          </p:cNvSpPr>
          <p:nvPr>
            <p:ph idx="1"/>
          </p:nvPr>
        </p:nvSpPr>
        <p:spPr/>
        <p:txBody>
          <a:bodyPr/>
          <a:lstStyle/>
          <a:p>
            <a:r>
              <a:rPr lang="en-US" altLang="en-US" smtClean="0"/>
              <a:t>CDC’s list of considerations (the Five Ps): </a:t>
            </a:r>
          </a:p>
        </p:txBody>
      </p:sp>
      <p:graphicFrame>
        <p:nvGraphicFramePr>
          <p:cNvPr id="3" name="Diagram 2" descr="Partners, Prevention of Pregnancy, Protection from STDs, Practices, Past History of STDs" title="Five P's"/>
          <p:cNvGraphicFramePr/>
          <p:nvPr>
            <p:extLst>
              <p:ext uri="{D42A27DB-BD31-4B8C-83A1-F6EECF244321}">
                <p14:modId xmlns:p14="http://schemas.microsoft.com/office/powerpoint/2010/main" val="3197728060"/>
              </p:ext>
            </p:extLst>
          </p:nvPr>
        </p:nvGraphicFramePr>
        <p:xfrm>
          <a:off x="304800" y="2057400"/>
          <a:ext cx="8382000" cy="3729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4B95B94E-F4CC-43A9-ADA2-00CE77818BE3}" type="slidenum">
              <a:rPr lang="en-US" smtClean="0"/>
              <a:pPr/>
              <a:t>16</a:t>
            </a:fld>
            <a:endParaRPr lang="en-US" dirty="0"/>
          </a:p>
        </p:txBody>
      </p:sp>
      <p:sp>
        <p:nvSpPr>
          <p:cNvPr id="39941" name="TextBox 5"/>
          <p:cNvSpPr txBox="1">
            <a:spLocks noChangeArrowheads="1"/>
          </p:cNvSpPr>
          <p:nvPr/>
        </p:nvSpPr>
        <p:spPr bwMode="auto">
          <a:xfrm>
            <a:off x="304800" y="5620055"/>
            <a:ext cx="563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Tx/>
              <a:buNone/>
            </a:pPr>
            <a:r>
              <a:rPr lang="en-US" altLang="en-US" sz="1200">
                <a:latin typeface="Segoe Condensed" panose="020B0606040200020203" pitchFamily="34" charset="0"/>
              </a:rPr>
              <a:t>Link: </a:t>
            </a:r>
            <a:r>
              <a:rPr lang="en-US" altLang="en-US" sz="1200">
                <a:solidFill>
                  <a:schemeClr val="tx1"/>
                </a:solidFill>
                <a:latin typeface="Segoe Condensed" panose="020B0606040200020203" pitchFamily="34" charset="0"/>
                <a:hlinkClick r:id="rId8"/>
              </a:rPr>
              <a:t>https://www.cdc.gov/std/treatment/sexualhistory.pdf </a:t>
            </a:r>
            <a:endParaRPr lang="en-US" altLang="en-US" sz="1200" b="1" u="sng">
              <a:solidFill>
                <a:schemeClr val="tx1"/>
              </a:solidFill>
              <a:latin typeface="Segoe Condensed" panose="020B0606040200020203" pitchFamily="34" charset="0"/>
            </a:endParaRPr>
          </a:p>
        </p:txBody>
      </p:sp>
    </p:spTree>
    <p:extLst>
      <p:ext uri="{BB962C8B-B14F-4D97-AF65-F5344CB8AC3E}">
        <p14:creationId xmlns:p14="http://schemas.microsoft.com/office/powerpoint/2010/main" val="3448164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1. Partners</a:t>
            </a:r>
            <a:endParaRPr lang="en-US" dirty="0"/>
          </a:p>
        </p:txBody>
      </p:sp>
      <p:sp>
        <p:nvSpPr>
          <p:cNvPr id="3" name="Content Placeholder 2"/>
          <p:cNvSpPr>
            <a:spLocks noGrp="1"/>
          </p:cNvSpPr>
          <p:nvPr>
            <p:ph idx="1"/>
          </p:nvPr>
        </p:nvSpPr>
        <p:spPr/>
        <p:txBody>
          <a:bodyPr/>
          <a:lstStyle/>
          <a:p>
            <a:pPr marL="0" indent="0" eaLnBrk="1" hangingPunct="1">
              <a:buFont typeface="Arial" charset="0"/>
              <a:buNone/>
              <a:defRPr/>
            </a:pPr>
            <a:r>
              <a:rPr lang="en-US" sz="2800" b="1" smtClean="0"/>
              <a:t>“Do you have sex with men, women, or both?”</a:t>
            </a:r>
          </a:p>
          <a:p>
            <a:pPr marL="0" indent="0" eaLnBrk="1" hangingPunct="1">
              <a:buFont typeface="Arial" charset="0"/>
              <a:buNone/>
              <a:defRPr/>
            </a:pPr>
            <a:endParaRPr lang="en-US" altLang="en-US" sz="1100" smtClean="0">
              <a:ea typeface="MS PGothic" pitchFamily="34" charset="-128"/>
            </a:endParaRPr>
          </a:p>
          <a:p>
            <a:pPr eaLnBrk="1" hangingPunct="1">
              <a:buFont typeface="Arial" charset="0"/>
              <a:buChar char="•"/>
              <a:defRPr/>
            </a:pPr>
            <a:r>
              <a:rPr lang="en-US" altLang="en-US" sz="2800" smtClean="0">
                <a:ea typeface="MS PGothic" pitchFamily="34" charset="-128"/>
              </a:rPr>
              <a:t>Do not make assumptions about the client’s sexual partners, practices, orientation, or sexual partners. </a:t>
            </a:r>
          </a:p>
          <a:p>
            <a:pPr marL="0" indent="0" eaLnBrk="1" hangingPunct="1">
              <a:buFont typeface="Arial" charset="0"/>
              <a:buNone/>
              <a:defRPr/>
            </a:pPr>
            <a:endParaRPr lang="en-US" altLang="en-US" sz="1100" smtClean="0">
              <a:ea typeface="MS PGothic" pitchFamily="34" charset="-128"/>
            </a:endParaRPr>
          </a:p>
          <a:p>
            <a:pPr eaLnBrk="1" hangingPunct="1">
              <a:buFont typeface="Arial" charset="0"/>
              <a:buChar char="•"/>
              <a:defRPr/>
            </a:pPr>
            <a:r>
              <a:rPr lang="en-US" altLang="en-US" sz="2800" smtClean="0">
                <a:ea typeface="MS PGothic" pitchFamily="34" charset="-128"/>
              </a:rPr>
              <a:t>People read provider bias and can perceive judgement based on body language, vocabulary, tests ordered, etc.</a:t>
            </a:r>
          </a:p>
          <a:p>
            <a:pPr>
              <a:buFont typeface="Arial" charset="0"/>
              <a:buChar char="•"/>
              <a:defRPr/>
            </a:pPr>
            <a:endParaRPr lang="en-US" dirty="0"/>
          </a:p>
        </p:txBody>
      </p:sp>
      <p:sp>
        <p:nvSpPr>
          <p:cNvPr id="4" name="Slide Number Placeholder 3"/>
          <p:cNvSpPr>
            <a:spLocks noGrp="1"/>
          </p:cNvSpPr>
          <p:nvPr>
            <p:ph type="sldNum" sz="quarter" idx="10"/>
          </p:nvPr>
        </p:nvSpPr>
        <p:spPr/>
        <p:txBody>
          <a:bodyPr/>
          <a:lstStyle/>
          <a:p>
            <a:pPr>
              <a:defRPr/>
            </a:pPr>
            <a:fld id="{4B95B94E-F4CC-43A9-ADA2-00CE77818BE3}" type="slidenum">
              <a:rPr lang="en-US" smtClean="0"/>
              <a:pPr>
                <a:defRPr/>
              </a:pPr>
              <a:t>17</a:t>
            </a:fld>
            <a:endParaRPr lang="en-US" dirty="0"/>
          </a:p>
        </p:txBody>
      </p:sp>
    </p:spTree>
    <p:extLst>
      <p:ext uri="{BB962C8B-B14F-4D97-AF65-F5344CB8AC3E}">
        <p14:creationId xmlns:p14="http://schemas.microsoft.com/office/powerpoint/2010/main" val="3855057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2. Prevention of Pregnancy</a:t>
            </a:r>
            <a:endParaRPr lang="en-US" dirty="0"/>
          </a:p>
        </p:txBody>
      </p:sp>
      <p:sp>
        <p:nvSpPr>
          <p:cNvPr id="3" name="Content Placeholder 2"/>
          <p:cNvSpPr>
            <a:spLocks noGrp="1"/>
          </p:cNvSpPr>
          <p:nvPr>
            <p:ph idx="1"/>
          </p:nvPr>
        </p:nvSpPr>
        <p:spPr>
          <a:xfrm>
            <a:off x="457200" y="1363662"/>
            <a:ext cx="7924800" cy="4762501"/>
          </a:xfrm>
        </p:spPr>
        <p:txBody>
          <a:bodyPr/>
          <a:lstStyle/>
          <a:p>
            <a:pPr marL="0" indent="0">
              <a:buFont typeface="Arial" charset="0"/>
              <a:buNone/>
              <a:defRPr/>
            </a:pPr>
            <a:r>
              <a:rPr lang="en-US" sz="2800" b="1" dirty="0" smtClean="0"/>
              <a:t>“Do you want to have (more) </a:t>
            </a:r>
            <a:br>
              <a:rPr lang="en-US" sz="2800" b="1" dirty="0" smtClean="0"/>
            </a:br>
            <a:r>
              <a:rPr lang="en-US" sz="2800" b="1" dirty="0" smtClean="0"/>
              <a:t>children some day?”</a:t>
            </a:r>
          </a:p>
          <a:p>
            <a:pPr marL="914400" lvl="1" indent="-457200">
              <a:buFont typeface="Arial" charset="0"/>
              <a:buChar char="–"/>
              <a:defRPr/>
            </a:pPr>
            <a:r>
              <a:rPr lang="en-US" sz="2400" dirty="0"/>
              <a:t>When might that be?</a:t>
            </a:r>
          </a:p>
          <a:p>
            <a:pPr marL="914400" lvl="1" indent="-457200">
              <a:buFont typeface="Arial" charset="0"/>
              <a:buChar char="–"/>
              <a:defRPr/>
            </a:pPr>
            <a:r>
              <a:rPr lang="en-US" sz="2400" dirty="0"/>
              <a:t>How important is it to you to </a:t>
            </a:r>
            <a:r>
              <a:rPr lang="en-US" sz="2400" dirty="0" smtClean="0"/>
              <a:t/>
            </a:r>
            <a:br>
              <a:rPr lang="en-US" sz="2400" dirty="0" smtClean="0"/>
            </a:br>
            <a:r>
              <a:rPr lang="en-US" sz="2400" dirty="0" smtClean="0"/>
              <a:t>prevent </a:t>
            </a:r>
            <a:r>
              <a:rPr lang="en-US" sz="2400" dirty="0"/>
              <a:t>pregnancy (until </a:t>
            </a:r>
            <a:r>
              <a:rPr lang="en-US" sz="2400" dirty="0" smtClean="0"/>
              <a:t>then)?</a:t>
            </a:r>
            <a:endParaRPr lang="en-US" sz="2400" dirty="0"/>
          </a:p>
          <a:p>
            <a:pPr marL="0" indent="0">
              <a:buFont typeface="Arial" charset="0"/>
              <a:buNone/>
              <a:defRPr/>
            </a:pPr>
            <a:r>
              <a:rPr lang="en-US" sz="2800" b="1" dirty="0" smtClean="0"/>
              <a:t>Shared decision making </a:t>
            </a:r>
          </a:p>
          <a:p>
            <a:pPr>
              <a:defRPr/>
            </a:pPr>
            <a:r>
              <a:rPr lang="en-US" sz="2800" b="1" dirty="0" smtClean="0"/>
              <a:t>Client </a:t>
            </a:r>
            <a:r>
              <a:rPr lang="en-US" sz="2800" dirty="0" smtClean="0"/>
              <a:t>expertise: </a:t>
            </a:r>
          </a:p>
          <a:p>
            <a:pPr marL="914400" lvl="1" indent="-457200">
              <a:buFont typeface="Arial" charset="0"/>
              <a:buChar char="–"/>
              <a:defRPr/>
            </a:pPr>
            <a:r>
              <a:rPr lang="en-US" sz="2400" dirty="0"/>
              <a:t>What is important to you in a method? </a:t>
            </a:r>
          </a:p>
          <a:p>
            <a:pPr>
              <a:defRPr/>
            </a:pPr>
            <a:r>
              <a:rPr lang="en-US" sz="2800" b="1" dirty="0" smtClean="0"/>
              <a:t>Provider</a:t>
            </a:r>
            <a:r>
              <a:rPr lang="en-US" sz="2800" dirty="0" smtClean="0"/>
              <a:t> expertise:</a:t>
            </a:r>
          </a:p>
          <a:p>
            <a:pPr marL="914400" lvl="1" indent="-457200">
              <a:buFont typeface="Arial" charset="0"/>
              <a:buChar char="–"/>
              <a:defRPr/>
            </a:pPr>
            <a:r>
              <a:rPr lang="en-US" sz="2400" dirty="0"/>
              <a:t>Contraindications, efficacy, side effects profile, and medical considerations</a:t>
            </a:r>
          </a:p>
        </p:txBody>
      </p:sp>
      <p:pic>
        <p:nvPicPr>
          <p:cNvPr id="41988" name="Picture 6" title="Grouping of contraceptive methods"/>
          <p:cNvPicPr>
            <a:picLocks noChangeAspect="1"/>
          </p:cNvPicPr>
          <p:nvPr/>
        </p:nvPicPr>
        <p:blipFill>
          <a:blip r:embed="rId3"/>
          <a:srcRect/>
          <a:stretch>
            <a:fillRect/>
          </a:stretch>
        </p:blipFill>
        <p:spPr bwMode="auto">
          <a:xfrm>
            <a:off x="5867400" y="1339278"/>
            <a:ext cx="3033401" cy="305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4B95B94E-F4CC-43A9-ADA2-00CE77818BE3}" type="slidenum">
              <a:rPr lang="en-US" smtClean="0"/>
              <a:pPr>
                <a:defRPr/>
              </a:pPr>
              <a:t>18</a:t>
            </a:fld>
            <a:endParaRPr lang="en-US" dirty="0"/>
          </a:p>
        </p:txBody>
      </p:sp>
    </p:spTree>
    <p:extLst>
      <p:ext uri="{BB962C8B-B14F-4D97-AF65-F5344CB8AC3E}">
        <p14:creationId xmlns:p14="http://schemas.microsoft.com/office/powerpoint/2010/main" val="904407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3. Protection from STDs</a:t>
            </a:r>
            <a:endParaRPr lang="en-US" dirty="0"/>
          </a:p>
        </p:txBody>
      </p:sp>
      <p:sp>
        <p:nvSpPr>
          <p:cNvPr id="4" name="TextBox 3"/>
          <p:cNvSpPr txBox="1"/>
          <p:nvPr/>
        </p:nvSpPr>
        <p:spPr>
          <a:xfrm>
            <a:off x="457200" y="1512888"/>
            <a:ext cx="8458200" cy="954087"/>
          </a:xfrm>
          <a:prstGeom prst="rect">
            <a:avLst/>
          </a:prstGeom>
          <a:noFill/>
        </p:spPr>
        <p:txBody>
          <a:bodyPr>
            <a:spAutoFit/>
          </a:bodyPr>
          <a:lstStyle/>
          <a:p>
            <a:pPr marL="342900" indent="-342900" eaLnBrk="1" hangingPunct="1">
              <a:spcBef>
                <a:spcPct val="20000"/>
              </a:spcBef>
              <a:spcAft>
                <a:spcPts val="0"/>
              </a:spcAft>
              <a:defRPr/>
            </a:pPr>
            <a:r>
              <a:rPr lang="en-US" sz="2800" b="1" dirty="0">
                <a:solidFill>
                  <a:prstClr val="black">
                    <a:lumMod val="75000"/>
                    <a:lumOff val="25000"/>
                  </a:prstClr>
                </a:solidFill>
                <a:latin typeface="Calibri Light" panose="020F0302020204030204" pitchFamily="34" charset="0"/>
                <a:ea typeface="ＭＳ Ｐゴシック" pitchFamily="-109" charset="-128"/>
                <a:cs typeface="+mn-cs"/>
              </a:rPr>
              <a:t>“What do you do to protect yourself from sexually transmitted diseases, including HIV?”</a:t>
            </a:r>
          </a:p>
        </p:txBody>
      </p:sp>
      <p:sp>
        <p:nvSpPr>
          <p:cNvPr id="3" name="Content Placeholder 2"/>
          <p:cNvSpPr>
            <a:spLocks noGrp="1"/>
          </p:cNvSpPr>
          <p:nvPr>
            <p:ph idx="1"/>
          </p:nvPr>
        </p:nvSpPr>
        <p:spPr>
          <a:xfrm>
            <a:off x="457200" y="2286000"/>
            <a:ext cx="5791200" cy="3840163"/>
          </a:xfrm>
        </p:spPr>
        <p:txBody>
          <a:bodyPr/>
          <a:lstStyle/>
          <a:p>
            <a:pPr eaLnBrk="1" hangingPunct="1">
              <a:spcAft>
                <a:spcPts val="0"/>
              </a:spcAft>
              <a:buFont typeface="Wingdings" pitchFamily="-109" charset="2"/>
              <a:buNone/>
              <a:defRPr/>
            </a:pPr>
            <a:endParaRPr lang="en-US" sz="1100" dirty="0">
              <a:solidFill>
                <a:schemeClr val="tx1">
                  <a:lumMod val="75000"/>
                  <a:lumOff val="25000"/>
                </a:schemeClr>
              </a:solidFill>
              <a:ea typeface="ＭＳ Ｐゴシック" pitchFamily="-109" charset="-128"/>
            </a:endParaRPr>
          </a:p>
          <a:p>
            <a:pPr eaLnBrk="1" hangingPunct="1">
              <a:spcAft>
                <a:spcPts val="0"/>
              </a:spcAft>
              <a:buFont typeface="Arial" charset="0"/>
              <a:buChar char="•"/>
              <a:defRPr/>
            </a:pPr>
            <a:r>
              <a:rPr lang="en-US" sz="2800" dirty="0" smtClean="0">
                <a:solidFill>
                  <a:schemeClr val="tx1">
                    <a:lumMod val="75000"/>
                    <a:lumOff val="25000"/>
                  </a:schemeClr>
                </a:solidFill>
                <a:ea typeface="ＭＳ Ｐゴシック" pitchFamily="-109" charset="-128"/>
              </a:rPr>
              <a:t>Open-ended approach allows </a:t>
            </a:r>
            <a:r>
              <a:rPr lang="en-US" sz="2800" dirty="0">
                <a:solidFill>
                  <a:schemeClr val="tx1">
                    <a:lumMod val="75000"/>
                    <a:lumOff val="25000"/>
                  </a:schemeClr>
                </a:solidFill>
                <a:ea typeface="ＭＳ Ｐゴシック" pitchFamily="-109" charset="-128"/>
              </a:rPr>
              <a:t>for different avenues of discussion:</a:t>
            </a:r>
          </a:p>
          <a:p>
            <a:pPr marL="914400" lvl="1" indent="-457200">
              <a:buFont typeface="Arial" charset="0"/>
              <a:buChar char="–"/>
              <a:defRPr/>
            </a:pPr>
            <a:r>
              <a:rPr lang="en-US" sz="2400" dirty="0"/>
              <a:t>Condom use</a:t>
            </a:r>
          </a:p>
          <a:p>
            <a:pPr marL="914400" lvl="1" indent="-457200">
              <a:buFont typeface="Arial" charset="0"/>
              <a:buChar char="–"/>
              <a:defRPr/>
            </a:pPr>
            <a:r>
              <a:rPr lang="en-US" sz="2400" dirty="0"/>
              <a:t>Different protection with different partners</a:t>
            </a:r>
          </a:p>
          <a:p>
            <a:pPr marL="914400" lvl="1" indent="-457200">
              <a:buFont typeface="Arial" charset="0"/>
              <a:buChar char="–"/>
              <a:defRPr/>
            </a:pPr>
            <a:r>
              <a:rPr lang="en-US" sz="2400" dirty="0"/>
              <a:t>Client self-perception of risk</a:t>
            </a:r>
          </a:p>
          <a:p>
            <a:pPr marL="914400" lvl="1" indent="-457200">
              <a:buFont typeface="Arial" charset="0"/>
              <a:buChar char="–"/>
              <a:defRPr/>
            </a:pPr>
            <a:r>
              <a:rPr lang="en-US" sz="2400" dirty="0"/>
              <a:t>Perception of partner’s risk</a:t>
            </a:r>
          </a:p>
          <a:p>
            <a:pPr>
              <a:buFont typeface="Arial" charset="0"/>
              <a:buChar char="•"/>
              <a:defRPr/>
            </a:pPr>
            <a:endParaRPr lang="en-US" dirty="0"/>
          </a:p>
        </p:txBody>
      </p:sp>
      <p:sp>
        <p:nvSpPr>
          <p:cNvPr id="43013" name="TextBox 6"/>
          <p:cNvSpPr txBox="1">
            <a:spLocks noChangeArrowheads="1"/>
          </p:cNvSpPr>
          <p:nvPr/>
        </p:nvSpPr>
        <p:spPr bwMode="auto">
          <a:xfrm>
            <a:off x="6553200" y="3373438"/>
            <a:ext cx="1600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Tx/>
              <a:buNone/>
            </a:pPr>
            <a:r>
              <a:rPr lang="en-US" altLang="en-US" sz="5400" b="1" dirty="0">
                <a:solidFill>
                  <a:schemeClr val="tx1"/>
                </a:solidFill>
                <a:latin typeface="Calibri" panose="020F0502020204030204" pitchFamily="34" charset="0"/>
              </a:rPr>
              <a:t>STDs</a:t>
            </a:r>
            <a:endParaRPr lang="en-US" altLang="en-US" sz="1800" b="1" dirty="0">
              <a:solidFill>
                <a:schemeClr val="tx1"/>
              </a:solidFill>
              <a:latin typeface="Calibri" panose="020F0502020204030204" pitchFamily="34" charset="0"/>
            </a:endParaRPr>
          </a:p>
        </p:txBody>
      </p:sp>
      <p:sp>
        <p:nvSpPr>
          <p:cNvPr id="6" name="&quot;No&quot; Symbol 5" title="No symbol, crossed out STDs"/>
          <p:cNvSpPr/>
          <p:nvPr/>
        </p:nvSpPr>
        <p:spPr>
          <a:xfrm>
            <a:off x="6134100" y="2676525"/>
            <a:ext cx="2438400" cy="2316163"/>
          </a:xfrm>
          <a:prstGeom prst="noSmoking">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endParaRPr lang="en-US">
              <a:solidFill>
                <a:schemeClr val="tx1"/>
              </a:solidFill>
            </a:endParaRPr>
          </a:p>
        </p:txBody>
      </p:sp>
      <p:sp>
        <p:nvSpPr>
          <p:cNvPr id="5" name="Slide Number Placeholder 4"/>
          <p:cNvSpPr>
            <a:spLocks noGrp="1"/>
          </p:cNvSpPr>
          <p:nvPr>
            <p:ph type="sldNum" sz="quarter" idx="10"/>
          </p:nvPr>
        </p:nvSpPr>
        <p:spPr/>
        <p:txBody>
          <a:bodyPr/>
          <a:lstStyle/>
          <a:p>
            <a:pPr>
              <a:defRPr/>
            </a:pPr>
            <a:fld id="{4B95B94E-F4CC-43A9-ADA2-00CE77818BE3}" type="slidenum">
              <a:rPr lang="en-US" smtClean="0"/>
              <a:pPr>
                <a:defRPr/>
              </a:pPr>
              <a:t>19</a:t>
            </a:fld>
            <a:endParaRPr lang="en-US" dirty="0"/>
          </a:p>
        </p:txBody>
      </p:sp>
    </p:spTree>
    <p:extLst>
      <p:ext uri="{BB962C8B-B14F-4D97-AF65-F5344CB8AC3E}">
        <p14:creationId xmlns:p14="http://schemas.microsoft.com/office/powerpoint/2010/main" val="1832819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r>
              <a:rPr lang="en-US" smtClean="0"/>
              <a:t>Introduction to the Chlamydia Screening Change Package</a:t>
            </a:r>
            <a:endParaRPr lang="en-US" dirty="0"/>
          </a:p>
        </p:txBody>
      </p:sp>
      <p:sp>
        <p:nvSpPr>
          <p:cNvPr id="31747" name="Content Placeholder 2"/>
          <p:cNvSpPr>
            <a:spLocks noGrp="1"/>
          </p:cNvSpPr>
          <p:nvPr>
            <p:ph idx="1"/>
          </p:nvPr>
        </p:nvSpPr>
        <p:spPr>
          <a:xfrm>
            <a:off x="457200" y="1835150"/>
            <a:ext cx="5105400" cy="4108450"/>
          </a:xfrm>
        </p:spPr>
        <p:txBody>
          <a:bodyPr/>
          <a:lstStyle/>
          <a:p>
            <a:r>
              <a:rPr lang="en-US" altLang="en-US" smtClean="0"/>
              <a:t>Include screening as part of routine care</a:t>
            </a:r>
          </a:p>
          <a:p>
            <a:r>
              <a:rPr lang="en-US" altLang="en-US" b="1" smtClean="0"/>
              <a:t>Use normalizing and opt-out language</a:t>
            </a:r>
          </a:p>
          <a:p>
            <a:r>
              <a:rPr lang="en-US" altLang="en-US" smtClean="0"/>
              <a:t>Use least invasive,            high-quality test</a:t>
            </a:r>
          </a:p>
          <a:p>
            <a:r>
              <a:rPr lang="en-US" altLang="en-US" smtClean="0"/>
              <a:t>Reduce cost as a barrier</a:t>
            </a:r>
            <a:endParaRPr lang="en-US" altLang="en-US" dirty="0" smtClean="0"/>
          </a:p>
        </p:txBody>
      </p:sp>
      <p:pic>
        <p:nvPicPr>
          <p:cNvPr id="29702" name="Picture 5" title="Chlamydia Screening Change Package"/>
          <p:cNvPicPr>
            <a:picLocks noChangeAspect="1" noChangeArrowheads="1"/>
          </p:cNvPicPr>
          <p:nvPr/>
        </p:nvPicPr>
        <p:blipFill>
          <a:blip r:embed="rId3"/>
          <a:srcRect r="2669"/>
          <a:stretch>
            <a:fillRect/>
          </a:stretch>
        </p:blipFill>
        <p:spPr bwMode="auto">
          <a:xfrm>
            <a:off x="5805488" y="1905000"/>
            <a:ext cx="2816225" cy="374015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4">
            <a:hlinkClick r:id="rId4" action="ppaction://hlinkfile"/>
          </p:cNvPr>
          <p:cNvSpPr>
            <a:spLocks noChangeArrowheads="1"/>
          </p:cNvSpPr>
          <p:nvPr/>
        </p:nvSpPr>
        <p:spPr bwMode="auto">
          <a:xfrm>
            <a:off x="445008" y="5645150"/>
            <a:ext cx="7394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Tx/>
              <a:buNone/>
            </a:pPr>
            <a:r>
              <a:rPr lang="en-US" altLang="en-US" sz="1200">
                <a:latin typeface="Segoe Condensed" panose="020B0606040200020203" pitchFamily="34" charset="0"/>
              </a:rPr>
              <a:t>Link: </a:t>
            </a:r>
            <a:r>
              <a:rPr lang="en-US" altLang="en-US" sz="1200">
                <a:latin typeface="Segoe Condensed" panose="020B0606040200020203" pitchFamily="34" charset="0"/>
                <a:hlinkClick r:id="rId5"/>
              </a:rPr>
              <a:t>https://www.fpntc.org/resources/chlamydia-screening-change-package</a:t>
            </a:r>
            <a:r>
              <a:rPr lang="en-US" altLang="en-US" sz="1200">
                <a:latin typeface="Segoe Condensed" panose="020B0606040200020203" pitchFamily="34" charset="0"/>
              </a:rPr>
              <a:t> </a:t>
            </a:r>
          </a:p>
        </p:txBody>
      </p:sp>
      <p:sp>
        <p:nvSpPr>
          <p:cNvPr id="10" name="Slide Number Placeholder 9"/>
          <p:cNvSpPr>
            <a:spLocks noGrp="1"/>
          </p:cNvSpPr>
          <p:nvPr>
            <p:ph type="sldNum" sz="quarter" idx="10"/>
          </p:nvPr>
        </p:nvSpPr>
        <p:spPr/>
        <p:txBody>
          <a:bodyPr/>
          <a:lstStyle/>
          <a:p>
            <a:pPr>
              <a:defRPr/>
            </a:pPr>
            <a:fld id="{4B95B94E-F4CC-43A9-ADA2-00CE77818BE3}" type="slidenum">
              <a:rPr lang="en-US" smtClean="0"/>
              <a:pPr>
                <a:defRPr/>
              </a:pPr>
              <a:t>2</a:t>
            </a:fld>
            <a:endParaRPr lang="en-US" dirty="0"/>
          </a:p>
        </p:txBody>
      </p:sp>
    </p:spTree>
    <p:extLst>
      <p:ext uri="{BB962C8B-B14F-4D97-AF65-F5344CB8AC3E}">
        <p14:creationId xmlns:p14="http://schemas.microsoft.com/office/powerpoint/2010/main" val="2838848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4. Practices</a:t>
            </a:r>
            <a:endParaRPr lang="en-US" dirty="0"/>
          </a:p>
        </p:txBody>
      </p:sp>
      <p:sp>
        <p:nvSpPr>
          <p:cNvPr id="7" name="Rectangle 6"/>
          <p:cNvSpPr/>
          <p:nvPr/>
        </p:nvSpPr>
        <p:spPr>
          <a:xfrm>
            <a:off x="457200" y="1520825"/>
            <a:ext cx="8375650" cy="523875"/>
          </a:xfrm>
          <a:prstGeom prst="rect">
            <a:avLst/>
          </a:prstGeom>
        </p:spPr>
        <p:txBody>
          <a:bodyPr>
            <a:spAutoFit/>
          </a:bodyPr>
          <a:lstStyle/>
          <a:p>
            <a:pPr eaLnBrk="1" hangingPunct="1">
              <a:spcBef>
                <a:spcPct val="20000"/>
              </a:spcBef>
              <a:spcAft>
                <a:spcPts val="0"/>
              </a:spcAft>
              <a:defRPr/>
            </a:pPr>
            <a:r>
              <a:rPr lang="en-US" sz="2800" b="1" dirty="0">
                <a:solidFill>
                  <a:prstClr val="black">
                    <a:lumMod val="75000"/>
                    <a:lumOff val="25000"/>
                  </a:prstClr>
                </a:solidFill>
                <a:latin typeface="Calibri Light" panose="020F0302020204030204" pitchFamily="34" charset="0"/>
                <a:ea typeface="ＭＳ Ｐゴシック" pitchFamily="-109" charset="-128"/>
                <a:cs typeface="+mn-cs"/>
              </a:rPr>
              <a:t>“Do you use condoms: always, never, or sometimes?”</a:t>
            </a:r>
          </a:p>
        </p:txBody>
      </p:sp>
      <p:sp>
        <p:nvSpPr>
          <p:cNvPr id="3" name="Content Placeholder 2"/>
          <p:cNvSpPr>
            <a:spLocks noGrp="1"/>
          </p:cNvSpPr>
          <p:nvPr>
            <p:ph idx="1"/>
          </p:nvPr>
        </p:nvSpPr>
        <p:spPr>
          <a:xfrm>
            <a:off x="457200" y="2284413"/>
            <a:ext cx="5105400" cy="4525962"/>
          </a:xfrm>
        </p:spPr>
        <p:txBody>
          <a:bodyPr/>
          <a:lstStyle/>
          <a:p>
            <a:pPr eaLnBrk="1" hangingPunct="1">
              <a:spcAft>
                <a:spcPts val="0"/>
              </a:spcAft>
              <a:buFont typeface="Arial" charset="0"/>
              <a:buChar char="•"/>
              <a:defRPr/>
            </a:pPr>
            <a:r>
              <a:rPr lang="en-US" sz="2800" dirty="0" smtClean="0">
                <a:solidFill>
                  <a:schemeClr val="tx1">
                    <a:lumMod val="75000"/>
                    <a:lumOff val="25000"/>
                  </a:schemeClr>
                </a:solidFill>
                <a:ea typeface="ＭＳ Ｐゴシック" pitchFamily="-109" charset="-128"/>
              </a:rPr>
              <a:t>If “never…” </a:t>
            </a:r>
          </a:p>
          <a:p>
            <a:pPr marL="914400" lvl="1" indent="-457200">
              <a:buFont typeface="Arial" charset="0"/>
              <a:buChar char="–"/>
              <a:defRPr/>
            </a:pPr>
            <a:r>
              <a:rPr lang="en-US" sz="2400" dirty="0"/>
              <a:t>“Tell me more—why don’t you use condoms?” </a:t>
            </a:r>
            <a:endParaRPr lang="en-US" sz="1100" dirty="0" smtClean="0">
              <a:solidFill>
                <a:schemeClr val="tx1">
                  <a:lumMod val="75000"/>
                  <a:lumOff val="25000"/>
                </a:schemeClr>
              </a:solidFill>
              <a:ea typeface="ＭＳ Ｐゴシック" pitchFamily="-109" charset="-128"/>
            </a:endParaRPr>
          </a:p>
          <a:p>
            <a:pPr eaLnBrk="1" hangingPunct="1">
              <a:spcAft>
                <a:spcPts val="0"/>
              </a:spcAft>
              <a:buFont typeface="Arial" charset="0"/>
              <a:buChar char="•"/>
              <a:defRPr/>
            </a:pPr>
            <a:r>
              <a:rPr lang="en-US" sz="2800" dirty="0" smtClean="0">
                <a:solidFill>
                  <a:schemeClr val="tx1">
                    <a:lumMod val="75000"/>
                    <a:lumOff val="25000"/>
                  </a:schemeClr>
                </a:solidFill>
                <a:ea typeface="ＭＳ Ｐゴシック" pitchFamily="-109" charset="-128"/>
              </a:rPr>
              <a:t>If “</a:t>
            </a:r>
            <a:r>
              <a:rPr lang="en-US" sz="2800" dirty="0">
                <a:solidFill>
                  <a:schemeClr val="tx1">
                    <a:lumMod val="75000"/>
                    <a:lumOff val="25000"/>
                  </a:schemeClr>
                </a:solidFill>
                <a:ea typeface="ＭＳ Ｐゴシック" pitchFamily="-109" charset="-128"/>
              </a:rPr>
              <a:t>sometimes</a:t>
            </a:r>
            <a:r>
              <a:rPr lang="en-US" sz="2800" dirty="0" smtClean="0">
                <a:solidFill>
                  <a:schemeClr val="tx1">
                    <a:lumMod val="75000"/>
                    <a:lumOff val="25000"/>
                  </a:schemeClr>
                </a:solidFill>
                <a:ea typeface="ＭＳ Ｐゴシック" pitchFamily="-109" charset="-128"/>
              </a:rPr>
              <a:t>…”</a:t>
            </a:r>
          </a:p>
          <a:p>
            <a:pPr marL="914400" lvl="1" indent="-457200">
              <a:buFont typeface="Arial" charset="0"/>
              <a:buChar char="–"/>
              <a:defRPr/>
            </a:pPr>
            <a:r>
              <a:rPr lang="en-US" sz="2400" dirty="0"/>
              <a:t>“In what situations, or with whom, do you not use condoms</a:t>
            </a:r>
            <a:r>
              <a:rPr lang="en-US" sz="2400" dirty="0" smtClean="0"/>
              <a:t>?”</a:t>
            </a:r>
            <a:endParaRPr lang="en-US" dirty="0" smtClean="0">
              <a:solidFill>
                <a:schemeClr val="tx1">
                  <a:lumMod val="75000"/>
                  <a:lumOff val="25000"/>
                </a:schemeClr>
              </a:solidFill>
              <a:ea typeface="ＭＳ Ｐゴシック" pitchFamily="-109" charset="-128"/>
            </a:endParaRPr>
          </a:p>
          <a:p>
            <a:pPr eaLnBrk="1" hangingPunct="1">
              <a:spcAft>
                <a:spcPts val="0"/>
              </a:spcAft>
              <a:buFont typeface="Arial" charset="0"/>
              <a:buChar char="•"/>
              <a:defRPr/>
            </a:pPr>
            <a:r>
              <a:rPr lang="en-US" sz="2800" dirty="0" smtClean="0">
                <a:solidFill>
                  <a:schemeClr val="tx1">
                    <a:lumMod val="75000"/>
                    <a:lumOff val="25000"/>
                  </a:schemeClr>
                </a:solidFill>
                <a:ea typeface="ＭＳ Ｐゴシック" pitchFamily="-109" charset="-128"/>
              </a:rPr>
              <a:t>“What might help you to increase your use?” </a:t>
            </a:r>
            <a:endParaRPr lang="en-US" sz="2800" dirty="0">
              <a:solidFill>
                <a:schemeClr val="tx1">
                  <a:lumMod val="75000"/>
                  <a:lumOff val="25000"/>
                </a:schemeClr>
              </a:solidFill>
              <a:ea typeface="ＭＳ Ｐゴシック" pitchFamily="-109" charset="-128"/>
            </a:endParaRPr>
          </a:p>
          <a:p>
            <a:pPr eaLnBrk="1" hangingPunct="1">
              <a:spcAft>
                <a:spcPts val="0"/>
              </a:spcAft>
              <a:buFont typeface="Wingdings" pitchFamily="-109" charset="2"/>
              <a:buNone/>
              <a:defRPr/>
            </a:pPr>
            <a:endParaRPr lang="en-US" dirty="0">
              <a:solidFill>
                <a:schemeClr val="tx1">
                  <a:lumMod val="75000"/>
                  <a:lumOff val="25000"/>
                </a:schemeClr>
              </a:solidFill>
              <a:ea typeface="ＭＳ Ｐゴシック" pitchFamily="-109" charset="-128"/>
            </a:endParaRPr>
          </a:p>
          <a:p>
            <a:pPr>
              <a:buFont typeface="Arial" charset="0"/>
              <a:buChar char="•"/>
              <a:defRPr/>
            </a:pPr>
            <a:endParaRPr lang="en-US" dirty="0"/>
          </a:p>
        </p:txBody>
      </p:sp>
      <p:pic>
        <p:nvPicPr>
          <p:cNvPr id="44036" name="Picture 3" title="Condom graphic"/>
          <p:cNvPicPr>
            <a:picLocks noChangeAspect="1"/>
          </p:cNvPicPr>
          <p:nvPr/>
        </p:nvPicPr>
        <p:blipFill>
          <a:blip r:embed="rId3"/>
          <a:srcRect/>
          <a:stretch>
            <a:fillRect/>
          </a:stretch>
        </p:blipFill>
        <p:spPr bwMode="auto">
          <a:xfrm>
            <a:off x="6034088" y="2819400"/>
            <a:ext cx="3033712"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4B95B94E-F4CC-43A9-ADA2-00CE77818BE3}" type="slidenum">
              <a:rPr lang="en-US" smtClean="0"/>
              <a:pPr>
                <a:defRPr/>
              </a:pPr>
              <a:t>20</a:t>
            </a:fld>
            <a:endParaRPr lang="en-US" dirty="0"/>
          </a:p>
        </p:txBody>
      </p:sp>
    </p:spTree>
    <p:extLst>
      <p:ext uri="{BB962C8B-B14F-4D97-AF65-F5344CB8AC3E}">
        <p14:creationId xmlns:p14="http://schemas.microsoft.com/office/powerpoint/2010/main" val="509224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5. Past History of STDs</a:t>
            </a:r>
            <a:endParaRPr lang="en-US" dirty="0"/>
          </a:p>
        </p:txBody>
      </p:sp>
      <p:sp>
        <p:nvSpPr>
          <p:cNvPr id="4" name="TextBox 3"/>
          <p:cNvSpPr txBox="1"/>
          <p:nvPr/>
        </p:nvSpPr>
        <p:spPr>
          <a:xfrm>
            <a:off x="457200" y="1524000"/>
            <a:ext cx="7696200" cy="1039813"/>
          </a:xfrm>
          <a:prstGeom prst="rect">
            <a:avLst/>
          </a:prstGeom>
          <a:noFill/>
        </p:spPr>
        <p:txBody>
          <a:bodyPr>
            <a:spAutoFit/>
          </a:bodyPr>
          <a:lstStyle/>
          <a:p>
            <a:pPr marL="342900" indent="-342900" eaLnBrk="1" hangingPunct="1">
              <a:spcBef>
                <a:spcPct val="20000"/>
              </a:spcBef>
              <a:spcAft>
                <a:spcPts val="0"/>
              </a:spcAft>
              <a:defRPr/>
            </a:pPr>
            <a:r>
              <a:rPr lang="en-US" sz="2800" b="1" dirty="0">
                <a:solidFill>
                  <a:prstClr val="black">
                    <a:lumMod val="75000"/>
                    <a:lumOff val="25000"/>
                  </a:prstClr>
                </a:solidFill>
                <a:latin typeface="Calibri Light" panose="020F0302020204030204" pitchFamily="34" charset="0"/>
                <a:ea typeface="ＭＳ Ｐゴシック" pitchFamily="-109" charset="-128"/>
                <a:cs typeface="+mn-cs"/>
              </a:rPr>
              <a:t>“Have you ever had an STD?”</a:t>
            </a:r>
            <a:r>
              <a:rPr lang="en-US" sz="2800" dirty="0">
                <a:solidFill>
                  <a:prstClr val="black">
                    <a:lumMod val="75000"/>
                    <a:lumOff val="25000"/>
                  </a:prstClr>
                </a:solidFill>
                <a:latin typeface="Calibri Light" panose="020F0302020204030204" pitchFamily="34" charset="0"/>
                <a:ea typeface="ＭＳ Ｐゴシック" pitchFamily="-109" charset="-128"/>
                <a:cs typeface="+mn-cs"/>
              </a:rPr>
              <a:t> </a:t>
            </a:r>
          </a:p>
          <a:p>
            <a:pPr marL="342900" indent="-342900" eaLnBrk="1" hangingPunct="1">
              <a:spcBef>
                <a:spcPct val="20000"/>
              </a:spcBef>
              <a:spcAft>
                <a:spcPts val="0"/>
              </a:spcAft>
              <a:defRPr/>
            </a:pPr>
            <a:r>
              <a:rPr lang="en-US" sz="2800" b="1" dirty="0">
                <a:solidFill>
                  <a:prstClr val="black">
                    <a:lumMod val="75000"/>
                    <a:lumOff val="25000"/>
                  </a:prstClr>
                </a:solidFill>
                <a:latin typeface="Calibri Light" panose="020F0302020204030204" pitchFamily="34" charset="0"/>
                <a:ea typeface="ＭＳ Ｐゴシック" pitchFamily="-109" charset="-128"/>
                <a:cs typeface="+mn-cs"/>
              </a:rPr>
              <a:t>“Have any of your partners had an STD?”</a:t>
            </a:r>
          </a:p>
        </p:txBody>
      </p:sp>
      <p:sp>
        <p:nvSpPr>
          <p:cNvPr id="3" name="Content Placeholder 2"/>
          <p:cNvSpPr>
            <a:spLocks noGrp="1"/>
          </p:cNvSpPr>
          <p:nvPr>
            <p:ph idx="1"/>
          </p:nvPr>
        </p:nvSpPr>
        <p:spPr>
          <a:xfrm>
            <a:off x="457200" y="2514600"/>
            <a:ext cx="4953000" cy="3611563"/>
          </a:xfrm>
        </p:spPr>
        <p:txBody>
          <a:bodyPr/>
          <a:lstStyle/>
          <a:p>
            <a:pPr eaLnBrk="1" hangingPunct="1">
              <a:spcAft>
                <a:spcPts val="0"/>
              </a:spcAft>
              <a:buFont typeface="Wingdings" pitchFamily="-109" charset="2"/>
              <a:buNone/>
              <a:defRPr/>
            </a:pPr>
            <a:endParaRPr lang="en-US" sz="1100" b="1" dirty="0">
              <a:solidFill>
                <a:schemeClr val="tx1">
                  <a:lumMod val="75000"/>
                  <a:lumOff val="25000"/>
                </a:schemeClr>
              </a:solidFill>
              <a:ea typeface="ＭＳ Ｐゴシック" pitchFamily="-109" charset="-128"/>
            </a:endParaRPr>
          </a:p>
          <a:p>
            <a:pPr eaLnBrk="1" hangingPunct="1">
              <a:spcAft>
                <a:spcPts val="0"/>
              </a:spcAft>
              <a:buFont typeface="Arial" charset="0"/>
              <a:buChar char="•"/>
              <a:defRPr/>
            </a:pPr>
            <a:r>
              <a:rPr lang="en-US" sz="2800" dirty="0">
                <a:solidFill>
                  <a:schemeClr val="tx1">
                    <a:lumMod val="75000"/>
                    <a:lumOff val="25000"/>
                  </a:schemeClr>
                </a:solidFill>
                <a:ea typeface="ＭＳ Ｐゴシック" pitchFamily="-109" charset="-128"/>
              </a:rPr>
              <a:t>If yes: </a:t>
            </a:r>
            <a:endParaRPr lang="en-US" sz="2800" dirty="0" smtClean="0">
              <a:solidFill>
                <a:schemeClr val="tx1">
                  <a:lumMod val="75000"/>
                  <a:lumOff val="25000"/>
                </a:schemeClr>
              </a:solidFill>
              <a:ea typeface="ＭＳ Ｐゴシック" pitchFamily="-109" charset="-128"/>
            </a:endParaRPr>
          </a:p>
          <a:p>
            <a:pPr lvl="1">
              <a:buFont typeface="Arial" charset="0"/>
              <a:buChar char="–"/>
              <a:defRPr/>
            </a:pPr>
            <a:r>
              <a:rPr lang="en-US" sz="2400" dirty="0"/>
              <a:t>“Do you know what the infection was and when was it?”</a:t>
            </a:r>
          </a:p>
          <a:p>
            <a:pPr lvl="1">
              <a:buFont typeface="Arial" charset="0"/>
              <a:buChar char="–"/>
              <a:defRPr/>
            </a:pPr>
            <a:r>
              <a:rPr lang="en-US" sz="2400" dirty="0"/>
              <a:t>Often clients don’t remember the name of the STD, but remember or can describe the treatment, what it </a:t>
            </a:r>
            <a:r>
              <a:rPr lang="en-US" sz="2400" dirty="0" smtClean="0"/>
              <a:t>looked </a:t>
            </a:r>
            <a:r>
              <a:rPr lang="en-US" sz="2400" dirty="0"/>
              <a:t>or felt like.</a:t>
            </a:r>
          </a:p>
          <a:p>
            <a:pPr eaLnBrk="1" hangingPunct="1">
              <a:spcAft>
                <a:spcPts val="0"/>
              </a:spcAft>
              <a:buFont typeface="Arial" charset="0"/>
              <a:buChar char="•"/>
              <a:defRPr/>
            </a:pPr>
            <a:endParaRPr lang="en-US" sz="2800" dirty="0" smtClean="0">
              <a:solidFill>
                <a:schemeClr val="tx1">
                  <a:lumMod val="75000"/>
                  <a:lumOff val="25000"/>
                </a:schemeClr>
              </a:solidFill>
              <a:ea typeface="ＭＳ Ｐゴシック" pitchFamily="-109" charset="-128"/>
            </a:endParaRPr>
          </a:p>
          <a:p>
            <a:pPr>
              <a:buFont typeface="Arial" charset="0"/>
              <a:buChar char="•"/>
              <a:defRPr/>
            </a:pPr>
            <a:endParaRPr lang="en-US" dirty="0"/>
          </a:p>
        </p:txBody>
      </p:sp>
      <p:pic>
        <p:nvPicPr>
          <p:cNvPr id="45062" name="Picture 5" title="Hand holding a sheet with check marks on it"/>
          <p:cNvPicPr>
            <a:picLocks noChangeAspect="1"/>
          </p:cNvPicPr>
          <p:nvPr/>
        </p:nvPicPr>
        <p:blipFill>
          <a:blip r:embed="rId3"/>
          <a:srcRect/>
          <a:stretch>
            <a:fillRect/>
          </a:stretch>
        </p:blipFill>
        <p:spPr bwMode="auto">
          <a:xfrm>
            <a:off x="6465888" y="2286000"/>
            <a:ext cx="21748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p>
            <a:pPr>
              <a:defRPr/>
            </a:pPr>
            <a:fld id="{4B95B94E-F4CC-43A9-ADA2-00CE77818BE3}" type="slidenum">
              <a:rPr lang="en-US" smtClean="0"/>
              <a:pPr>
                <a:defRPr/>
              </a:pPr>
              <a:t>21</a:t>
            </a:fld>
            <a:endParaRPr lang="en-US" dirty="0"/>
          </a:p>
        </p:txBody>
      </p:sp>
    </p:spTree>
    <p:extLst>
      <p:ext uri="{BB962C8B-B14F-4D97-AF65-F5344CB8AC3E}">
        <p14:creationId xmlns:p14="http://schemas.microsoft.com/office/powerpoint/2010/main" val="175123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Include All Staff in Training</a:t>
            </a:r>
            <a:endParaRPr lang="en-US" dirty="0"/>
          </a:p>
        </p:txBody>
      </p:sp>
      <p:sp>
        <p:nvSpPr>
          <p:cNvPr id="33795" name="Content Placeholder 2"/>
          <p:cNvSpPr>
            <a:spLocks noGrp="1"/>
          </p:cNvSpPr>
          <p:nvPr>
            <p:ph idx="1"/>
          </p:nvPr>
        </p:nvSpPr>
        <p:spPr/>
        <p:txBody>
          <a:bodyPr/>
          <a:lstStyle/>
          <a:p>
            <a:r>
              <a:rPr lang="en-US" altLang="en-US" smtClean="0"/>
              <a:t>Include all staff in training about chlamydia and the use of normalizing and opt-out language</a:t>
            </a:r>
          </a:p>
          <a:p>
            <a:pPr lvl="1"/>
            <a:r>
              <a:rPr lang="en-US" altLang="en-US" smtClean="0"/>
              <a:t>Front desk, support staff, nurses, and providers</a:t>
            </a:r>
          </a:p>
          <a:p>
            <a:r>
              <a:rPr lang="en-US" altLang="en-US" smtClean="0"/>
              <a:t>Provide plenty of opportunities for role playing </a:t>
            </a:r>
          </a:p>
          <a:p>
            <a:pPr lvl="1"/>
            <a:r>
              <a:rPr lang="en-US" altLang="en-US" smtClean="0"/>
              <a:t>Staff discomfort = client discomfort</a:t>
            </a:r>
          </a:p>
          <a:p>
            <a:r>
              <a:rPr lang="en-US" altLang="en-US" smtClean="0"/>
              <a:t>Training should also include: </a:t>
            </a:r>
          </a:p>
          <a:p>
            <a:pPr lvl="1"/>
            <a:r>
              <a:rPr lang="en-US" altLang="en-US" smtClean="0"/>
              <a:t>Prevalence and nature of infection, potential sequelae, specimen collection, how to treat, etc. </a:t>
            </a:r>
          </a:p>
          <a:p>
            <a:pPr lvl="1"/>
            <a:endParaRPr lang="en-US" altLang="en-US" smtClean="0"/>
          </a:p>
          <a:p>
            <a:pPr lvl="1"/>
            <a:endParaRPr lang="en-US" altLang="en-US" dirty="0" smtClean="0"/>
          </a:p>
        </p:txBody>
      </p:sp>
      <p:sp>
        <p:nvSpPr>
          <p:cNvPr id="3" name="Slide Number Placeholder 2"/>
          <p:cNvSpPr>
            <a:spLocks noGrp="1"/>
          </p:cNvSpPr>
          <p:nvPr>
            <p:ph type="sldNum" sz="quarter" idx="10"/>
          </p:nvPr>
        </p:nvSpPr>
        <p:spPr/>
        <p:txBody>
          <a:bodyPr/>
          <a:lstStyle/>
          <a:p>
            <a:fld id="{4B95B94E-F4CC-43A9-ADA2-00CE77818BE3}" type="slidenum">
              <a:rPr lang="en-US" smtClean="0"/>
              <a:pPr/>
              <a:t>22</a:t>
            </a:fld>
            <a:endParaRPr lang="en-US" dirty="0"/>
          </a:p>
        </p:txBody>
      </p:sp>
    </p:spTree>
    <p:extLst>
      <p:ext uri="{BB962C8B-B14F-4D97-AF65-F5344CB8AC3E}">
        <p14:creationId xmlns:p14="http://schemas.microsoft.com/office/powerpoint/2010/main" val="2452924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Resources</a:t>
            </a:r>
            <a:endParaRPr lang="en-US" dirty="0"/>
          </a:p>
        </p:txBody>
      </p:sp>
      <p:sp>
        <p:nvSpPr>
          <p:cNvPr id="3" name="Content Placeholder 2"/>
          <p:cNvSpPr>
            <a:spLocks noGrp="1"/>
          </p:cNvSpPr>
          <p:nvPr>
            <p:ph idx="1"/>
          </p:nvPr>
        </p:nvSpPr>
        <p:spPr/>
        <p:txBody>
          <a:bodyPr/>
          <a:lstStyle/>
          <a:p>
            <a:r>
              <a:rPr lang="en-US" sz="2600" dirty="0" smtClean="0"/>
              <a:t>National </a:t>
            </a:r>
            <a:r>
              <a:rPr lang="en-US" sz="2600" dirty="0"/>
              <a:t>Network of STD/HIV Prevention Training </a:t>
            </a:r>
            <a:r>
              <a:rPr lang="en-US" sz="2600" dirty="0" smtClean="0"/>
              <a:t>Centers - </a:t>
            </a:r>
            <a:r>
              <a:rPr lang="en-US" sz="2600" dirty="0"/>
              <a:t>National STD Curriculum </a:t>
            </a:r>
            <a:endParaRPr lang="en-US" sz="2600" dirty="0" smtClean="0"/>
          </a:p>
          <a:p>
            <a:pPr lvl="1"/>
            <a:r>
              <a:rPr lang="en-US" sz="2400" dirty="0" smtClean="0"/>
              <a:t>STD Modules: </a:t>
            </a:r>
            <a:r>
              <a:rPr lang="en-US" sz="2400" dirty="0" smtClean="0">
                <a:hlinkClick r:id="rId3"/>
              </a:rPr>
              <a:t>https</a:t>
            </a:r>
            <a:r>
              <a:rPr lang="en-US" sz="2400" dirty="0">
                <a:hlinkClick r:id="rId3"/>
              </a:rPr>
              <a:t>://www.std.uw.edu</a:t>
            </a:r>
            <a:r>
              <a:rPr lang="en-US" sz="2400" dirty="0" smtClean="0">
                <a:hlinkClick r:id="rId3"/>
              </a:rPr>
              <a:t>/</a:t>
            </a:r>
            <a:r>
              <a:rPr lang="en-US" sz="2400" dirty="0" smtClean="0"/>
              <a:t>  </a:t>
            </a:r>
            <a:endParaRPr lang="en-US" sz="2400" dirty="0"/>
          </a:p>
          <a:p>
            <a:pPr lvl="1"/>
            <a:r>
              <a:rPr lang="en-US" sz="2400" dirty="0"/>
              <a:t>Chlamydia </a:t>
            </a:r>
            <a:r>
              <a:rPr lang="en-US" sz="2400" dirty="0" smtClean="0"/>
              <a:t>module: </a:t>
            </a:r>
            <a:r>
              <a:rPr lang="en-US" sz="2400" dirty="0" smtClean="0">
                <a:hlinkClick r:id="rId4"/>
              </a:rPr>
              <a:t>https</a:t>
            </a:r>
            <a:r>
              <a:rPr lang="en-US" sz="2400" dirty="0">
                <a:hlinkClick r:id="rId4"/>
              </a:rPr>
              <a:t>://</a:t>
            </a:r>
            <a:r>
              <a:rPr lang="en-US" sz="2400" dirty="0" smtClean="0">
                <a:hlinkClick r:id="rId4"/>
              </a:rPr>
              <a:t>www.std.uw.edu/custom/self-study/chlamydia</a:t>
            </a:r>
            <a:endParaRPr lang="en-US" sz="2400" dirty="0" smtClean="0"/>
          </a:p>
          <a:p>
            <a:pPr lvl="1"/>
            <a:r>
              <a:rPr lang="en-US" sz="2400" dirty="0"/>
              <a:t>For non-clinicians ($10) </a:t>
            </a:r>
            <a:r>
              <a:rPr lang="en-US" sz="2400" dirty="0">
                <a:hlinkClick r:id="rId5"/>
              </a:rPr>
              <a:t>http://registration.californiaptc.com/online_course_info.html?id=10</a:t>
            </a:r>
            <a:endParaRPr lang="en-US" sz="2400" dirty="0"/>
          </a:p>
          <a:p>
            <a:pPr lvl="1"/>
            <a:r>
              <a:rPr lang="en-US" sz="2400" dirty="0" smtClean="0"/>
              <a:t>New </a:t>
            </a:r>
            <a:r>
              <a:rPr lang="en-US" sz="2400" dirty="0"/>
              <a:t>York: </a:t>
            </a:r>
            <a:r>
              <a:rPr lang="en-US" sz="2400" dirty="0">
                <a:hlinkClick r:id="rId6"/>
              </a:rPr>
              <a:t>https://www.nycptc.org</a:t>
            </a:r>
            <a:r>
              <a:rPr lang="en-US" sz="2400" dirty="0" smtClean="0">
                <a:hlinkClick r:id="rId6"/>
              </a:rPr>
              <a:t>/</a:t>
            </a:r>
            <a:r>
              <a:rPr lang="en-US" sz="2400" dirty="0" smtClean="0"/>
              <a:t> </a:t>
            </a:r>
          </a:p>
          <a:p>
            <a:r>
              <a:rPr lang="en-US" sz="2600" dirty="0" smtClean="0"/>
              <a:t>STD </a:t>
            </a:r>
            <a:r>
              <a:rPr lang="en-US" sz="2600" dirty="0"/>
              <a:t>101 in a Box | Ready-to-Use </a:t>
            </a:r>
            <a:r>
              <a:rPr lang="en-US" sz="2600" dirty="0" smtClean="0"/>
              <a:t>Presentations </a:t>
            </a:r>
          </a:p>
          <a:p>
            <a:pPr lvl="1"/>
            <a:r>
              <a:rPr lang="en-US" sz="2400" dirty="0">
                <a:hlinkClick r:id="rId7"/>
              </a:rPr>
              <a:t>https://</a:t>
            </a:r>
            <a:r>
              <a:rPr lang="en-US" sz="2400" dirty="0" smtClean="0">
                <a:hlinkClick r:id="rId7"/>
              </a:rPr>
              <a:t>www.cdc.gov/std/training/std101/home.htm</a:t>
            </a:r>
            <a:r>
              <a:rPr lang="en-US" sz="2400" dirty="0" smtClean="0"/>
              <a:t> </a:t>
            </a:r>
          </a:p>
          <a:p>
            <a:endParaRPr lang="en-US" sz="2800" dirty="0"/>
          </a:p>
        </p:txBody>
      </p:sp>
      <p:sp>
        <p:nvSpPr>
          <p:cNvPr id="4" name="Slide Number Placeholder 3"/>
          <p:cNvSpPr>
            <a:spLocks noGrp="1"/>
          </p:cNvSpPr>
          <p:nvPr>
            <p:ph type="sldNum" sz="quarter" idx="10"/>
          </p:nvPr>
        </p:nvSpPr>
        <p:spPr/>
        <p:txBody>
          <a:bodyPr/>
          <a:lstStyle/>
          <a:p>
            <a:pPr>
              <a:defRPr/>
            </a:pPr>
            <a:fld id="{4B95B94E-F4CC-43A9-ADA2-00CE77818BE3}" type="slidenum">
              <a:rPr lang="en-US" smtClean="0"/>
              <a:pPr>
                <a:defRPr/>
              </a:pPr>
              <a:t>23</a:t>
            </a:fld>
            <a:endParaRPr lang="en-US" dirty="0"/>
          </a:p>
        </p:txBody>
      </p:sp>
    </p:spTree>
    <p:extLst>
      <p:ext uri="{BB962C8B-B14F-4D97-AF65-F5344CB8AC3E}">
        <p14:creationId xmlns:p14="http://schemas.microsoft.com/office/powerpoint/2010/main" val="1337460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Client Education</a:t>
            </a:r>
            <a:endParaRPr lang="en-US" dirty="0"/>
          </a:p>
        </p:txBody>
      </p:sp>
      <p:sp>
        <p:nvSpPr>
          <p:cNvPr id="43011" name="Content Placeholder 2"/>
          <p:cNvSpPr>
            <a:spLocks noGrp="1"/>
          </p:cNvSpPr>
          <p:nvPr>
            <p:ph idx="1"/>
          </p:nvPr>
        </p:nvSpPr>
        <p:spPr/>
        <p:txBody>
          <a:bodyPr/>
          <a:lstStyle/>
          <a:p>
            <a:r>
              <a:rPr lang="en-US" altLang="en-US" sz="2800" dirty="0" smtClean="0"/>
              <a:t>Use messaging that has been tested in the target population</a:t>
            </a:r>
          </a:p>
          <a:p>
            <a:r>
              <a:rPr lang="en-US" altLang="en-US" sz="2800" dirty="0" smtClean="0"/>
              <a:t>Combine chlamydia screening messaging with other preventive health services, such as vaccines</a:t>
            </a:r>
          </a:p>
          <a:p>
            <a:r>
              <a:rPr lang="en-US" altLang="en-US" sz="2800" dirty="0" smtClean="0"/>
              <a:t>Offer and promote condoms as a dual method of protection </a:t>
            </a:r>
          </a:p>
          <a:p>
            <a:pPr marL="0" indent="0">
              <a:buNone/>
            </a:pPr>
            <a:endParaRPr lang="en-US" altLang="en-US" sz="2800" b="1" dirty="0" smtClean="0"/>
          </a:p>
          <a:p>
            <a:pPr marL="0" indent="0">
              <a:buNone/>
            </a:pPr>
            <a:r>
              <a:rPr lang="en-US" altLang="en-US" sz="2800" b="1" dirty="0" smtClean="0"/>
              <a:t>Reminder: Don’t forget to put materials through your Information and Education Committee process</a:t>
            </a:r>
          </a:p>
          <a:p>
            <a:endParaRPr lang="en-US" altLang="en-US" sz="2800" dirty="0" smtClean="0"/>
          </a:p>
        </p:txBody>
      </p:sp>
      <p:sp>
        <p:nvSpPr>
          <p:cNvPr id="3" name="Slide Number Placeholder 2"/>
          <p:cNvSpPr>
            <a:spLocks noGrp="1"/>
          </p:cNvSpPr>
          <p:nvPr>
            <p:ph type="sldNum" sz="quarter" idx="10"/>
          </p:nvPr>
        </p:nvSpPr>
        <p:spPr/>
        <p:txBody>
          <a:bodyPr/>
          <a:lstStyle/>
          <a:p>
            <a:fld id="{4B95B94E-F4CC-43A9-ADA2-00CE77818BE3}" type="slidenum">
              <a:rPr lang="en-US" smtClean="0"/>
              <a:pPr/>
              <a:t>24</a:t>
            </a:fld>
            <a:endParaRPr lang="en-US" dirty="0"/>
          </a:p>
        </p:txBody>
      </p:sp>
    </p:spTree>
    <p:extLst>
      <p:ext uri="{BB962C8B-B14F-4D97-AF65-F5344CB8AC3E}">
        <p14:creationId xmlns:p14="http://schemas.microsoft.com/office/powerpoint/2010/main" val="2836293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Ways to Get the Message Out</a:t>
            </a:r>
            <a:endParaRPr lang="en-US" dirty="0"/>
          </a:p>
        </p:txBody>
      </p:sp>
      <p:sp>
        <p:nvSpPr>
          <p:cNvPr id="48131" name="Content Placeholder 2"/>
          <p:cNvSpPr>
            <a:spLocks noGrp="1"/>
          </p:cNvSpPr>
          <p:nvPr>
            <p:ph idx="1"/>
          </p:nvPr>
        </p:nvSpPr>
        <p:spPr>
          <a:xfrm>
            <a:off x="457200" y="1524000"/>
            <a:ext cx="5791200" cy="4419599"/>
          </a:xfrm>
        </p:spPr>
        <p:txBody>
          <a:bodyPr/>
          <a:lstStyle/>
          <a:p>
            <a:r>
              <a:rPr lang="en-US" altLang="en-US" dirty="0" smtClean="0"/>
              <a:t>Include information on your agency’s website</a:t>
            </a:r>
          </a:p>
          <a:p>
            <a:r>
              <a:rPr lang="en-US" altLang="en-US" dirty="0" smtClean="0"/>
              <a:t>Put up signs in public places and restrooms</a:t>
            </a:r>
          </a:p>
          <a:p>
            <a:r>
              <a:rPr lang="en-US" altLang="en-US" dirty="0" smtClean="0"/>
              <a:t>Consider using multimedia such as videos in the waiting room</a:t>
            </a:r>
          </a:p>
          <a:p>
            <a:r>
              <a:rPr lang="en-US" altLang="en-US" dirty="0" smtClean="0"/>
              <a:t>Consider national campaigns such as “Get Yourself Tested”</a:t>
            </a:r>
          </a:p>
          <a:p>
            <a:endParaRPr lang="en-US" altLang="en-US" dirty="0" smtClean="0"/>
          </a:p>
        </p:txBody>
      </p:sp>
      <p:pic>
        <p:nvPicPr>
          <p:cNvPr id="48133" name="Picture 2" title="Example of the get yourself tested campaign. "/>
          <p:cNvPicPr>
            <a:picLocks noChangeAspect="1"/>
          </p:cNvPicPr>
          <p:nvPr/>
        </p:nvPicPr>
        <p:blipFill>
          <a:blip r:embed="rId3"/>
          <a:srcRect/>
          <a:stretch>
            <a:fillRect/>
          </a:stretch>
        </p:blipFill>
        <p:spPr bwMode="auto">
          <a:xfrm>
            <a:off x="6477000" y="1905000"/>
            <a:ext cx="2414588"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fld id="{4B95B94E-F4CC-43A9-ADA2-00CE77818BE3}" type="slidenum">
              <a:rPr lang="en-US" smtClean="0"/>
              <a:pPr/>
              <a:t>25</a:t>
            </a:fld>
            <a:endParaRPr lang="en-US" dirty="0"/>
          </a:p>
        </p:txBody>
      </p:sp>
    </p:spTree>
    <p:extLst>
      <p:ext uri="{BB962C8B-B14F-4D97-AF65-F5344CB8AC3E}">
        <p14:creationId xmlns:p14="http://schemas.microsoft.com/office/powerpoint/2010/main" val="2721101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9155" name="Content Placeholder 2"/>
          <p:cNvSpPr>
            <a:spLocks noGrp="1"/>
          </p:cNvSpPr>
          <p:nvPr>
            <p:ph idx="1"/>
          </p:nvPr>
        </p:nvSpPr>
        <p:spPr/>
        <p:txBody>
          <a:bodyPr/>
          <a:lstStyle/>
          <a:p>
            <a:r>
              <a:rPr lang="en-US" altLang="en-US" dirty="0" smtClean="0">
                <a:hlinkClick r:id="rId3"/>
              </a:rPr>
              <a:t>Why Screen for Chlamydia? An Implementation Guide for Healthcare Providers</a:t>
            </a:r>
            <a:r>
              <a:rPr lang="en-US" altLang="en-US" dirty="0" smtClean="0"/>
              <a:t> (Source: National Chlamydia Coalition) </a:t>
            </a:r>
          </a:p>
          <a:p>
            <a:r>
              <a:rPr lang="en-US" altLang="en-US" dirty="0" smtClean="0">
                <a:hlinkClick r:id="rId4"/>
              </a:rPr>
              <a:t>Get Yourself Tested Campaign</a:t>
            </a:r>
            <a:r>
              <a:rPr lang="en-US" altLang="en-US" dirty="0" smtClean="0"/>
              <a:t> (Source: CDC)</a:t>
            </a:r>
          </a:p>
          <a:p>
            <a:r>
              <a:rPr lang="en-US" altLang="en-US" dirty="0" smtClean="0">
                <a:hlinkClick r:id="rId5"/>
              </a:rPr>
              <a:t>STD Education Handout in English and Spanish</a:t>
            </a:r>
            <a:r>
              <a:rPr lang="en-US" altLang="en-US" dirty="0" smtClean="0"/>
              <a:t> (Source: NCTCFP)</a:t>
            </a:r>
          </a:p>
          <a:p>
            <a:r>
              <a:rPr lang="en-US" altLang="en-US" dirty="0" smtClean="0">
                <a:hlinkClick r:id="rId6"/>
              </a:rPr>
              <a:t>Taking a Sexual History</a:t>
            </a:r>
            <a:r>
              <a:rPr lang="en-US" altLang="en-US" dirty="0" smtClean="0"/>
              <a:t> (Source: FPNTC)</a:t>
            </a:r>
          </a:p>
        </p:txBody>
      </p:sp>
      <p:sp>
        <p:nvSpPr>
          <p:cNvPr id="3" name="Slide Number Placeholder 2"/>
          <p:cNvSpPr>
            <a:spLocks noGrp="1"/>
          </p:cNvSpPr>
          <p:nvPr>
            <p:ph type="sldNum" sz="quarter" idx="10"/>
          </p:nvPr>
        </p:nvSpPr>
        <p:spPr/>
        <p:txBody>
          <a:bodyPr/>
          <a:lstStyle/>
          <a:p>
            <a:fld id="{4B95B94E-F4CC-43A9-ADA2-00CE77818BE3}" type="slidenum">
              <a:rPr lang="en-US" smtClean="0"/>
              <a:pPr/>
              <a:t>26</a:t>
            </a:fld>
            <a:endParaRPr lang="en-US" dirty="0"/>
          </a:p>
        </p:txBody>
      </p:sp>
    </p:spTree>
    <p:extLst>
      <p:ext uri="{BB962C8B-B14F-4D97-AF65-F5344CB8AC3E}">
        <p14:creationId xmlns:p14="http://schemas.microsoft.com/office/powerpoint/2010/main" val="2950277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lstStyle/>
          <a:p>
            <a:pPr>
              <a:defRPr/>
            </a:pPr>
            <a:r>
              <a:rPr lang="en-US" sz="3600" dirty="0" smtClean="0"/>
              <a:t>Success Story: </a:t>
            </a:r>
            <a:br>
              <a:rPr lang="en-US" sz="3600" dirty="0" smtClean="0"/>
            </a:br>
            <a:r>
              <a:rPr lang="en-US" sz="2800" i="1" dirty="0" smtClean="0"/>
              <a:t>Missouri Family Health Council/Butler County Health Department</a:t>
            </a:r>
            <a:endParaRPr lang="en-US" sz="2800" i="1" dirty="0"/>
          </a:p>
        </p:txBody>
      </p:sp>
      <p:sp>
        <p:nvSpPr>
          <p:cNvPr id="50179" name="Content Placeholder 2"/>
          <p:cNvSpPr>
            <a:spLocks noGrp="1"/>
          </p:cNvSpPr>
          <p:nvPr>
            <p:ph idx="1"/>
          </p:nvPr>
        </p:nvSpPr>
        <p:spPr>
          <a:xfrm>
            <a:off x="457200" y="1722438"/>
            <a:ext cx="8229600" cy="4525962"/>
          </a:xfrm>
        </p:spPr>
        <p:txBody>
          <a:bodyPr/>
          <a:lstStyle/>
          <a:p>
            <a:pPr marL="514350" indent="-457200"/>
            <a:r>
              <a:rPr lang="en-US" altLang="en-US" sz="2800" b="1" smtClean="0"/>
              <a:t>Scenario: </a:t>
            </a:r>
            <a:r>
              <a:rPr lang="en-US" altLang="en-US" sz="2800" smtClean="0"/>
              <a:t>Butler County HD conducted analysis designed to inform quality improvement effort to increase chlamydia screening in women 24 and younger</a:t>
            </a:r>
          </a:p>
          <a:p>
            <a:pPr marL="514350" indent="-457200"/>
            <a:r>
              <a:rPr lang="en-US" altLang="en-US" sz="2800" b="1" smtClean="0"/>
              <a:t>Key finding: </a:t>
            </a:r>
            <a:r>
              <a:rPr lang="en-US" altLang="en-US" sz="2800" smtClean="0"/>
              <a:t>Butler County HD staff were not using normalizing and opt-out language</a:t>
            </a:r>
          </a:p>
          <a:p>
            <a:pPr marL="514350" indent="-457200"/>
            <a:r>
              <a:rPr lang="en-US" altLang="en-US" sz="2800" b="1" smtClean="0"/>
              <a:t>Response: </a:t>
            </a:r>
            <a:r>
              <a:rPr lang="en-US" altLang="en-US" sz="2800" smtClean="0"/>
              <a:t>Trained clinic staff on use of normalizing and opt-out language </a:t>
            </a:r>
          </a:p>
          <a:p>
            <a:pPr marL="514350" indent="-457200"/>
            <a:r>
              <a:rPr lang="en-US" altLang="en-US" sz="2800" b="1" smtClean="0"/>
              <a:t>Results: </a:t>
            </a:r>
            <a:r>
              <a:rPr lang="en-US" altLang="en-US" sz="2800" smtClean="0"/>
              <a:t>Chlamydia screening rate increased from 26% to 62%</a:t>
            </a:r>
          </a:p>
          <a:p>
            <a:pPr marL="514350" indent="-457200"/>
            <a:endParaRPr lang="en-US" altLang="en-US" smtClean="0"/>
          </a:p>
          <a:p>
            <a:pPr marL="514350" indent="-457200"/>
            <a:endParaRPr lang="en-US" altLang="en-US" smtClean="0"/>
          </a:p>
        </p:txBody>
      </p:sp>
      <p:sp>
        <p:nvSpPr>
          <p:cNvPr id="3" name="Slide Number Placeholder 2"/>
          <p:cNvSpPr>
            <a:spLocks noGrp="1"/>
          </p:cNvSpPr>
          <p:nvPr>
            <p:ph type="sldNum" sz="quarter" idx="10"/>
          </p:nvPr>
        </p:nvSpPr>
        <p:spPr/>
        <p:txBody>
          <a:bodyPr/>
          <a:lstStyle/>
          <a:p>
            <a:pPr>
              <a:defRPr/>
            </a:pPr>
            <a:fld id="{4B95B94E-F4CC-43A9-ADA2-00CE77818BE3}" type="slidenum">
              <a:rPr lang="en-US" smtClean="0"/>
              <a:pPr>
                <a:defRPr/>
              </a:pPr>
              <a:t>27</a:t>
            </a:fld>
            <a:endParaRPr lang="en-US" dirty="0"/>
          </a:p>
        </p:txBody>
      </p:sp>
    </p:spTree>
    <p:extLst>
      <p:ext uri="{BB962C8B-B14F-4D97-AF65-F5344CB8AC3E}">
        <p14:creationId xmlns:p14="http://schemas.microsoft.com/office/powerpoint/2010/main" val="455113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ctrTitle"/>
          </p:nvPr>
        </p:nvSpPr>
        <p:spPr/>
        <p:txBody>
          <a:bodyPr rtlCol="0">
            <a:normAutofit/>
          </a:bodyPr>
          <a:lstStyle/>
          <a:p>
            <a:pPr eaLnBrk="1" fontAlgn="auto" hangingPunct="1">
              <a:spcAft>
                <a:spcPts val="0"/>
              </a:spcAft>
              <a:defRPr/>
            </a:pPr>
            <a:r>
              <a:rPr lang="en-US" altLang="en-US" b="0" dirty="0" smtClean="0"/>
              <a:t>Thank you!</a:t>
            </a:r>
            <a:endParaRPr lang="en-US" altLang="en-US" sz="4000" b="0" dirty="0" smtClean="0"/>
          </a:p>
        </p:txBody>
      </p:sp>
      <p:sp>
        <p:nvSpPr>
          <p:cNvPr id="45059" name="Content Placeholder 2"/>
          <p:cNvSpPr>
            <a:spLocks noGrp="1"/>
          </p:cNvSpPr>
          <p:nvPr>
            <p:ph type="subTitle" idx="1"/>
          </p:nvPr>
        </p:nvSpPr>
        <p:spPr/>
        <p:txBody>
          <a:bodyPr rtlCol="0"/>
          <a:lstStyle/>
          <a:p>
            <a:pPr eaLnBrk="1" fontAlgn="auto" hangingPunct="1">
              <a:spcAft>
                <a:spcPts val="0"/>
              </a:spcAft>
              <a:defRPr/>
            </a:pPr>
            <a:r>
              <a:rPr lang="en-US" altLang="en-US" dirty="0" smtClean="0"/>
              <a:t>Contact:</a:t>
            </a:r>
          </a:p>
          <a:p>
            <a:pPr eaLnBrk="1" fontAlgn="auto" hangingPunct="1">
              <a:spcAft>
                <a:spcPts val="0"/>
              </a:spcAft>
              <a:defRPr/>
            </a:pPr>
            <a:r>
              <a:rPr lang="en-US" altLang="en-US" dirty="0" smtClean="0">
                <a:hlinkClick r:id="rId3"/>
              </a:rPr>
              <a:t>nysfptraining@jsi.com</a:t>
            </a:r>
            <a:r>
              <a:rPr lang="en-US" altLang="en-US" dirty="0" smtClean="0"/>
              <a:t> </a:t>
            </a:r>
          </a:p>
        </p:txBody>
      </p:sp>
      <p:sp>
        <p:nvSpPr>
          <p:cNvPr id="2" name="Slide Number Placeholder 1"/>
          <p:cNvSpPr>
            <a:spLocks noGrp="1"/>
          </p:cNvSpPr>
          <p:nvPr>
            <p:ph type="sldNum" sz="quarter" idx="10"/>
          </p:nvPr>
        </p:nvSpPr>
        <p:spPr/>
        <p:txBody>
          <a:bodyPr/>
          <a:lstStyle/>
          <a:p>
            <a:pPr>
              <a:defRPr/>
            </a:pPr>
            <a:fld id="{4F2F93E0-A87E-4B7B-8B89-0DA4BEDB3B4D}"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Objectives</a:t>
            </a:r>
            <a:endParaRPr lang="en-US" dirty="0"/>
          </a:p>
        </p:txBody>
      </p:sp>
      <p:sp>
        <p:nvSpPr>
          <p:cNvPr id="3" name="Content Placeholder 2"/>
          <p:cNvSpPr>
            <a:spLocks noGrp="1"/>
          </p:cNvSpPr>
          <p:nvPr>
            <p:ph idx="1"/>
          </p:nvPr>
        </p:nvSpPr>
        <p:spPr>
          <a:xfrm>
            <a:off x="457200" y="1219200"/>
            <a:ext cx="8534400" cy="4724400"/>
          </a:xfrm>
        </p:spPr>
        <p:txBody>
          <a:bodyPr/>
          <a:lstStyle/>
          <a:p>
            <a:pPr marL="0" indent="0">
              <a:buNone/>
            </a:pPr>
            <a:r>
              <a:rPr lang="en-US" sz="2800" smtClean="0"/>
              <a:t>By the end of today, you should be able to:</a:t>
            </a:r>
          </a:p>
          <a:p>
            <a:r>
              <a:rPr lang="en-US" sz="2800" smtClean="0"/>
              <a:t>Explain the </a:t>
            </a:r>
            <a:r>
              <a:rPr lang="en-US" sz="2800" b="1" smtClean="0"/>
              <a:t>benefits of using an opt-out approach</a:t>
            </a:r>
            <a:r>
              <a:rPr lang="en-US" sz="2800" smtClean="0"/>
              <a:t> to chlamydia screening for sexually active women 24 years and younger</a:t>
            </a:r>
          </a:p>
          <a:p>
            <a:r>
              <a:rPr lang="en-US" sz="2800" smtClean="0"/>
              <a:t>Describe at least two </a:t>
            </a:r>
            <a:r>
              <a:rPr lang="en-US" sz="2800" b="1" smtClean="0"/>
              <a:t>examples of opt-out and normalizing language </a:t>
            </a:r>
            <a:r>
              <a:rPr lang="en-US" sz="2800" smtClean="0"/>
              <a:t>to promote screening</a:t>
            </a:r>
          </a:p>
          <a:p>
            <a:r>
              <a:rPr lang="en-US" sz="2800" smtClean="0"/>
              <a:t>Identify at least two strategies to </a:t>
            </a:r>
            <a:r>
              <a:rPr lang="en-US" sz="2800" b="1" smtClean="0"/>
              <a:t>increase staff comfort </a:t>
            </a:r>
            <a:r>
              <a:rPr lang="en-US" sz="2800" smtClean="0"/>
              <a:t>in normalizing language related to screening </a:t>
            </a:r>
          </a:p>
          <a:p>
            <a:r>
              <a:rPr lang="en-US" sz="2800" smtClean="0"/>
              <a:t>Discuss the need for screening with clients in an </a:t>
            </a:r>
            <a:r>
              <a:rPr lang="en-US" sz="2800" b="1" smtClean="0"/>
              <a:t>inclusive, culturally competent </a:t>
            </a:r>
            <a:r>
              <a:rPr lang="en-US" sz="2800" smtClean="0"/>
              <a:t>way</a:t>
            </a:r>
            <a:endParaRPr lang="en-US" sz="2800" dirty="0"/>
          </a:p>
        </p:txBody>
      </p:sp>
      <p:sp>
        <p:nvSpPr>
          <p:cNvPr id="11" name="Slide Number Placeholder 10"/>
          <p:cNvSpPr>
            <a:spLocks noGrp="1"/>
          </p:cNvSpPr>
          <p:nvPr>
            <p:ph type="sldNum" sz="quarter" idx="10"/>
          </p:nvPr>
        </p:nvSpPr>
        <p:spPr/>
        <p:txBody>
          <a:bodyPr/>
          <a:lstStyle/>
          <a:p>
            <a:pPr>
              <a:defRPr/>
            </a:pPr>
            <a:fld id="{4B95B94E-F4CC-43A9-ADA2-00CE77818BE3}" type="slidenum">
              <a:rPr lang="en-US" smtClean="0"/>
              <a:pPr>
                <a:defRPr/>
              </a:pPr>
              <a:t>3</a:t>
            </a:fld>
            <a:endParaRPr lang="en-US" dirty="0"/>
          </a:p>
        </p:txBody>
      </p:sp>
    </p:spTree>
    <p:extLst>
      <p:ext uri="{BB962C8B-B14F-4D97-AF65-F5344CB8AC3E}">
        <p14:creationId xmlns:p14="http://schemas.microsoft.com/office/powerpoint/2010/main" val="101770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Strategies</a:t>
            </a:r>
            <a:endParaRPr lang="en-US" dirty="0"/>
          </a:p>
        </p:txBody>
      </p:sp>
      <p:sp>
        <p:nvSpPr>
          <p:cNvPr id="32771" name="Content Placeholder 2"/>
          <p:cNvSpPr>
            <a:spLocks noGrp="1"/>
          </p:cNvSpPr>
          <p:nvPr>
            <p:ph idx="1"/>
          </p:nvPr>
        </p:nvSpPr>
        <p:spPr>
          <a:xfrm>
            <a:off x="457200" y="1219200"/>
            <a:ext cx="4343400" cy="4724400"/>
          </a:xfrm>
        </p:spPr>
        <p:txBody>
          <a:bodyPr/>
          <a:lstStyle/>
          <a:p>
            <a:r>
              <a:rPr lang="en-US" altLang="en-US" dirty="0" smtClean="0"/>
              <a:t>Use normalizing language to explain chlamydia screening</a:t>
            </a:r>
          </a:p>
          <a:p>
            <a:r>
              <a:rPr lang="en-US" altLang="en-US" dirty="0" smtClean="0"/>
              <a:t>Use opt-out language for females 24 and younger </a:t>
            </a:r>
          </a:p>
          <a:p>
            <a:r>
              <a:rPr lang="en-US" altLang="en-US" dirty="0" smtClean="0"/>
              <a:t>Include all staff in training</a:t>
            </a:r>
          </a:p>
          <a:p>
            <a:r>
              <a:rPr lang="en-US" altLang="en-US" dirty="0" smtClean="0"/>
              <a:t>Educate clients</a:t>
            </a:r>
          </a:p>
        </p:txBody>
      </p:sp>
      <p:pic>
        <p:nvPicPr>
          <p:cNvPr id="32773" name="Picture 4" title="Female doctor and Patient Talking at a Desk"/>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4754562" y="1676400"/>
            <a:ext cx="3932238" cy="362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p>
            <a:pPr>
              <a:defRPr/>
            </a:pPr>
            <a:fld id="{4B95B94E-F4CC-43A9-ADA2-00CE77818BE3}" type="slidenum">
              <a:rPr lang="en-US" smtClean="0"/>
              <a:pPr>
                <a:defRPr/>
              </a:pPr>
              <a:t>4</a:t>
            </a:fld>
            <a:endParaRPr lang="en-US" dirty="0"/>
          </a:p>
        </p:txBody>
      </p:sp>
    </p:spTree>
    <p:extLst>
      <p:ext uri="{BB962C8B-B14F-4D97-AF65-F5344CB8AC3E}">
        <p14:creationId xmlns:p14="http://schemas.microsoft.com/office/powerpoint/2010/main" val="43013673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CDC &amp; USPSTF Chlamydia </a:t>
            </a:r>
            <a:br>
              <a:rPr lang="en-US" smtClean="0"/>
            </a:br>
            <a:r>
              <a:rPr lang="en-US" smtClean="0"/>
              <a:t>Screening Recommendations</a:t>
            </a:r>
            <a:endParaRPr lang="en-US" dirty="0"/>
          </a:p>
        </p:txBody>
      </p:sp>
      <p:sp>
        <p:nvSpPr>
          <p:cNvPr id="33795" name="Content Placeholder 2"/>
          <p:cNvSpPr>
            <a:spLocks noGrp="1"/>
          </p:cNvSpPr>
          <p:nvPr>
            <p:ph idx="1"/>
          </p:nvPr>
        </p:nvSpPr>
        <p:spPr/>
        <p:txBody>
          <a:bodyPr/>
          <a:lstStyle/>
          <a:p>
            <a:r>
              <a:rPr lang="en-US" altLang="en-US" sz="2800" dirty="0" smtClean="0"/>
              <a:t>Annual screening for all sexually active women 24 years old and younger</a:t>
            </a:r>
          </a:p>
          <a:p>
            <a:r>
              <a:rPr lang="en-US" altLang="en-US" sz="2800" dirty="0" smtClean="0"/>
              <a:t>Women over 24 at increased risk, including those who have: </a:t>
            </a:r>
          </a:p>
          <a:p>
            <a:pPr lvl="1"/>
            <a:r>
              <a:rPr lang="en-US" altLang="en-US" sz="2400" dirty="0" smtClean="0"/>
              <a:t>a new sex partner</a:t>
            </a:r>
          </a:p>
          <a:p>
            <a:pPr lvl="1"/>
            <a:r>
              <a:rPr lang="en-US" altLang="en-US" sz="2400" dirty="0" smtClean="0"/>
              <a:t>a sex partner with concurrent partners</a:t>
            </a:r>
          </a:p>
          <a:p>
            <a:pPr lvl="1"/>
            <a:r>
              <a:rPr lang="en-US" altLang="en-US" sz="2400" dirty="0" smtClean="0"/>
              <a:t>a sex partner who has a sexually transmitted disease</a:t>
            </a:r>
          </a:p>
          <a:p>
            <a:r>
              <a:rPr lang="en-US" sz="2800" dirty="0" smtClean="0"/>
              <a:t>Consider screening young men in high prevalence clinical settings or in populations with high burden of infection (e.g., MSM)</a:t>
            </a:r>
            <a:endParaRPr lang="en-US" altLang="en-US" sz="2800" dirty="0" smtClean="0"/>
          </a:p>
          <a:p>
            <a:pPr lvl="1"/>
            <a:endParaRPr lang="en-US" altLang="en-US" sz="2400" dirty="0" smtClean="0"/>
          </a:p>
        </p:txBody>
      </p:sp>
      <p:sp>
        <p:nvSpPr>
          <p:cNvPr id="3" name="Slide Number Placeholder 2"/>
          <p:cNvSpPr>
            <a:spLocks noGrp="1"/>
          </p:cNvSpPr>
          <p:nvPr>
            <p:ph type="sldNum" sz="quarter" idx="10"/>
          </p:nvPr>
        </p:nvSpPr>
        <p:spPr/>
        <p:txBody>
          <a:bodyPr/>
          <a:lstStyle/>
          <a:p>
            <a:fld id="{4B95B94E-F4CC-43A9-ADA2-00CE77818BE3}" type="slidenum">
              <a:rPr lang="en-US" smtClean="0"/>
              <a:pPr/>
              <a:t>5</a:t>
            </a:fld>
            <a:endParaRPr lang="en-US" dirty="0"/>
          </a:p>
        </p:txBody>
      </p:sp>
    </p:spTree>
    <p:extLst>
      <p:ext uri="{BB962C8B-B14F-4D97-AF65-F5344CB8AC3E}">
        <p14:creationId xmlns:p14="http://schemas.microsoft.com/office/powerpoint/2010/main" val="2617846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Using Normalizing </a:t>
            </a:r>
            <a:br>
              <a:rPr lang="en-US" dirty="0" smtClean="0"/>
            </a:br>
            <a:r>
              <a:rPr lang="en-US" dirty="0" smtClean="0"/>
              <a:t>and Opt-Out Language</a:t>
            </a:r>
            <a:endParaRPr lang="en-US" dirty="0"/>
          </a:p>
        </p:txBody>
      </p:sp>
      <p:sp>
        <p:nvSpPr>
          <p:cNvPr id="36867" name="Content Placeholder 2"/>
          <p:cNvSpPr>
            <a:spLocks noGrp="1"/>
          </p:cNvSpPr>
          <p:nvPr>
            <p:ph idx="1"/>
          </p:nvPr>
        </p:nvSpPr>
        <p:spPr/>
        <p:txBody>
          <a:bodyPr/>
          <a:lstStyle/>
          <a:p>
            <a:pPr marL="0" indent="0">
              <a:buNone/>
            </a:pPr>
            <a:r>
              <a:rPr lang="en-US" altLang="en-US" b="1" dirty="0" smtClean="0"/>
              <a:t>What prevents clients from seeking screening? </a:t>
            </a:r>
          </a:p>
          <a:p>
            <a:r>
              <a:rPr lang="en-US" altLang="en-US" dirty="0" smtClean="0"/>
              <a:t>Lack of awareness</a:t>
            </a:r>
          </a:p>
          <a:p>
            <a:r>
              <a:rPr lang="en-US" altLang="en-US" dirty="0" smtClean="0"/>
              <a:t>Fear of judgement</a:t>
            </a:r>
          </a:p>
          <a:p>
            <a:r>
              <a:rPr lang="en-US" altLang="en-US" dirty="0" smtClean="0"/>
              <a:t>Social stigma of STDs</a:t>
            </a:r>
          </a:p>
          <a:p>
            <a:r>
              <a:rPr lang="en-US" altLang="en-US" dirty="0" smtClean="0"/>
              <a:t>Opt-out and normalizing language</a:t>
            </a:r>
          </a:p>
          <a:p>
            <a:pPr lvl="1"/>
            <a:r>
              <a:rPr lang="en-US" altLang="en-US" dirty="0" smtClean="0"/>
              <a:t>Destigmatizes </a:t>
            </a:r>
          </a:p>
          <a:p>
            <a:pPr lvl="1"/>
            <a:r>
              <a:rPr lang="en-US" altLang="en-US" dirty="0" smtClean="0"/>
              <a:t>Reduces shame</a:t>
            </a:r>
          </a:p>
          <a:p>
            <a:pPr lvl="1"/>
            <a:r>
              <a:rPr lang="en-US" altLang="en-US" dirty="0" smtClean="0"/>
              <a:t>Makes clients and staff feel more comfortable</a:t>
            </a:r>
          </a:p>
          <a:p>
            <a:endParaRPr lang="en-US" altLang="en-US" dirty="0" smtClean="0"/>
          </a:p>
        </p:txBody>
      </p:sp>
      <p:sp>
        <p:nvSpPr>
          <p:cNvPr id="3" name="Slide Number Placeholder 2"/>
          <p:cNvSpPr>
            <a:spLocks noGrp="1"/>
          </p:cNvSpPr>
          <p:nvPr>
            <p:ph type="sldNum" sz="quarter" idx="10"/>
          </p:nvPr>
        </p:nvSpPr>
        <p:spPr/>
        <p:txBody>
          <a:bodyPr/>
          <a:lstStyle/>
          <a:p>
            <a:fld id="{4B95B94E-F4CC-43A9-ADA2-00CE77818BE3}" type="slidenum">
              <a:rPr lang="en-US" smtClean="0"/>
              <a:pPr/>
              <a:t>6</a:t>
            </a:fld>
            <a:endParaRPr lang="en-US" dirty="0"/>
          </a:p>
        </p:txBody>
      </p:sp>
    </p:spTree>
    <p:extLst>
      <p:ext uri="{BB962C8B-B14F-4D97-AF65-F5344CB8AC3E}">
        <p14:creationId xmlns:p14="http://schemas.microsoft.com/office/powerpoint/2010/main" val="739322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to Avoid</a:t>
            </a:r>
            <a:endParaRPr lang="en-US" dirty="0"/>
          </a:p>
        </p:txBody>
      </p:sp>
      <p:sp>
        <p:nvSpPr>
          <p:cNvPr id="33795" name="Content Placeholder 2"/>
          <p:cNvSpPr>
            <a:spLocks noGrp="1"/>
          </p:cNvSpPr>
          <p:nvPr>
            <p:ph idx="1"/>
          </p:nvPr>
        </p:nvSpPr>
        <p:spPr/>
        <p:txBody>
          <a:bodyPr/>
          <a:lstStyle/>
          <a:p>
            <a:pPr marL="0" indent="0">
              <a:buNone/>
            </a:pPr>
            <a:r>
              <a:rPr lang="en-US" altLang="en-US" b="1" dirty="0" smtClean="0"/>
              <a:t>Avoid: </a:t>
            </a:r>
          </a:p>
          <a:p>
            <a:r>
              <a:rPr lang="en-US" altLang="en-US" dirty="0" smtClean="0"/>
              <a:t>“Do you </a:t>
            </a:r>
            <a:r>
              <a:rPr lang="en-US" altLang="en-US" u="sng" dirty="0" smtClean="0"/>
              <a:t>want</a:t>
            </a:r>
            <a:r>
              <a:rPr lang="en-US" altLang="en-US" dirty="0" smtClean="0"/>
              <a:t> to be screened?”</a:t>
            </a:r>
          </a:p>
          <a:p>
            <a:r>
              <a:rPr lang="en-US" altLang="en-US" dirty="0" smtClean="0"/>
              <a:t>“Do you </a:t>
            </a:r>
            <a:r>
              <a:rPr lang="en-US" altLang="en-US" u="sng" dirty="0" smtClean="0"/>
              <a:t>need</a:t>
            </a:r>
            <a:r>
              <a:rPr lang="en-US" altLang="en-US" dirty="0" smtClean="0"/>
              <a:t> to be screened?”</a:t>
            </a:r>
          </a:p>
          <a:p>
            <a:endParaRPr lang="en-US" altLang="en-US" dirty="0" smtClean="0"/>
          </a:p>
          <a:p>
            <a:r>
              <a:rPr lang="en-US" altLang="en-US" dirty="0" smtClean="0"/>
              <a:t>These questions are associated with:</a:t>
            </a:r>
          </a:p>
          <a:p>
            <a:pPr lvl="1"/>
            <a:r>
              <a:rPr lang="en-US" altLang="en-US" dirty="0" smtClean="0"/>
              <a:t>Assumption that clients know when they need to be tested</a:t>
            </a:r>
          </a:p>
          <a:p>
            <a:pPr lvl="1"/>
            <a:r>
              <a:rPr lang="en-US" altLang="en-US" dirty="0" smtClean="0"/>
              <a:t>High rates of decline</a:t>
            </a:r>
          </a:p>
          <a:p>
            <a:pPr lvl="1"/>
            <a:endParaRPr lang="en-US" altLang="en-US" dirty="0" smtClean="0"/>
          </a:p>
        </p:txBody>
      </p:sp>
      <p:sp>
        <p:nvSpPr>
          <p:cNvPr id="3" name="Slide Number Placeholder 2"/>
          <p:cNvSpPr>
            <a:spLocks noGrp="1"/>
          </p:cNvSpPr>
          <p:nvPr>
            <p:ph type="sldNum" sz="quarter" idx="10"/>
          </p:nvPr>
        </p:nvSpPr>
        <p:spPr/>
        <p:txBody>
          <a:bodyPr/>
          <a:lstStyle/>
          <a:p>
            <a:fld id="{4B95B94E-F4CC-43A9-ADA2-00CE77818BE3}" type="slidenum">
              <a:rPr lang="en-US" smtClean="0"/>
              <a:pPr/>
              <a:t>7</a:t>
            </a:fld>
            <a:endParaRPr lang="en-US" dirty="0"/>
          </a:p>
        </p:txBody>
      </p:sp>
    </p:spTree>
    <p:extLst>
      <p:ext uri="{BB962C8B-B14F-4D97-AF65-F5344CB8AC3E}">
        <p14:creationId xmlns:p14="http://schemas.microsoft.com/office/powerpoint/2010/main" val="2907677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Normalizing language</a:t>
            </a:r>
            <a:endParaRPr lang="en-US" dirty="0"/>
          </a:p>
        </p:txBody>
      </p:sp>
      <p:sp>
        <p:nvSpPr>
          <p:cNvPr id="3" name="Content Placeholder 2"/>
          <p:cNvSpPr>
            <a:spLocks noGrp="1"/>
          </p:cNvSpPr>
          <p:nvPr>
            <p:ph idx="1"/>
          </p:nvPr>
        </p:nvSpPr>
        <p:spPr/>
        <p:txBody>
          <a:bodyPr/>
          <a:lstStyle/>
          <a:p>
            <a:r>
              <a:rPr lang="en-US" dirty="0" smtClean="0"/>
              <a:t>Open-ended:	</a:t>
            </a:r>
          </a:p>
          <a:p>
            <a:pPr lvl="1"/>
            <a:r>
              <a:rPr lang="en-US" dirty="0" smtClean="0"/>
              <a:t>“What do you know about STDs?”</a:t>
            </a:r>
          </a:p>
          <a:p>
            <a:r>
              <a:rPr lang="en-US" dirty="0" smtClean="0"/>
              <a:t>Normalizing: </a:t>
            </a:r>
          </a:p>
          <a:p>
            <a:pPr lvl="1"/>
            <a:r>
              <a:rPr lang="en-US" dirty="0" smtClean="0"/>
              <a:t>“We recommend screening much like we recommend immunizations, for clients your age.”</a:t>
            </a:r>
          </a:p>
          <a:p>
            <a:pPr lvl="1"/>
            <a:r>
              <a:rPr lang="en-US" dirty="0" smtClean="0"/>
              <a:t>“I talk to all of my clients about chlamydia screening. Preventive health is so important.”</a:t>
            </a:r>
          </a:p>
          <a:p>
            <a:pPr lvl="1"/>
            <a:r>
              <a:rPr lang="en-US" altLang="en-US" dirty="0" smtClean="0"/>
              <a:t>“We ask everyone if they’ve been screened at every visit.”</a:t>
            </a:r>
          </a:p>
          <a:p>
            <a:endParaRPr lang="en-US" dirty="0"/>
          </a:p>
        </p:txBody>
      </p:sp>
      <p:sp>
        <p:nvSpPr>
          <p:cNvPr id="4" name="Slide Number Placeholder 3"/>
          <p:cNvSpPr>
            <a:spLocks noGrp="1"/>
          </p:cNvSpPr>
          <p:nvPr>
            <p:ph type="sldNum" sz="quarter" idx="10"/>
          </p:nvPr>
        </p:nvSpPr>
        <p:spPr/>
        <p:txBody>
          <a:bodyPr/>
          <a:lstStyle/>
          <a:p>
            <a:fld id="{4B95B94E-F4CC-43A9-ADA2-00CE77818BE3}" type="slidenum">
              <a:rPr lang="en-US" smtClean="0"/>
              <a:pPr/>
              <a:t>8</a:t>
            </a:fld>
            <a:endParaRPr lang="en-US" dirty="0"/>
          </a:p>
        </p:txBody>
      </p:sp>
    </p:spTree>
    <p:extLst>
      <p:ext uri="{BB962C8B-B14F-4D97-AF65-F5344CB8AC3E}">
        <p14:creationId xmlns:p14="http://schemas.microsoft.com/office/powerpoint/2010/main" val="4190459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Opt-out Language</a:t>
            </a:r>
            <a:endParaRPr lang="en-US" dirty="0"/>
          </a:p>
        </p:txBody>
      </p:sp>
      <p:sp>
        <p:nvSpPr>
          <p:cNvPr id="37891" name="Content Placeholder 2"/>
          <p:cNvSpPr>
            <a:spLocks noGrp="1"/>
          </p:cNvSpPr>
          <p:nvPr>
            <p:ph idx="1"/>
          </p:nvPr>
        </p:nvSpPr>
        <p:spPr/>
        <p:txBody>
          <a:bodyPr/>
          <a:lstStyle/>
          <a:p>
            <a:r>
              <a:rPr lang="en-US" altLang="en-US" sz="2800" dirty="0" smtClean="0"/>
              <a:t>“I</a:t>
            </a:r>
            <a:r>
              <a:rPr lang="en-US" altLang="en-US" sz="2800" b="1" dirty="0" smtClean="0"/>
              <a:t> recommend </a:t>
            </a:r>
            <a:r>
              <a:rPr lang="en-US" altLang="en-US" sz="2800" dirty="0" smtClean="0"/>
              <a:t>a test for chlamydia and gonorrhea to all my clients under 25.”</a:t>
            </a:r>
          </a:p>
          <a:p>
            <a:r>
              <a:rPr lang="en-US" altLang="en-US" sz="2800" dirty="0" smtClean="0"/>
              <a:t>“Chlamydia often has no symptoms</a:t>
            </a:r>
            <a:r>
              <a:rPr lang="en-US" altLang="en-US" sz="2800" b="1" dirty="0" smtClean="0"/>
              <a:t>. </a:t>
            </a:r>
            <a:r>
              <a:rPr lang="en-US" altLang="en-US" sz="2800" dirty="0" smtClean="0"/>
              <a:t>While you’re here today we should screen you,</a:t>
            </a:r>
            <a:r>
              <a:rPr lang="en-US" altLang="en-US" sz="2800" b="1" dirty="0" smtClean="0"/>
              <a:t> if that’s okay with you, </a:t>
            </a:r>
            <a:r>
              <a:rPr lang="en-US" altLang="en-US" sz="2800" dirty="0" smtClean="0"/>
              <a:t>and unless you’ve been screened recently.”</a:t>
            </a:r>
          </a:p>
          <a:p>
            <a:r>
              <a:rPr lang="en-US" altLang="en-US" sz="2800" dirty="0" smtClean="0"/>
              <a:t>“Untreated chlamydia can lead to infertility or the inability to have children. The test is quick and easy. </a:t>
            </a:r>
            <a:r>
              <a:rPr lang="en-US" altLang="en-US" sz="2800" b="1" dirty="0" smtClean="0"/>
              <a:t>If it’s okay with you, let’s go ahead and get you tested today.”</a:t>
            </a:r>
          </a:p>
          <a:p>
            <a:endParaRPr lang="en-US" altLang="en-US" sz="2800" dirty="0" smtClean="0"/>
          </a:p>
        </p:txBody>
      </p:sp>
      <p:sp>
        <p:nvSpPr>
          <p:cNvPr id="3" name="Slide Number Placeholder 2"/>
          <p:cNvSpPr>
            <a:spLocks noGrp="1"/>
          </p:cNvSpPr>
          <p:nvPr>
            <p:ph type="sldNum" sz="quarter" idx="10"/>
          </p:nvPr>
        </p:nvSpPr>
        <p:spPr/>
        <p:txBody>
          <a:bodyPr/>
          <a:lstStyle/>
          <a:p>
            <a:fld id="{4B95B94E-F4CC-43A9-ADA2-00CE77818BE3}" type="slidenum">
              <a:rPr lang="en-US" smtClean="0"/>
              <a:pPr/>
              <a:t>9</a:t>
            </a:fld>
            <a:endParaRPr lang="en-US" dirty="0"/>
          </a:p>
        </p:txBody>
      </p:sp>
    </p:spTree>
    <p:extLst>
      <p:ext uri="{BB962C8B-B14F-4D97-AF65-F5344CB8AC3E}">
        <p14:creationId xmlns:p14="http://schemas.microsoft.com/office/powerpoint/2010/main" val="1358602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YSFPTC Final">
      <a:dk1>
        <a:sysClr val="windowText" lastClr="000000"/>
      </a:dk1>
      <a:lt1>
        <a:sysClr val="window" lastClr="FFFFFF"/>
      </a:lt1>
      <a:dk2>
        <a:srgbClr val="523178"/>
      </a:dk2>
      <a:lt2>
        <a:srgbClr val="F3EFF6"/>
      </a:lt2>
      <a:accent1>
        <a:srgbClr val="C3D9FF"/>
      </a:accent1>
      <a:accent2>
        <a:srgbClr val="E4C5FF"/>
      </a:accent2>
      <a:accent3>
        <a:srgbClr val="1E5BAA"/>
      </a:accent3>
      <a:accent4>
        <a:srgbClr val="17213C"/>
      </a:accent4>
      <a:accent5>
        <a:srgbClr val="523178"/>
      </a:accent5>
      <a:accent6>
        <a:srgbClr val="F3EFF6"/>
      </a:accent6>
      <a:hlink>
        <a:srgbClr val="1E5BAA"/>
      </a:hlink>
      <a:folHlink>
        <a:srgbClr val="5231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PFA_BlueAndPink 1">
      <a:dk1>
        <a:srgbClr val="000000"/>
      </a:dk1>
      <a:lt1>
        <a:sysClr val="window" lastClr="FFFFFF"/>
      </a:lt1>
      <a:dk2>
        <a:srgbClr val="005DA6"/>
      </a:dk2>
      <a:lt2>
        <a:srgbClr val="FFFFFF"/>
      </a:lt2>
      <a:accent1>
        <a:srgbClr val="ACD9F4"/>
      </a:accent1>
      <a:accent2>
        <a:srgbClr val="2895D5"/>
      </a:accent2>
      <a:accent3>
        <a:srgbClr val="192B6C"/>
      </a:accent3>
      <a:accent4>
        <a:srgbClr val="EC008C"/>
      </a:accent4>
      <a:accent5>
        <a:srgbClr val="000000"/>
      </a:accent5>
      <a:accent6>
        <a:srgbClr val="C1C1C1"/>
      </a:accent6>
      <a:hlink>
        <a:srgbClr val="005DA6"/>
      </a:hlink>
      <a:folHlink>
        <a:srgbClr val="2895D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4296</Words>
  <Application>Microsoft Office PowerPoint</Application>
  <PresentationFormat>On-screen Show (4:3)</PresentationFormat>
  <Paragraphs>462</Paragraphs>
  <Slides>28</Slides>
  <Notes>28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28</vt:i4>
      </vt:variant>
    </vt:vector>
  </HeadingPairs>
  <TitlesOfParts>
    <vt:vector size="44" baseType="lpstr">
      <vt:lpstr>ＭＳ Ｐゴシック</vt:lpstr>
      <vt:lpstr>ＭＳ Ｐゴシック</vt:lpstr>
      <vt:lpstr>Arial</vt:lpstr>
      <vt:lpstr>Avenir Next LT Pro</vt:lpstr>
      <vt:lpstr>Calibri</vt:lpstr>
      <vt:lpstr>Calibri Light</vt:lpstr>
      <vt:lpstr>Levenim MT</vt:lpstr>
      <vt:lpstr>Lucida Grande</vt:lpstr>
      <vt:lpstr>Segoe Condensed</vt:lpstr>
      <vt:lpstr>Segoe UI</vt:lpstr>
      <vt:lpstr>Segoe UI Light</vt:lpstr>
      <vt:lpstr>Verdana</vt:lpstr>
      <vt:lpstr>Wingdings</vt:lpstr>
      <vt:lpstr>Wingdings 3</vt:lpstr>
      <vt:lpstr>Office Theme</vt:lpstr>
      <vt:lpstr>1_Office Theme</vt:lpstr>
      <vt:lpstr>Use Normalizing and Opt-Out Language to Explain Chlamydia Screening</vt:lpstr>
      <vt:lpstr>Introduction to the Chlamydia Screening Change Package</vt:lpstr>
      <vt:lpstr>Meeting Objectives</vt:lpstr>
      <vt:lpstr>Overview of Strategies</vt:lpstr>
      <vt:lpstr>CDC &amp; USPSTF Chlamydia  Screening Recommendations</vt:lpstr>
      <vt:lpstr>Rationale for Using Normalizing  and Opt-Out Language</vt:lpstr>
      <vt:lpstr>Language to Avoid</vt:lpstr>
      <vt:lpstr>Normalizing language</vt:lpstr>
      <vt:lpstr>Opt-out Language</vt:lpstr>
      <vt:lpstr>What if Client Declines?</vt:lpstr>
      <vt:lpstr>PPMH Opt-out Language </vt:lpstr>
      <vt:lpstr>Development of opt-out language script + tools</vt:lpstr>
      <vt:lpstr>“Is that OK with you?”</vt:lpstr>
      <vt:lpstr>Staff training:</vt:lpstr>
      <vt:lpstr>Implementation so far:</vt:lpstr>
      <vt:lpstr>Risk Assessment and the Five Ps</vt:lpstr>
      <vt:lpstr>1. Partners</vt:lpstr>
      <vt:lpstr>2. Prevention of Pregnancy</vt:lpstr>
      <vt:lpstr>3. Protection from STDs</vt:lpstr>
      <vt:lpstr>4. Practices</vt:lpstr>
      <vt:lpstr>5. Past History of STDs</vt:lpstr>
      <vt:lpstr>Include All Staff in Training</vt:lpstr>
      <vt:lpstr>Training Resources</vt:lpstr>
      <vt:lpstr>Client Education</vt:lpstr>
      <vt:lpstr>Ways to Get the Message Out</vt:lpstr>
      <vt:lpstr>Resources</vt:lpstr>
      <vt:lpstr>Success Story:  Missouri Family Health Council/Butler County Health Department</vt:lpstr>
      <vt:lpstr>Thank you!</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JSI</dc:creator>
  <cp:lastModifiedBy>Lea</cp:lastModifiedBy>
  <cp:revision>139</cp:revision>
  <dcterms:created xsi:type="dcterms:W3CDTF">2018-01-08T21:59:32Z</dcterms:created>
  <dcterms:modified xsi:type="dcterms:W3CDTF">2019-01-04T21:34:19Z</dcterms:modified>
</cp:coreProperties>
</file>