
<file path=[Content_Types].xml><?xml version="1.0" encoding="utf-8"?>
<Types xmlns="http://schemas.openxmlformats.org/package/2006/content-types">
  <Default Extension="png" ContentType="image/png"/>
  <Default Extension="tmp"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99" r:id="rId2"/>
    <p:sldMasterId id="2147483719" r:id="rId3"/>
  </p:sldMasterIdLst>
  <p:notesMasterIdLst>
    <p:notesMasterId r:id="rId122"/>
  </p:notesMasterIdLst>
  <p:handoutMasterIdLst>
    <p:handoutMasterId r:id="rId123"/>
  </p:handoutMasterIdLst>
  <p:sldIdLst>
    <p:sldId id="256" r:id="rId4"/>
    <p:sldId id="298" r:id="rId5"/>
    <p:sldId id="299" r:id="rId6"/>
    <p:sldId id="631" r:id="rId7"/>
    <p:sldId id="632" r:id="rId8"/>
    <p:sldId id="599" r:id="rId9"/>
    <p:sldId id="600" r:id="rId10"/>
    <p:sldId id="608" r:id="rId11"/>
    <p:sldId id="609" r:id="rId12"/>
    <p:sldId id="610" r:id="rId13"/>
    <p:sldId id="601" r:id="rId14"/>
    <p:sldId id="602" r:id="rId15"/>
    <p:sldId id="611" r:id="rId16"/>
    <p:sldId id="603" r:id="rId17"/>
    <p:sldId id="604" r:id="rId18"/>
    <p:sldId id="605" r:id="rId19"/>
    <p:sldId id="606" r:id="rId20"/>
    <p:sldId id="323" r:id="rId21"/>
    <p:sldId id="522" r:id="rId22"/>
    <p:sldId id="315" r:id="rId23"/>
    <p:sldId id="584" r:id="rId24"/>
    <p:sldId id="628" r:id="rId25"/>
    <p:sldId id="629" r:id="rId26"/>
    <p:sldId id="627" r:id="rId27"/>
    <p:sldId id="626" r:id="rId28"/>
    <p:sldId id="374" r:id="rId29"/>
    <p:sldId id="514" r:id="rId30"/>
    <p:sldId id="539" r:id="rId31"/>
    <p:sldId id="615" r:id="rId32"/>
    <p:sldId id="331" r:id="rId33"/>
    <p:sldId id="332" r:id="rId34"/>
    <p:sldId id="338" r:id="rId35"/>
    <p:sldId id="334" r:id="rId36"/>
    <p:sldId id="337" r:id="rId37"/>
    <p:sldId id="258" r:id="rId38"/>
    <p:sldId id="293" r:id="rId39"/>
    <p:sldId id="341" r:id="rId40"/>
    <p:sldId id="386" r:id="rId41"/>
    <p:sldId id="295" r:id="rId42"/>
    <p:sldId id="360" r:id="rId43"/>
    <p:sldId id="389" r:id="rId44"/>
    <p:sldId id="388" r:id="rId45"/>
    <p:sldId id="362" r:id="rId46"/>
    <p:sldId id="363" r:id="rId47"/>
    <p:sldId id="383" r:id="rId48"/>
    <p:sldId id="523" r:id="rId49"/>
    <p:sldId id="366" r:id="rId50"/>
    <p:sldId id="359" r:id="rId51"/>
    <p:sldId id="415" r:id="rId52"/>
    <p:sldId id="550" r:id="rId53"/>
    <p:sldId id="411" r:id="rId54"/>
    <p:sldId id="263" r:id="rId55"/>
    <p:sldId id="412" r:id="rId56"/>
    <p:sldId id="413" r:id="rId57"/>
    <p:sldId id="587" r:id="rId58"/>
    <p:sldId id="265" r:id="rId59"/>
    <p:sldId id="266" r:id="rId60"/>
    <p:sldId id="267" r:id="rId61"/>
    <p:sldId id="581" r:id="rId62"/>
    <p:sldId id="580" r:id="rId63"/>
    <p:sldId id="582" r:id="rId64"/>
    <p:sldId id="385" r:id="rId65"/>
    <p:sldId id="432" r:id="rId66"/>
    <p:sldId id="433" r:id="rId67"/>
    <p:sldId id="434" r:id="rId68"/>
    <p:sldId id="424" r:id="rId69"/>
    <p:sldId id="435" r:id="rId70"/>
    <p:sldId id="427" r:id="rId71"/>
    <p:sldId id="428" r:id="rId72"/>
    <p:sldId id="515" r:id="rId73"/>
    <p:sldId id="429" r:id="rId74"/>
    <p:sldId id="513" r:id="rId75"/>
    <p:sldId id="516" r:id="rId76"/>
    <p:sldId id="579" r:id="rId77"/>
    <p:sldId id="540" r:id="rId78"/>
    <p:sldId id="583" r:id="rId79"/>
    <p:sldId id="430" r:id="rId80"/>
    <p:sldId id="520" r:id="rId81"/>
    <p:sldId id="477" r:id="rId82"/>
    <p:sldId id="538" r:id="rId83"/>
    <p:sldId id="488" r:id="rId84"/>
    <p:sldId id="558" r:id="rId85"/>
    <p:sldId id="559" r:id="rId86"/>
    <p:sldId id="560" r:id="rId87"/>
    <p:sldId id="598" r:id="rId88"/>
    <p:sldId id="561" r:id="rId89"/>
    <p:sldId id="537" r:id="rId90"/>
    <p:sldId id="536" r:id="rId91"/>
    <p:sldId id="527" r:id="rId92"/>
    <p:sldId id="307" r:id="rId93"/>
    <p:sldId id="349" r:id="rId94"/>
    <p:sldId id="350" r:id="rId95"/>
    <p:sldId id="351" r:id="rId96"/>
    <p:sldId id="394" r:id="rId97"/>
    <p:sldId id="441" r:id="rId98"/>
    <p:sldId id="372" r:id="rId99"/>
    <p:sldId id="407" r:id="rId100"/>
    <p:sldId id="634" r:id="rId101"/>
    <p:sldId id="396" r:id="rId102"/>
    <p:sldId id="397" r:id="rId103"/>
    <p:sldId id="402" r:id="rId104"/>
    <p:sldId id="403" r:id="rId105"/>
    <p:sldId id="541" r:id="rId106"/>
    <p:sldId id="588" r:id="rId107"/>
    <p:sldId id="575" r:id="rId108"/>
    <p:sldId id="590" r:id="rId109"/>
    <p:sldId id="591" r:id="rId110"/>
    <p:sldId id="593" r:id="rId111"/>
    <p:sldId id="640" r:id="rId112"/>
    <p:sldId id="595" r:id="rId113"/>
    <p:sldId id="596" r:id="rId114"/>
    <p:sldId id="636" r:id="rId115"/>
    <p:sldId id="637" r:id="rId116"/>
    <p:sldId id="638" r:id="rId117"/>
    <p:sldId id="639" r:id="rId118"/>
    <p:sldId id="301" r:id="rId119"/>
    <p:sldId id="437" r:id="rId120"/>
    <p:sldId id="493" r:id="rId121"/>
  </p:sldIdLst>
  <p:sldSz cx="9144000" cy="6858000" type="screen4x3"/>
  <p:notesSz cx="6858000" cy="9296400"/>
  <p:defaultTextStyle>
    <a:defPPr>
      <a:defRPr lang="en-US"/>
    </a:defPPr>
    <a:lvl1pPr marL="0" algn="l" defTabSz="914380" rtl="0" eaLnBrk="1" latinLnBrk="0" hangingPunct="1">
      <a:defRPr sz="1800" kern="1200">
        <a:solidFill>
          <a:schemeClr val="tx1"/>
        </a:solidFill>
        <a:latin typeface="+mn-lt"/>
        <a:ea typeface="+mn-ea"/>
        <a:cs typeface="+mn-cs"/>
      </a:defRPr>
    </a:lvl1pPr>
    <a:lvl2pPr marL="457190" algn="l" defTabSz="914380" rtl="0" eaLnBrk="1" latinLnBrk="0" hangingPunct="1">
      <a:defRPr sz="1800" kern="1200">
        <a:solidFill>
          <a:schemeClr val="tx1"/>
        </a:solidFill>
        <a:latin typeface="+mn-lt"/>
        <a:ea typeface="+mn-ea"/>
        <a:cs typeface="+mn-cs"/>
      </a:defRPr>
    </a:lvl2pPr>
    <a:lvl3pPr marL="914380" algn="l" defTabSz="914380" rtl="0" eaLnBrk="1" latinLnBrk="0" hangingPunct="1">
      <a:defRPr sz="1800" kern="1200">
        <a:solidFill>
          <a:schemeClr val="tx1"/>
        </a:solidFill>
        <a:latin typeface="+mn-lt"/>
        <a:ea typeface="+mn-ea"/>
        <a:cs typeface="+mn-cs"/>
      </a:defRPr>
    </a:lvl3pPr>
    <a:lvl4pPr marL="1371570" algn="l" defTabSz="914380" rtl="0" eaLnBrk="1" latinLnBrk="0" hangingPunct="1">
      <a:defRPr sz="1800" kern="1200">
        <a:solidFill>
          <a:schemeClr val="tx1"/>
        </a:solidFill>
        <a:latin typeface="+mn-lt"/>
        <a:ea typeface="+mn-ea"/>
        <a:cs typeface="+mn-cs"/>
      </a:defRPr>
    </a:lvl4pPr>
    <a:lvl5pPr marL="1828760" algn="l" defTabSz="914380" rtl="0" eaLnBrk="1" latinLnBrk="0" hangingPunct="1">
      <a:defRPr sz="1800" kern="1200">
        <a:solidFill>
          <a:schemeClr val="tx1"/>
        </a:solidFill>
        <a:latin typeface="+mn-lt"/>
        <a:ea typeface="+mn-ea"/>
        <a:cs typeface="+mn-cs"/>
      </a:defRPr>
    </a:lvl5pPr>
    <a:lvl6pPr marL="2285950" algn="l" defTabSz="914380" rtl="0" eaLnBrk="1" latinLnBrk="0" hangingPunct="1">
      <a:defRPr sz="1800" kern="1200">
        <a:solidFill>
          <a:schemeClr val="tx1"/>
        </a:solidFill>
        <a:latin typeface="+mn-lt"/>
        <a:ea typeface="+mn-ea"/>
        <a:cs typeface="+mn-cs"/>
      </a:defRPr>
    </a:lvl6pPr>
    <a:lvl7pPr marL="2743140" algn="l" defTabSz="914380" rtl="0" eaLnBrk="1" latinLnBrk="0" hangingPunct="1">
      <a:defRPr sz="1800" kern="1200">
        <a:solidFill>
          <a:schemeClr val="tx1"/>
        </a:solidFill>
        <a:latin typeface="+mn-lt"/>
        <a:ea typeface="+mn-ea"/>
        <a:cs typeface="+mn-cs"/>
      </a:defRPr>
    </a:lvl7pPr>
    <a:lvl8pPr marL="3200329" algn="l" defTabSz="914380" rtl="0" eaLnBrk="1" latinLnBrk="0" hangingPunct="1">
      <a:defRPr sz="1800" kern="1200">
        <a:solidFill>
          <a:schemeClr val="tx1"/>
        </a:solidFill>
        <a:latin typeface="+mn-lt"/>
        <a:ea typeface="+mn-ea"/>
        <a:cs typeface="+mn-cs"/>
      </a:defRPr>
    </a:lvl8pPr>
    <a:lvl9pPr marL="3657520" algn="l" defTabSz="9143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ole Manino" initials="NM" lastIdx="1" clrIdx="0"/>
  <p:cmAuthor id="1" name="Baniak, Lynn M (HEALTH)" initials="BLM(" lastIdx="70" clrIdx="1">
    <p:extLst/>
  </p:cmAuthor>
  <p:cmAuthor id="2" name="Lynn" initials="L" lastIdx="19"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33CCCC"/>
    <a:srgbClr val="00918E"/>
    <a:srgbClr val="32605E"/>
    <a:srgbClr val="3A5857"/>
    <a:srgbClr val="64999F"/>
    <a:srgbClr val="009999"/>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017" autoAdjust="0"/>
    <p:restoredTop sz="90519" autoAdjust="0"/>
  </p:normalViewPr>
  <p:slideViewPr>
    <p:cSldViewPr>
      <p:cViewPr varScale="1">
        <p:scale>
          <a:sx n="100" d="100"/>
          <a:sy n="100" d="100"/>
        </p:scale>
        <p:origin x="1410" y="84"/>
      </p:cViewPr>
      <p:guideLst>
        <p:guide orient="horz" pos="2160"/>
        <p:guide pos="2880"/>
      </p:guideLst>
    </p:cSldViewPr>
  </p:slideViewPr>
  <p:notesTextViewPr>
    <p:cViewPr>
      <p:scale>
        <a:sx n="75" d="100"/>
        <a:sy n="75" d="100"/>
      </p:scale>
      <p:origin x="0" y="0"/>
    </p:cViewPr>
  </p:notesTextViewPr>
  <p:notesViewPr>
    <p:cSldViewPr>
      <p:cViewPr varScale="1">
        <p:scale>
          <a:sx n="55" d="100"/>
          <a:sy n="55" d="100"/>
        </p:scale>
        <p:origin x="-2856" y="-7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handoutMaster" Target="handoutMasters/handoutMaster1.xml"/><Relationship Id="rId128"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5512D11C-5CC6-11CF-8D67-00AA00BDCE1D}" ax:persistence="persistStream" r:id="rId1"/>
</file>

<file path=ppt/activeX/activeX2.xml><?xml version="1.0" encoding="utf-8"?>
<ax:ocx xmlns:ax="http://schemas.microsoft.com/office/2006/activeX" xmlns:r="http://schemas.openxmlformats.org/officeDocument/2006/relationships" ax:classid="{5512D11C-5CC6-11CF-8D67-00AA00BDCE1D}" ax:persistence="persistStream" r:id="rId1"/>
</file>

<file path=ppt/comments/comment1.xml><?xml version="1.0" encoding="utf-8"?>
<p:cmLst xmlns:a="http://schemas.openxmlformats.org/drawingml/2006/main" xmlns:r="http://schemas.openxmlformats.org/officeDocument/2006/relationships" xmlns:p="http://schemas.openxmlformats.org/presentationml/2006/main">
  <p:cm authorId="1" dt="2019-02-08T17:01:08.807" idx="63">
    <p:pos x="10" y="10"/>
    <p:text>For this one- can you modify the comment notes to be more generic human traffkcing and talk about those provoiders who are in medical clinics or who respond to hopsitals for rape crisis victims, etc need to be aware of this?</p:text>
    <p:extLst>
      <p:ext uri="{C676402C-5697-4E1C-873F-D02D1690AC5C}">
        <p15:threadingInfo xmlns:p15="http://schemas.microsoft.com/office/powerpoint/2012/main" timeZoneBias="30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5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3841C36C-307C-46E0-8AFF-DD4EBE89B1A1}" type="datetimeFigureOut">
              <a:rPr lang="en-US" smtClean="0"/>
              <a:t>5/20/2019</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4FF0D0A6-A91F-4C92-BD07-880E1E7EBE56}" type="slidenum">
              <a:rPr lang="en-US" smtClean="0"/>
              <a:t>‹#›</a:t>
            </a:fld>
            <a:endParaRPr lang="en-US"/>
          </a:p>
        </p:txBody>
      </p:sp>
    </p:spTree>
    <p:extLst>
      <p:ext uri="{BB962C8B-B14F-4D97-AF65-F5344CB8AC3E}">
        <p14:creationId xmlns:p14="http://schemas.microsoft.com/office/powerpoint/2010/main" val="3609974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C87124B3-C4B9-4517-AA09-826B98BF1EC3}" type="datetimeFigureOut">
              <a:rPr lang="en-US" smtClean="0"/>
              <a:t>5/20/2019</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36A06DB7-3876-4762-A753-55C963D2CE11}" type="slidenum">
              <a:rPr lang="en-US" smtClean="0"/>
              <a:t>‹#›</a:t>
            </a:fld>
            <a:endParaRPr lang="en-US" dirty="0"/>
          </a:p>
        </p:txBody>
      </p:sp>
    </p:spTree>
    <p:extLst>
      <p:ext uri="{BB962C8B-B14F-4D97-AF65-F5344CB8AC3E}">
        <p14:creationId xmlns:p14="http://schemas.microsoft.com/office/powerpoint/2010/main" val="1060883714"/>
      </p:ext>
    </p:extLst>
  </p:cSld>
  <p:clrMap bg1="lt1" tx1="dk1" bg2="lt2" tx2="dk2" accent1="accent1" accent2="accent2" accent3="accent3" accent4="accent4" accent5="accent5" accent6="accent6" hlink="hlink" folHlink="folHlink"/>
  <p:notesStyle>
    <a:lvl1pPr marL="0" algn="l" defTabSz="914380" rtl="0" eaLnBrk="1" latinLnBrk="0" hangingPunct="1">
      <a:defRPr sz="1200" kern="1200">
        <a:solidFill>
          <a:schemeClr val="tx1"/>
        </a:solidFill>
        <a:latin typeface="+mn-lt"/>
        <a:ea typeface="+mn-ea"/>
        <a:cs typeface="+mn-cs"/>
      </a:defRPr>
    </a:lvl1pPr>
    <a:lvl2pPr marL="457190" algn="l" defTabSz="914380" rtl="0" eaLnBrk="1" latinLnBrk="0" hangingPunct="1">
      <a:defRPr sz="1200" kern="1200">
        <a:solidFill>
          <a:schemeClr val="tx1"/>
        </a:solidFill>
        <a:latin typeface="+mn-lt"/>
        <a:ea typeface="+mn-ea"/>
        <a:cs typeface="+mn-cs"/>
      </a:defRPr>
    </a:lvl2pPr>
    <a:lvl3pPr marL="914380" algn="l" defTabSz="914380" rtl="0" eaLnBrk="1" latinLnBrk="0" hangingPunct="1">
      <a:defRPr sz="1200" kern="1200">
        <a:solidFill>
          <a:schemeClr val="tx1"/>
        </a:solidFill>
        <a:latin typeface="+mn-lt"/>
        <a:ea typeface="+mn-ea"/>
        <a:cs typeface="+mn-cs"/>
      </a:defRPr>
    </a:lvl3pPr>
    <a:lvl4pPr marL="1371570" algn="l" defTabSz="914380" rtl="0" eaLnBrk="1" latinLnBrk="0" hangingPunct="1">
      <a:defRPr sz="1200" kern="1200">
        <a:solidFill>
          <a:schemeClr val="tx1"/>
        </a:solidFill>
        <a:latin typeface="+mn-lt"/>
        <a:ea typeface="+mn-ea"/>
        <a:cs typeface="+mn-cs"/>
      </a:defRPr>
    </a:lvl4pPr>
    <a:lvl5pPr marL="1828760" algn="l" defTabSz="914380" rtl="0" eaLnBrk="1" latinLnBrk="0" hangingPunct="1">
      <a:defRPr sz="1200" kern="1200">
        <a:solidFill>
          <a:schemeClr val="tx1"/>
        </a:solidFill>
        <a:latin typeface="+mn-lt"/>
        <a:ea typeface="+mn-ea"/>
        <a:cs typeface="+mn-cs"/>
      </a:defRPr>
    </a:lvl5pPr>
    <a:lvl6pPr marL="2285950" algn="l" defTabSz="914380" rtl="0" eaLnBrk="1" latinLnBrk="0" hangingPunct="1">
      <a:defRPr sz="1200" kern="1200">
        <a:solidFill>
          <a:schemeClr val="tx1"/>
        </a:solidFill>
        <a:latin typeface="+mn-lt"/>
        <a:ea typeface="+mn-ea"/>
        <a:cs typeface="+mn-cs"/>
      </a:defRPr>
    </a:lvl6pPr>
    <a:lvl7pPr marL="2743140" algn="l" defTabSz="914380" rtl="0" eaLnBrk="1" latinLnBrk="0" hangingPunct="1">
      <a:defRPr sz="1200" kern="1200">
        <a:solidFill>
          <a:schemeClr val="tx1"/>
        </a:solidFill>
        <a:latin typeface="+mn-lt"/>
        <a:ea typeface="+mn-ea"/>
        <a:cs typeface="+mn-cs"/>
      </a:defRPr>
    </a:lvl7pPr>
    <a:lvl8pPr marL="3200329" algn="l" defTabSz="914380" rtl="0" eaLnBrk="1" latinLnBrk="0" hangingPunct="1">
      <a:defRPr sz="1200" kern="1200">
        <a:solidFill>
          <a:schemeClr val="tx1"/>
        </a:solidFill>
        <a:latin typeface="+mn-lt"/>
        <a:ea typeface="+mn-ea"/>
        <a:cs typeface="+mn-cs"/>
      </a:defRPr>
    </a:lvl8pPr>
    <a:lvl9pPr marL="3657520" algn="l" defTabSz="9143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en.wikipedia.org/wiki/Joint_Regional_Intelligence_Center" TargetMode="External"/><Relationship Id="rId3" Type="http://schemas.openxmlformats.org/officeDocument/2006/relationships/hyperlink" Target="https://en.wikipedia.org/wiki/Federal_Bureau_of_Investigation" TargetMode="External"/><Relationship Id="rId7" Type="http://schemas.openxmlformats.org/officeDocument/2006/relationships/hyperlink" Target="https://en.wikipedia.org/wiki/Internal_Revenue_Service"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n.wikipedia.org/wiki/Backpage#cite_note-3" TargetMode="External"/><Relationship Id="rId5" Type="http://schemas.openxmlformats.org/officeDocument/2006/relationships/hyperlink" Target="https://en.wikipedia.org/wiki/United_States_Department_of_Justice" TargetMode="External"/><Relationship Id="rId4" Type="http://schemas.openxmlformats.org/officeDocument/2006/relationships/hyperlink" Target="https://en.wikipedia.org/wiki/United_States_Postal_Inspection_Servic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helifestory.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www.tvpja.com/how-can-i-help.html"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www.tvpja.com/how-can-i-help.html"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Say something about experience in hospital setting but many of the case examples, </a:t>
            </a:r>
            <a:r>
              <a:rPr lang="en-US" sz="1200" b="0" i="0" u="none" strike="noStrike" kern="1200" baseline="0" dirty="0" err="1">
                <a:solidFill>
                  <a:schemeClr val="tx1"/>
                </a:solidFill>
                <a:latin typeface="+mn-lt"/>
                <a:ea typeface="+mn-ea"/>
                <a:cs typeface="+mn-cs"/>
              </a:rPr>
              <a:t>etc</a:t>
            </a:r>
            <a:r>
              <a:rPr lang="en-US" sz="1200" b="0" i="0" u="none" strike="noStrike" kern="1200" baseline="0" dirty="0">
                <a:solidFill>
                  <a:schemeClr val="tx1"/>
                </a:solidFill>
                <a:latin typeface="+mn-lt"/>
                <a:ea typeface="+mn-ea"/>
                <a:cs typeface="+mn-cs"/>
              </a:rPr>
              <a:t> are applicable to the settings the providers work in.</a:t>
            </a:r>
          </a:p>
        </p:txBody>
      </p:sp>
      <p:sp>
        <p:nvSpPr>
          <p:cNvPr id="4" name="Slide Number Placeholder 3"/>
          <p:cNvSpPr>
            <a:spLocks noGrp="1"/>
          </p:cNvSpPr>
          <p:nvPr>
            <p:ph type="sldNum" sz="quarter" idx="10"/>
          </p:nvPr>
        </p:nvSpPr>
        <p:spPr/>
        <p:txBody>
          <a:bodyPr/>
          <a:lstStyle/>
          <a:p>
            <a:fld id="{36A06DB7-3876-4762-A753-55C963D2CE11}" type="slidenum">
              <a:rPr lang="en-US" smtClean="0"/>
              <a:t>1</a:t>
            </a:fld>
            <a:endParaRPr lang="en-US" dirty="0"/>
          </a:p>
        </p:txBody>
      </p:sp>
    </p:spTree>
    <p:extLst>
      <p:ext uri="{BB962C8B-B14F-4D97-AF65-F5344CB8AC3E}">
        <p14:creationId xmlns:p14="http://schemas.microsoft.com/office/powerpoint/2010/main" val="3784743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Father gives money to smuggler – smuggler then forces</a:t>
            </a:r>
            <a:r>
              <a:rPr lang="en-US" baseline="0" dirty="0"/>
              <a:t> into drug trafficking – gets away but is ultimately sexually assaulted prior to crossing the border</a:t>
            </a:r>
            <a:endParaRPr lang="en-US" dirty="0"/>
          </a:p>
        </p:txBody>
      </p:sp>
      <p:sp>
        <p:nvSpPr>
          <p:cNvPr id="4" name="Slide Number Placeholder 3"/>
          <p:cNvSpPr>
            <a:spLocks noGrp="1"/>
          </p:cNvSpPr>
          <p:nvPr>
            <p:ph type="sldNum" sz="quarter" idx="10"/>
          </p:nvPr>
        </p:nvSpPr>
        <p:spPr/>
        <p:txBody>
          <a:bodyPr/>
          <a:lstStyle/>
          <a:p>
            <a:fld id="{908ED556-7F67-493C-8ED6-C22FD8140E85}" type="slidenum">
              <a:rPr lang="en-US" smtClean="0"/>
              <a:t>16</a:t>
            </a:fld>
            <a:endParaRPr lang="en-US"/>
          </a:p>
        </p:txBody>
      </p:sp>
    </p:spTree>
    <p:extLst>
      <p:ext uri="{BB962C8B-B14F-4D97-AF65-F5344CB8AC3E}">
        <p14:creationId xmlns:p14="http://schemas.microsoft.com/office/powerpoint/2010/main" val="1864078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Today’s presentation </a:t>
            </a:r>
            <a:r>
              <a:rPr lang="en-US" dirty="0" err="1"/>
              <a:t>willl</a:t>
            </a:r>
            <a:r>
              <a:rPr lang="en-US" baseline="0" dirty="0"/>
              <a:t> focus on </a:t>
            </a:r>
            <a:r>
              <a:rPr lang="en-US" b="1" u="sng" baseline="0" dirty="0"/>
              <a:t>sex trafficking </a:t>
            </a:r>
            <a:endParaRPr lang="en-US" b="1" u="sng" dirty="0"/>
          </a:p>
        </p:txBody>
      </p:sp>
      <p:sp>
        <p:nvSpPr>
          <p:cNvPr id="4" name="Slide Number Placeholder 3"/>
          <p:cNvSpPr>
            <a:spLocks noGrp="1"/>
          </p:cNvSpPr>
          <p:nvPr>
            <p:ph type="sldNum" sz="quarter" idx="10"/>
          </p:nvPr>
        </p:nvSpPr>
        <p:spPr/>
        <p:txBody>
          <a:bodyPr/>
          <a:lstStyle/>
          <a:p>
            <a:fld id="{2E63FBB3-CFA0-48FD-B2D9-ED08F476A146}" type="slidenum">
              <a:rPr lang="en-US" smtClean="0"/>
              <a:t>18</a:t>
            </a:fld>
            <a:endParaRPr lang="en-US" dirty="0"/>
          </a:p>
        </p:txBody>
      </p:sp>
    </p:spTree>
    <p:extLst>
      <p:ext uri="{BB962C8B-B14F-4D97-AF65-F5344CB8AC3E}">
        <p14:creationId xmlns:p14="http://schemas.microsoft.com/office/powerpoint/2010/main" val="2565343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Grooming</a:t>
            </a:r>
            <a:r>
              <a:rPr lang="en-US" baseline="0" dirty="0"/>
              <a:t> occurs face to face or through social media commonly used by adolescents.  However, s</a:t>
            </a:r>
            <a:r>
              <a:rPr lang="en-US" dirty="0"/>
              <a:t>ex sold online</a:t>
            </a:r>
            <a:r>
              <a:rPr lang="en-US" baseline="0" dirty="0"/>
              <a:t>, not on the street, increases vulnerability.  And the solicitation is done through websites like </a:t>
            </a:r>
            <a:r>
              <a:rPr lang="en-US" baseline="0" dirty="0" err="1"/>
              <a:t>backpage</a:t>
            </a:r>
            <a:r>
              <a:rPr lang="en-US" baseline="0" dirty="0"/>
              <a:t>.  </a:t>
            </a:r>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19</a:t>
            </a:fld>
            <a:endParaRPr lang="en-US" dirty="0"/>
          </a:p>
        </p:txBody>
      </p:sp>
    </p:spTree>
    <p:extLst>
      <p:ext uri="{BB962C8B-B14F-4D97-AF65-F5344CB8AC3E}">
        <p14:creationId xmlns:p14="http://schemas.microsoft.com/office/powerpoint/2010/main" val="2522887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This is backpage RI, where you can see the adult menu of services</a:t>
            </a:r>
          </a:p>
        </p:txBody>
      </p:sp>
      <p:sp>
        <p:nvSpPr>
          <p:cNvPr id="4" name="Slide Number Placeholder 3"/>
          <p:cNvSpPr>
            <a:spLocks noGrp="1"/>
          </p:cNvSpPr>
          <p:nvPr>
            <p:ph type="sldNum" sz="quarter" idx="10"/>
          </p:nvPr>
        </p:nvSpPr>
        <p:spPr/>
        <p:txBody>
          <a:bodyPr/>
          <a:lstStyle/>
          <a:p>
            <a:fld id="{2E63FBB3-CFA0-48FD-B2D9-ED08F476A146}" type="slidenum">
              <a:rPr lang="en-US" smtClean="0"/>
              <a:t>20</a:t>
            </a:fld>
            <a:endParaRPr lang="en-US" dirty="0"/>
          </a:p>
        </p:txBody>
      </p:sp>
    </p:spTree>
    <p:extLst>
      <p:ext uri="{BB962C8B-B14F-4D97-AF65-F5344CB8AC3E}">
        <p14:creationId xmlns:p14="http://schemas.microsoft.com/office/powerpoint/2010/main" val="583872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 April 6, 2018 </a:t>
            </a:r>
            <a:r>
              <a:rPr lang="en-US" sz="1200" b="0" i="0" kern="1200" dirty="0" err="1">
                <a:solidFill>
                  <a:schemeClr val="tx1"/>
                </a:solidFill>
                <a:effectLst/>
                <a:latin typeface="+mn-lt"/>
                <a:ea typeface="+mn-ea"/>
                <a:cs typeface="+mn-cs"/>
              </a:rPr>
              <a:t>Backpage</a:t>
            </a:r>
            <a:r>
              <a:rPr lang="en-US" sz="1200" b="0" i="0" kern="1200" dirty="0">
                <a:solidFill>
                  <a:schemeClr val="tx1"/>
                </a:solidFill>
                <a:effectLst/>
                <a:latin typeface="+mn-lt"/>
                <a:ea typeface="+mn-ea"/>
                <a:cs typeface="+mn-cs"/>
              </a:rPr>
              <a:t> and affiliated websites were seized as part of an enforcement action by the </a:t>
            </a:r>
            <a:r>
              <a:rPr lang="en-US" sz="1200" b="0" i="0" u="none" strike="noStrike" kern="1200" dirty="0">
                <a:solidFill>
                  <a:schemeClr val="tx1"/>
                </a:solidFill>
                <a:effectLst/>
                <a:latin typeface="+mn-lt"/>
                <a:ea typeface="+mn-ea"/>
                <a:cs typeface="+mn-cs"/>
                <a:hlinkClick r:id="rId3" tooltip="Federal Bureau of Investigation"/>
              </a:rPr>
              <a:t>Federal Bureau of Investigation</a:t>
            </a:r>
            <a:r>
              <a:rPr lang="en-US" sz="1200" b="0" i="0" kern="1200" dirty="0">
                <a:solidFill>
                  <a:schemeClr val="tx1"/>
                </a:solidFill>
                <a:effectLst/>
                <a:latin typeface="+mn-lt"/>
                <a:ea typeface="+mn-ea"/>
                <a:cs typeface="+mn-cs"/>
              </a:rPr>
              <a:t>, the </a:t>
            </a:r>
            <a:r>
              <a:rPr lang="en-US" sz="1200" b="0" i="0" u="none" strike="noStrike" kern="1200" dirty="0">
                <a:solidFill>
                  <a:schemeClr val="tx1"/>
                </a:solidFill>
                <a:effectLst/>
                <a:latin typeface="+mn-lt"/>
                <a:ea typeface="+mn-ea"/>
                <a:cs typeface="+mn-cs"/>
                <a:hlinkClick r:id="rId4" tooltip="United States Postal Inspection Service"/>
              </a:rPr>
              <a:t>United States Postal Inspection Service</a:t>
            </a:r>
            <a:r>
              <a:rPr lang="en-US" sz="1200" b="0" i="0" kern="1200" dirty="0">
                <a:solidFill>
                  <a:schemeClr val="tx1"/>
                </a:solidFill>
                <a:effectLst/>
                <a:latin typeface="+mn-lt"/>
                <a:ea typeface="+mn-ea"/>
                <a:cs typeface="+mn-cs"/>
              </a:rPr>
              <a:t>, the </a:t>
            </a:r>
            <a:r>
              <a:rPr lang="en-US" sz="1200" b="0" i="0" u="none" strike="noStrike" kern="1200" dirty="0">
                <a:solidFill>
                  <a:schemeClr val="tx1"/>
                </a:solidFill>
                <a:effectLst/>
                <a:latin typeface="+mn-lt"/>
                <a:ea typeface="+mn-ea"/>
                <a:cs typeface="+mn-cs"/>
                <a:hlinkClick r:id="rId5" tooltip="United States Department of Justice"/>
              </a:rPr>
              <a:t>United States Department of Justice</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6"/>
              </a:rPr>
              <a:t>[3]</a:t>
            </a:r>
            <a:r>
              <a:rPr lang="en-US" sz="1200" b="0" i="0" kern="1200" dirty="0">
                <a:solidFill>
                  <a:schemeClr val="tx1"/>
                </a:solidFill>
                <a:effectLst/>
                <a:latin typeface="+mn-lt"/>
                <a:ea typeface="+mn-ea"/>
                <a:cs typeface="+mn-cs"/>
              </a:rPr>
              <a:t> the </a:t>
            </a:r>
            <a:r>
              <a:rPr lang="en-US" sz="1200" b="0" i="0" u="none" strike="noStrike" kern="1200" dirty="0">
                <a:solidFill>
                  <a:schemeClr val="tx1"/>
                </a:solidFill>
                <a:effectLst/>
                <a:latin typeface="+mn-lt"/>
                <a:ea typeface="+mn-ea"/>
                <a:cs typeface="+mn-cs"/>
                <a:hlinkClick r:id="rId7" tooltip="Internal Revenue Service"/>
              </a:rPr>
              <a:t>Internal Revenue Service Criminal Investigator Division</a:t>
            </a:r>
            <a:r>
              <a:rPr lang="en-US" sz="1200" b="0" i="0" kern="1200" dirty="0">
                <a:solidFill>
                  <a:schemeClr val="tx1"/>
                </a:solidFill>
                <a:effectLst/>
                <a:latin typeface="+mn-lt"/>
                <a:ea typeface="+mn-ea"/>
                <a:cs typeface="+mn-cs"/>
              </a:rPr>
              <a:t>, with analytical assistance from the </a:t>
            </a:r>
            <a:r>
              <a:rPr lang="en-US" sz="1200" b="0" i="0" u="none" strike="noStrike" kern="1200" dirty="0">
                <a:solidFill>
                  <a:schemeClr val="tx1"/>
                </a:solidFill>
                <a:effectLst/>
                <a:latin typeface="+mn-lt"/>
                <a:ea typeface="+mn-ea"/>
                <a:cs typeface="+mn-cs"/>
                <a:hlinkClick r:id="rId8" tooltip="Joint Regional Intelligence Center"/>
              </a:rPr>
              <a:t>Joint Regional Intelligence Center</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Its CEO, Carl Ferrer, pleaded guilty to charges of facilitating prostitution and money laundering</a:t>
            </a:r>
          </a:p>
          <a:p>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21</a:t>
            </a:fld>
            <a:endParaRPr lang="en-US" dirty="0"/>
          </a:p>
        </p:txBody>
      </p:sp>
    </p:spTree>
    <p:extLst>
      <p:ext uri="{BB962C8B-B14F-4D97-AF65-F5344CB8AC3E}">
        <p14:creationId xmlns:p14="http://schemas.microsoft.com/office/powerpoint/2010/main" val="1571566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a:t>
            </a:r>
          </a:p>
          <a:p>
            <a:r>
              <a:rPr lang="en-US" sz="1200" b="1" i="0" kern="1200" dirty="0">
                <a:solidFill>
                  <a:schemeClr val="tx1"/>
                </a:solidFill>
                <a:effectLst/>
                <a:latin typeface="+mn-lt"/>
                <a:ea typeface="+mn-ea"/>
                <a:cs typeface="+mn-cs"/>
              </a:rPr>
              <a:t>Facilitators</a:t>
            </a:r>
            <a:r>
              <a:rPr lang="en-US" sz="1200" b="0" i="0" kern="1200" dirty="0">
                <a:solidFill>
                  <a:schemeClr val="tx1"/>
                </a:solidFill>
                <a:effectLst/>
                <a:latin typeface="+mn-lt"/>
                <a:ea typeface="+mn-ea"/>
                <a:cs typeface="+mn-cs"/>
              </a:rPr>
              <a:t>: It is important to realize that human trafficking operations often intersect or exist alongside legitimate businesses. As a result, certain industries may help to enable, support, or facilitate human trafficking. This “support structure” may include a wide range of individuals, organizations, businesses and corporations, and Internet sites and practices. Common facilitators on which traffickers frequently rely include:</a:t>
            </a:r>
          </a:p>
          <a:p>
            <a:r>
              <a:rPr lang="en-US" sz="1200" b="0" i="0" kern="1200" dirty="0">
                <a:solidFill>
                  <a:schemeClr val="tx1"/>
                </a:solidFill>
                <a:effectLst/>
                <a:latin typeface="+mn-lt"/>
                <a:ea typeface="+mn-ea"/>
                <a:cs typeface="+mn-cs"/>
              </a:rPr>
              <a:t>Hotels and Motels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ce</a:t>
            </a:r>
            <a:r>
              <a:rPr lang="en-US" dirty="0"/>
              <a:t> a meeting</a:t>
            </a:r>
            <a:r>
              <a:rPr lang="en-US" baseline="0" dirty="0"/>
              <a:t> is arranged, these victims are largely out of sight, waiting in hotel rooms for a revolving door of customers. These victims are not chained to the bed…</a:t>
            </a:r>
            <a:endParaRPr lang="en-US" dirty="0"/>
          </a:p>
        </p:txBody>
      </p:sp>
      <p:sp>
        <p:nvSpPr>
          <p:cNvPr id="4" name="Slide Number Placeholder 3"/>
          <p:cNvSpPr>
            <a:spLocks noGrp="1"/>
          </p:cNvSpPr>
          <p:nvPr>
            <p:ph type="sldNum" sz="quarter" idx="10"/>
          </p:nvPr>
        </p:nvSpPr>
        <p:spPr/>
        <p:txBody>
          <a:bodyPr/>
          <a:lstStyle/>
          <a:p>
            <a:fld id="{2E63FBB3-CFA0-48FD-B2D9-ED08F476A146}" type="slidenum">
              <a:rPr lang="en-US" smtClean="0"/>
              <a:t>26</a:t>
            </a:fld>
            <a:endParaRPr lang="en-US" dirty="0"/>
          </a:p>
        </p:txBody>
      </p:sp>
    </p:spTree>
    <p:extLst>
      <p:ext uri="{BB962C8B-B14F-4D97-AF65-F5344CB8AC3E}">
        <p14:creationId xmlns:p14="http://schemas.microsoft.com/office/powerpoint/2010/main" val="593727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61% living at home; 2/3 going to school and half of them doing well/passing</a:t>
            </a:r>
          </a:p>
          <a:p>
            <a:r>
              <a:rPr lang="en-US" dirty="0"/>
              <a:t>They are not invisible.  A lot of them are going to school, but truancy is a big risk factor.  Kids are also being recruited in school.  </a:t>
            </a:r>
          </a:p>
        </p:txBody>
      </p:sp>
      <p:sp>
        <p:nvSpPr>
          <p:cNvPr id="4" name="Slide Number Placeholder 3"/>
          <p:cNvSpPr>
            <a:spLocks noGrp="1"/>
          </p:cNvSpPr>
          <p:nvPr>
            <p:ph type="sldNum" sz="quarter" idx="10"/>
          </p:nvPr>
        </p:nvSpPr>
        <p:spPr/>
        <p:txBody>
          <a:bodyPr/>
          <a:lstStyle/>
          <a:p>
            <a:fld id="{36A06DB7-3876-4762-A753-55C963D2CE11}" type="slidenum">
              <a:rPr lang="en-US" smtClean="0"/>
              <a:t>27</a:t>
            </a:fld>
            <a:endParaRPr lang="en-US" dirty="0"/>
          </a:p>
        </p:txBody>
      </p:sp>
    </p:spTree>
    <p:extLst>
      <p:ext uri="{BB962C8B-B14F-4D97-AF65-F5344CB8AC3E}">
        <p14:creationId xmlns:p14="http://schemas.microsoft.com/office/powerpoint/2010/main" val="1265818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They are in our clinics.  This is the </a:t>
            </a:r>
            <a:r>
              <a:rPr lang="en-US" dirty="0" err="1"/>
              <a:t>Aubin</a:t>
            </a:r>
            <a:r>
              <a:rPr lang="en-US" dirty="0"/>
              <a:t> Center, where I currently work.  And what we know is that these kids have contact</a:t>
            </a:r>
            <a:r>
              <a:rPr lang="en-US" baseline="0" dirty="0"/>
              <a:t> with the medical community while they are exchanging sex for money.   We need to improve our ability to identify these patients, and we will discuss this in depth later in the presentation.   </a:t>
            </a:r>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28</a:t>
            </a:fld>
            <a:endParaRPr lang="en-US" dirty="0"/>
          </a:p>
        </p:txBody>
      </p:sp>
    </p:spTree>
    <p:extLst>
      <p:ext uri="{BB962C8B-B14F-4D97-AF65-F5344CB8AC3E}">
        <p14:creationId xmlns:p14="http://schemas.microsoft.com/office/powerpoint/2010/main" val="1008191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fe1f7bfa9_0_22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fe1f7bfa9_0_227: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According to the state department, we are only identifying 1% of victims</a:t>
            </a:r>
          </a:p>
        </p:txBody>
      </p:sp>
    </p:spTree>
    <p:extLst>
      <p:ext uri="{BB962C8B-B14F-4D97-AF65-F5344CB8AC3E}">
        <p14:creationId xmlns:p14="http://schemas.microsoft.com/office/powerpoint/2010/main" val="2112470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30</a:t>
            </a:fld>
            <a:endParaRPr lang="en-US" dirty="0"/>
          </a:p>
        </p:txBody>
      </p:sp>
    </p:spTree>
    <p:extLst>
      <p:ext uri="{BB962C8B-B14F-4D97-AF65-F5344CB8AC3E}">
        <p14:creationId xmlns:p14="http://schemas.microsoft.com/office/powerpoint/2010/main" val="1494712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3FBB3-CFA0-48FD-B2D9-ED08F476A146}" type="slidenum">
              <a:rPr lang="en-US" smtClean="0"/>
              <a:t>2</a:t>
            </a:fld>
            <a:endParaRPr lang="en-US" dirty="0"/>
          </a:p>
        </p:txBody>
      </p:sp>
    </p:spTree>
    <p:extLst>
      <p:ext uri="{BB962C8B-B14F-4D97-AF65-F5344CB8AC3E}">
        <p14:creationId xmlns:p14="http://schemas.microsoft.com/office/powerpoint/2010/main" val="189498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31</a:t>
            </a:fld>
            <a:endParaRPr lang="en-US" dirty="0"/>
          </a:p>
        </p:txBody>
      </p:sp>
    </p:spTree>
    <p:extLst>
      <p:ext uri="{BB962C8B-B14F-4D97-AF65-F5344CB8AC3E}">
        <p14:creationId xmlns:p14="http://schemas.microsoft.com/office/powerpoint/2010/main" val="121411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32</a:t>
            </a:fld>
            <a:endParaRPr lang="en-US" dirty="0"/>
          </a:p>
        </p:txBody>
      </p:sp>
    </p:spTree>
    <p:extLst>
      <p:ext uri="{BB962C8B-B14F-4D97-AF65-F5344CB8AC3E}">
        <p14:creationId xmlns:p14="http://schemas.microsoft.com/office/powerpoint/2010/main" val="1632356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33</a:t>
            </a:fld>
            <a:endParaRPr lang="en-US" dirty="0"/>
          </a:p>
        </p:txBody>
      </p:sp>
    </p:spTree>
    <p:extLst>
      <p:ext uri="{BB962C8B-B14F-4D97-AF65-F5344CB8AC3E}">
        <p14:creationId xmlns:p14="http://schemas.microsoft.com/office/powerpoint/2010/main" val="2095893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34</a:t>
            </a:fld>
            <a:endParaRPr lang="en-US" dirty="0"/>
          </a:p>
        </p:txBody>
      </p:sp>
    </p:spTree>
    <p:extLst>
      <p:ext uri="{BB962C8B-B14F-4D97-AF65-F5344CB8AC3E}">
        <p14:creationId xmlns:p14="http://schemas.microsoft.com/office/powerpoint/2010/main" val="3715490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This quote sounds like what we just saw</a:t>
            </a:r>
            <a:r>
              <a:rPr lang="en-US" baseline="0" dirty="0"/>
              <a:t> in that video which demonstrates adolescent grooming.  Until you see that this is a 51yo male talking to a 7yo female and comes from the book Tiger </a:t>
            </a:r>
            <a:r>
              <a:rPr lang="en-US" baseline="0" dirty="0" err="1"/>
              <a:t>Tiger</a:t>
            </a:r>
            <a:r>
              <a:rPr lang="en-US" baseline="0" dirty="0"/>
              <a:t> which is an autobiography </a:t>
            </a:r>
            <a:r>
              <a:rPr lang="en-US" dirty="0"/>
              <a:t>about child sexual abuse and grooming.  This is</a:t>
            </a:r>
            <a:r>
              <a:rPr lang="en-US" baseline="0" dirty="0"/>
              <a:t> the same process at different developmental stages. </a:t>
            </a:r>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35</a:t>
            </a:fld>
            <a:endParaRPr lang="en-US" dirty="0"/>
          </a:p>
        </p:txBody>
      </p:sp>
    </p:spTree>
    <p:extLst>
      <p:ext uri="{BB962C8B-B14F-4D97-AF65-F5344CB8AC3E}">
        <p14:creationId xmlns:p14="http://schemas.microsoft.com/office/powerpoint/2010/main" val="3828200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To reduce the likelihood of a disclosure. </a:t>
            </a:r>
          </a:p>
          <a:p>
            <a:r>
              <a:rPr lang="en-US" dirty="0"/>
              <a:t>To reduce the likelihood of the child being believed. </a:t>
            </a:r>
          </a:p>
          <a:p>
            <a:r>
              <a:rPr lang="en-US" dirty="0"/>
              <a:t>To reduce the likelihood of being detected. </a:t>
            </a:r>
          </a:p>
          <a:p>
            <a:r>
              <a:rPr lang="en-US" dirty="0"/>
              <a:t>To manipulate the perceptions of other adults around the child. </a:t>
            </a:r>
          </a:p>
          <a:p>
            <a:r>
              <a:rPr lang="en-US" dirty="0"/>
              <a:t>To manipulate the child into becoming a cooperating participant which reduces the likelihood of a disclosure and increases the likelihood that the child will repeatedly return to the offender.</a:t>
            </a:r>
          </a:p>
          <a:p>
            <a:endParaRPr lang="en-US" dirty="0"/>
          </a:p>
        </p:txBody>
      </p:sp>
      <p:sp>
        <p:nvSpPr>
          <p:cNvPr id="4" name="Slide Number Placeholder 3"/>
          <p:cNvSpPr>
            <a:spLocks noGrp="1"/>
          </p:cNvSpPr>
          <p:nvPr>
            <p:ph type="sldNum" sz="quarter" idx="10"/>
          </p:nvPr>
        </p:nvSpPr>
        <p:spPr/>
        <p:txBody>
          <a:bodyPr/>
          <a:lstStyle/>
          <a:p>
            <a:fld id="{2E63FBB3-CFA0-48FD-B2D9-ED08F476A146}" type="slidenum">
              <a:rPr lang="en-US" smtClean="0"/>
              <a:t>36</a:t>
            </a:fld>
            <a:endParaRPr lang="en-US" dirty="0"/>
          </a:p>
        </p:txBody>
      </p:sp>
    </p:spTree>
    <p:extLst>
      <p:ext uri="{BB962C8B-B14F-4D97-AF65-F5344CB8AC3E}">
        <p14:creationId xmlns:p14="http://schemas.microsoft.com/office/powerpoint/2010/main" val="1568015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A common situation is for a pimp to</a:t>
            </a:r>
            <a:r>
              <a:rPr lang="en-US" baseline="0" dirty="0"/>
              <a:t> establish a relationship similar to a bf/gf or befriending the victim as is the case with many female pimps then seducing them with $$$ </a:t>
            </a:r>
          </a:p>
          <a:p>
            <a:r>
              <a:rPr lang="en-US" sz="1200" dirty="0">
                <a:sym typeface="Wingdings" pitchFamily="2" charset="2"/>
              </a:rPr>
              <a:t>DMST victim still loves and protects her “boyfriend</a:t>
            </a:r>
            <a:endParaRPr lang="en-US" dirty="0"/>
          </a:p>
        </p:txBody>
      </p:sp>
      <p:sp>
        <p:nvSpPr>
          <p:cNvPr id="4" name="Slide Number Placeholder 3"/>
          <p:cNvSpPr>
            <a:spLocks noGrp="1"/>
          </p:cNvSpPr>
          <p:nvPr>
            <p:ph type="sldNum" sz="quarter" idx="10"/>
          </p:nvPr>
        </p:nvSpPr>
        <p:spPr/>
        <p:txBody>
          <a:bodyPr/>
          <a:lstStyle/>
          <a:p>
            <a:fld id="{2E63FBB3-CFA0-48FD-B2D9-ED08F476A146}" type="slidenum">
              <a:rPr lang="en-US" smtClean="0"/>
              <a:t>37</a:t>
            </a:fld>
            <a:endParaRPr lang="en-US" dirty="0"/>
          </a:p>
        </p:txBody>
      </p:sp>
    </p:spTree>
    <p:extLst>
      <p:ext uri="{BB962C8B-B14F-4D97-AF65-F5344CB8AC3E}">
        <p14:creationId xmlns:p14="http://schemas.microsoft.com/office/powerpoint/2010/main" val="733158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38</a:t>
            </a:fld>
            <a:endParaRPr lang="en-US" dirty="0"/>
          </a:p>
        </p:txBody>
      </p:sp>
    </p:spTree>
    <p:extLst>
      <p:ext uri="{BB962C8B-B14F-4D97-AF65-F5344CB8AC3E}">
        <p14:creationId xmlns:p14="http://schemas.microsoft.com/office/powerpoint/2010/main" val="476946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39</a:t>
            </a:fld>
            <a:endParaRPr lang="en-US" dirty="0"/>
          </a:p>
        </p:txBody>
      </p:sp>
    </p:spTree>
    <p:extLst>
      <p:ext uri="{BB962C8B-B14F-4D97-AF65-F5344CB8AC3E}">
        <p14:creationId xmlns:p14="http://schemas.microsoft.com/office/powerpoint/2010/main" val="2941728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What</a:t>
            </a:r>
            <a:r>
              <a:rPr lang="en-US" baseline="0" dirty="0"/>
              <a:t> would prevent a victim  from seeking care even if it is much needed </a:t>
            </a:r>
            <a:endParaRPr lang="en-US" dirty="0"/>
          </a:p>
        </p:txBody>
      </p:sp>
      <p:sp>
        <p:nvSpPr>
          <p:cNvPr id="4" name="Slide Number Placeholder 3"/>
          <p:cNvSpPr>
            <a:spLocks noGrp="1"/>
          </p:cNvSpPr>
          <p:nvPr>
            <p:ph type="sldNum" sz="quarter" idx="10"/>
          </p:nvPr>
        </p:nvSpPr>
        <p:spPr/>
        <p:txBody>
          <a:bodyPr/>
          <a:lstStyle/>
          <a:p>
            <a:fld id="{2E63FBB3-CFA0-48FD-B2D9-ED08F476A146}" type="slidenum">
              <a:rPr lang="en-US" smtClean="0"/>
              <a:t>40</a:t>
            </a:fld>
            <a:endParaRPr lang="en-US" dirty="0"/>
          </a:p>
        </p:txBody>
      </p:sp>
    </p:spTree>
    <p:extLst>
      <p:ext uri="{BB962C8B-B14F-4D97-AF65-F5344CB8AC3E}">
        <p14:creationId xmlns:p14="http://schemas.microsoft.com/office/powerpoint/2010/main" val="375261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3FBB3-CFA0-48FD-B2D9-ED08F476A146}" type="slidenum">
              <a:rPr lang="en-US" smtClean="0"/>
              <a:t>3</a:t>
            </a:fld>
            <a:endParaRPr lang="en-US" dirty="0"/>
          </a:p>
        </p:txBody>
      </p:sp>
    </p:spTree>
    <p:extLst>
      <p:ext uri="{BB962C8B-B14F-4D97-AF65-F5344CB8AC3E}">
        <p14:creationId xmlns:p14="http://schemas.microsoft.com/office/powerpoint/2010/main" val="3473001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2009 assault</a:t>
            </a:r>
          </a:p>
          <a:p>
            <a:r>
              <a:rPr lang="en-US" dirty="0"/>
              <a:t>Briefly got back together 2013 and subsequently broke up again</a:t>
            </a:r>
          </a:p>
        </p:txBody>
      </p:sp>
      <p:sp>
        <p:nvSpPr>
          <p:cNvPr id="4" name="Slide Number Placeholder 3"/>
          <p:cNvSpPr>
            <a:spLocks noGrp="1"/>
          </p:cNvSpPr>
          <p:nvPr>
            <p:ph type="sldNum" sz="quarter" idx="10"/>
          </p:nvPr>
        </p:nvSpPr>
        <p:spPr/>
        <p:txBody>
          <a:bodyPr/>
          <a:lstStyle/>
          <a:p>
            <a:fld id="{36A06DB7-3876-4762-A753-55C963D2CE11}" type="slidenum">
              <a:rPr lang="en-US" smtClean="0"/>
              <a:t>41</a:t>
            </a:fld>
            <a:endParaRPr lang="en-US" dirty="0"/>
          </a:p>
        </p:txBody>
      </p:sp>
    </p:spTree>
    <p:extLst>
      <p:ext uri="{BB962C8B-B14F-4D97-AF65-F5344CB8AC3E}">
        <p14:creationId xmlns:p14="http://schemas.microsoft.com/office/powerpoint/2010/main" val="190353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42</a:t>
            </a:fld>
            <a:endParaRPr lang="en-US" dirty="0"/>
          </a:p>
        </p:txBody>
      </p:sp>
    </p:spTree>
    <p:extLst>
      <p:ext uri="{BB962C8B-B14F-4D97-AF65-F5344CB8AC3E}">
        <p14:creationId xmlns:p14="http://schemas.microsoft.com/office/powerpoint/2010/main" val="2615112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43</a:t>
            </a:fld>
            <a:endParaRPr lang="en-US" dirty="0"/>
          </a:p>
        </p:txBody>
      </p:sp>
    </p:spTree>
    <p:extLst>
      <p:ext uri="{BB962C8B-B14F-4D97-AF65-F5344CB8AC3E}">
        <p14:creationId xmlns:p14="http://schemas.microsoft.com/office/powerpoint/2010/main" val="320028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This girl who is working for the pimp</a:t>
            </a:r>
            <a:r>
              <a:rPr lang="en-US" baseline="0" dirty="0"/>
              <a:t> and is the recruiter, this is evolving; the friend in the room with her is she an exploiter?  </a:t>
            </a:r>
            <a:r>
              <a:rPr lang="en-US" b="1" baseline="0" dirty="0">
                <a:solidFill>
                  <a:schemeClr val="accent6"/>
                </a:solidFill>
              </a:rPr>
              <a:t>(can we make this gender neutral?)  I want to be sure we acknowledge that pimps can be men or women and they can pimp men, women, children, </a:t>
            </a:r>
            <a:r>
              <a:rPr lang="en-US" b="1" baseline="0" dirty="0" err="1">
                <a:solidFill>
                  <a:schemeClr val="accent6"/>
                </a:solidFill>
              </a:rPr>
              <a:t>etc</a:t>
            </a:r>
            <a:endParaRPr lang="en-US" b="1" dirty="0">
              <a:solidFill>
                <a:schemeClr val="accent6"/>
              </a:solidFill>
            </a:endParaRPr>
          </a:p>
        </p:txBody>
      </p:sp>
      <p:sp>
        <p:nvSpPr>
          <p:cNvPr id="4" name="Slide Number Placeholder 3"/>
          <p:cNvSpPr>
            <a:spLocks noGrp="1"/>
          </p:cNvSpPr>
          <p:nvPr>
            <p:ph type="sldNum" sz="quarter" idx="10"/>
          </p:nvPr>
        </p:nvSpPr>
        <p:spPr/>
        <p:txBody>
          <a:bodyPr/>
          <a:lstStyle/>
          <a:p>
            <a:fld id="{2E63FBB3-CFA0-48FD-B2D9-ED08F476A146}" type="slidenum">
              <a:rPr lang="en-US" smtClean="0"/>
              <a:t>44</a:t>
            </a:fld>
            <a:endParaRPr lang="en-US" dirty="0"/>
          </a:p>
        </p:txBody>
      </p:sp>
    </p:spTree>
    <p:extLst>
      <p:ext uri="{BB962C8B-B14F-4D97-AF65-F5344CB8AC3E}">
        <p14:creationId xmlns:p14="http://schemas.microsoft.com/office/powerpoint/2010/main" val="37303340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45</a:t>
            </a:fld>
            <a:endParaRPr lang="en-US" dirty="0"/>
          </a:p>
        </p:txBody>
      </p:sp>
    </p:spTree>
    <p:extLst>
      <p:ext uri="{BB962C8B-B14F-4D97-AF65-F5344CB8AC3E}">
        <p14:creationId xmlns:p14="http://schemas.microsoft.com/office/powerpoint/2010/main" val="3486521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I am telling</a:t>
            </a:r>
            <a:r>
              <a:rPr lang="en-US" baseline="0" dirty="0"/>
              <a:t> you this information about the language so you can understand the context.  Why am I telling you this?  I am telling you this to inform your observation, interaction and assessments, similar to what we do in IPV/DV.  </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6A06DB7-3876-4762-A753-55C963D2CE11}" type="slidenum">
              <a:rPr lang="en-US" smtClean="0"/>
              <a:t>46</a:t>
            </a:fld>
            <a:endParaRPr lang="en-US" dirty="0"/>
          </a:p>
        </p:txBody>
      </p:sp>
    </p:spTree>
    <p:extLst>
      <p:ext uri="{BB962C8B-B14F-4D97-AF65-F5344CB8AC3E}">
        <p14:creationId xmlns:p14="http://schemas.microsoft.com/office/powerpoint/2010/main" val="477749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47</a:t>
            </a:fld>
            <a:endParaRPr lang="en-US" dirty="0"/>
          </a:p>
        </p:txBody>
      </p:sp>
    </p:spTree>
    <p:extLst>
      <p:ext uri="{BB962C8B-B14F-4D97-AF65-F5344CB8AC3E}">
        <p14:creationId xmlns:p14="http://schemas.microsoft.com/office/powerpoint/2010/main" val="4046882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48</a:t>
            </a:fld>
            <a:endParaRPr lang="en-US" dirty="0"/>
          </a:p>
        </p:txBody>
      </p:sp>
    </p:spTree>
    <p:extLst>
      <p:ext uri="{BB962C8B-B14F-4D97-AF65-F5344CB8AC3E}">
        <p14:creationId xmlns:p14="http://schemas.microsoft.com/office/powerpoint/2010/main" val="281707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Wide range because there</a:t>
            </a:r>
            <a:r>
              <a:rPr lang="en-US" baseline="0" dirty="0"/>
              <a:t> are many factors – moving around, not always agreed upon definition, lack of awareness, lack of common database</a:t>
            </a:r>
            <a:endParaRPr lang="en-US" dirty="0"/>
          </a:p>
        </p:txBody>
      </p:sp>
      <p:sp>
        <p:nvSpPr>
          <p:cNvPr id="4" name="Slide Number Placeholder 3"/>
          <p:cNvSpPr>
            <a:spLocks noGrp="1"/>
          </p:cNvSpPr>
          <p:nvPr>
            <p:ph type="sldNum" sz="quarter" idx="10"/>
          </p:nvPr>
        </p:nvSpPr>
        <p:spPr/>
        <p:txBody>
          <a:bodyPr/>
          <a:lstStyle/>
          <a:p>
            <a:fld id="{2E63FBB3-CFA0-48FD-B2D9-ED08F476A146}" type="slidenum">
              <a:rPr lang="en-US" smtClean="0"/>
              <a:t>49</a:t>
            </a:fld>
            <a:endParaRPr lang="en-US"/>
          </a:p>
        </p:txBody>
      </p:sp>
    </p:spTree>
    <p:extLst>
      <p:ext uri="{BB962C8B-B14F-4D97-AF65-F5344CB8AC3E}">
        <p14:creationId xmlns:p14="http://schemas.microsoft.com/office/powerpoint/2010/main" val="1325698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51</a:t>
            </a:fld>
            <a:endParaRPr lang="en-US" dirty="0"/>
          </a:p>
        </p:txBody>
      </p:sp>
    </p:spTree>
    <p:extLst>
      <p:ext uri="{BB962C8B-B14F-4D97-AF65-F5344CB8AC3E}">
        <p14:creationId xmlns:p14="http://schemas.microsoft.com/office/powerpoint/2010/main" val="2843788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Please do a disclaimer that the video and presentation may bring up feelings because both talk about traumatic situations and that folks should leave the room and take care of themselves if they need to during the video or at any point of your presentation.  </a:t>
            </a:r>
          </a:p>
        </p:txBody>
      </p:sp>
      <p:sp>
        <p:nvSpPr>
          <p:cNvPr id="4" name="Slide Number Placeholder 3"/>
          <p:cNvSpPr>
            <a:spLocks noGrp="1"/>
          </p:cNvSpPr>
          <p:nvPr>
            <p:ph type="sldNum" sz="quarter" idx="10"/>
          </p:nvPr>
        </p:nvSpPr>
        <p:spPr/>
        <p:txBody>
          <a:bodyPr/>
          <a:lstStyle/>
          <a:p>
            <a:fld id="{36A06DB7-3876-4762-A753-55C963D2CE11}" type="slidenum">
              <a:rPr lang="en-US" smtClean="0"/>
              <a:t>4</a:t>
            </a:fld>
            <a:endParaRPr lang="en-US" dirty="0"/>
          </a:p>
        </p:txBody>
      </p:sp>
    </p:spTree>
    <p:extLst>
      <p:ext uri="{BB962C8B-B14F-4D97-AF65-F5344CB8AC3E}">
        <p14:creationId xmlns:p14="http://schemas.microsoft.com/office/powerpoint/2010/main" val="40047770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It is consistent with the development</a:t>
            </a:r>
            <a:r>
              <a:rPr lang="en-US" baseline="0" dirty="0"/>
              <a:t> of an adolescent to experiment</a:t>
            </a:r>
            <a:endParaRPr lang="en-US" dirty="0"/>
          </a:p>
        </p:txBody>
      </p:sp>
      <p:sp>
        <p:nvSpPr>
          <p:cNvPr id="4" name="Slide Number Placeholder 3"/>
          <p:cNvSpPr>
            <a:spLocks noGrp="1"/>
          </p:cNvSpPr>
          <p:nvPr>
            <p:ph type="sldNum" sz="quarter" idx="10"/>
          </p:nvPr>
        </p:nvSpPr>
        <p:spPr/>
        <p:txBody>
          <a:bodyPr/>
          <a:lstStyle/>
          <a:p>
            <a:fld id="{2E63FBB3-CFA0-48FD-B2D9-ED08F476A146}" type="slidenum">
              <a:rPr lang="en-US" smtClean="0"/>
              <a:t>52</a:t>
            </a:fld>
            <a:endParaRPr lang="en-US" dirty="0"/>
          </a:p>
        </p:txBody>
      </p:sp>
    </p:spTree>
    <p:extLst>
      <p:ext uri="{BB962C8B-B14F-4D97-AF65-F5344CB8AC3E}">
        <p14:creationId xmlns:p14="http://schemas.microsoft.com/office/powerpoint/2010/main" val="27397686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Is this another</a:t>
            </a:r>
            <a:r>
              <a:rPr lang="en-US" baseline="0" dirty="0"/>
              <a:t> high risk behavior teens will start engaging in </a:t>
            </a:r>
            <a:endParaRPr lang="en-US" dirty="0"/>
          </a:p>
          <a:p>
            <a:endParaRPr lang="en-US" dirty="0"/>
          </a:p>
        </p:txBody>
      </p:sp>
      <p:sp>
        <p:nvSpPr>
          <p:cNvPr id="4" name="Slide Number Placeholder 3"/>
          <p:cNvSpPr>
            <a:spLocks noGrp="1"/>
          </p:cNvSpPr>
          <p:nvPr>
            <p:ph type="sldNum" sz="quarter" idx="10"/>
          </p:nvPr>
        </p:nvSpPr>
        <p:spPr/>
        <p:txBody>
          <a:bodyPr/>
          <a:lstStyle/>
          <a:p>
            <a:fld id="{2E63FBB3-CFA0-48FD-B2D9-ED08F476A146}" type="slidenum">
              <a:rPr lang="en-US" smtClean="0"/>
              <a:t>53</a:t>
            </a:fld>
            <a:endParaRPr lang="en-US" dirty="0"/>
          </a:p>
        </p:txBody>
      </p:sp>
    </p:spTree>
    <p:extLst>
      <p:ext uri="{BB962C8B-B14F-4D97-AF65-F5344CB8AC3E}">
        <p14:creationId xmlns:p14="http://schemas.microsoft.com/office/powerpoint/2010/main" val="31869068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Is</a:t>
            </a:r>
            <a:r>
              <a:rPr lang="en-US" baseline="0" dirty="0"/>
              <a:t> this another high risk behavior teens will experiment with?</a:t>
            </a:r>
            <a:endParaRPr lang="en-US" dirty="0"/>
          </a:p>
        </p:txBody>
      </p:sp>
      <p:sp>
        <p:nvSpPr>
          <p:cNvPr id="4" name="Slide Number Placeholder 3"/>
          <p:cNvSpPr>
            <a:spLocks noGrp="1"/>
          </p:cNvSpPr>
          <p:nvPr>
            <p:ph type="sldNum" sz="quarter" idx="10"/>
          </p:nvPr>
        </p:nvSpPr>
        <p:spPr/>
        <p:txBody>
          <a:bodyPr/>
          <a:lstStyle/>
          <a:p>
            <a:fld id="{2E63FBB3-CFA0-48FD-B2D9-ED08F476A146}" type="slidenum">
              <a:rPr lang="en-US" smtClean="0"/>
              <a:t>54</a:t>
            </a:fld>
            <a:endParaRPr lang="en-US" dirty="0"/>
          </a:p>
        </p:txBody>
      </p:sp>
    </p:spTree>
    <p:extLst>
      <p:ext uri="{BB962C8B-B14F-4D97-AF65-F5344CB8AC3E}">
        <p14:creationId xmlns:p14="http://schemas.microsoft.com/office/powerpoint/2010/main" val="3035440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This is not a normal</a:t>
            </a:r>
            <a:r>
              <a:rPr lang="en-US" baseline="0" dirty="0"/>
              <a:t> “thing”  </a:t>
            </a:r>
            <a:r>
              <a:rPr lang="en-US" dirty="0"/>
              <a:t>At first</a:t>
            </a:r>
            <a:r>
              <a:rPr lang="en-US" baseline="0" dirty="0"/>
              <a:t> we thought this is a possibility, but clinically speaking this is not consistent with normal adolescent developmental exploration.  This is a variation of adolescent behavior that is gone array– if you notice I have a picture of smoking pot.  I do not have a picture of injecting heroin, which would not be considered along the spectrum of normal experimentation.  We would be concerned about that.  We should be concerned about this.  So that brings us to the fact that some adolescents are more vulnerable than others…</a:t>
            </a:r>
            <a:endParaRPr lang="en-US" dirty="0"/>
          </a:p>
        </p:txBody>
      </p:sp>
      <p:sp>
        <p:nvSpPr>
          <p:cNvPr id="4" name="Slide Number Placeholder 3"/>
          <p:cNvSpPr>
            <a:spLocks noGrp="1"/>
          </p:cNvSpPr>
          <p:nvPr>
            <p:ph type="sldNum" sz="quarter" idx="10"/>
          </p:nvPr>
        </p:nvSpPr>
        <p:spPr/>
        <p:txBody>
          <a:bodyPr/>
          <a:lstStyle/>
          <a:p>
            <a:fld id="{2E63FBB3-CFA0-48FD-B2D9-ED08F476A146}" type="slidenum">
              <a:rPr lang="en-US" smtClean="0"/>
              <a:t>56</a:t>
            </a:fld>
            <a:endParaRPr lang="en-US" dirty="0"/>
          </a:p>
        </p:txBody>
      </p:sp>
    </p:spTree>
    <p:extLst>
      <p:ext uri="{BB962C8B-B14F-4D97-AF65-F5344CB8AC3E}">
        <p14:creationId xmlns:p14="http://schemas.microsoft.com/office/powerpoint/2010/main" val="10148269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effectLst/>
              </a:rPr>
              <a:t>The lessons that girls have been taught, implicitly and explicitly, about family and relationship dynamics are all fuel for the exploiters' fire. The greater their need for attention and love, the easier it is to recruit them....Growing up with an alcoholic or drug addicted parent sets the stage for caretaking and codependency patterns that are helpful in making girls feel responsible for taking care of their pimp. Girls who had non-existent fathers or abusive relationships with fathers are easily drawn to a pimp who calls himself Daddy.  In these situations there is an overall sense of abandonment.</a:t>
            </a:r>
            <a:r>
              <a:rPr lang="en-US" baseline="0" dirty="0">
                <a:effectLst/>
              </a:rPr>
              <a:t>  Leaving them easily drawn to an unhealthy situation.  </a:t>
            </a:r>
            <a:br>
              <a:rPr lang="en-US" dirty="0">
                <a:effectLst/>
              </a:rPr>
            </a:br>
            <a:br>
              <a:rPr lang="en-US" dirty="0">
                <a:effectLst/>
              </a:rPr>
            </a:br>
            <a:endParaRPr lang="en-US" dirty="0"/>
          </a:p>
        </p:txBody>
      </p:sp>
      <p:sp>
        <p:nvSpPr>
          <p:cNvPr id="4" name="Slide Number Placeholder 3"/>
          <p:cNvSpPr>
            <a:spLocks noGrp="1"/>
          </p:cNvSpPr>
          <p:nvPr>
            <p:ph type="sldNum" sz="quarter" idx="10"/>
          </p:nvPr>
        </p:nvSpPr>
        <p:spPr/>
        <p:txBody>
          <a:bodyPr/>
          <a:lstStyle/>
          <a:p>
            <a:fld id="{2E63FBB3-CFA0-48FD-B2D9-ED08F476A146}" type="slidenum">
              <a:rPr lang="en-US" smtClean="0"/>
              <a:t>57</a:t>
            </a:fld>
            <a:endParaRPr lang="en-US" dirty="0"/>
          </a:p>
        </p:txBody>
      </p:sp>
    </p:spTree>
    <p:extLst>
      <p:ext uri="{BB962C8B-B14F-4D97-AF65-F5344CB8AC3E}">
        <p14:creationId xmlns:p14="http://schemas.microsoft.com/office/powerpoint/2010/main" val="2259522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This</a:t>
            </a:r>
            <a:r>
              <a:rPr lang="en-US" baseline="0" dirty="0"/>
              <a:t> relates to grooming – grooming in child sexual abuse places them at risk for grooming in adolescent – it is familiar and known.  </a:t>
            </a:r>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58</a:t>
            </a:fld>
            <a:endParaRPr lang="en-US" dirty="0"/>
          </a:p>
        </p:txBody>
      </p:sp>
    </p:spTree>
    <p:extLst>
      <p:ext uri="{BB962C8B-B14F-4D97-AF65-F5344CB8AC3E}">
        <p14:creationId xmlns:p14="http://schemas.microsoft.com/office/powerpoint/2010/main" val="37572736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Definition of an ACE</a:t>
            </a:r>
          </a:p>
          <a:p>
            <a:r>
              <a:rPr lang="en-US" sz="1200" b="0" i="0" u="none" strike="noStrike" kern="1200" baseline="0" dirty="0">
                <a:solidFill>
                  <a:schemeClr val="tx1"/>
                </a:solidFill>
                <a:latin typeface="+mn-lt"/>
                <a:ea typeface="+mn-ea"/>
                <a:cs typeface="+mn-cs"/>
              </a:rPr>
              <a:t>A potentially traumatic event occurring</a:t>
            </a:r>
          </a:p>
          <a:p>
            <a:r>
              <a:rPr lang="en-US" sz="1200" b="0" i="0" u="none" strike="noStrike" kern="1200" baseline="0" dirty="0">
                <a:solidFill>
                  <a:schemeClr val="tx1"/>
                </a:solidFill>
                <a:latin typeface="+mn-lt"/>
                <a:ea typeface="+mn-ea"/>
                <a:cs typeface="+mn-cs"/>
              </a:rPr>
              <a:t>before the age of 18 that can have</a:t>
            </a:r>
          </a:p>
          <a:p>
            <a:r>
              <a:rPr lang="en-US" sz="1200" b="0" i="0" u="none" strike="noStrike" kern="1200" baseline="0" dirty="0">
                <a:solidFill>
                  <a:schemeClr val="tx1"/>
                </a:solidFill>
                <a:latin typeface="+mn-lt"/>
                <a:ea typeface="+mn-ea"/>
                <a:cs typeface="+mn-cs"/>
              </a:rPr>
              <a:t>negative, lasting effects on health and</a:t>
            </a:r>
          </a:p>
          <a:p>
            <a:r>
              <a:rPr lang="en-US" sz="1200" b="0" i="0" u="none" strike="noStrike" kern="1200" baseline="0" dirty="0">
                <a:solidFill>
                  <a:schemeClr val="tx1"/>
                </a:solidFill>
                <a:latin typeface="+mn-lt"/>
                <a:ea typeface="+mn-ea"/>
                <a:cs typeface="+mn-cs"/>
              </a:rPr>
              <a:t>well being</a:t>
            </a:r>
            <a:endParaRPr lang="en-US" dirty="0"/>
          </a:p>
          <a:p>
            <a:r>
              <a:rPr lang="en-US" dirty="0"/>
              <a:t>More ACEs,</a:t>
            </a:r>
            <a:r>
              <a:rPr lang="en-US" baseline="0" dirty="0"/>
              <a:t> increased risk of long term physical and mental health sequelae </a:t>
            </a:r>
            <a:endParaRPr lang="en-US" dirty="0"/>
          </a:p>
        </p:txBody>
      </p:sp>
      <p:sp>
        <p:nvSpPr>
          <p:cNvPr id="4" name="Slide Number Placeholder 3"/>
          <p:cNvSpPr>
            <a:spLocks noGrp="1"/>
          </p:cNvSpPr>
          <p:nvPr>
            <p:ph type="sldNum" sz="quarter" idx="10"/>
          </p:nvPr>
        </p:nvSpPr>
        <p:spPr/>
        <p:txBody>
          <a:bodyPr/>
          <a:lstStyle/>
          <a:p>
            <a:fld id="{49BF28F0-0BF3-4E05-AA01-1C022888ED3B}" type="slidenum">
              <a:rPr lang="en-US" smtClean="0"/>
              <a:t>59</a:t>
            </a:fld>
            <a:endParaRPr lang="en-US"/>
          </a:p>
        </p:txBody>
      </p:sp>
    </p:spTree>
    <p:extLst>
      <p:ext uri="{BB962C8B-B14F-4D97-AF65-F5344CB8AC3E}">
        <p14:creationId xmlns:p14="http://schemas.microsoft.com/office/powerpoint/2010/main" val="27216604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What</a:t>
            </a:r>
            <a:r>
              <a:rPr lang="en-US" baseline="0" dirty="0"/>
              <a:t> we have learaned is that these children have so many of these risk factors and living in a place where they are not as supervised or cared for by someone who is not invested.  </a:t>
            </a:r>
            <a:r>
              <a:rPr lang="en-US" dirty="0"/>
              <a:t>Not all kids in foster homes/group homes are going to be trafficked.  </a:t>
            </a:r>
          </a:p>
        </p:txBody>
      </p:sp>
      <p:sp>
        <p:nvSpPr>
          <p:cNvPr id="4" name="Slide Number Placeholder 3"/>
          <p:cNvSpPr>
            <a:spLocks noGrp="1"/>
          </p:cNvSpPr>
          <p:nvPr>
            <p:ph type="sldNum" sz="quarter" idx="10"/>
          </p:nvPr>
        </p:nvSpPr>
        <p:spPr/>
        <p:txBody>
          <a:bodyPr/>
          <a:lstStyle/>
          <a:p>
            <a:fld id="{2E63FBB3-CFA0-48FD-B2D9-ED08F476A146}" type="slidenum">
              <a:rPr lang="en-US" smtClean="0"/>
              <a:t>61</a:t>
            </a:fld>
            <a:endParaRPr lang="en-US" dirty="0"/>
          </a:p>
        </p:txBody>
      </p:sp>
    </p:spTree>
    <p:extLst>
      <p:ext uri="{BB962C8B-B14F-4D97-AF65-F5344CB8AC3E}">
        <p14:creationId xmlns:p14="http://schemas.microsoft.com/office/powerpoint/2010/main" val="8253710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Again, part of the grooming process is to give a vulnerable kid</a:t>
            </a:r>
            <a:r>
              <a:rPr lang="en-US" baseline="0" dirty="0"/>
              <a:t> what they are looking for.  And here they are looking for a family.  </a:t>
            </a:r>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62</a:t>
            </a:fld>
            <a:endParaRPr lang="en-US" dirty="0"/>
          </a:p>
        </p:txBody>
      </p:sp>
    </p:spTree>
    <p:extLst>
      <p:ext uri="{BB962C8B-B14F-4D97-AF65-F5344CB8AC3E}">
        <p14:creationId xmlns:p14="http://schemas.microsoft.com/office/powerpoint/2010/main" val="27455843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63</a:t>
            </a:fld>
            <a:endParaRPr lang="en-US" dirty="0"/>
          </a:p>
        </p:txBody>
      </p:sp>
    </p:spTree>
    <p:extLst>
      <p:ext uri="{BB962C8B-B14F-4D97-AF65-F5344CB8AC3E}">
        <p14:creationId xmlns:p14="http://schemas.microsoft.com/office/powerpoint/2010/main" val="4068402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https://thelifestory.org/</a:t>
            </a:r>
            <a:r>
              <a:rPr lang="en-US" sz="1200" dirty="0"/>
              <a:t> </a:t>
            </a:r>
          </a:p>
          <a:p>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5</a:t>
            </a:fld>
            <a:endParaRPr lang="en-US" dirty="0"/>
          </a:p>
        </p:txBody>
      </p:sp>
    </p:spTree>
    <p:extLst>
      <p:ext uri="{BB962C8B-B14F-4D97-AF65-F5344CB8AC3E}">
        <p14:creationId xmlns:p14="http://schemas.microsoft.com/office/powerpoint/2010/main" val="1591155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64</a:t>
            </a:fld>
            <a:endParaRPr lang="en-US" dirty="0"/>
          </a:p>
        </p:txBody>
      </p:sp>
    </p:spTree>
    <p:extLst>
      <p:ext uri="{BB962C8B-B14F-4D97-AF65-F5344CB8AC3E}">
        <p14:creationId xmlns:p14="http://schemas.microsoft.com/office/powerpoint/2010/main" val="18602464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65</a:t>
            </a:fld>
            <a:endParaRPr lang="en-US" dirty="0"/>
          </a:p>
        </p:txBody>
      </p:sp>
    </p:spTree>
    <p:extLst>
      <p:ext uri="{BB962C8B-B14F-4D97-AF65-F5344CB8AC3E}">
        <p14:creationId xmlns:p14="http://schemas.microsoft.com/office/powerpoint/2010/main" val="20623287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66</a:t>
            </a:fld>
            <a:endParaRPr lang="en-US" dirty="0"/>
          </a:p>
        </p:txBody>
      </p:sp>
    </p:spTree>
    <p:extLst>
      <p:ext uri="{BB962C8B-B14F-4D97-AF65-F5344CB8AC3E}">
        <p14:creationId xmlns:p14="http://schemas.microsoft.com/office/powerpoint/2010/main" val="8478639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67</a:t>
            </a:fld>
            <a:endParaRPr lang="en-US" dirty="0"/>
          </a:p>
        </p:txBody>
      </p:sp>
    </p:spTree>
    <p:extLst>
      <p:ext uri="{BB962C8B-B14F-4D97-AF65-F5344CB8AC3E}">
        <p14:creationId xmlns:p14="http://schemas.microsoft.com/office/powerpoint/2010/main" val="24458815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68</a:t>
            </a:fld>
            <a:endParaRPr lang="en-US" dirty="0"/>
          </a:p>
        </p:txBody>
      </p:sp>
    </p:spTree>
    <p:extLst>
      <p:ext uri="{BB962C8B-B14F-4D97-AF65-F5344CB8AC3E}">
        <p14:creationId xmlns:p14="http://schemas.microsoft.com/office/powerpoint/2010/main" val="15685317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69</a:t>
            </a:fld>
            <a:endParaRPr lang="en-US" dirty="0"/>
          </a:p>
        </p:txBody>
      </p:sp>
    </p:spTree>
    <p:extLst>
      <p:ext uri="{BB962C8B-B14F-4D97-AF65-F5344CB8AC3E}">
        <p14:creationId xmlns:p14="http://schemas.microsoft.com/office/powerpoint/2010/main" val="17024648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70</a:t>
            </a:fld>
            <a:endParaRPr lang="en-US" dirty="0"/>
          </a:p>
        </p:txBody>
      </p:sp>
    </p:spTree>
    <p:extLst>
      <p:ext uri="{BB962C8B-B14F-4D97-AF65-F5344CB8AC3E}">
        <p14:creationId xmlns:p14="http://schemas.microsoft.com/office/powerpoint/2010/main" val="41381713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The medical context is how we have been gaining trust </a:t>
            </a:r>
          </a:p>
        </p:txBody>
      </p:sp>
      <p:sp>
        <p:nvSpPr>
          <p:cNvPr id="4" name="Slide Number Placeholder 3"/>
          <p:cNvSpPr>
            <a:spLocks noGrp="1"/>
          </p:cNvSpPr>
          <p:nvPr>
            <p:ph type="sldNum" sz="quarter" idx="10"/>
          </p:nvPr>
        </p:nvSpPr>
        <p:spPr/>
        <p:txBody>
          <a:bodyPr/>
          <a:lstStyle/>
          <a:p>
            <a:fld id="{2E63FBB3-CFA0-48FD-B2D9-ED08F476A146}" type="slidenum">
              <a:rPr lang="en-US" smtClean="0"/>
              <a:t>71</a:t>
            </a:fld>
            <a:endParaRPr lang="en-US"/>
          </a:p>
        </p:txBody>
      </p:sp>
    </p:spTree>
    <p:extLst>
      <p:ext uri="{BB962C8B-B14F-4D97-AF65-F5344CB8AC3E}">
        <p14:creationId xmlns:p14="http://schemas.microsoft.com/office/powerpoint/2010/main" val="13486567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Given that</a:t>
            </a:r>
            <a:r>
              <a:rPr lang="en-US" baseline="0" dirty="0"/>
              <a:t> I work in an </a:t>
            </a:r>
            <a:r>
              <a:rPr lang="en-US" baseline="0" dirty="0" err="1"/>
              <a:t>environemnt</a:t>
            </a:r>
            <a:r>
              <a:rPr lang="en-US" baseline="0" dirty="0"/>
              <a:t> where every patient we encounter is potentially at high risk, we have started to screen all adolescents with the following questions.  </a:t>
            </a:r>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72</a:t>
            </a:fld>
            <a:endParaRPr lang="en-US" dirty="0"/>
          </a:p>
        </p:txBody>
      </p:sp>
    </p:spTree>
    <p:extLst>
      <p:ext uri="{BB962C8B-B14F-4D97-AF65-F5344CB8AC3E}">
        <p14:creationId xmlns:p14="http://schemas.microsoft.com/office/powerpoint/2010/main" val="37472432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73</a:t>
            </a:fld>
            <a:endParaRPr lang="en-US" dirty="0"/>
          </a:p>
        </p:txBody>
      </p:sp>
    </p:spTree>
    <p:extLst>
      <p:ext uri="{BB962C8B-B14F-4D97-AF65-F5344CB8AC3E}">
        <p14:creationId xmlns:p14="http://schemas.microsoft.com/office/powerpoint/2010/main" val="3627031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8</a:t>
            </a:fld>
            <a:endParaRPr lang="en-US" dirty="0"/>
          </a:p>
        </p:txBody>
      </p:sp>
    </p:spTree>
    <p:extLst>
      <p:ext uri="{BB962C8B-B14F-4D97-AF65-F5344CB8AC3E}">
        <p14:creationId xmlns:p14="http://schemas.microsoft.com/office/powerpoint/2010/main" val="41808499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You asked because of suspicion</a:t>
            </a:r>
            <a:r>
              <a:rPr lang="en-US" baseline="0" dirty="0"/>
              <a:t> and risk – provide something</a:t>
            </a:r>
          </a:p>
          <a:p>
            <a:r>
              <a:rPr lang="en-US" baseline="0" dirty="0"/>
              <a:t>PREVENTION AND OPEN DOOR TO COME BACK </a:t>
            </a:r>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75</a:t>
            </a:fld>
            <a:endParaRPr lang="en-US" dirty="0"/>
          </a:p>
        </p:txBody>
      </p:sp>
    </p:spTree>
    <p:extLst>
      <p:ext uri="{BB962C8B-B14F-4D97-AF65-F5344CB8AC3E}">
        <p14:creationId xmlns:p14="http://schemas.microsoft.com/office/powerpoint/2010/main" val="38548309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You asked because of suspicion</a:t>
            </a:r>
            <a:r>
              <a:rPr lang="en-US" baseline="0" dirty="0"/>
              <a:t> and risk – provide something</a:t>
            </a:r>
          </a:p>
          <a:p>
            <a:r>
              <a:rPr lang="en-US" baseline="0" dirty="0"/>
              <a:t>PREVENTION AND OPEN DOOR TO COME BACK </a:t>
            </a:r>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76</a:t>
            </a:fld>
            <a:endParaRPr lang="en-US" dirty="0"/>
          </a:p>
        </p:txBody>
      </p:sp>
    </p:spTree>
    <p:extLst>
      <p:ext uri="{BB962C8B-B14F-4D97-AF65-F5344CB8AC3E}">
        <p14:creationId xmlns:p14="http://schemas.microsoft.com/office/powerpoint/2010/main" val="38548309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3FBB3-CFA0-48FD-B2D9-ED08F476A146}" type="slidenum">
              <a:rPr lang="en-US" smtClean="0"/>
              <a:t>77</a:t>
            </a:fld>
            <a:endParaRPr lang="en-US"/>
          </a:p>
        </p:txBody>
      </p:sp>
    </p:spTree>
    <p:extLst>
      <p:ext uri="{BB962C8B-B14F-4D97-AF65-F5344CB8AC3E}">
        <p14:creationId xmlns:p14="http://schemas.microsoft.com/office/powerpoint/2010/main" val="10170379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78</a:t>
            </a:fld>
            <a:endParaRPr lang="en-US" dirty="0"/>
          </a:p>
        </p:txBody>
      </p:sp>
    </p:spTree>
    <p:extLst>
      <p:ext uri="{BB962C8B-B14F-4D97-AF65-F5344CB8AC3E}">
        <p14:creationId xmlns:p14="http://schemas.microsoft.com/office/powerpoint/2010/main" val="8643167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79</a:t>
            </a:fld>
            <a:endParaRPr lang="en-US" dirty="0"/>
          </a:p>
        </p:txBody>
      </p:sp>
    </p:spTree>
    <p:extLst>
      <p:ext uri="{BB962C8B-B14F-4D97-AF65-F5344CB8AC3E}">
        <p14:creationId xmlns:p14="http://schemas.microsoft.com/office/powerpoint/2010/main" val="29124524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80</a:t>
            </a:fld>
            <a:endParaRPr lang="en-US" dirty="0"/>
          </a:p>
        </p:txBody>
      </p:sp>
    </p:spTree>
    <p:extLst>
      <p:ext uri="{BB962C8B-B14F-4D97-AF65-F5344CB8AC3E}">
        <p14:creationId xmlns:p14="http://schemas.microsoft.com/office/powerpoint/2010/main" val="88533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81</a:t>
            </a:fld>
            <a:endParaRPr lang="en-US" dirty="0"/>
          </a:p>
        </p:txBody>
      </p:sp>
    </p:spTree>
    <p:extLst>
      <p:ext uri="{BB962C8B-B14F-4D97-AF65-F5344CB8AC3E}">
        <p14:creationId xmlns:p14="http://schemas.microsoft.com/office/powerpoint/2010/main" val="21828364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Doubt of the system, time not on our side</a:t>
            </a:r>
            <a:r>
              <a:rPr lang="en-US" baseline="0" dirty="0"/>
              <a:t> (7 year mortality!)</a:t>
            </a:r>
            <a:r>
              <a:rPr lang="en-US" dirty="0"/>
              <a:t> </a:t>
            </a:r>
          </a:p>
        </p:txBody>
      </p:sp>
      <p:sp>
        <p:nvSpPr>
          <p:cNvPr id="4" name="Slide Number Placeholder 3"/>
          <p:cNvSpPr>
            <a:spLocks noGrp="1"/>
          </p:cNvSpPr>
          <p:nvPr>
            <p:ph type="sldNum" sz="quarter" idx="10"/>
          </p:nvPr>
        </p:nvSpPr>
        <p:spPr/>
        <p:txBody>
          <a:bodyPr/>
          <a:lstStyle/>
          <a:p>
            <a:fld id="{36A06DB7-3876-4762-A753-55C963D2CE11}" type="slidenum">
              <a:rPr lang="en-US" smtClean="0"/>
              <a:t>82</a:t>
            </a:fld>
            <a:endParaRPr lang="en-US" dirty="0"/>
          </a:p>
        </p:txBody>
      </p:sp>
    </p:spTree>
    <p:extLst>
      <p:ext uri="{BB962C8B-B14F-4D97-AF65-F5344CB8AC3E}">
        <p14:creationId xmlns:p14="http://schemas.microsoft.com/office/powerpoint/2010/main" val="19879841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83</a:t>
            </a:fld>
            <a:endParaRPr lang="en-US" dirty="0"/>
          </a:p>
        </p:txBody>
      </p:sp>
    </p:spTree>
    <p:extLst>
      <p:ext uri="{BB962C8B-B14F-4D97-AF65-F5344CB8AC3E}">
        <p14:creationId xmlns:p14="http://schemas.microsoft.com/office/powerpoint/2010/main" val="1479199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Similar to IPV </a:t>
            </a:r>
          </a:p>
        </p:txBody>
      </p:sp>
      <p:sp>
        <p:nvSpPr>
          <p:cNvPr id="4" name="Slide Number Placeholder 3"/>
          <p:cNvSpPr>
            <a:spLocks noGrp="1"/>
          </p:cNvSpPr>
          <p:nvPr>
            <p:ph type="sldNum" sz="quarter" idx="10"/>
          </p:nvPr>
        </p:nvSpPr>
        <p:spPr/>
        <p:txBody>
          <a:bodyPr/>
          <a:lstStyle/>
          <a:p>
            <a:fld id="{2E63FBB3-CFA0-48FD-B2D9-ED08F476A146}" type="slidenum">
              <a:rPr lang="en-US" smtClean="0"/>
              <a:t>84</a:t>
            </a:fld>
            <a:endParaRPr lang="en-US"/>
          </a:p>
        </p:txBody>
      </p:sp>
    </p:spTree>
    <p:extLst>
      <p:ext uri="{BB962C8B-B14F-4D97-AF65-F5344CB8AC3E}">
        <p14:creationId xmlns:p14="http://schemas.microsoft.com/office/powerpoint/2010/main" val="1575686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9</a:t>
            </a:fld>
            <a:endParaRPr lang="en-US" dirty="0"/>
          </a:p>
        </p:txBody>
      </p:sp>
    </p:spTree>
    <p:extLst>
      <p:ext uri="{BB962C8B-B14F-4D97-AF65-F5344CB8AC3E}">
        <p14:creationId xmlns:p14="http://schemas.microsoft.com/office/powerpoint/2010/main" val="41808499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Similar to IPV </a:t>
            </a:r>
          </a:p>
        </p:txBody>
      </p:sp>
      <p:sp>
        <p:nvSpPr>
          <p:cNvPr id="4" name="Slide Number Placeholder 3"/>
          <p:cNvSpPr>
            <a:spLocks noGrp="1"/>
          </p:cNvSpPr>
          <p:nvPr>
            <p:ph type="sldNum" sz="quarter" idx="10"/>
          </p:nvPr>
        </p:nvSpPr>
        <p:spPr/>
        <p:txBody>
          <a:bodyPr/>
          <a:lstStyle/>
          <a:p>
            <a:fld id="{2E63FBB3-CFA0-48FD-B2D9-ED08F476A146}" type="slidenum">
              <a:rPr lang="en-US" smtClean="0"/>
              <a:t>85</a:t>
            </a:fld>
            <a:endParaRPr lang="en-US"/>
          </a:p>
        </p:txBody>
      </p:sp>
    </p:spTree>
    <p:extLst>
      <p:ext uri="{BB962C8B-B14F-4D97-AF65-F5344CB8AC3E}">
        <p14:creationId xmlns:p14="http://schemas.microsoft.com/office/powerpoint/2010/main" val="15756867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If you</a:t>
            </a:r>
            <a:r>
              <a:rPr lang="en-US" baseline="0" dirty="0"/>
              <a:t> do that, you will find success with follow-up </a:t>
            </a:r>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86</a:t>
            </a:fld>
            <a:endParaRPr lang="en-US" dirty="0"/>
          </a:p>
        </p:txBody>
      </p:sp>
    </p:spTree>
    <p:extLst>
      <p:ext uri="{BB962C8B-B14F-4D97-AF65-F5344CB8AC3E}">
        <p14:creationId xmlns:p14="http://schemas.microsoft.com/office/powerpoint/2010/main" val="38779383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87</a:t>
            </a:fld>
            <a:endParaRPr lang="en-US" dirty="0"/>
          </a:p>
        </p:txBody>
      </p:sp>
    </p:spTree>
    <p:extLst>
      <p:ext uri="{BB962C8B-B14F-4D97-AF65-F5344CB8AC3E}">
        <p14:creationId xmlns:p14="http://schemas.microsoft.com/office/powerpoint/2010/main" val="23390592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err="1"/>
              <a:t>Approx</a:t>
            </a:r>
            <a:r>
              <a:rPr lang="en-US" dirty="0"/>
              <a:t> ¾ of patients we saw had psychiatric comorbidity </a:t>
            </a:r>
          </a:p>
        </p:txBody>
      </p:sp>
      <p:sp>
        <p:nvSpPr>
          <p:cNvPr id="4" name="Slide Number Placeholder 3"/>
          <p:cNvSpPr>
            <a:spLocks noGrp="1"/>
          </p:cNvSpPr>
          <p:nvPr>
            <p:ph type="sldNum" sz="quarter" idx="10"/>
          </p:nvPr>
        </p:nvSpPr>
        <p:spPr/>
        <p:txBody>
          <a:bodyPr/>
          <a:lstStyle/>
          <a:p>
            <a:fld id="{36A06DB7-3876-4762-A753-55C963D2CE11}" type="slidenum">
              <a:rPr lang="en-US" smtClean="0"/>
              <a:t>88</a:t>
            </a:fld>
            <a:endParaRPr lang="en-US" dirty="0"/>
          </a:p>
        </p:txBody>
      </p:sp>
    </p:spTree>
    <p:extLst>
      <p:ext uri="{BB962C8B-B14F-4D97-AF65-F5344CB8AC3E}">
        <p14:creationId xmlns:p14="http://schemas.microsoft.com/office/powerpoint/2010/main" val="22655104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89</a:t>
            </a:fld>
            <a:endParaRPr lang="en-US" dirty="0"/>
          </a:p>
        </p:txBody>
      </p:sp>
    </p:spTree>
    <p:extLst>
      <p:ext uri="{BB962C8B-B14F-4D97-AF65-F5344CB8AC3E}">
        <p14:creationId xmlns:p14="http://schemas.microsoft.com/office/powerpoint/2010/main" val="29934142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90</a:t>
            </a:fld>
            <a:endParaRPr lang="en-US" dirty="0"/>
          </a:p>
        </p:txBody>
      </p:sp>
    </p:spTree>
    <p:extLst>
      <p:ext uri="{BB962C8B-B14F-4D97-AF65-F5344CB8AC3E}">
        <p14:creationId xmlns:p14="http://schemas.microsoft.com/office/powerpoint/2010/main" val="8741225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91</a:t>
            </a:fld>
            <a:endParaRPr lang="en-US" dirty="0"/>
          </a:p>
        </p:txBody>
      </p:sp>
    </p:spTree>
    <p:extLst>
      <p:ext uri="{BB962C8B-B14F-4D97-AF65-F5344CB8AC3E}">
        <p14:creationId xmlns:p14="http://schemas.microsoft.com/office/powerpoint/2010/main" val="27726988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92</a:t>
            </a:fld>
            <a:endParaRPr lang="en-US" dirty="0"/>
          </a:p>
        </p:txBody>
      </p:sp>
    </p:spTree>
    <p:extLst>
      <p:ext uri="{BB962C8B-B14F-4D97-AF65-F5344CB8AC3E}">
        <p14:creationId xmlns:p14="http://schemas.microsoft.com/office/powerpoint/2010/main" val="27000275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93</a:t>
            </a:fld>
            <a:endParaRPr lang="en-US" dirty="0"/>
          </a:p>
        </p:txBody>
      </p:sp>
    </p:spTree>
    <p:extLst>
      <p:ext uri="{BB962C8B-B14F-4D97-AF65-F5344CB8AC3E}">
        <p14:creationId xmlns:p14="http://schemas.microsoft.com/office/powerpoint/2010/main" val="1743387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94</a:t>
            </a:fld>
            <a:endParaRPr lang="en-US" dirty="0"/>
          </a:p>
        </p:txBody>
      </p:sp>
    </p:spTree>
    <p:extLst>
      <p:ext uri="{BB962C8B-B14F-4D97-AF65-F5344CB8AC3E}">
        <p14:creationId xmlns:p14="http://schemas.microsoft.com/office/powerpoint/2010/main" val="2272637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10</a:t>
            </a:fld>
            <a:endParaRPr lang="en-US" dirty="0"/>
          </a:p>
        </p:txBody>
      </p:sp>
    </p:spTree>
    <p:extLst>
      <p:ext uri="{BB962C8B-B14F-4D97-AF65-F5344CB8AC3E}">
        <p14:creationId xmlns:p14="http://schemas.microsoft.com/office/powerpoint/2010/main" val="28634795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95</a:t>
            </a:fld>
            <a:endParaRPr lang="en-US" dirty="0"/>
          </a:p>
        </p:txBody>
      </p:sp>
    </p:spTree>
    <p:extLst>
      <p:ext uri="{BB962C8B-B14F-4D97-AF65-F5344CB8AC3E}">
        <p14:creationId xmlns:p14="http://schemas.microsoft.com/office/powerpoint/2010/main" val="22726372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96</a:t>
            </a:fld>
            <a:endParaRPr lang="en-US" dirty="0"/>
          </a:p>
        </p:txBody>
      </p:sp>
    </p:spTree>
    <p:extLst>
      <p:ext uri="{BB962C8B-B14F-4D97-AF65-F5344CB8AC3E}">
        <p14:creationId xmlns:p14="http://schemas.microsoft.com/office/powerpoint/2010/main" val="12400972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97</a:t>
            </a:fld>
            <a:endParaRPr lang="en-US" dirty="0"/>
          </a:p>
        </p:txBody>
      </p:sp>
    </p:spTree>
    <p:extLst>
      <p:ext uri="{BB962C8B-B14F-4D97-AF65-F5344CB8AC3E}">
        <p14:creationId xmlns:p14="http://schemas.microsoft.com/office/powerpoint/2010/main" val="17549338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solidFill>
                  <a:prstClr val="black"/>
                </a:solidFill>
              </a:rPr>
              <a:pPr/>
              <a:t>98</a:t>
            </a:fld>
            <a:endParaRPr lang="en-US" dirty="0">
              <a:solidFill>
                <a:prstClr val="black"/>
              </a:solidFill>
            </a:endParaRPr>
          </a:p>
        </p:txBody>
      </p:sp>
    </p:spTree>
    <p:extLst>
      <p:ext uri="{BB962C8B-B14F-4D97-AF65-F5344CB8AC3E}">
        <p14:creationId xmlns:p14="http://schemas.microsoft.com/office/powerpoint/2010/main" val="36158296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99</a:t>
            </a:fld>
            <a:endParaRPr lang="en-US" dirty="0"/>
          </a:p>
        </p:txBody>
      </p:sp>
    </p:spTree>
    <p:extLst>
      <p:ext uri="{BB962C8B-B14F-4D97-AF65-F5344CB8AC3E}">
        <p14:creationId xmlns:p14="http://schemas.microsoft.com/office/powerpoint/2010/main" val="12849052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100</a:t>
            </a:fld>
            <a:endParaRPr lang="en-US" dirty="0"/>
          </a:p>
        </p:txBody>
      </p:sp>
    </p:spTree>
    <p:extLst>
      <p:ext uri="{BB962C8B-B14F-4D97-AF65-F5344CB8AC3E}">
        <p14:creationId xmlns:p14="http://schemas.microsoft.com/office/powerpoint/2010/main" val="14779583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Coming from extreme circumstances with lots of</a:t>
            </a:r>
            <a:r>
              <a:rPr lang="en-US" baseline="0" dirty="0"/>
              <a:t> danger, adrenaline, HIGH DRAMA  </a:t>
            </a:r>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101</a:t>
            </a:fld>
            <a:endParaRPr lang="en-US" dirty="0"/>
          </a:p>
        </p:txBody>
      </p:sp>
    </p:spTree>
    <p:extLst>
      <p:ext uri="{BB962C8B-B14F-4D97-AF65-F5344CB8AC3E}">
        <p14:creationId xmlns:p14="http://schemas.microsoft.com/office/powerpoint/2010/main" val="1199112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102</a:t>
            </a:fld>
            <a:endParaRPr lang="en-US" dirty="0"/>
          </a:p>
        </p:txBody>
      </p:sp>
    </p:spTree>
    <p:extLst>
      <p:ext uri="{BB962C8B-B14F-4D97-AF65-F5344CB8AC3E}">
        <p14:creationId xmlns:p14="http://schemas.microsoft.com/office/powerpoint/2010/main" val="15981532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103</a:t>
            </a:fld>
            <a:endParaRPr lang="en-US" dirty="0"/>
          </a:p>
        </p:txBody>
      </p:sp>
    </p:spTree>
    <p:extLst>
      <p:ext uri="{BB962C8B-B14F-4D97-AF65-F5344CB8AC3E}">
        <p14:creationId xmlns:p14="http://schemas.microsoft.com/office/powerpoint/2010/main" val="19850987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 January 12th, 2015, the Trafficking Victims Protection and Justice Act, which would enhance protection for sex trafficking victims and increase accountability for pimps and buyers, passed the New York State Senate unanimously. </a:t>
            </a:r>
            <a:br>
              <a:rPr lang="en-US" dirty="0"/>
            </a:br>
            <a:br>
              <a:rPr lang="en-US" dirty="0"/>
            </a:br>
            <a:r>
              <a:rPr lang="en-US" sz="1200" b="0" i="0" kern="1200" dirty="0">
                <a:solidFill>
                  <a:schemeClr val="tx1"/>
                </a:solidFill>
                <a:effectLst/>
                <a:latin typeface="+mn-lt"/>
                <a:ea typeface="+mn-ea"/>
                <a:cs typeface="+mn-cs"/>
              </a:rPr>
              <a:t>In order to become law, the bill must be passed by the New York State Assembly before the legislative session ends on June 17.</a:t>
            </a:r>
            <a:r>
              <a:rPr lang="en-US" sz="1200" b="0" i="0" u="none" strike="noStrike" kern="1200" dirty="0">
                <a:solidFill>
                  <a:schemeClr val="tx1"/>
                </a:solidFill>
                <a:effectLst/>
                <a:latin typeface="+mn-lt"/>
                <a:ea typeface="+mn-ea"/>
                <a:cs typeface="+mn-cs"/>
                <a:hlinkClick r:id="rId3"/>
              </a:rPr>
              <a:t> Click here</a:t>
            </a:r>
            <a:r>
              <a:rPr lang="en-US" sz="1200" b="0" i="0" kern="1200" dirty="0">
                <a:solidFill>
                  <a:schemeClr val="tx1"/>
                </a:solidFill>
                <a:effectLst/>
                <a:latin typeface="+mn-lt"/>
                <a:ea typeface="+mn-ea"/>
                <a:cs typeface="+mn-cs"/>
              </a:rPr>
              <a:t> to help make that happen. </a:t>
            </a:r>
            <a:endParaRPr lang="en-US" dirty="0"/>
          </a:p>
          <a:p>
            <a:endParaRPr lang="en-US" dirty="0"/>
          </a:p>
          <a:p>
            <a:r>
              <a:rPr lang="en-US" dirty="0"/>
              <a:t>To provide services, not to prosecute </a:t>
            </a:r>
          </a:p>
          <a:p>
            <a:r>
              <a:rPr lang="en-US" sz="1200" b="0" i="0" kern="1200" dirty="0">
                <a:solidFill>
                  <a:schemeClr val="tx1"/>
                </a:solidFill>
                <a:effectLst/>
                <a:latin typeface="+mn-lt"/>
                <a:ea typeface="+mn-ea"/>
                <a:cs typeface="+mn-cs"/>
              </a:rPr>
              <a:t>When New York State enacted the </a:t>
            </a:r>
            <a:r>
              <a:rPr lang="en-US" sz="1200" b="0" i="1" kern="1200" dirty="0">
                <a:solidFill>
                  <a:schemeClr val="tx1"/>
                </a:solidFill>
                <a:effectLst/>
                <a:latin typeface="+mn-lt"/>
                <a:ea typeface="+mn-ea"/>
                <a:cs typeface="+mn-cs"/>
              </a:rPr>
              <a:t>Safe </a:t>
            </a:r>
            <a:r>
              <a:rPr lang="en-US" sz="1200" b="0" i="1" kern="1200" dirty="0" err="1">
                <a:solidFill>
                  <a:schemeClr val="tx1"/>
                </a:solidFill>
                <a:effectLst/>
                <a:latin typeface="+mn-lt"/>
                <a:ea typeface="+mn-ea"/>
                <a:cs typeface="+mn-cs"/>
              </a:rPr>
              <a:t>Harbour</a:t>
            </a:r>
            <a:r>
              <a:rPr lang="en-US" sz="1200" b="0" i="1" kern="1200" dirty="0">
                <a:solidFill>
                  <a:schemeClr val="tx1"/>
                </a:solidFill>
                <a:effectLst/>
                <a:latin typeface="+mn-lt"/>
                <a:ea typeface="+mn-ea"/>
                <a:cs typeface="+mn-cs"/>
              </a:rPr>
              <a:t> for Exploited Children Act</a:t>
            </a:r>
            <a:r>
              <a:rPr lang="en-US" sz="1200" b="0" i="0" kern="1200" dirty="0">
                <a:solidFill>
                  <a:schemeClr val="tx1"/>
                </a:solidFill>
                <a:effectLst/>
                <a:latin typeface="+mn-lt"/>
                <a:ea typeface="+mn-ea"/>
                <a:cs typeface="+mn-cs"/>
              </a:rPr>
              <a:t>, it became the first state in the nation to recognize that minors who are commercially sexually exploited are victims - not perpetrators - of crimes. This and other relevant legislation recognize what child-serving professionals OCFS have long known: children and youth who have been exploited and trafficked have endured significant, compounding traumas and need supportive, holistic services to aid them in their many challenges.</a:t>
            </a:r>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106</a:t>
            </a:fld>
            <a:endParaRPr lang="en-US" dirty="0"/>
          </a:p>
        </p:txBody>
      </p:sp>
    </p:spTree>
    <p:extLst>
      <p:ext uri="{BB962C8B-B14F-4D97-AF65-F5344CB8AC3E}">
        <p14:creationId xmlns:p14="http://schemas.microsoft.com/office/powerpoint/2010/main" val="3678609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We will talk more about this case later</a:t>
            </a:r>
            <a:r>
              <a:rPr lang="en-US" baseline="0" dirty="0"/>
              <a:t> but…</a:t>
            </a:r>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14</a:t>
            </a:fld>
            <a:endParaRPr lang="en-US" dirty="0"/>
          </a:p>
        </p:txBody>
      </p:sp>
    </p:spTree>
    <p:extLst>
      <p:ext uri="{BB962C8B-B14F-4D97-AF65-F5344CB8AC3E}">
        <p14:creationId xmlns:p14="http://schemas.microsoft.com/office/powerpoint/2010/main" val="9858477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 January 12th, 2015, the Trafficking Victims Protection and Justice Act, which would enhance protection for sex trafficking victims and increase accountability for pimps and buyers, passed the New York State Senate unanimously. </a:t>
            </a:r>
            <a:br>
              <a:rPr lang="en-US" dirty="0"/>
            </a:br>
            <a:br>
              <a:rPr lang="en-US" dirty="0"/>
            </a:br>
            <a:r>
              <a:rPr lang="en-US" sz="1200" b="0" i="0" kern="1200" dirty="0">
                <a:solidFill>
                  <a:schemeClr val="tx1"/>
                </a:solidFill>
                <a:effectLst/>
                <a:latin typeface="+mn-lt"/>
                <a:ea typeface="+mn-ea"/>
                <a:cs typeface="+mn-cs"/>
              </a:rPr>
              <a:t>In order to become law, the bill must be passed by the New York State Assembly before the legislative session ends on June 17.</a:t>
            </a:r>
            <a:r>
              <a:rPr lang="en-US" sz="1200" b="0" i="0" u="none" strike="noStrike" kern="1200" dirty="0">
                <a:solidFill>
                  <a:schemeClr val="tx1"/>
                </a:solidFill>
                <a:effectLst/>
                <a:latin typeface="+mn-lt"/>
                <a:ea typeface="+mn-ea"/>
                <a:cs typeface="+mn-cs"/>
                <a:hlinkClick r:id="rId3"/>
              </a:rPr>
              <a:t> Click here</a:t>
            </a:r>
            <a:r>
              <a:rPr lang="en-US" sz="1200" b="0" i="0" kern="1200" dirty="0">
                <a:solidFill>
                  <a:schemeClr val="tx1"/>
                </a:solidFill>
                <a:effectLst/>
                <a:latin typeface="+mn-lt"/>
                <a:ea typeface="+mn-ea"/>
                <a:cs typeface="+mn-cs"/>
              </a:rPr>
              <a:t> to help make that happen. </a:t>
            </a:r>
            <a:endParaRPr lang="en-US" dirty="0"/>
          </a:p>
          <a:p>
            <a:endParaRPr lang="en-US" dirty="0"/>
          </a:p>
          <a:p>
            <a:r>
              <a:rPr lang="en-US" dirty="0"/>
              <a:t>To provide services, not to prosecute </a:t>
            </a:r>
          </a:p>
          <a:p>
            <a:r>
              <a:rPr lang="en-US" sz="1200" b="0" i="0" kern="1200" dirty="0">
                <a:solidFill>
                  <a:schemeClr val="tx1"/>
                </a:solidFill>
                <a:effectLst/>
                <a:latin typeface="+mn-lt"/>
                <a:ea typeface="+mn-ea"/>
                <a:cs typeface="+mn-cs"/>
              </a:rPr>
              <a:t>When New York State enacted the </a:t>
            </a:r>
            <a:r>
              <a:rPr lang="en-US" sz="1200" b="0" i="1" kern="1200" dirty="0">
                <a:solidFill>
                  <a:schemeClr val="tx1"/>
                </a:solidFill>
                <a:effectLst/>
                <a:latin typeface="+mn-lt"/>
                <a:ea typeface="+mn-ea"/>
                <a:cs typeface="+mn-cs"/>
              </a:rPr>
              <a:t>Safe </a:t>
            </a:r>
            <a:r>
              <a:rPr lang="en-US" sz="1200" b="0" i="1" kern="1200" dirty="0" err="1">
                <a:solidFill>
                  <a:schemeClr val="tx1"/>
                </a:solidFill>
                <a:effectLst/>
                <a:latin typeface="+mn-lt"/>
                <a:ea typeface="+mn-ea"/>
                <a:cs typeface="+mn-cs"/>
              </a:rPr>
              <a:t>Harbour</a:t>
            </a:r>
            <a:r>
              <a:rPr lang="en-US" sz="1200" b="0" i="1" kern="1200" dirty="0">
                <a:solidFill>
                  <a:schemeClr val="tx1"/>
                </a:solidFill>
                <a:effectLst/>
                <a:latin typeface="+mn-lt"/>
                <a:ea typeface="+mn-ea"/>
                <a:cs typeface="+mn-cs"/>
              </a:rPr>
              <a:t> for Exploited Children Act</a:t>
            </a:r>
            <a:r>
              <a:rPr lang="en-US" sz="1200" b="0" i="0" kern="1200" dirty="0">
                <a:solidFill>
                  <a:schemeClr val="tx1"/>
                </a:solidFill>
                <a:effectLst/>
                <a:latin typeface="+mn-lt"/>
                <a:ea typeface="+mn-ea"/>
                <a:cs typeface="+mn-cs"/>
              </a:rPr>
              <a:t>, it became the first state in the nation to recognize that minors who are commercially sexually exploited are victims - not perpetrators - of crimes. This and other relevant legislation recognize what child-serving professionals OCFS have long known: children and youth who have been exploited and trafficked have endured significant, compounding traumas and need supportive, holistic services to aid them in their many challenges.</a:t>
            </a:r>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107</a:t>
            </a:fld>
            <a:endParaRPr lang="en-US" dirty="0"/>
          </a:p>
        </p:txBody>
      </p:sp>
    </p:spTree>
    <p:extLst>
      <p:ext uri="{BB962C8B-B14F-4D97-AF65-F5344CB8AC3E}">
        <p14:creationId xmlns:p14="http://schemas.microsoft.com/office/powerpoint/2010/main" val="36786099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Signed November 2016 by governor Cuomo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schemeClr>
                </a:solidFill>
                <a:latin typeface="+mn-lt"/>
              </a:rPr>
              <a:t>NY Bill A.8650-B/S.6835-B</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Mandated Report: </a:t>
            </a:r>
            <a:r>
              <a:rPr lang="en-US" sz="1200" kern="1200">
                <a:solidFill>
                  <a:schemeClr val="tx1"/>
                </a:solidFill>
                <a:effectLst/>
                <a:latin typeface="+mn-lt"/>
                <a:ea typeface="+mn-ea"/>
                <a:cs typeface="+mn-cs"/>
              </a:rPr>
              <a:t>This </a:t>
            </a:r>
            <a:r>
              <a:rPr lang="en-US" sz="1200" kern="1200" dirty="0">
                <a:solidFill>
                  <a:schemeClr val="tx1"/>
                </a:solidFill>
                <a:effectLst/>
                <a:latin typeface="+mn-lt"/>
                <a:ea typeface="+mn-ea"/>
                <a:cs typeface="+mn-cs"/>
              </a:rPr>
              <a:t>will launch an investigation to determine possible abuse and/or neglect, and also provide assistance with safety and service planning.  </a:t>
            </a:r>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110</a:t>
            </a:fld>
            <a:endParaRPr lang="en-US" dirty="0"/>
          </a:p>
        </p:txBody>
      </p:sp>
    </p:spTree>
    <p:extLst>
      <p:ext uri="{BB962C8B-B14F-4D97-AF65-F5344CB8AC3E}">
        <p14:creationId xmlns:p14="http://schemas.microsoft.com/office/powerpoint/2010/main" val="11831565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r>
              <a:rPr lang="en-US" dirty="0"/>
              <a:t>Signed November 2016 by governor Cuomo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schemeClr>
                </a:solidFill>
                <a:latin typeface="+mn-lt"/>
              </a:rPr>
              <a:t>NY Bill A.8650-B/S.6835-B</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Mandated Report: </a:t>
            </a:r>
            <a:r>
              <a:rPr lang="en-US" sz="1200" kern="1200">
                <a:solidFill>
                  <a:schemeClr val="tx1"/>
                </a:solidFill>
                <a:effectLst/>
                <a:latin typeface="+mn-lt"/>
                <a:ea typeface="+mn-ea"/>
                <a:cs typeface="+mn-cs"/>
              </a:rPr>
              <a:t>This </a:t>
            </a:r>
            <a:r>
              <a:rPr lang="en-US" sz="1200" kern="1200" dirty="0">
                <a:solidFill>
                  <a:schemeClr val="tx1"/>
                </a:solidFill>
                <a:effectLst/>
                <a:latin typeface="+mn-lt"/>
                <a:ea typeface="+mn-ea"/>
                <a:cs typeface="+mn-cs"/>
              </a:rPr>
              <a:t>will launch an investigation to determine possible abuse and/or neglect, and also provide assistance with safety and service planning.  </a:t>
            </a:r>
            <a:endParaRPr lang="en-US" dirty="0"/>
          </a:p>
        </p:txBody>
      </p:sp>
      <p:sp>
        <p:nvSpPr>
          <p:cNvPr id="4" name="Slide Number Placeholder 3"/>
          <p:cNvSpPr>
            <a:spLocks noGrp="1"/>
          </p:cNvSpPr>
          <p:nvPr>
            <p:ph type="sldNum" sz="quarter" idx="10"/>
          </p:nvPr>
        </p:nvSpPr>
        <p:spPr/>
        <p:txBody>
          <a:bodyPr/>
          <a:lstStyle/>
          <a:p>
            <a:fld id="{36A06DB7-3876-4762-A753-55C963D2CE11}" type="slidenum">
              <a:rPr lang="en-US" smtClean="0"/>
              <a:t>111</a:t>
            </a:fld>
            <a:endParaRPr lang="en-US" dirty="0"/>
          </a:p>
        </p:txBody>
      </p:sp>
    </p:spTree>
    <p:extLst>
      <p:ext uri="{BB962C8B-B14F-4D97-AF65-F5344CB8AC3E}">
        <p14:creationId xmlns:p14="http://schemas.microsoft.com/office/powerpoint/2010/main" val="11831565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provide medical follow up</a:t>
            </a:r>
          </a:p>
        </p:txBody>
      </p:sp>
      <p:sp>
        <p:nvSpPr>
          <p:cNvPr id="4" name="Slide Number Placeholder 3"/>
          <p:cNvSpPr>
            <a:spLocks noGrp="1"/>
          </p:cNvSpPr>
          <p:nvPr>
            <p:ph type="sldNum" sz="quarter" idx="10"/>
          </p:nvPr>
        </p:nvSpPr>
        <p:spPr/>
        <p:txBody>
          <a:bodyPr/>
          <a:lstStyle/>
          <a:p>
            <a:fld id="{36A06DB7-3876-4762-A753-55C963D2CE11}" type="slidenum">
              <a:rPr lang="en-US" smtClean="0"/>
              <a:t>112</a:t>
            </a:fld>
            <a:endParaRPr lang="en-US" dirty="0"/>
          </a:p>
        </p:txBody>
      </p:sp>
    </p:spTree>
    <p:extLst>
      <p:ext uri="{BB962C8B-B14F-4D97-AF65-F5344CB8AC3E}">
        <p14:creationId xmlns:p14="http://schemas.microsoft.com/office/powerpoint/2010/main" val="953759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116</a:t>
            </a:fld>
            <a:endParaRPr lang="en-US" dirty="0"/>
          </a:p>
        </p:txBody>
      </p:sp>
    </p:spTree>
    <p:extLst>
      <p:ext uri="{BB962C8B-B14F-4D97-AF65-F5344CB8AC3E}">
        <p14:creationId xmlns:p14="http://schemas.microsoft.com/office/powerpoint/2010/main" val="43866898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117</a:t>
            </a:fld>
            <a:endParaRPr lang="en-US" dirty="0"/>
          </a:p>
        </p:txBody>
      </p:sp>
    </p:spTree>
    <p:extLst>
      <p:ext uri="{BB962C8B-B14F-4D97-AF65-F5344CB8AC3E}">
        <p14:creationId xmlns:p14="http://schemas.microsoft.com/office/powerpoint/2010/main" val="32348494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06DB7-3876-4762-A753-55C963D2CE11}" type="slidenum">
              <a:rPr lang="en-US" smtClean="0"/>
              <a:t>118</a:t>
            </a:fld>
            <a:endParaRPr lang="en-US" dirty="0"/>
          </a:p>
        </p:txBody>
      </p:sp>
    </p:spTree>
    <p:extLst>
      <p:ext uri="{BB962C8B-B14F-4D97-AF65-F5344CB8AC3E}">
        <p14:creationId xmlns:p14="http://schemas.microsoft.com/office/powerpoint/2010/main" val="6605275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thelifestory.org/" TargetMode="External"/><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s://thelifestory.org/" TargetMode="Externa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s://thelifestory.org/" TargetMode="Externa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thelifestory.org/" TargetMode="External"/><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thelifestory.org/" TargetMode="External"/><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thelifestory.org/" TargetMode="External"/><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thelifestory.org/" TargetMode="External"/><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thelifestory.org/" TargetMode="External"/><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thelifestory.org/" TargetMode="Externa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thelifestory.org/" TargetMode="Externa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thelifestory.org/" TargetMode="Externa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thelifestory.org/" TargetMode="Externa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thelifestory.org/" TargetMode="Externa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thelifestory.org/" TargetMode="Externa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thelifestory.org/" TargetMode="Externa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thelifestory.org/" TargetMode="Externa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s://thelifestory.org/" TargetMode="External"/><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hyperlink" Target="https://thelifestory.org/" TargetMode="Externa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hyperlink" Target="https://thelifestory.org/" TargetMode="Externa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thelifestory.org/" TargetMode="External"/><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thelifestory.org/" TargetMode="External"/><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s://thelifestory.org/" TargetMode="External"/><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https://thelifestory.org/" TargetMode="External"/><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s://thelifestory.org/" TargetMode="External"/><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thelifestory.org/" TargetMode="External"/><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thelifestory.org/" TargetMode="External"/><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thelifestory.org/" TargetMode="External"/><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thelifestory.org/" TargetMode="External"/><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thelifestory.org/" TargetMode="External"/><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thelifestory.org/" TargetMode="External"/><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thelifestory.org/" TargetMode="External"/><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thelifestory.org/" TargetMode="External"/><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2" name="Title 1"/>
          <p:cNvSpPr>
            <a:spLocks noGrp="1"/>
          </p:cNvSpPr>
          <p:nvPr>
            <p:ph type="ctrTitle"/>
          </p:nvPr>
        </p:nvSpPr>
        <p:spPr>
          <a:xfrm>
            <a:off x="4710113" y="2103121"/>
            <a:ext cx="3976687" cy="1898429"/>
          </a:xfrm>
        </p:spPr>
        <p:txBody>
          <a:bodyPr>
            <a:noAutofit/>
          </a:bodyPr>
          <a:lstStyle>
            <a:lvl1pPr>
              <a:defRPr sz="3000">
                <a:solidFill>
                  <a:schemeClr val="tx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4710113" y="4331020"/>
            <a:ext cx="3976687" cy="580938"/>
          </a:xfrm>
        </p:spPr>
        <p:txBody>
          <a:bodyPr anchor="t" anchorCtr="0"/>
          <a:lstStyle>
            <a:lvl1pPr marL="0" indent="0" algn="l" defTabSz="457190" rtl="0" eaLnBrk="1" latinLnBrk="0" hangingPunct="1">
              <a:spcBef>
                <a:spcPts val="0"/>
              </a:spcBef>
              <a:buFontTx/>
              <a:buNone/>
              <a:defRPr lang="en-US" sz="1600" b="0" kern="1200" smtClean="0">
                <a:solidFill>
                  <a:schemeClr val="tx1"/>
                </a:solidFill>
                <a:latin typeface="Calibri" panose="020F0502020204030204" pitchFamily="34" charset="0"/>
                <a:ea typeface="+mn-ea"/>
                <a:cs typeface="Calibri" panose="020F0502020204030204" pitchFamily="34" charset="0"/>
              </a:defRPr>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indent="-3657520"/>
            <a:r>
              <a:rPr lang="en-US"/>
              <a:t>Month Day, Year</a:t>
            </a:r>
            <a:endParaRPr lang="en-US" dirty="0"/>
          </a:p>
        </p:txBody>
      </p:sp>
      <p:sp>
        <p:nvSpPr>
          <p:cNvPr id="5" name="Slide Number Placeholder 4"/>
          <p:cNvSpPr>
            <a:spLocks noGrp="1"/>
          </p:cNvSpPr>
          <p:nvPr>
            <p:ph type="sldNum" sz="quarter" idx="11"/>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439175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Column Stack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9" name="Content Placeholder 8"/>
          <p:cNvSpPr>
            <a:spLocks noGrp="1"/>
          </p:cNvSpPr>
          <p:nvPr>
            <p:ph sz="quarter" idx="10"/>
          </p:nvPr>
        </p:nvSpPr>
        <p:spPr>
          <a:xfrm>
            <a:off x="458788" y="1373188"/>
            <a:ext cx="8228012" cy="21447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1"/>
          </p:nvPr>
        </p:nvSpPr>
        <p:spPr>
          <a:xfrm>
            <a:off x="457201" y="3794124"/>
            <a:ext cx="3976687" cy="21488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14"/>
          </p:nvPr>
        </p:nvSpPr>
        <p:spPr>
          <a:xfrm>
            <a:off x="4710113" y="3794125"/>
            <a:ext cx="3976687" cy="21488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5"/>
          </p:nvPr>
        </p:nvSpPr>
        <p:spPr/>
        <p:txBody>
          <a:bodyPr/>
          <a:lstStyle/>
          <a:p>
            <a:r>
              <a:rPr lang="en-US" dirty="0"/>
              <a:t>Month Day, Year</a:t>
            </a:r>
          </a:p>
        </p:txBody>
      </p:sp>
      <p:sp>
        <p:nvSpPr>
          <p:cNvPr id="8" name="Slide Number Placeholder 7"/>
          <p:cNvSpPr>
            <a:spLocks noGrp="1"/>
          </p:cNvSpPr>
          <p:nvPr>
            <p:ph type="sldNum" sz="quarter" idx="16"/>
          </p:nvPr>
        </p:nvSpPr>
        <p:spPr/>
        <p:txBody>
          <a:bodyPr/>
          <a:lstStyle/>
          <a:p>
            <a:fld id="{5E8BC936-0928-C346-B13E-04BD58031644}" type="slidenum">
              <a:rPr lang="en-US" smtClean="0"/>
              <a:pPr/>
              <a:t>‹#›</a:t>
            </a:fld>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01" y="6217920"/>
            <a:ext cx="1577339" cy="443484"/>
          </a:xfrm>
          <a:prstGeom prst="rect">
            <a:avLst/>
          </a:prstGeom>
        </p:spPr>
      </p:pic>
    </p:spTree>
    <p:extLst>
      <p:ext uri="{BB962C8B-B14F-4D97-AF65-F5344CB8AC3E}">
        <p14:creationId xmlns:p14="http://schemas.microsoft.com/office/powerpoint/2010/main" val="4037749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Column Stack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9" name="Content Placeholder 8"/>
          <p:cNvSpPr>
            <a:spLocks noGrp="1"/>
          </p:cNvSpPr>
          <p:nvPr>
            <p:ph sz="quarter" idx="10"/>
          </p:nvPr>
        </p:nvSpPr>
        <p:spPr>
          <a:xfrm>
            <a:off x="458788" y="1373188"/>
            <a:ext cx="8228012" cy="21447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1"/>
          </p:nvPr>
        </p:nvSpPr>
        <p:spPr>
          <a:xfrm>
            <a:off x="457201" y="3794124"/>
            <a:ext cx="2560320" cy="21488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14"/>
          </p:nvPr>
        </p:nvSpPr>
        <p:spPr>
          <a:xfrm>
            <a:off x="3295651" y="3794125"/>
            <a:ext cx="2555875" cy="21488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5"/>
          </p:nvPr>
        </p:nvSpPr>
        <p:spPr>
          <a:xfrm>
            <a:off x="6129338" y="3794125"/>
            <a:ext cx="2557462" cy="21488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6"/>
          </p:nvPr>
        </p:nvSpPr>
        <p:spPr/>
        <p:txBody>
          <a:bodyPr/>
          <a:lstStyle/>
          <a:p>
            <a:r>
              <a:rPr lang="en-US" dirty="0"/>
              <a:t>Month Day, Year</a:t>
            </a:r>
          </a:p>
        </p:txBody>
      </p:sp>
      <p:sp>
        <p:nvSpPr>
          <p:cNvPr id="12" name="Slide Number Placeholder 11"/>
          <p:cNvSpPr>
            <a:spLocks noGrp="1"/>
          </p:cNvSpPr>
          <p:nvPr>
            <p:ph type="sldNum" sz="quarter" idx="17"/>
          </p:nvPr>
        </p:nvSpPr>
        <p:spPr/>
        <p:txBody>
          <a:bodyPr/>
          <a:lstStyle/>
          <a:p>
            <a:fld id="{5E8BC936-0928-C346-B13E-04BD58031644}" type="slidenum">
              <a:rPr lang="en-US" smtClean="0"/>
              <a:pPr/>
              <a:t>‹#›</a:t>
            </a:fld>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01" y="6217920"/>
            <a:ext cx="1577339" cy="443484"/>
          </a:xfrm>
          <a:prstGeom prst="rect">
            <a:avLst/>
          </a:prstGeom>
        </p:spPr>
      </p:pic>
    </p:spTree>
    <p:extLst>
      <p:ext uri="{BB962C8B-B14F-4D97-AF65-F5344CB8AC3E}">
        <p14:creationId xmlns:p14="http://schemas.microsoft.com/office/powerpoint/2010/main" val="603156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9" name="Content Placeholder 8"/>
          <p:cNvSpPr>
            <a:spLocks noGrp="1"/>
          </p:cNvSpPr>
          <p:nvPr>
            <p:ph sz="quarter" idx="10"/>
          </p:nvPr>
        </p:nvSpPr>
        <p:spPr>
          <a:xfrm>
            <a:off x="458788" y="1373188"/>
            <a:ext cx="397510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1"/>
          </p:nvPr>
        </p:nvSpPr>
        <p:spPr>
          <a:xfrm>
            <a:off x="4710113" y="1373188"/>
            <a:ext cx="3976687"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2"/>
          </p:nvPr>
        </p:nvSpPr>
        <p:spPr/>
        <p:txBody>
          <a:bodyPr/>
          <a:lstStyle/>
          <a:p>
            <a:r>
              <a:rPr lang="en-US" dirty="0"/>
              <a:t>Month Day, Year</a:t>
            </a:r>
          </a:p>
        </p:txBody>
      </p:sp>
      <p:sp>
        <p:nvSpPr>
          <p:cNvPr id="7" name="Slide Number Placeholder 6"/>
          <p:cNvSpPr>
            <a:spLocks noGrp="1"/>
          </p:cNvSpPr>
          <p:nvPr>
            <p:ph type="sldNum" sz="quarter" idx="13"/>
          </p:nvPr>
        </p:nvSpPr>
        <p:spPr/>
        <p:txBody>
          <a:bodyPr/>
          <a:lstStyle/>
          <a:p>
            <a:fld id="{5E8BC936-0928-C346-B13E-04BD58031644}" type="slidenum">
              <a:rPr lang="en-US" smtClean="0"/>
              <a:pPr/>
              <a:t>‹#›</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01" y="6217920"/>
            <a:ext cx="1577339" cy="443484"/>
          </a:xfrm>
          <a:prstGeom prst="rect">
            <a:avLst/>
          </a:prstGeom>
        </p:spPr>
      </p:pic>
    </p:spTree>
    <p:extLst>
      <p:ext uri="{BB962C8B-B14F-4D97-AF65-F5344CB8AC3E}">
        <p14:creationId xmlns:p14="http://schemas.microsoft.com/office/powerpoint/2010/main" val="4241450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Column Callou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0"/>
          </p:nvPr>
        </p:nvSpPr>
        <p:spPr>
          <a:xfrm>
            <a:off x="458788" y="1373188"/>
            <a:ext cx="397510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2"/>
          </p:nvPr>
        </p:nvSpPr>
        <p:spPr/>
        <p:txBody>
          <a:bodyPr/>
          <a:lstStyle/>
          <a:p>
            <a:r>
              <a:rPr lang="en-US" dirty="0"/>
              <a:t>Month Day, Year</a:t>
            </a:r>
          </a:p>
        </p:txBody>
      </p:sp>
      <p:sp>
        <p:nvSpPr>
          <p:cNvPr id="7" name="Slide Number Placeholder 6"/>
          <p:cNvSpPr>
            <a:spLocks noGrp="1"/>
          </p:cNvSpPr>
          <p:nvPr>
            <p:ph type="sldNum" sz="quarter" idx="13"/>
          </p:nvPr>
        </p:nvSpPr>
        <p:spPr/>
        <p:txBody>
          <a:bodyPr/>
          <a:lstStyle/>
          <a:p>
            <a:fld id="{5E8BC936-0928-C346-B13E-04BD58031644}" type="slidenum">
              <a:rPr lang="en-US" smtClean="0"/>
              <a:pPr/>
              <a:t>‹#›</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01" y="6217920"/>
            <a:ext cx="1577339" cy="443484"/>
          </a:xfrm>
          <a:prstGeom prst="rect">
            <a:avLst/>
          </a:prstGeom>
        </p:spPr>
      </p:pic>
      <p:sp>
        <p:nvSpPr>
          <p:cNvPr id="10" name="Content Placeholder 8"/>
          <p:cNvSpPr>
            <a:spLocks noGrp="1"/>
          </p:cNvSpPr>
          <p:nvPr>
            <p:ph sz="quarter" idx="15"/>
          </p:nvPr>
        </p:nvSpPr>
        <p:spPr>
          <a:xfrm>
            <a:off x="4707621" y="1371600"/>
            <a:ext cx="3977640" cy="4572000"/>
          </a:xfrm>
        </p:spPr>
        <p:txBody>
          <a:bodyPr>
            <a:noAutofit/>
          </a:bodyPr>
          <a:lstStyle>
            <a:lvl1pPr>
              <a:defRPr sz="2400">
                <a:solidFill>
                  <a:schemeClr val="tx2"/>
                </a:solidFill>
              </a:defRPr>
            </a:lvl1pPr>
            <a:lvl2pPr marL="173732" indent="-173732">
              <a:buFont typeface="Arial" panose="020B0604020202020204" pitchFamily="34" charset="0"/>
              <a:buChar char="•"/>
              <a:defRPr sz="2400">
                <a:solidFill>
                  <a:schemeClr val="tx2"/>
                </a:solidFill>
              </a:defRPr>
            </a:lvl2pPr>
            <a:lvl3pPr marL="173732" indent="-173732">
              <a:buFont typeface="Arial" panose="020B0604020202020204" pitchFamily="34" charset="0"/>
              <a:buChar char="•"/>
              <a:defRPr sz="2400">
                <a:solidFill>
                  <a:schemeClr val="tx2"/>
                </a:solidFill>
              </a:defRPr>
            </a:lvl3pPr>
            <a:lvl4pPr marL="173732" indent="-173732">
              <a:buFont typeface="Arial" panose="020B0604020202020204" pitchFamily="34" charset="0"/>
              <a:buChar char="•"/>
              <a:defRPr sz="2400">
                <a:solidFill>
                  <a:schemeClr val="tx2"/>
                </a:solidFill>
              </a:defRPr>
            </a:lvl4pPr>
            <a:lvl5pPr marL="173732" indent="-173732">
              <a:buFont typeface="Arial" panose="020B0604020202020204" pitchFamily="34" charset="0"/>
              <a:buChar char="•"/>
              <a:defRPr sz="2400">
                <a:solidFill>
                  <a:schemeClr val="tx2"/>
                </a:solidFill>
              </a:defRPr>
            </a:lvl5pPr>
            <a:lvl6pPr marL="173732" indent="-173732">
              <a:buFont typeface="Arial" panose="020B0604020202020204" pitchFamily="34" charset="0"/>
              <a:buChar char="•"/>
              <a:defRPr sz="2400">
                <a:solidFill>
                  <a:schemeClr val="tx2"/>
                </a:solidFill>
              </a:defRPr>
            </a:lvl6pPr>
            <a:lvl7pPr marL="173732" indent="-173732">
              <a:buFont typeface="Arial" panose="020B0604020202020204" pitchFamily="34" charset="0"/>
              <a:buChar char="•"/>
              <a:defRPr sz="2400">
                <a:solidFill>
                  <a:schemeClr val="tx2"/>
                </a:solidFill>
              </a:defRPr>
            </a:lvl7pPr>
            <a:lvl8pPr marL="173732" indent="-173732">
              <a:buFont typeface="Arial" panose="020B0604020202020204" pitchFamily="34" charset="0"/>
              <a:buChar char="•"/>
              <a:defRPr sz="2400">
                <a:solidFill>
                  <a:schemeClr val="tx2"/>
                </a:solidFill>
              </a:defRPr>
            </a:lvl8pPr>
            <a:lvl9pPr marL="173732" indent="-173732">
              <a:buFont typeface="Arial" panose="020B0604020202020204" pitchFamily="34" charset="0"/>
              <a:buChar char="•"/>
              <a:defRPr sz="2400">
                <a:solidFill>
                  <a:schemeClr val="tx2"/>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63873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Column Callout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0"/>
          </p:nvPr>
        </p:nvSpPr>
        <p:spPr>
          <a:xfrm>
            <a:off x="4711700" y="1373188"/>
            <a:ext cx="397510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2"/>
          </p:nvPr>
        </p:nvSpPr>
        <p:spPr/>
        <p:txBody>
          <a:bodyPr/>
          <a:lstStyle/>
          <a:p>
            <a:r>
              <a:rPr lang="en-US" dirty="0"/>
              <a:t>Month Day, Year</a:t>
            </a:r>
          </a:p>
        </p:txBody>
      </p:sp>
      <p:sp>
        <p:nvSpPr>
          <p:cNvPr id="7" name="Slide Number Placeholder 6"/>
          <p:cNvSpPr>
            <a:spLocks noGrp="1"/>
          </p:cNvSpPr>
          <p:nvPr>
            <p:ph type="sldNum" sz="quarter" idx="13"/>
          </p:nvPr>
        </p:nvSpPr>
        <p:spPr/>
        <p:txBody>
          <a:bodyPr/>
          <a:lstStyle/>
          <a:p>
            <a:fld id="{5E8BC936-0928-C346-B13E-04BD58031644}" type="slidenum">
              <a:rPr lang="en-US" smtClean="0"/>
              <a:pPr/>
              <a:t>‹#›</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01" y="6217920"/>
            <a:ext cx="1577339" cy="443484"/>
          </a:xfrm>
          <a:prstGeom prst="rect">
            <a:avLst/>
          </a:prstGeom>
        </p:spPr>
      </p:pic>
      <p:sp>
        <p:nvSpPr>
          <p:cNvPr id="10" name="Content Placeholder 8"/>
          <p:cNvSpPr>
            <a:spLocks noGrp="1"/>
          </p:cNvSpPr>
          <p:nvPr>
            <p:ph sz="quarter" idx="15"/>
          </p:nvPr>
        </p:nvSpPr>
        <p:spPr>
          <a:xfrm>
            <a:off x="458788" y="1371600"/>
            <a:ext cx="3977640" cy="4572000"/>
          </a:xfrm>
        </p:spPr>
        <p:txBody>
          <a:bodyPr>
            <a:noAutofit/>
          </a:bodyPr>
          <a:lstStyle>
            <a:lvl1pPr>
              <a:defRPr sz="2400">
                <a:solidFill>
                  <a:schemeClr val="tx2"/>
                </a:solidFill>
              </a:defRPr>
            </a:lvl1pPr>
            <a:lvl2pPr marL="173732" indent="-173732">
              <a:buFont typeface="Arial" panose="020B0604020202020204" pitchFamily="34" charset="0"/>
              <a:buChar char="•"/>
              <a:defRPr sz="2400">
                <a:solidFill>
                  <a:schemeClr val="tx2"/>
                </a:solidFill>
              </a:defRPr>
            </a:lvl2pPr>
            <a:lvl3pPr marL="173732" indent="-173732">
              <a:buFont typeface="Arial" panose="020B0604020202020204" pitchFamily="34" charset="0"/>
              <a:buChar char="•"/>
              <a:defRPr sz="2400">
                <a:solidFill>
                  <a:schemeClr val="tx2"/>
                </a:solidFill>
              </a:defRPr>
            </a:lvl3pPr>
            <a:lvl4pPr marL="173732" indent="-173732">
              <a:buFont typeface="Arial" panose="020B0604020202020204" pitchFamily="34" charset="0"/>
              <a:buChar char="•"/>
              <a:defRPr sz="2400">
                <a:solidFill>
                  <a:schemeClr val="tx2"/>
                </a:solidFill>
              </a:defRPr>
            </a:lvl4pPr>
            <a:lvl5pPr marL="173732" indent="-173732">
              <a:buFont typeface="Arial" panose="020B0604020202020204" pitchFamily="34" charset="0"/>
              <a:buChar char="•"/>
              <a:defRPr sz="2400">
                <a:solidFill>
                  <a:schemeClr val="tx2"/>
                </a:solidFill>
              </a:defRPr>
            </a:lvl5pPr>
            <a:lvl6pPr marL="173732" indent="-173732">
              <a:buFont typeface="Arial" panose="020B0604020202020204" pitchFamily="34" charset="0"/>
              <a:buChar char="•"/>
              <a:defRPr sz="2400">
                <a:solidFill>
                  <a:schemeClr val="tx2"/>
                </a:solidFill>
              </a:defRPr>
            </a:lvl6pPr>
            <a:lvl7pPr marL="173732" indent="-173732">
              <a:buFont typeface="Arial" panose="020B0604020202020204" pitchFamily="34" charset="0"/>
              <a:buChar char="•"/>
              <a:defRPr sz="2400">
                <a:solidFill>
                  <a:schemeClr val="tx2"/>
                </a:solidFill>
              </a:defRPr>
            </a:lvl7pPr>
            <a:lvl8pPr marL="173732" indent="-173732">
              <a:buFont typeface="Arial" panose="020B0604020202020204" pitchFamily="34" charset="0"/>
              <a:buChar char="•"/>
              <a:defRPr sz="2400">
                <a:solidFill>
                  <a:schemeClr val="tx2"/>
                </a:solidFill>
              </a:defRPr>
            </a:lvl8pPr>
            <a:lvl9pPr marL="173732" indent="-173732">
              <a:buFont typeface="Arial" panose="020B0604020202020204" pitchFamily="34" charset="0"/>
              <a:buChar char="•"/>
              <a:defRPr sz="2400">
                <a:solidFill>
                  <a:schemeClr val="tx2"/>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65856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Column Stacked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0"/>
          </p:nvPr>
        </p:nvSpPr>
        <p:spPr>
          <a:xfrm>
            <a:off x="458788" y="1373188"/>
            <a:ext cx="397510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1"/>
          </p:nvPr>
        </p:nvSpPr>
        <p:spPr>
          <a:xfrm>
            <a:off x="4710113" y="1373188"/>
            <a:ext cx="3976687" cy="21447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14"/>
          </p:nvPr>
        </p:nvSpPr>
        <p:spPr>
          <a:xfrm>
            <a:off x="4710113" y="3794125"/>
            <a:ext cx="3976687" cy="21488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5"/>
          </p:nvPr>
        </p:nvSpPr>
        <p:spPr/>
        <p:txBody>
          <a:bodyPr/>
          <a:lstStyle/>
          <a:p>
            <a:r>
              <a:rPr lang="en-US" dirty="0"/>
              <a:t>Month Day, Year</a:t>
            </a:r>
          </a:p>
        </p:txBody>
      </p:sp>
      <p:sp>
        <p:nvSpPr>
          <p:cNvPr id="8" name="Slide Number Placeholder 7"/>
          <p:cNvSpPr>
            <a:spLocks noGrp="1"/>
          </p:cNvSpPr>
          <p:nvPr>
            <p:ph type="sldNum" sz="quarter" idx="16"/>
          </p:nvPr>
        </p:nvSpPr>
        <p:spPr/>
        <p:txBody>
          <a:bodyPr/>
          <a:lstStyle/>
          <a:p>
            <a:fld id="{5E8BC936-0928-C346-B13E-04BD58031644}" type="slidenum">
              <a:rPr lang="en-US" smtClean="0"/>
              <a:pPr/>
              <a:t>‹#›</a:t>
            </a:fld>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01" y="6217920"/>
            <a:ext cx="1577339" cy="443484"/>
          </a:xfrm>
          <a:prstGeom prst="rect">
            <a:avLst/>
          </a:prstGeom>
        </p:spPr>
      </p:pic>
    </p:spTree>
    <p:extLst>
      <p:ext uri="{BB962C8B-B14F-4D97-AF65-F5344CB8AC3E}">
        <p14:creationId xmlns:p14="http://schemas.microsoft.com/office/powerpoint/2010/main" val="4168298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Column Stacked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0"/>
          </p:nvPr>
        </p:nvSpPr>
        <p:spPr>
          <a:xfrm>
            <a:off x="458788" y="1373188"/>
            <a:ext cx="3975100" cy="21447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1"/>
          </p:nvPr>
        </p:nvSpPr>
        <p:spPr>
          <a:xfrm>
            <a:off x="4708527" y="1373187"/>
            <a:ext cx="3976687"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14"/>
          </p:nvPr>
        </p:nvSpPr>
        <p:spPr>
          <a:xfrm>
            <a:off x="457201" y="3794125"/>
            <a:ext cx="3976687" cy="21488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5"/>
          </p:nvPr>
        </p:nvSpPr>
        <p:spPr/>
        <p:txBody>
          <a:bodyPr/>
          <a:lstStyle/>
          <a:p>
            <a:r>
              <a:rPr lang="en-US" dirty="0"/>
              <a:t>Month Day, Year</a:t>
            </a:r>
          </a:p>
        </p:txBody>
      </p:sp>
      <p:sp>
        <p:nvSpPr>
          <p:cNvPr id="8" name="Slide Number Placeholder 7"/>
          <p:cNvSpPr>
            <a:spLocks noGrp="1"/>
          </p:cNvSpPr>
          <p:nvPr>
            <p:ph type="sldNum" sz="quarter" idx="16"/>
          </p:nvPr>
        </p:nvSpPr>
        <p:spPr/>
        <p:txBody>
          <a:bodyPr/>
          <a:lstStyle/>
          <a:p>
            <a:fld id="{5E8BC936-0928-C346-B13E-04BD58031644}" type="slidenum">
              <a:rPr lang="en-US" smtClean="0"/>
              <a:pPr/>
              <a:t>‹#›</a:t>
            </a:fld>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01" y="6217920"/>
            <a:ext cx="1577339" cy="443484"/>
          </a:xfrm>
          <a:prstGeom prst="rect">
            <a:avLst/>
          </a:prstGeom>
        </p:spPr>
      </p:pic>
    </p:spTree>
    <p:extLst>
      <p:ext uri="{BB962C8B-B14F-4D97-AF65-F5344CB8AC3E}">
        <p14:creationId xmlns:p14="http://schemas.microsoft.com/office/powerpoint/2010/main" val="2787901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1" name="Content Placeholder 10"/>
          <p:cNvSpPr>
            <a:spLocks noGrp="1"/>
          </p:cNvSpPr>
          <p:nvPr>
            <p:ph sz="quarter" idx="10"/>
          </p:nvPr>
        </p:nvSpPr>
        <p:spPr>
          <a:xfrm>
            <a:off x="457200" y="1373188"/>
            <a:ext cx="256032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1"/>
          </p:nvPr>
        </p:nvSpPr>
        <p:spPr>
          <a:xfrm>
            <a:off x="3295651" y="1373188"/>
            <a:ext cx="2555875"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2"/>
          </p:nvPr>
        </p:nvSpPr>
        <p:spPr>
          <a:xfrm>
            <a:off x="6129338" y="1373188"/>
            <a:ext cx="2557462"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4"/>
          </p:nvPr>
        </p:nvSpPr>
        <p:spPr/>
        <p:txBody>
          <a:bodyPr/>
          <a:lstStyle/>
          <a:p>
            <a:fld id="{5E8BC936-0928-C346-B13E-04BD58031644}" type="slidenum">
              <a:rPr lang="en-US" smtClean="0"/>
              <a:pPr/>
              <a:t>‹#›</a:t>
            </a:fld>
            <a:endParaRPr lang="en-US" dirty="0"/>
          </a:p>
        </p:txBody>
      </p:sp>
      <p:sp>
        <p:nvSpPr>
          <p:cNvPr id="4" name="Date Placeholder 3"/>
          <p:cNvSpPr>
            <a:spLocks noGrp="1"/>
          </p:cNvSpPr>
          <p:nvPr>
            <p:ph type="dt" sz="half" idx="15"/>
          </p:nvPr>
        </p:nvSpPr>
        <p:spPr/>
        <p:txBody>
          <a:bodyPr/>
          <a:lstStyle/>
          <a:p>
            <a:r>
              <a:rPr lang="en-US" dirty="0"/>
              <a:t>Month Day, Year</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01" y="6217920"/>
            <a:ext cx="1577339" cy="443484"/>
          </a:xfrm>
          <a:prstGeom prst="rect">
            <a:avLst/>
          </a:prstGeom>
        </p:spPr>
      </p:pic>
    </p:spTree>
    <p:extLst>
      <p:ext uri="{BB962C8B-B14F-4D97-AF65-F5344CB8AC3E}">
        <p14:creationId xmlns:p14="http://schemas.microsoft.com/office/powerpoint/2010/main" val="2980793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nd Column W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1" name="Content Placeholder 10"/>
          <p:cNvSpPr>
            <a:spLocks noGrp="1"/>
          </p:cNvSpPr>
          <p:nvPr>
            <p:ph sz="quarter" idx="10"/>
          </p:nvPr>
        </p:nvSpPr>
        <p:spPr>
          <a:xfrm>
            <a:off x="457200" y="1373188"/>
            <a:ext cx="256032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1"/>
          </p:nvPr>
        </p:nvSpPr>
        <p:spPr>
          <a:xfrm>
            <a:off x="3295650" y="1373188"/>
            <a:ext cx="539115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2"/>
          </p:nvPr>
        </p:nvSpPr>
        <p:spPr/>
        <p:txBody>
          <a:bodyPr/>
          <a:lstStyle/>
          <a:p>
            <a:r>
              <a:rPr lang="en-US" dirty="0"/>
              <a:t>Month Day, Year</a:t>
            </a:r>
          </a:p>
        </p:txBody>
      </p:sp>
      <p:sp>
        <p:nvSpPr>
          <p:cNvPr id="7" name="Slide Number Placeholder 6"/>
          <p:cNvSpPr>
            <a:spLocks noGrp="1"/>
          </p:cNvSpPr>
          <p:nvPr>
            <p:ph type="sldNum" sz="quarter" idx="13"/>
          </p:nvPr>
        </p:nvSpPr>
        <p:spPr/>
        <p:txBody>
          <a:bodyPr/>
          <a:lstStyle/>
          <a:p>
            <a:fld id="{5E8BC936-0928-C346-B13E-04BD58031644}" type="slidenum">
              <a:rPr lang="en-US" smtClean="0"/>
              <a:pPr/>
              <a:t>‹#›</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01" y="6217920"/>
            <a:ext cx="1577339" cy="443484"/>
          </a:xfrm>
          <a:prstGeom prst="rect">
            <a:avLst/>
          </a:prstGeom>
        </p:spPr>
      </p:pic>
    </p:spTree>
    <p:extLst>
      <p:ext uri="{BB962C8B-B14F-4D97-AF65-F5344CB8AC3E}">
        <p14:creationId xmlns:p14="http://schemas.microsoft.com/office/powerpoint/2010/main" val="2035668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nd Column N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1" name="Content Placeholder 10"/>
          <p:cNvSpPr>
            <a:spLocks noGrp="1"/>
          </p:cNvSpPr>
          <p:nvPr>
            <p:ph sz="quarter" idx="10"/>
          </p:nvPr>
        </p:nvSpPr>
        <p:spPr>
          <a:xfrm>
            <a:off x="457200" y="1373188"/>
            <a:ext cx="5394325"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1"/>
          </p:nvPr>
        </p:nvSpPr>
        <p:spPr>
          <a:xfrm>
            <a:off x="6129338" y="1373188"/>
            <a:ext cx="2557462"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2"/>
          </p:nvPr>
        </p:nvSpPr>
        <p:spPr/>
        <p:txBody>
          <a:bodyPr/>
          <a:lstStyle/>
          <a:p>
            <a:r>
              <a:rPr lang="en-US" dirty="0"/>
              <a:t>Month Day, Year</a:t>
            </a:r>
          </a:p>
        </p:txBody>
      </p:sp>
      <p:sp>
        <p:nvSpPr>
          <p:cNvPr id="7" name="Slide Number Placeholder 6"/>
          <p:cNvSpPr>
            <a:spLocks noGrp="1"/>
          </p:cNvSpPr>
          <p:nvPr>
            <p:ph type="sldNum" sz="quarter" idx="13"/>
          </p:nvPr>
        </p:nvSpPr>
        <p:spPr/>
        <p:txBody>
          <a:bodyPr/>
          <a:lstStyle/>
          <a:p>
            <a:fld id="{5E8BC936-0928-C346-B13E-04BD58031644}" type="slidenum">
              <a:rPr lang="en-US" smtClean="0"/>
              <a:pPr/>
              <a:t>‹#›</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01" y="6217920"/>
            <a:ext cx="1577339" cy="443484"/>
          </a:xfrm>
          <a:prstGeom prst="rect">
            <a:avLst/>
          </a:prstGeom>
        </p:spPr>
      </p:pic>
    </p:spTree>
    <p:extLst>
      <p:ext uri="{BB962C8B-B14F-4D97-AF65-F5344CB8AC3E}">
        <p14:creationId xmlns:p14="http://schemas.microsoft.com/office/powerpoint/2010/main" val="771343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Optional Presentation Cov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88" y="1373188"/>
            <a:ext cx="8229600" cy="4568825"/>
          </a:xfrm>
        </p:spPr>
        <p:txBody>
          <a:bodyPr>
            <a:noAutofit/>
          </a:bodyPr>
          <a:lstStyle>
            <a:lvl1pPr>
              <a:defRPr sz="4400" b="0" baseline="0">
                <a:solidFill>
                  <a:schemeClr val="accent1"/>
                </a:solidFill>
              </a:defRPr>
            </a:lvl1pPr>
          </a:lstStyle>
          <a:p>
            <a:r>
              <a:rPr lang="en-US" dirty="0"/>
              <a:t>Optional Presentation Cover</a:t>
            </a:r>
          </a:p>
        </p:txBody>
      </p:sp>
      <p:sp>
        <p:nvSpPr>
          <p:cNvPr id="4" name="Date Placeholder 3"/>
          <p:cNvSpPr>
            <a:spLocks noGrp="1"/>
          </p:cNvSpPr>
          <p:nvPr>
            <p:ph type="dt" sz="half" idx="10"/>
          </p:nvPr>
        </p:nvSpPr>
        <p:spPr/>
        <p:txBody>
          <a:bodyPr/>
          <a:lstStyle/>
          <a:p>
            <a:r>
              <a:rPr lang="en-US" dirty="0"/>
              <a:t>Month Day, Year</a:t>
            </a:r>
          </a:p>
        </p:txBody>
      </p:sp>
      <p:sp>
        <p:nvSpPr>
          <p:cNvPr id="5" name="Slide Number Placeholder 4"/>
          <p:cNvSpPr>
            <a:spLocks noGrp="1"/>
          </p:cNvSpPr>
          <p:nvPr>
            <p:ph type="sldNum" sz="quarter" idx="11"/>
          </p:nvPr>
        </p:nvSpPr>
        <p:spPr/>
        <p:txBody>
          <a:bodyPr/>
          <a:lstStyle/>
          <a:p>
            <a:fld id="{5E8BC936-0928-C346-B13E-04BD58031644}" type="slidenum">
              <a:rPr lang="en-US" smtClean="0"/>
              <a:pPr/>
              <a:t>‹#›</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01" y="6217920"/>
            <a:ext cx="1577339" cy="443484"/>
          </a:xfrm>
          <a:prstGeom prst="rect">
            <a:avLst/>
          </a:prstGeom>
        </p:spPr>
      </p:pic>
    </p:spTree>
    <p:extLst>
      <p:ext uri="{BB962C8B-B14F-4D97-AF65-F5344CB8AC3E}">
        <p14:creationId xmlns:p14="http://schemas.microsoft.com/office/powerpoint/2010/main" val="3924435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ull Page Photo">
    <p:spTree>
      <p:nvGrpSpPr>
        <p:cNvPr id="1" name=""/>
        <p:cNvGrpSpPr/>
        <p:nvPr/>
      </p:nvGrpSpPr>
      <p:grpSpPr>
        <a:xfrm>
          <a:off x="0" y="0"/>
          <a:ext cx="0" cy="0"/>
          <a:chOff x="0" y="0"/>
          <a:chExt cx="0" cy="0"/>
        </a:xfrm>
      </p:grpSpPr>
      <p:sp>
        <p:nvSpPr>
          <p:cNvPr id="11" name="Picture Placeholder 10"/>
          <p:cNvSpPr>
            <a:spLocks noGrp="1"/>
          </p:cNvSpPr>
          <p:nvPr>
            <p:ph type="pic" sz="quarter" idx="17"/>
          </p:nvPr>
        </p:nvSpPr>
        <p:spPr>
          <a:xfrm>
            <a:off x="2" y="0"/>
            <a:ext cx="9143999" cy="6858000"/>
          </a:xfrm>
        </p:spPr>
        <p:txBody>
          <a:bodyPr/>
          <a:lstStyle/>
          <a:p>
            <a:r>
              <a:rPr lang="en-US"/>
              <a:t>Click icon to add picture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01" y="6217920"/>
            <a:ext cx="1577339" cy="443484"/>
          </a:xfrm>
          <a:prstGeom prst="rect">
            <a:avLst/>
          </a:prstGeom>
        </p:spPr>
      </p:pic>
      <p:sp>
        <p:nvSpPr>
          <p:cNvPr id="4" name="Date Placeholder 3"/>
          <p:cNvSpPr>
            <a:spLocks noGrp="1"/>
          </p:cNvSpPr>
          <p:nvPr>
            <p:ph type="dt" sz="half" idx="18"/>
          </p:nvPr>
        </p:nvSpPr>
        <p:spPr/>
        <p:txBody>
          <a:bodyPr/>
          <a:lstStyle/>
          <a:p>
            <a:r>
              <a:rPr lang="en-US" dirty="0"/>
              <a:t>Month Day, Year</a:t>
            </a:r>
          </a:p>
        </p:txBody>
      </p:sp>
      <p:sp>
        <p:nvSpPr>
          <p:cNvPr id="5" name="Slide Number Placeholder 4"/>
          <p:cNvSpPr>
            <a:spLocks noGrp="1"/>
          </p:cNvSpPr>
          <p:nvPr>
            <p:ph type="sldNum" sz="quarter" idx="19"/>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2721357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23101" y="6217921"/>
            <a:ext cx="1577339" cy="443483"/>
          </a:xfrm>
          <a:prstGeom prst="rect">
            <a:avLst/>
          </a:prstGeom>
        </p:spPr>
      </p:pic>
      <p:sp>
        <p:nvSpPr>
          <p:cNvPr id="8" name="Rectangle 7"/>
          <p:cNvSpPr/>
          <p:nvPr/>
        </p:nvSpPr>
        <p:spPr bwMode="hidden">
          <a:xfrm>
            <a:off x="0" y="-2"/>
            <a:ext cx="9144000" cy="68580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lIns="91438" tIns="45719" rIns="91438" bIns="45719" rtlCol="0" anchor="ctr"/>
          <a:lstStyle/>
          <a:p>
            <a:pPr algn="ctr"/>
            <a:endParaRPr lang="en-US"/>
          </a:p>
        </p:txBody>
      </p:sp>
      <p:sp>
        <p:nvSpPr>
          <p:cNvPr id="2" name="Date Placeholder 1"/>
          <p:cNvSpPr>
            <a:spLocks noGrp="1"/>
          </p:cNvSpPr>
          <p:nvPr>
            <p:ph type="dt" sz="half" idx="10"/>
          </p:nvPr>
        </p:nvSpPr>
        <p:spPr/>
        <p:txBody>
          <a:bodyPr/>
          <a:lstStyle>
            <a:lvl1pPr>
              <a:defRPr>
                <a:solidFill>
                  <a:schemeClr val="bg1"/>
                </a:solidFill>
              </a:defRPr>
            </a:lvl1pPr>
          </a:lstStyle>
          <a:p>
            <a:r>
              <a:rPr lang="en-US" dirty="0"/>
              <a:t>Month Day, Year</a:t>
            </a:r>
          </a:p>
        </p:txBody>
      </p:sp>
      <p:sp>
        <p:nvSpPr>
          <p:cNvPr id="6" name="Slide Number Placeholder 5"/>
          <p:cNvSpPr>
            <a:spLocks noGrp="1"/>
          </p:cNvSpPr>
          <p:nvPr>
            <p:ph type="sldNum" sz="quarter" idx="11"/>
          </p:nvPr>
        </p:nvSpPr>
        <p:spPr/>
        <p:txBody>
          <a:bodyPr/>
          <a:lstStyle>
            <a:lvl1pPr>
              <a:defRPr>
                <a:solidFill>
                  <a:schemeClr val="bg1"/>
                </a:solidFill>
              </a:defRPr>
            </a:lvl1pPr>
          </a:lstStyle>
          <a:p>
            <a:fld id="{5E8BC936-0928-C346-B13E-04BD58031644}" type="slidenum">
              <a:rPr lang="en-US" smtClean="0"/>
              <a:pPr/>
              <a:t>‹#›</a:t>
            </a:fld>
            <a:endParaRPr lang="en-US" dirty="0"/>
          </a:p>
        </p:txBody>
      </p:sp>
      <p:sp>
        <p:nvSpPr>
          <p:cNvPr id="12" name="Text Placeholder 10"/>
          <p:cNvSpPr>
            <a:spLocks noGrp="1"/>
          </p:cNvSpPr>
          <p:nvPr>
            <p:ph type="body" sz="quarter" idx="12" hasCustomPrompt="1"/>
          </p:nvPr>
        </p:nvSpPr>
        <p:spPr>
          <a:xfrm>
            <a:off x="458787" y="1373188"/>
            <a:ext cx="5392737" cy="4572000"/>
          </a:xfrm>
        </p:spPr>
        <p:txBody>
          <a:bodyPr>
            <a:noAutofit/>
          </a:bodyPr>
          <a:lstStyle>
            <a:lvl1pPr>
              <a:defRPr sz="4400" baseline="0">
                <a:solidFill>
                  <a:schemeClr val="bg2"/>
                </a:solidFill>
              </a:defRPr>
            </a:lvl1pPr>
            <a:lvl2pPr marL="285744" marR="0" indent="-285744" algn="l" defTabSz="0" rtl="0" eaLnBrk="1" fontAlgn="auto" latinLnBrk="0" hangingPunct="1">
              <a:lnSpc>
                <a:spcPct val="100000"/>
              </a:lnSpc>
              <a:spcBef>
                <a:spcPts val="0"/>
              </a:spcBef>
              <a:spcAft>
                <a:spcPts val="300"/>
              </a:spcAft>
              <a:buClrTx/>
              <a:buSzTx/>
              <a:buFont typeface="Arial" panose="020B0604020202020204" pitchFamily="34" charset="0"/>
              <a:buChar char="•"/>
              <a:tabLst/>
              <a:defRPr sz="3600">
                <a:solidFill>
                  <a:schemeClr val="bg2"/>
                </a:solidFill>
              </a:defRPr>
            </a:lvl2pPr>
            <a:lvl3pPr marL="287332" indent="-285744">
              <a:buFont typeface="Arial" panose="020B0604020202020204" pitchFamily="34" charset="0"/>
              <a:buChar char="•"/>
              <a:defRPr sz="3600">
                <a:solidFill>
                  <a:schemeClr val="bg1"/>
                </a:solidFill>
              </a:defRPr>
            </a:lvl3pPr>
            <a:lvl4pPr marL="283458" indent="-284157">
              <a:buFont typeface="Arial" panose="020B0604020202020204" pitchFamily="34" charset="0"/>
              <a:buChar char="•"/>
              <a:defRPr sz="3600">
                <a:solidFill>
                  <a:schemeClr val="bg1"/>
                </a:solidFill>
              </a:defRPr>
            </a:lvl4pPr>
            <a:lvl5pPr marL="283458" indent="-284157">
              <a:buFont typeface="Arial" panose="020B0604020202020204" pitchFamily="34" charset="0"/>
              <a:buChar char="•"/>
              <a:defRPr sz="3600">
                <a:solidFill>
                  <a:schemeClr val="bg1"/>
                </a:solidFill>
              </a:defRPr>
            </a:lvl5pPr>
            <a:lvl6pPr marL="287332" marR="0" indent="-285744" algn="l" defTabSz="0" rtl="0" eaLnBrk="1" fontAlgn="auto" latinLnBrk="0" hangingPunct="1">
              <a:lnSpc>
                <a:spcPct val="100000"/>
              </a:lnSpc>
              <a:spcBef>
                <a:spcPts val="0"/>
              </a:spcBef>
              <a:spcAft>
                <a:spcPts val="300"/>
              </a:spcAft>
              <a:buClrTx/>
              <a:buSzTx/>
              <a:buFont typeface="Arial" panose="020B0604020202020204" pitchFamily="34" charset="0"/>
              <a:buChar char="•"/>
              <a:tabLst/>
              <a:defRPr sz="3600">
                <a:solidFill>
                  <a:schemeClr val="bg2"/>
                </a:solidFill>
              </a:defRPr>
            </a:lvl6pPr>
            <a:lvl7pPr marL="287332" marR="0" indent="-285744" algn="l" defTabSz="0" rtl="0" eaLnBrk="1" fontAlgn="auto" latinLnBrk="0" hangingPunct="1">
              <a:lnSpc>
                <a:spcPct val="100000"/>
              </a:lnSpc>
              <a:spcBef>
                <a:spcPts val="0"/>
              </a:spcBef>
              <a:spcAft>
                <a:spcPts val="300"/>
              </a:spcAft>
              <a:buClrTx/>
              <a:buSzTx/>
              <a:buFont typeface="Arial" panose="020B0604020202020204" pitchFamily="34" charset="0"/>
              <a:buChar char="•"/>
              <a:tabLst/>
              <a:defRPr sz="3600">
                <a:solidFill>
                  <a:schemeClr val="bg2"/>
                </a:solidFill>
              </a:defRPr>
            </a:lvl7pPr>
            <a:lvl8pPr marL="285744" marR="0" indent="-285744" algn="l" defTabSz="0" rtl="0" eaLnBrk="1" fontAlgn="auto" latinLnBrk="0" hangingPunct="1">
              <a:lnSpc>
                <a:spcPct val="100000"/>
              </a:lnSpc>
              <a:spcBef>
                <a:spcPts val="0"/>
              </a:spcBef>
              <a:spcAft>
                <a:spcPts val="300"/>
              </a:spcAft>
              <a:buClrTx/>
              <a:buSzTx/>
              <a:buFont typeface="Arial" panose="020B0604020202020204" pitchFamily="34" charset="0"/>
              <a:buChar char="•"/>
              <a:tabLst/>
              <a:defRPr sz="3600">
                <a:solidFill>
                  <a:schemeClr val="bg1"/>
                </a:solidFill>
              </a:defRPr>
            </a:lvl8pPr>
            <a:lvl9pPr marL="287332" indent="-285744">
              <a:buFont typeface="Arial" panose="020B0604020202020204" pitchFamily="34" charset="0"/>
              <a:buChar char="•"/>
              <a:defRPr sz="3600">
                <a:solidFill>
                  <a:schemeClr val="bg1"/>
                </a:solidFill>
              </a:defRPr>
            </a:lvl9pPr>
          </a:lstStyle>
          <a:p>
            <a:pPr lvl="0"/>
            <a:r>
              <a:rPr lang="en-US" dirty="0"/>
              <a:t>Thank You</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hidden">
          <a:xfrm>
            <a:off x="420625" y="6217921"/>
            <a:ext cx="1577339" cy="443483"/>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3993"/>
          <a:stretch/>
        </p:blipFill>
        <p:spPr bwMode="black">
          <a:xfrm>
            <a:off x="5851524" y="-1"/>
            <a:ext cx="3292475" cy="6857998"/>
          </a:xfrm>
          <a:prstGeom prst="rect">
            <a:avLst/>
          </a:prstGeom>
        </p:spPr>
      </p:pic>
    </p:spTree>
    <p:extLst>
      <p:ext uri="{BB962C8B-B14F-4D97-AF65-F5344CB8AC3E}">
        <p14:creationId xmlns:p14="http://schemas.microsoft.com/office/powerpoint/2010/main" val="3697226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90" indent="0" algn="ctr">
              <a:buNone/>
              <a:defRPr>
                <a:solidFill>
                  <a:schemeClr val="tx1">
                    <a:tint val="75000"/>
                  </a:schemeClr>
                </a:solidFill>
              </a:defRPr>
            </a:lvl2pPr>
            <a:lvl3pPr marL="914380" indent="0" algn="ctr">
              <a:buNone/>
              <a:defRPr>
                <a:solidFill>
                  <a:schemeClr val="tx1">
                    <a:tint val="75000"/>
                  </a:schemeClr>
                </a:solidFill>
              </a:defRPr>
            </a:lvl3pPr>
            <a:lvl4pPr marL="1371570" indent="0" algn="ctr">
              <a:buNone/>
              <a:defRPr>
                <a:solidFill>
                  <a:schemeClr val="tx1">
                    <a:tint val="75000"/>
                  </a:schemeClr>
                </a:solidFill>
              </a:defRPr>
            </a:lvl4pPr>
            <a:lvl5pPr marL="1828760" indent="0" algn="ctr">
              <a:buNone/>
              <a:defRPr>
                <a:solidFill>
                  <a:schemeClr val="tx1">
                    <a:tint val="75000"/>
                  </a:schemeClr>
                </a:solidFill>
              </a:defRPr>
            </a:lvl5pPr>
            <a:lvl6pPr marL="2285950" indent="0" algn="ctr">
              <a:buNone/>
              <a:defRPr>
                <a:solidFill>
                  <a:schemeClr val="tx1">
                    <a:tint val="75000"/>
                  </a:schemeClr>
                </a:solidFill>
              </a:defRPr>
            </a:lvl6pPr>
            <a:lvl7pPr marL="2743140" indent="0" algn="ctr">
              <a:buNone/>
              <a:defRPr>
                <a:solidFill>
                  <a:schemeClr val="tx1">
                    <a:tint val="75000"/>
                  </a:schemeClr>
                </a:solidFill>
              </a:defRPr>
            </a:lvl7pPr>
            <a:lvl8pPr marL="3200329" indent="0" algn="ctr">
              <a:buNone/>
              <a:defRPr>
                <a:solidFill>
                  <a:schemeClr val="tx1">
                    <a:tint val="75000"/>
                  </a:schemeClr>
                </a:solidFill>
              </a:defRPr>
            </a:lvl8pPr>
            <a:lvl9pPr marL="36575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C4DFC637-9A13-4D57-A7EE-13B34C6B01E2}" type="datetimeFigureOut">
              <a:rPr lang="en-US" smtClean="0"/>
              <a:t>5/20/2019</a:t>
            </a:fld>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lIns="91438" tIns="45719" rIns="91438" bIns="45719"/>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25F8A325-B7D1-4509-887B-4A1D8E086E8B}" type="slidenum">
              <a:rPr lang="en-US" smtClean="0"/>
              <a:t>‹#›</a:t>
            </a:fld>
            <a:endParaRPr lang="en-US" dirty="0"/>
          </a:p>
        </p:txBody>
      </p:sp>
    </p:spTree>
    <p:extLst>
      <p:ext uri="{BB962C8B-B14F-4D97-AF65-F5344CB8AC3E}">
        <p14:creationId xmlns:p14="http://schemas.microsoft.com/office/powerpoint/2010/main" val="4011719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a:off x="0" y="6727600"/>
            <a:ext cx="9144000" cy="130400"/>
          </a:xfrm>
          <a:prstGeom prst="rect">
            <a:avLst/>
          </a:prstGeom>
          <a:solidFill>
            <a:schemeClr val="lt2"/>
          </a:solidFill>
          <a:ln>
            <a:noFill/>
          </a:ln>
        </p:spPr>
        <p:txBody>
          <a:bodyPr spcFirstLastPara="1" wrap="square" lIns="91423" tIns="91423" rIns="91423" bIns="91423"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593367"/>
            <a:ext cx="8520600" cy="763600"/>
          </a:xfrm>
          <a:prstGeom prst="rect">
            <a:avLst/>
          </a:prstGeom>
        </p:spPr>
        <p:txBody>
          <a:bodyPr spcFirstLastPara="1" wrap="square" lIns="91423" tIns="91423" rIns="91423" bIns="91423"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536633"/>
            <a:ext cx="8520600" cy="4555200"/>
          </a:xfrm>
          <a:prstGeom prst="rect">
            <a:avLst/>
          </a:prstGeom>
        </p:spPr>
        <p:txBody>
          <a:bodyPr spcFirstLastPara="1" wrap="square" lIns="91423" tIns="91423" rIns="91423" bIns="91423" anchor="t" anchorCtr="0"/>
          <a:lstStyle>
            <a:lvl1pPr marL="457190" lvl="0" indent="-342893">
              <a:spcBef>
                <a:spcPts val="0"/>
              </a:spcBef>
              <a:spcAft>
                <a:spcPts val="0"/>
              </a:spcAft>
              <a:buSzPts val="1800"/>
              <a:buChar char="●"/>
              <a:defRPr/>
            </a:lvl1pPr>
            <a:lvl2pPr marL="914380" lvl="1" indent="-317493">
              <a:spcBef>
                <a:spcPts val="1600"/>
              </a:spcBef>
              <a:spcAft>
                <a:spcPts val="0"/>
              </a:spcAft>
              <a:buSzPts val="1400"/>
              <a:buChar char="○"/>
              <a:defRPr/>
            </a:lvl2pPr>
            <a:lvl3pPr marL="1371570" lvl="2" indent="-317493">
              <a:spcBef>
                <a:spcPts val="1600"/>
              </a:spcBef>
              <a:spcAft>
                <a:spcPts val="0"/>
              </a:spcAft>
              <a:buSzPts val="1400"/>
              <a:buChar char="■"/>
              <a:defRPr/>
            </a:lvl3pPr>
            <a:lvl4pPr marL="1828760" lvl="3" indent="-317493">
              <a:spcBef>
                <a:spcPts val="1600"/>
              </a:spcBef>
              <a:spcAft>
                <a:spcPts val="0"/>
              </a:spcAft>
              <a:buSzPts val="1400"/>
              <a:buChar char="●"/>
              <a:defRPr/>
            </a:lvl4pPr>
            <a:lvl5pPr marL="2285950" lvl="4" indent="-317493">
              <a:spcBef>
                <a:spcPts val="1600"/>
              </a:spcBef>
              <a:spcAft>
                <a:spcPts val="0"/>
              </a:spcAft>
              <a:buSzPts val="1400"/>
              <a:buChar char="○"/>
              <a:defRPr/>
            </a:lvl5pPr>
            <a:lvl6pPr marL="2743140" lvl="5" indent="-317493">
              <a:spcBef>
                <a:spcPts val="1600"/>
              </a:spcBef>
              <a:spcAft>
                <a:spcPts val="0"/>
              </a:spcAft>
              <a:buSzPts val="1400"/>
              <a:buChar char="■"/>
              <a:defRPr/>
            </a:lvl6pPr>
            <a:lvl7pPr marL="3200329" lvl="6" indent="-317493">
              <a:spcBef>
                <a:spcPts val="1600"/>
              </a:spcBef>
              <a:spcAft>
                <a:spcPts val="0"/>
              </a:spcAft>
              <a:buSzPts val="1400"/>
              <a:buChar char="●"/>
              <a:defRPr/>
            </a:lvl7pPr>
            <a:lvl8pPr marL="3657520" lvl="7" indent="-317493">
              <a:spcBef>
                <a:spcPts val="1600"/>
              </a:spcBef>
              <a:spcAft>
                <a:spcPts val="0"/>
              </a:spcAft>
              <a:buSzPts val="1400"/>
              <a:buChar char="○"/>
              <a:defRPr/>
            </a:lvl8pPr>
            <a:lvl9pPr marL="4114709" lvl="8" indent="-317493">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6217623"/>
            <a:ext cx="548700" cy="524800"/>
          </a:xfrm>
          <a:prstGeom prst="rect">
            <a:avLst/>
          </a:prstGeom>
        </p:spPr>
        <p:txBody>
          <a:bodyPr spcFirstLastPara="1" wrap="square" lIns="91423" tIns="91423" rIns="91423" bIns="9142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21995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box + lines">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657080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box gradient">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 name="Image" descr="Image"/>
          <p:cNvPicPr>
            <a:picLocks/>
          </p:cNvPicPr>
          <p:nvPr/>
        </p:nvPicPr>
        <p:blipFill>
          <a:blip r:embed="rId2">
            <a:extLst/>
          </a:blip>
          <a:stretch>
            <a:fillRect/>
          </a:stretch>
        </p:blipFill>
        <p:spPr>
          <a:xfrm>
            <a:off x="204789" y="289984"/>
            <a:ext cx="8734425" cy="6210301"/>
          </a:xfrm>
          <a:prstGeom prst="rect">
            <a:avLst/>
          </a:prstGeom>
          <a:ln w="12700">
            <a:miter lim="400000"/>
          </a:ln>
        </p:spPr>
      </p:pic>
      <p:sp>
        <p:nvSpPr>
          <p:cNvPr id="11" name="The Life Story: Moments of Change">
            <a:extLst>
              <a:ext uri="{FF2B5EF4-FFF2-40B4-BE49-F238E27FC236}">
                <a16:creationId xmlns:a16="http://schemas.microsoft.com/office/drawing/2014/main" id="{F2401C67-9F00-C748-A45D-1272C755A030}"/>
              </a:ext>
            </a:extLst>
          </p:cNvPr>
          <p:cNvSpPr txBox="1"/>
          <p:nvPr userDrawn="1"/>
        </p:nvSpPr>
        <p:spPr>
          <a:xfrm>
            <a:off x="217330" y="6597028"/>
            <a:ext cx="2052871"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sz="500" b="1" i="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2" name="The Life Story: Moments of Change">
            <a:extLst>
              <a:ext uri="{FF2B5EF4-FFF2-40B4-BE49-F238E27FC236}">
                <a16:creationId xmlns:a16="http://schemas.microsoft.com/office/drawing/2014/main" id="{0D324597-F9F5-2743-8B92-277DE0397EB6}"/>
              </a:ext>
            </a:extLst>
          </p:cNvPr>
          <p:cNvSpPr txBox="1"/>
          <p:nvPr userDrawn="1"/>
        </p:nvSpPr>
        <p:spPr>
          <a:xfrm>
            <a:off x="2493171" y="6597028"/>
            <a:ext cx="1002196"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lang="en-US"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THELIFESTORY.ORG</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he Life Story: Moments of Change">
            <a:extLst>
              <a:ext uri="{FF2B5EF4-FFF2-40B4-BE49-F238E27FC236}">
                <a16:creationId xmlns:a16="http://schemas.microsoft.com/office/drawing/2014/main" id="{39DC00E1-6DB8-E849-8630-E3018A54CF79}"/>
              </a:ext>
            </a:extLst>
          </p:cNvPr>
          <p:cNvSpPr txBox="1"/>
          <p:nvPr userDrawn="1"/>
        </p:nvSpPr>
        <p:spPr>
          <a:xfrm>
            <a:off x="4036222" y="6597028"/>
            <a:ext cx="731194"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kumimoji="0" lang="en-US" sz="500" b="1" i="0" u="none" strike="noStrike" cap="all" spc="63" normalizeH="0" baseline="0" dirty="0">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a:t>
            </a:r>
            <a:r>
              <a:rPr kumimoji="0" lang="en-US" sz="500" b="1" i="0" u="none" strike="noStrike" cap="all" spc="63" normalizeH="0" baseline="0" dirty="0" err="1">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thelifestory</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9948247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box warm grey">
    <p:spTree>
      <p:nvGrpSpPr>
        <p:cNvPr id="1" name=""/>
        <p:cNvGrpSpPr/>
        <p:nvPr/>
      </p:nvGrpSpPr>
      <p:grpSpPr>
        <a:xfrm>
          <a:off x="0" y="0"/>
          <a:ext cx="0" cy="0"/>
          <a:chOff x="0" y="0"/>
          <a:chExt cx="0" cy="0"/>
        </a:xfrm>
      </p:grpSpPr>
      <p:sp>
        <p:nvSpPr>
          <p:cNvPr id="33" name="Rectangle"/>
          <p:cNvSpPr/>
          <p:nvPr/>
        </p:nvSpPr>
        <p:spPr>
          <a:xfrm>
            <a:off x="203995" y="292695"/>
            <a:ext cx="8736013" cy="6209110"/>
          </a:xfrm>
          <a:prstGeom prst="rect">
            <a:avLst/>
          </a:prstGeom>
          <a:solidFill>
            <a:srgbClr val="F6F4F0"/>
          </a:solidFill>
          <a:ln w="12700">
            <a:miter lim="400000"/>
          </a:ln>
        </p:spPr>
        <p:txBody>
          <a:bodyPr lIns="19050" tIns="19050" rIns="19050" bIns="19050" anchor="ctr"/>
          <a:lstStyle/>
          <a:p>
            <a:pPr>
              <a:defRPr sz="3200">
                <a:solidFill>
                  <a:srgbClr val="FFFFFF"/>
                </a:solidFill>
              </a:defRPr>
            </a:pPr>
            <a:endParaRPr sz="1200"/>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he Life Story: Moments of Change">
            <a:extLst>
              <a:ext uri="{FF2B5EF4-FFF2-40B4-BE49-F238E27FC236}">
                <a16:creationId xmlns:a16="http://schemas.microsoft.com/office/drawing/2014/main" id="{817CA2C0-5FE6-444D-BEF4-FD011643A6A8}"/>
              </a:ext>
            </a:extLst>
          </p:cNvPr>
          <p:cNvSpPr txBox="1"/>
          <p:nvPr userDrawn="1"/>
        </p:nvSpPr>
        <p:spPr>
          <a:xfrm>
            <a:off x="217330" y="6597028"/>
            <a:ext cx="2052871"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sz="500" b="1" i="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2" name="The Life Story: Moments of Change">
            <a:extLst>
              <a:ext uri="{FF2B5EF4-FFF2-40B4-BE49-F238E27FC236}">
                <a16:creationId xmlns:a16="http://schemas.microsoft.com/office/drawing/2014/main" id="{50E87EB9-F76F-A442-B1A5-FBAAC0BAE1F9}"/>
              </a:ext>
            </a:extLst>
          </p:cNvPr>
          <p:cNvSpPr txBox="1"/>
          <p:nvPr userDrawn="1"/>
        </p:nvSpPr>
        <p:spPr>
          <a:xfrm>
            <a:off x="2493171" y="6597028"/>
            <a:ext cx="1002196"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lang="en-US"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THELIFESTORY.ORG</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he Life Story: Moments of Change">
            <a:extLst>
              <a:ext uri="{FF2B5EF4-FFF2-40B4-BE49-F238E27FC236}">
                <a16:creationId xmlns:a16="http://schemas.microsoft.com/office/drawing/2014/main" id="{EF336C97-5590-7B49-8A8E-8EB0D3A3EEA8}"/>
              </a:ext>
            </a:extLst>
          </p:cNvPr>
          <p:cNvSpPr txBox="1"/>
          <p:nvPr userDrawn="1"/>
        </p:nvSpPr>
        <p:spPr>
          <a:xfrm>
            <a:off x="4036222" y="6597028"/>
            <a:ext cx="731194"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kumimoji="0" lang="en-US" sz="500" b="1" i="0" u="none" strike="noStrike" cap="all" spc="63" normalizeH="0" baseline="0" dirty="0">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a:t>
            </a:r>
            <a:r>
              <a:rPr kumimoji="0" lang="en-US" sz="500" b="1" i="0" u="none" strike="noStrike" cap="all" spc="63" normalizeH="0" baseline="0" dirty="0" err="1">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thelifestory</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646989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white">
    <p:spTree>
      <p:nvGrpSpPr>
        <p:cNvPr id="1" name=""/>
        <p:cNvGrpSpPr/>
        <p:nvPr/>
      </p:nvGrpSpPr>
      <p:grpSpPr>
        <a:xfrm>
          <a:off x="0" y="0"/>
          <a:ext cx="0" cy="0"/>
          <a:chOff x="0" y="0"/>
          <a:chExt cx="0" cy="0"/>
        </a:xfrm>
      </p:grpSpPr>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 name="The Life Story: Moments of Change">
            <a:extLst>
              <a:ext uri="{FF2B5EF4-FFF2-40B4-BE49-F238E27FC236}">
                <a16:creationId xmlns:a16="http://schemas.microsoft.com/office/drawing/2014/main" id="{5549647E-D2A9-AC4B-BED7-B3FC2722C2C3}"/>
              </a:ext>
            </a:extLst>
          </p:cNvPr>
          <p:cNvSpPr txBox="1"/>
          <p:nvPr userDrawn="1"/>
        </p:nvSpPr>
        <p:spPr>
          <a:xfrm>
            <a:off x="217330" y="6597028"/>
            <a:ext cx="2052871"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sz="500" b="1" i="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1" name="The Life Story: Moments of Change">
            <a:extLst>
              <a:ext uri="{FF2B5EF4-FFF2-40B4-BE49-F238E27FC236}">
                <a16:creationId xmlns:a16="http://schemas.microsoft.com/office/drawing/2014/main" id="{82CC8F70-79B4-5149-BAEF-4DA26638328B}"/>
              </a:ext>
            </a:extLst>
          </p:cNvPr>
          <p:cNvSpPr txBox="1"/>
          <p:nvPr userDrawn="1"/>
        </p:nvSpPr>
        <p:spPr>
          <a:xfrm>
            <a:off x="2493171" y="6597028"/>
            <a:ext cx="1002196"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lang="en-US"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THELIFESTORY.ORG</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he Life Story: Moments of Change">
            <a:extLst>
              <a:ext uri="{FF2B5EF4-FFF2-40B4-BE49-F238E27FC236}">
                <a16:creationId xmlns:a16="http://schemas.microsoft.com/office/drawing/2014/main" id="{6279E0B7-B3D7-8A4A-9D8C-B6547CAD2235}"/>
              </a:ext>
            </a:extLst>
          </p:cNvPr>
          <p:cNvSpPr txBox="1"/>
          <p:nvPr userDrawn="1"/>
        </p:nvSpPr>
        <p:spPr>
          <a:xfrm>
            <a:off x="4036222" y="6597028"/>
            <a:ext cx="731194"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kumimoji="0" lang="en-US" sz="500" b="1" i="0" u="none" strike="noStrike" cap="all" spc="63" normalizeH="0" baseline="0" dirty="0">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a:t>
            </a:r>
            <a:r>
              <a:rPr kumimoji="0" lang="en-US" sz="500" b="1" i="0" u="none" strike="noStrike" cap="all" spc="63" normalizeH="0" baseline="0" dirty="0" err="1">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thelifestory</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1557492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reserve="1">
  <p:cSld name="1_QUOTE-blue">
    <p:spTree>
      <p:nvGrpSpPr>
        <p:cNvPr id="1" name=""/>
        <p:cNvGrpSpPr/>
        <p:nvPr/>
      </p:nvGrpSpPr>
      <p:grpSpPr>
        <a:xfrm>
          <a:off x="0" y="0"/>
          <a:ext cx="0" cy="0"/>
          <a:chOff x="0" y="0"/>
          <a:chExt cx="0" cy="0"/>
        </a:xfrm>
      </p:grpSpPr>
      <p:sp>
        <p:nvSpPr>
          <p:cNvPr id="100" name="Rectangle"/>
          <p:cNvSpPr/>
          <p:nvPr/>
        </p:nvSpPr>
        <p:spPr>
          <a:xfrm>
            <a:off x="203995" y="292695"/>
            <a:ext cx="8736013" cy="6209110"/>
          </a:xfrm>
          <a:prstGeom prst="rect">
            <a:avLst/>
          </a:prstGeom>
          <a:solidFill>
            <a:srgbClr val="F6F4F0"/>
          </a:solidFill>
          <a:ln w="12700">
            <a:miter lim="400000"/>
          </a:ln>
        </p:spPr>
        <p:txBody>
          <a:bodyPr lIns="19050" tIns="19050" rIns="19050" bIns="19050" anchor="ctr"/>
          <a:lstStyle/>
          <a:p>
            <a:pPr>
              <a:defRPr sz="3200">
                <a:solidFill>
                  <a:srgbClr val="FFFFFF"/>
                </a:solidFill>
              </a:defRPr>
            </a:pPr>
            <a:endParaRPr sz="1200"/>
          </a:p>
        </p:txBody>
      </p:sp>
      <p:pic>
        <p:nvPicPr>
          <p:cNvPr id="9" name="Image" descr="Image">
            <a:extLst>
              <a:ext uri="{FF2B5EF4-FFF2-40B4-BE49-F238E27FC236}">
                <a16:creationId xmlns:a16="http://schemas.microsoft.com/office/drawing/2014/main" id="{3EF6C1D7-360C-F14A-97AF-A946233ED0FE}"/>
              </a:ext>
            </a:extLst>
          </p:cNvPr>
          <p:cNvPicPr>
            <a:picLocks noChangeAspect="1"/>
          </p:cNvPicPr>
          <p:nvPr userDrawn="1"/>
        </p:nvPicPr>
        <p:blipFill>
          <a:blip r:embed="rId2">
            <a:alphaModFix amt="40000"/>
            <a:extLst/>
          </a:blip>
          <a:stretch>
            <a:fillRect/>
          </a:stretch>
        </p:blipFill>
        <p:spPr>
          <a:xfrm>
            <a:off x="4137216" y="952661"/>
            <a:ext cx="869571" cy="912197"/>
          </a:xfrm>
          <a:prstGeom prst="rect">
            <a:avLst/>
          </a:prstGeom>
          <a:ln w="12700">
            <a:miter lim="400000"/>
          </a:ln>
        </p:spPr>
      </p:pic>
      <p:pic>
        <p:nvPicPr>
          <p:cNvPr id="10" name="Image" descr="Image">
            <a:extLst>
              <a:ext uri="{FF2B5EF4-FFF2-40B4-BE49-F238E27FC236}">
                <a16:creationId xmlns:a16="http://schemas.microsoft.com/office/drawing/2014/main" id="{89370A63-E066-2F47-AAB2-5B62A64F5474}"/>
              </a:ext>
            </a:extLst>
          </p:cNvPr>
          <p:cNvPicPr>
            <a:picLocks noChangeAspect="1"/>
          </p:cNvPicPr>
          <p:nvPr userDrawn="1"/>
        </p:nvPicPr>
        <p:blipFill>
          <a:blip r:embed="rId2">
            <a:alphaModFix amt="40000"/>
            <a:extLst/>
          </a:blip>
          <a:stretch>
            <a:fillRect/>
          </a:stretch>
        </p:blipFill>
        <p:spPr>
          <a:xfrm rot="10800000">
            <a:off x="4137216" y="4931983"/>
            <a:ext cx="869571" cy="912197"/>
          </a:xfrm>
          <a:prstGeom prst="rect">
            <a:avLst/>
          </a:prstGeom>
          <a:ln w="12700">
            <a:miter lim="400000"/>
          </a:ln>
        </p:spPr>
      </p:pic>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13" name="The Life Story: Moments of Change">
            <a:extLst>
              <a:ext uri="{FF2B5EF4-FFF2-40B4-BE49-F238E27FC236}">
                <a16:creationId xmlns:a16="http://schemas.microsoft.com/office/drawing/2014/main" id="{3FA9FFEB-8F12-A24F-A29B-2B5CF88E3BA8}"/>
              </a:ext>
            </a:extLst>
          </p:cNvPr>
          <p:cNvSpPr txBox="1"/>
          <p:nvPr userDrawn="1"/>
        </p:nvSpPr>
        <p:spPr>
          <a:xfrm>
            <a:off x="217330" y="6597028"/>
            <a:ext cx="2052871"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sz="500" b="1" i="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F8D81E0A-2EA8-1C40-B49D-2DFF3BB882EF}"/>
              </a:ext>
            </a:extLst>
          </p:cNvPr>
          <p:cNvSpPr txBox="1"/>
          <p:nvPr userDrawn="1"/>
        </p:nvSpPr>
        <p:spPr>
          <a:xfrm>
            <a:off x="2493171" y="6597028"/>
            <a:ext cx="1002196"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lang="en-US"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THELIFESTORY.ORG</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485748F1-84F3-464D-A66A-F5E1691F743F}"/>
              </a:ext>
            </a:extLst>
          </p:cNvPr>
          <p:cNvSpPr txBox="1"/>
          <p:nvPr userDrawn="1"/>
        </p:nvSpPr>
        <p:spPr>
          <a:xfrm>
            <a:off x="4036222" y="6597028"/>
            <a:ext cx="731194"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kumimoji="0" lang="en-US" sz="500" b="1" i="0" u="none" strike="noStrike" cap="all" spc="63" normalizeH="0" baseline="0" dirty="0">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a:t>
            </a:r>
            <a:r>
              <a:rPr kumimoji="0" lang="en-US" sz="500" b="1" i="0" u="none" strike="noStrike" cap="all" spc="63" normalizeH="0" baseline="0" dirty="0" err="1">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thelifestory</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9078610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QUOTE-aqua">
    <p:spTree>
      <p:nvGrpSpPr>
        <p:cNvPr id="1" name=""/>
        <p:cNvGrpSpPr/>
        <p:nvPr/>
      </p:nvGrpSpPr>
      <p:grpSpPr>
        <a:xfrm>
          <a:off x="0" y="0"/>
          <a:ext cx="0" cy="0"/>
          <a:chOff x="0" y="0"/>
          <a:chExt cx="0" cy="0"/>
        </a:xfrm>
      </p:grpSpPr>
      <p:sp>
        <p:nvSpPr>
          <p:cNvPr id="64" name="Rectangle"/>
          <p:cNvSpPr/>
          <p:nvPr/>
        </p:nvSpPr>
        <p:spPr>
          <a:xfrm>
            <a:off x="203995" y="292695"/>
            <a:ext cx="8736013" cy="6209110"/>
          </a:xfrm>
          <a:prstGeom prst="rect">
            <a:avLst/>
          </a:prstGeom>
          <a:solidFill>
            <a:srgbClr val="F6F4F0"/>
          </a:solidFill>
          <a:ln w="12700">
            <a:miter lim="400000"/>
          </a:ln>
        </p:spPr>
        <p:txBody>
          <a:bodyPr lIns="19050" tIns="19050" rIns="19050" bIns="19050" anchor="ctr"/>
          <a:lstStyle/>
          <a:p>
            <a:pPr>
              <a:defRPr sz="3200">
                <a:solidFill>
                  <a:srgbClr val="FFFFFF"/>
                </a:solidFill>
              </a:defRPr>
            </a:pPr>
            <a:endParaRPr sz="1200"/>
          </a:p>
        </p:txBody>
      </p:sp>
      <p:pic>
        <p:nvPicPr>
          <p:cNvPr id="65" name="Image" descr="Image"/>
          <p:cNvPicPr>
            <a:picLocks noChangeAspect="1"/>
          </p:cNvPicPr>
          <p:nvPr/>
        </p:nvPicPr>
        <p:blipFill>
          <a:blip r:embed="rId2">
            <a:alphaModFix amt="40183"/>
            <a:extLst/>
          </a:blip>
          <a:stretch>
            <a:fillRect/>
          </a:stretch>
        </p:blipFill>
        <p:spPr>
          <a:xfrm>
            <a:off x="4137216" y="955201"/>
            <a:ext cx="869571" cy="912197"/>
          </a:xfrm>
          <a:prstGeom prst="rect">
            <a:avLst/>
          </a:prstGeom>
          <a:ln w="12700">
            <a:miter lim="400000"/>
          </a:ln>
        </p:spPr>
      </p:pic>
      <p:pic>
        <p:nvPicPr>
          <p:cNvPr id="66" name="Image" descr="Image"/>
          <p:cNvPicPr>
            <a:picLocks noChangeAspect="1"/>
          </p:cNvPicPr>
          <p:nvPr/>
        </p:nvPicPr>
        <p:blipFill>
          <a:blip r:embed="rId2">
            <a:alphaModFix amt="40183"/>
            <a:extLst/>
          </a:blip>
          <a:stretch>
            <a:fillRect/>
          </a:stretch>
        </p:blipFill>
        <p:spPr>
          <a:xfrm rot="10800000">
            <a:off x="4137216" y="4934523"/>
            <a:ext cx="869571" cy="912197"/>
          </a:xfrm>
          <a:prstGeom prst="rect">
            <a:avLst/>
          </a:prstGeom>
          <a:ln w="12700">
            <a:miter lim="400000"/>
          </a:ln>
        </p:spPr>
      </p:pic>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 name="The Life Story: Moments of Change">
            <a:extLst>
              <a:ext uri="{FF2B5EF4-FFF2-40B4-BE49-F238E27FC236}">
                <a16:creationId xmlns:a16="http://schemas.microsoft.com/office/drawing/2014/main" id="{41DE72AC-4028-2D41-AA26-648F68DA3DDA}"/>
              </a:ext>
            </a:extLst>
          </p:cNvPr>
          <p:cNvSpPr txBox="1"/>
          <p:nvPr userDrawn="1"/>
        </p:nvSpPr>
        <p:spPr>
          <a:xfrm>
            <a:off x="217330" y="6597028"/>
            <a:ext cx="2052871"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sz="500" b="1" i="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46C1A6EB-045C-9A40-8A89-CEBA010F4E9D}"/>
              </a:ext>
            </a:extLst>
          </p:cNvPr>
          <p:cNvSpPr txBox="1"/>
          <p:nvPr userDrawn="1"/>
        </p:nvSpPr>
        <p:spPr>
          <a:xfrm>
            <a:off x="2493171" y="6597028"/>
            <a:ext cx="1002196"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lang="en-US"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THELIFESTORY.ORG</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E5E19CF7-D137-5C46-A776-32E56DCE63DC}"/>
              </a:ext>
            </a:extLst>
          </p:cNvPr>
          <p:cNvSpPr txBox="1"/>
          <p:nvPr userDrawn="1"/>
        </p:nvSpPr>
        <p:spPr>
          <a:xfrm>
            <a:off x="4036222" y="6597028"/>
            <a:ext cx="731194"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kumimoji="0" lang="en-US" sz="500" b="1" i="0" u="none" strike="noStrike" cap="all" spc="63" normalizeH="0" baseline="0" dirty="0">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a:t>
            </a:r>
            <a:r>
              <a:rPr kumimoji="0" lang="en-US" sz="500" b="1" i="0" u="none" strike="noStrike" cap="all" spc="63" normalizeH="0" baseline="0" dirty="0" err="1">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thelifestory</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6655518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88" y="1373189"/>
            <a:ext cx="8229600" cy="796925"/>
          </a:xfrm>
        </p:spPr>
        <p:txBody>
          <a:bodyPr>
            <a:noAutofit/>
          </a:bodyPr>
          <a:lstStyle>
            <a:lvl1pPr>
              <a:defRPr sz="4400" b="0">
                <a:solidFill>
                  <a:schemeClr val="accent1"/>
                </a:solidFill>
              </a:defRPr>
            </a:lvl1pPr>
          </a:lstStyle>
          <a:p>
            <a:r>
              <a:rPr lang="en-US" dirty="0"/>
              <a:t>Today’s Agenda</a:t>
            </a:r>
          </a:p>
        </p:txBody>
      </p:sp>
      <p:sp>
        <p:nvSpPr>
          <p:cNvPr id="9" name="Content Placeholder 8"/>
          <p:cNvSpPr>
            <a:spLocks noGrp="1"/>
          </p:cNvSpPr>
          <p:nvPr>
            <p:ph sz="quarter" idx="12"/>
          </p:nvPr>
        </p:nvSpPr>
        <p:spPr>
          <a:xfrm>
            <a:off x="457200" y="2286000"/>
            <a:ext cx="8229600" cy="3657600"/>
          </a:xfrm>
        </p:spPr>
        <p:txBody>
          <a:bodyPr>
            <a:noAutofit/>
          </a:bodyPr>
          <a:lstStyle>
            <a:lvl1pPr marL="342893" indent="-342893">
              <a:buFont typeface="+mj-lt"/>
              <a:buAutoNum type="arabicPeriod"/>
              <a:defRPr sz="2800" baseline="0">
                <a:solidFill>
                  <a:schemeClr val="accent1"/>
                </a:solidFill>
              </a:defRPr>
            </a:lvl1pPr>
            <a:lvl2pPr marL="628636" indent="-284157">
              <a:buFont typeface="Arial" panose="020B0604020202020204" pitchFamily="34" charset="0"/>
              <a:buChar char="•"/>
              <a:defRPr sz="2800">
                <a:solidFill>
                  <a:schemeClr val="accent1"/>
                </a:solidFill>
              </a:defRPr>
            </a:lvl2pPr>
            <a:lvl3pPr marL="630922" indent="-283458">
              <a:buFont typeface="Arial" panose="020B0604020202020204" pitchFamily="34" charset="0"/>
              <a:buChar char="•"/>
              <a:defRPr sz="2800">
                <a:solidFill>
                  <a:schemeClr val="accent1"/>
                </a:solidFill>
              </a:defRPr>
            </a:lvl3pPr>
            <a:lvl4pPr marL="630922" indent="-283458">
              <a:buFont typeface="Arial" panose="020B0604020202020204" pitchFamily="34" charset="0"/>
              <a:buChar char="•"/>
              <a:defRPr sz="2800">
                <a:solidFill>
                  <a:srgbClr val="003CA5"/>
                </a:solidFill>
              </a:defRPr>
            </a:lvl4pPr>
            <a:lvl5pPr marL="630922" indent="-283458">
              <a:buFont typeface="Arial" panose="020B0604020202020204" pitchFamily="34" charset="0"/>
              <a:buChar char="•"/>
              <a:defRPr sz="2800">
                <a:solidFill>
                  <a:srgbClr val="003CA5"/>
                </a:solidFill>
              </a:defRPr>
            </a:lvl5pPr>
            <a:lvl6pPr marL="630922" indent="-283458">
              <a:buFont typeface="Arial" panose="020B0604020202020204" pitchFamily="34" charset="0"/>
              <a:buChar char="•"/>
              <a:defRPr sz="2800">
                <a:solidFill>
                  <a:schemeClr val="accent1"/>
                </a:solidFill>
              </a:defRPr>
            </a:lvl6pPr>
            <a:lvl7pPr marL="630922" indent="-283458">
              <a:buFont typeface="Arial" panose="020B0604020202020204" pitchFamily="34" charset="0"/>
              <a:buChar char="•"/>
              <a:defRPr sz="2800">
                <a:solidFill>
                  <a:srgbClr val="003CA5"/>
                </a:solidFill>
              </a:defRPr>
            </a:lvl7pPr>
            <a:lvl8pPr marL="630922" indent="-283458">
              <a:buFont typeface="Arial" panose="020B0604020202020204" pitchFamily="34" charset="0"/>
              <a:buChar char="•"/>
              <a:defRPr sz="2800">
                <a:solidFill>
                  <a:srgbClr val="003CA5"/>
                </a:solidFill>
              </a:defRPr>
            </a:lvl8pPr>
            <a:lvl9pPr marL="630922" indent="-283458">
              <a:buFont typeface="Arial" panose="020B0604020202020204" pitchFamily="34" charset="0"/>
              <a:buChar char="•"/>
              <a:defRPr sz="2800">
                <a:solidFill>
                  <a:srgbClr val="003CA5"/>
                </a:solidFill>
              </a:defRPr>
            </a:lvl9pPr>
          </a:lstStyle>
          <a:p>
            <a:pPr lvl="0"/>
            <a:r>
              <a:rPr lang="en-US"/>
              <a:t>Click to edit Master text styles</a:t>
            </a:r>
          </a:p>
          <a:p>
            <a:pPr lvl="1"/>
            <a:r>
              <a:rPr lang="en-US"/>
              <a:t>Second level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01" y="6217920"/>
            <a:ext cx="1577339" cy="443484"/>
          </a:xfrm>
          <a:prstGeom prst="rect">
            <a:avLst/>
          </a:prstGeom>
        </p:spPr>
      </p:pic>
      <p:sp>
        <p:nvSpPr>
          <p:cNvPr id="4" name="Date Placeholder 3"/>
          <p:cNvSpPr>
            <a:spLocks noGrp="1"/>
          </p:cNvSpPr>
          <p:nvPr>
            <p:ph type="dt" sz="half" idx="13"/>
          </p:nvPr>
        </p:nvSpPr>
        <p:spPr/>
        <p:txBody>
          <a:bodyPr/>
          <a:lstStyle/>
          <a:p>
            <a:r>
              <a:rPr lang="en-US" dirty="0"/>
              <a:t>Month Day, Year</a:t>
            </a:r>
          </a:p>
        </p:txBody>
      </p:sp>
      <p:sp>
        <p:nvSpPr>
          <p:cNvPr id="5" name="Slide Number Placeholder 4"/>
          <p:cNvSpPr>
            <a:spLocks noGrp="1"/>
          </p:cNvSpPr>
          <p:nvPr>
            <p:ph type="sldNum" sz="quarter" idx="14"/>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10078395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QUOTE-green">
    <p:spTree>
      <p:nvGrpSpPr>
        <p:cNvPr id="1" name=""/>
        <p:cNvGrpSpPr/>
        <p:nvPr/>
      </p:nvGrpSpPr>
      <p:grpSpPr>
        <a:xfrm>
          <a:off x="0" y="0"/>
          <a:ext cx="0" cy="0"/>
          <a:chOff x="0" y="0"/>
          <a:chExt cx="0" cy="0"/>
        </a:xfrm>
      </p:grpSpPr>
      <p:sp>
        <p:nvSpPr>
          <p:cNvPr id="76" name="Rectangle"/>
          <p:cNvSpPr/>
          <p:nvPr/>
        </p:nvSpPr>
        <p:spPr>
          <a:xfrm>
            <a:off x="203995" y="292695"/>
            <a:ext cx="8736013" cy="6209110"/>
          </a:xfrm>
          <a:prstGeom prst="rect">
            <a:avLst/>
          </a:prstGeom>
          <a:solidFill>
            <a:srgbClr val="F6F4F0"/>
          </a:solidFill>
          <a:ln w="12700">
            <a:miter lim="400000"/>
          </a:ln>
        </p:spPr>
        <p:txBody>
          <a:bodyPr lIns="19050" tIns="19050" rIns="19050" bIns="19050" anchor="ctr"/>
          <a:lstStyle/>
          <a:p>
            <a:pPr>
              <a:defRPr sz="3200">
                <a:solidFill>
                  <a:srgbClr val="FFFFFF"/>
                </a:solidFill>
              </a:defRPr>
            </a:pPr>
            <a:endParaRPr sz="1200"/>
          </a:p>
        </p:txBody>
      </p:sp>
      <p:pic>
        <p:nvPicPr>
          <p:cNvPr id="77" name="Image" descr="Image"/>
          <p:cNvPicPr>
            <a:picLocks noChangeAspect="1"/>
          </p:cNvPicPr>
          <p:nvPr/>
        </p:nvPicPr>
        <p:blipFill>
          <a:blip r:embed="rId2">
            <a:alphaModFix amt="30000"/>
            <a:extLst/>
          </a:blip>
          <a:stretch>
            <a:fillRect/>
          </a:stretch>
        </p:blipFill>
        <p:spPr>
          <a:xfrm>
            <a:off x="4137216" y="955201"/>
            <a:ext cx="869571" cy="912197"/>
          </a:xfrm>
          <a:prstGeom prst="rect">
            <a:avLst/>
          </a:prstGeom>
          <a:ln w="12700">
            <a:miter lim="400000"/>
          </a:ln>
        </p:spPr>
      </p:pic>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81" name="Image" descr="Image"/>
          <p:cNvPicPr>
            <a:picLocks noChangeAspect="1"/>
          </p:cNvPicPr>
          <p:nvPr/>
        </p:nvPicPr>
        <p:blipFill>
          <a:blip r:embed="rId2">
            <a:alphaModFix amt="30000"/>
            <a:extLst/>
          </a:blip>
          <a:stretch>
            <a:fillRect/>
          </a:stretch>
        </p:blipFill>
        <p:spPr>
          <a:xfrm rot="10800000">
            <a:off x="4137216" y="4934523"/>
            <a:ext cx="869571" cy="912197"/>
          </a:xfrm>
          <a:prstGeom prst="rect">
            <a:avLst/>
          </a:prstGeom>
          <a:ln w="12700">
            <a:miter lim="400000"/>
          </a:ln>
        </p:spPr>
      </p:pic>
      <p:sp>
        <p:nvSpPr>
          <p:cNvPr id="13" name="The Life Story: Moments of Change">
            <a:extLst>
              <a:ext uri="{FF2B5EF4-FFF2-40B4-BE49-F238E27FC236}">
                <a16:creationId xmlns:a16="http://schemas.microsoft.com/office/drawing/2014/main" id="{2F1B90B6-4356-DE49-A113-69F6C9DF4117}"/>
              </a:ext>
            </a:extLst>
          </p:cNvPr>
          <p:cNvSpPr txBox="1"/>
          <p:nvPr userDrawn="1"/>
        </p:nvSpPr>
        <p:spPr>
          <a:xfrm>
            <a:off x="217330" y="6597028"/>
            <a:ext cx="2052871"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sz="500" b="1" i="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E888C738-DC08-F449-AA49-1CB4F556574B}"/>
              </a:ext>
            </a:extLst>
          </p:cNvPr>
          <p:cNvSpPr txBox="1"/>
          <p:nvPr userDrawn="1"/>
        </p:nvSpPr>
        <p:spPr>
          <a:xfrm>
            <a:off x="2493171" y="6597028"/>
            <a:ext cx="1002196"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lang="en-US"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THELIFESTORY.ORG</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AC654FA3-1E2D-CE4C-BE3C-CE70FC6EE4E9}"/>
              </a:ext>
            </a:extLst>
          </p:cNvPr>
          <p:cNvSpPr txBox="1"/>
          <p:nvPr userDrawn="1"/>
        </p:nvSpPr>
        <p:spPr>
          <a:xfrm>
            <a:off x="4036222" y="6597028"/>
            <a:ext cx="731194"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kumimoji="0" lang="en-US" sz="500" b="1" i="0" u="none" strike="noStrike" cap="all" spc="63" normalizeH="0" baseline="0" dirty="0">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a:t>
            </a:r>
            <a:r>
              <a:rPr kumimoji="0" lang="en-US" sz="500" b="1" i="0" u="none" strike="noStrike" cap="all" spc="63" normalizeH="0" baseline="0" dirty="0" err="1">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thelifestory</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4727645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QUOTE-pink">
    <p:spTree>
      <p:nvGrpSpPr>
        <p:cNvPr id="1" name=""/>
        <p:cNvGrpSpPr/>
        <p:nvPr/>
      </p:nvGrpSpPr>
      <p:grpSpPr>
        <a:xfrm>
          <a:off x="0" y="0"/>
          <a:ext cx="0" cy="0"/>
          <a:chOff x="0" y="0"/>
          <a:chExt cx="0" cy="0"/>
        </a:xfrm>
      </p:grpSpPr>
      <p:sp>
        <p:nvSpPr>
          <p:cNvPr id="88" name="Rectangle"/>
          <p:cNvSpPr/>
          <p:nvPr/>
        </p:nvSpPr>
        <p:spPr>
          <a:xfrm>
            <a:off x="203995" y="292695"/>
            <a:ext cx="8736013" cy="6209110"/>
          </a:xfrm>
          <a:prstGeom prst="rect">
            <a:avLst/>
          </a:prstGeom>
          <a:solidFill>
            <a:srgbClr val="F6F4F0"/>
          </a:solidFill>
          <a:ln w="12700">
            <a:miter lim="400000"/>
          </a:ln>
        </p:spPr>
        <p:txBody>
          <a:bodyPr lIns="19050" tIns="19050" rIns="19050" bIns="19050" anchor="ctr"/>
          <a:lstStyle/>
          <a:p>
            <a:pPr>
              <a:defRPr sz="3200">
                <a:solidFill>
                  <a:srgbClr val="FFFFFF"/>
                </a:solidFill>
              </a:defRPr>
            </a:pPr>
            <a:endParaRPr sz="1200"/>
          </a:p>
        </p:txBody>
      </p:sp>
      <p:pic>
        <p:nvPicPr>
          <p:cNvPr id="89" name="Image" descr="Image"/>
          <p:cNvPicPr>
            <a:picLocks noChangeAspect="1"/>
          </p:cNvPicPr>
          <p:nvPr/>
        </p:nvPicPr>
        <p:blipFill>
          <a:blip r:embed="rId2">
            <a:alphaModFix amt="34916"/>
            <a:extLst/>
          </a:blip>
          <a:stretch>
            <a:fillRect/>
          </a:stretch>
        </p:blipFill>
        <p:spPr>
          <a:xfrm rot="10800000">
            <a:off x="4137216" y="4934523"/>
            <a:ext cx="869571" cy="912197"/>
          </a:xfrm>
          <a:prstGeom prst="rect">
            <a:avLst/>
          </a:prstGeom>
          <a:ln w="12700">
            <a:miter lim="400000"/>
          </a:ln>
        </p:spPr>
      </p:pic>
      <p:pic>
        <p:nvPicPr>
          <p:cNvPr id="90" name="Image" descr="Image"/>
          <p:cNvPicPr>
            <a:picLocks noChangeAspect="1"/>
          </p:cNvPicPr>
          <p:nvPr/>
        </p:nvPicPr>
        <p:blipFill>
          <a:blip r:embed="rId2">
            <a:alphaModFix amt="34916"/>
            <a:extLst/>
          </a:blip>
          <a:stretch>
            <a:fillRect/>
          </a:stretch>
        </p:blipFill>
        <p:spPr>
          <a:xfrm>
            <a:off x="4137216" y="955201"/>
            <a:ext cx="869571" cy="912197"/>
          </a:xfrm>
          <a:prstGeom prst="rect">
            <a:avLst/>
          </a:prstGeom>
          <a:ln w="12700">
            <a:miter lim="400000"/>
          </a:ln>
        </p:spPr>
      </p:pic>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 name="The Life Story: Moments of Change">
            <a:extLst>
              <a:ext uri="{FF2B5EF4-FFF2-40B4-BE49-F238E27FC236}">
                <a16:creationId xmlns:a16="http://schemas.microsoft.com/office/drawing/2014/main" id="{4CA53D67-82FF-224F-8CBD-F2A0490B787E}"/>
              </a:ext>
            </a:extLst>
          </p:cNvPr>
          <p:cNvSpPr txBox="1"/>
          <p:nvPr userDrawn="1"/>
        </p:nvSpPr>
        <p:spPr>
          <a:xfrm>
            <a:off x="217330" y="6597028"/>
            <a:ext cx="2052871"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sz="500" b="1" i="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CAA5CF61-97B3-E245-9BEF-0712202F42B5}"/>
              </a:ext>
            </a:extLst>
          </p:cNvPr>
          <p:cNvSpPr txBox="1"/>
          <p:nvPr userDrawn="1"/>
        </p:nvSpPr>
        <p:spPr>
          <a:xfrm>
            <a:off x="2493171" y="6597028"/>
            <a:ext cx="1002196"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lang="en-US"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THELIFESTORY.ORG</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665CB132-1B2E-244E-8E76-38B1E0521570}"/>
              </a:ext>
            </a:extLst>
          </p:cNvPr>
          <p:cNvSpPr txBox="1"/>
          <p:nvPr userDrawn="1"/>
        </p:nvSpPr>
        <p:spPr>
          <a:xfrm>
            <a:off x="4036222" y="6597028"/>
            <a:ext cx="731194"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kumimoji="0" lang="en-US" sz="500" b="1" i="0" u="none" strike="noStrike" cap="all" spc="63" normalizeH="0" baseline="0" dirty="0">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a:t>
            </a:r>
            <a:r>
              <a:rPr kumimoji="0" lang="en-US" sz="500" b="1" i="0" u="none" strike="noStrike" cap="all" spc="63" normalizeH="0" baseline="0" dirty="0" err="1">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thelifestory</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9868767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QUOTE-grey">
    <p:spTree>
      <p:nvGrpSpPr>
        <p:cNvPr id="1" name=""/>
        <p:cNvGrpSpPr/>
        <p:nvPr/>
      </p:nvGrpSpPr>
      <p:grpSpPr>
        <a:xfrm>
          <a:off x="0" y="0"/>
          <a:ext cx="0" cy="0"/>
          <a:chOff x="0" y="0"/>
          <a:chExt cx="0" cy="0"/>
        </a:xfrm>
      </p:grpSpPr>
      <p:sp>
        <p:nvSpPr>
          <p:cNvPr id="100" name="Rectangle"/>
          <p:cNvSpPr/>
          <p:nvPr/>
        </p:nvSpPr>
        <p:spPr>
          <a:xfrm>
            <a:off x="203995" y="292695"/>
            <a:ext cx="8736013" cy="6209110"/>
          </a:xfrm>
          <a:prstGeom prst="rect">
            <a:avLst/>
          </a:prstGeom>
          <a:solidFill>
            <a:srgbClr val="F6F4F0"/>
          </a:solidFill>
          <a:ln w="12700">
            <a:miter lim="400000"/>
          </a:ln>
        </p:spPr>
        <p:txBody>
          <a:bodyPr lIns="19050" tIns="19050" rIns="19050" bIns="19050" anchor="ctr"/>
          <a:lstStyle/>
          <a:p>
            <a:pPr>
              <a:defRPr sz="3200">
                <a:solidFill>
                  <a:srgbClr val="FFFFFF"/>
                </a:solidFill>
              </a:defRPr>
            </a:pPr>
            <a:endParaRPr sz="1200"/>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pic>
        <p:nvPicPr>
          <p:cNvPr id="104" name="Image" descr="Image"/>
          <p:cNvPicPr>
            <a:picLocks noChangeAspect="1"/>
          </p:cNvPicPr>
          <p:nvPr/>
        </p:nvPicPr>
        <p:blipFill>
          <a:blip r:embed="rId2">
            <a:extLst/>
          </a:blip>
          <a:stretch>
            <a:fillRect/>
          </a:stretch>
        </p:blipFill>
        <p:spPr>
          <a:xfrm>
            <a:off x="4137216" y="955190"/>
            <a:ext cx="869571" cy="912197"/>
          </a:xfrm>
          <a:prstGeom prst="rect">
            <a:avLst/>
          </a:prstGeom>
          <a:ln w="12700">
            <a:miter lim="400000"/>
          </a:ln>
        </p:spPr>
      </p:pic>
      <p:pic>
        <p:nvPicPr>
          <p:cNvPr id="105" name="Image" descr="Image"/>
          <p:cNvPicPr>
            <a:picLocks noChangeAspect="1"/>
          </p:cNvPicPr>
          <p:nvPr/>
        </p:nvPicPr>
        <p:blipFill>
          <a:blip r:embed="rId2">
            <a:extLst/>
          </a:blip>
          <a:stretch>
            <a:fillRect/>
          </a:stretch>
        </p:blipFill>
        <p:spPr>
          <a:xfrm rot="10800000">
            <a:off x="4137216" y="4934523"/>
            <a:ext cx="869571" cy="912197"/>
          </a:xfrm>
          <a:prstGeom prst="rect">
            <a:avLst/>
          </a:prstGeom>
          <a:ln w="12700">
            <a:miter lim="400000"/>
          </a:ln>
        </p:spPr>
      </p:pic>
      <p:sp>
        <p:nvSpPr>
          <p:cNvPr id="13" name="The Life Story: Moments of Change">
            <a:extLst>
              <a:ext uri="{FF2B5EF4-FFF2-40B4-BE49-F238E27FC236}">
                <a16:creationId xmlns:a16="http://schemas.microsoft.com/office/drawing/2014/main" id="{3FA9FFEB-8F12-A24F-A29B-2B5CF88E3BA8}"/>
              </a:ext>
            </a:extLst>
          </p:cNvPr>
          <p:cNvSpPr txBox="1"/>
          <p:nvPr userDrawn="1"/>
        </p:nvSpPr>
        <p:spPr>
          <a:xfrm>
            <a:off x="217330" y="6597028"/>
            <a:ext cx="2052871"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sz="500" b="1" i="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F8D81E0A-2EA8-1C40-B49D-2DFF3BB882EF}"/>
              </a:ext>
            </a:extLst>
          </p:cNvPr>
          <p:cNvSpPr txBox="1"/>
          <p:nvPr userDrawn="1"/>
        </p:nvSpPr>
        <p:spPr>
          <a:xfrm>
            <a:off x="2493171" y="6597028"/>
            <a:ext cx="1002196"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lang="en-US"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THELIFESTORY.ORG</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485748F1-84F3-464D-A66A-F5E1691F743F}"/>
              </a:ext>
            </a:extLst>
          </p:cNvPr>
          <p:cNvSpPr txBox="1"/>
          <p:nvPr userDrawn="1"/>
        </p:nvSpPr>
        <p:spPr>
          <a:xfrm>
            <a:off x="4036222" y="6597028"/>
            <a:ext cx="731194"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kumimoji="0" lang="en-US" sz="500" b="1" i="0" u="none" strike="noStrike" cap="all" spc="63" normalizeH="0" baseline="0" dirty="0">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a:t>
            </a:r>
            <a:r>
              <a:rPr kumimoji="0" lang="en-US" sz="500" b="1" i="0" u="none" strike="noStrike" cap="all" spc="63" normalizeH="0" baseline="0" dirty="0" err="1">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thelifestory</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8847931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reserve="1">
  <p:cSld name="1_QUOTE-green2">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4773078C-5035-364A-94DF-C542AC09C0FC}"/>
              </a:ext>
            </a:extLst>
          </p:cNvPr>
          <p:cNvSpPr/>
          <p:nvPr userDrawn="1"/>
        </p:nvSpPr>
        <p:spPr>
          <a:xfrm>
            <a:off x="203995" y="292695"/>
            <a:ext cx="8736013" cy="6209110"/>
          </a:xfrm>
          <a:prstGeom prst="rect">
            <a:avLst/>
          </a:prstGeom>
          <a:solidFill>
            <a:srgbClr val="F6F4F0"/>
          </a:solidFill>
          <a:ln w="12700">
            <a:miter lim="400000"/>
          </a:ln>
        </p:spPr>
        <p:txBody>
          <a:bodyPr lIns="19050" tIns="19050" rIns="19050" bIns="19050" anchor="ctr"/>
          <a:lstStyle/>
          <a:p>
            <a:pPr>
              <a:defRPr sz="3200">
                <a:solidFill>
                  <a:srgbClr val="FFFFFF"/>
                </a:solidFill>
              </a:defRPr>
            </a:pPr>
            <a:endParaRPr sz="1200"/>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13" name="The Life Story: Moments of Change">
            <a:extLst>
              <a:ext uri="{FF2B5EF4-FFF2-40B4-BE49-F238E27FC236}">
                <a16:creationId xmlns:a16="http://schemas.microsoft.com/office/drawing/2014/main" id="{3FA9FFEB-8F12-A24F-A29B-2B5CF88E3BA8}"/>
              </a:ext>
            </a:extLst>
          </p:cNvPr>
          <p:cNvSpPr txBox="1"/>
          <p:nvPr userDrawn="1"/>
        </p:nvSpPr>
        <p:spPr>
          <a:xfrm>
            <a:off x="217330" y="6597028"/>
            <a:ext cx="2052871"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sz="500" b="1" i="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F8D81E0A-2EA8-1C40-B49D-2DFF3BB882EF}"/>
              </a:ext>
            </a:extLst>
          </p:cNvPr>
          <p:cNvSpPr txBox="1"/>
          <p:nvPr userDrawn="1"/>
        </p:nvSpPr>
        <p:spPr>
          <a:xfrm>
            <a:off x="2493171" y="6597028"/>
            <a:ext cx="1002196"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lang="en-US"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THELIFESTORY.ORG</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485748F1-84F3-464D-A66A-F5E1691F743F}"/>
              </a:ext>
            </a:extLst>
          </p:cNvPr>
          <p:cNvSpPr txBox="1"/>
          <p:nvPr userDrawn="1"/>
        </p:nvSpPr>
        <p:spPr>
          <a:xfrm>
            <a:off x="4036222" y="6597028"/>
            <a:ext cx="731194"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kumimoji="0" lang="en-US" sz="500" b="1" i="0" u="none" strike="noStrike" cap="all" spc="63" normalizeH="0" baseline="0" dirty="0">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a:t>
            </a:r>
            <a:r>
              <a:rPr kumimoji="0" lang="en-US" sz="500" b="1" i="0" u="none" strike="noStrike" cap="all" spc="63" normalizeH="0" baseline="0" dirty="0" err="1">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thelifestory</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Image" descr="Image">
            <a:extLst>
              <a:ext uri="{FF2B5EF4-FFF2-40B4-BE49-F238E27FC236}">
                <a16:creationId xmlns:a16="http://schemas.microsoft.com/office/drawing/2014/main" id="{A9E61030-5138-5542-80F2-58DEB1CC0B14}"/>
              </a:ext>
            </a:extLst>
          </p:cNvPr>
          <p:cNvPicPr>
            <a:picLocks noChangeAspect="1"/>
          </p:cNvPicPr>
          <p:nvPr userDrawn="1"/>
        </p:nvPicPr>
        <p:blipFill>
          <a:blip r:embed="rId3">
            <a:extLst/>
          </a:blip>
          <a:stretch>
            <a:fillRect/>
          </a:stretch>
        </p:blipFill>
        <p:spPr>
          <a:xfrm>
            <a:off x="4137216" y="955201"/>
            <a:ext cx="869571" cy="912197"/>
          </a:xfrm>
          <a:prstGeom prst="rect">
            <a:avLst/>
          </a:prstGeom>
          <a:ln w="12700">
            <a:miter lim="400000"/>
          </a:ln>
        </p:spPr>
      </p:pic>
      <p:pic>
        <p:nvPicPr>
          <p:cNvPr id="12" name="Image" descr="Image">
            <a:extLst>
              <a:ext uri="{FF2B5EF4-FFF2-40B4-BE49-F238E27FC236}">
                <a16:creationId xmlns:a16="http://schemas.microsoft.com/office/drawing/2014/main" id="{2CF117D9-68B2-6C4C-8682-E0CFC9A7383C}"/>
              </a:ext>
            </a:extLst>
          </p:cNvPr>
          <p:cNvPicPr>
            <a:picLocks noChangeAspect="1"/>
          </p:cNvPicPr>
          <p:nvPr userDrawn="1"/>
        </p:nvPicPr>
        <p:blipFill>
          <a:blip r:embed="rId3">
            <a:extLst/>
          </a:blip>
          <a:stretch>
            <a:fillRect/>
          </a:stretch>
        </p:blipFill>
        <p:spPr>
          <a:xfrm rot="10800000">
            <a:off x="4137216" y="4934523"/>
            <a:ext cx="869571" cy="912197"/>
          </a:xfrm>
          <a:prstGeom prst="rect">
            <a:avLst/>
          </a:prstGeom>
          <a:ln w="12700">
            <a:miter lim="400000"/>
          </a:ln>
        </p:spPr>
      </p:pic>
    </p:spTree>
    <p:extLst>
      <p:ext uri="{BB962C8B-B14F-4D97-AF65-F5344CB8AC3E}">
        <p14:creationId xmlns:p14="http://schemas.microsoft.com/office/powerpoint/2010/main" val="349379940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reserve="1">
  <p:cSld name="3_QUOTE-mustard">
    <p:spTree>
      <p:nvGrpSpPr>
        <p:cNvPr id="1" name=""/>
        <p:cNvGrpSpPr/>
        <p:nvPr/>
      </p:nvGrpSpPr>
      <p:grpSpPr>
        <a:xfrm>
          <a:off x="0" y="0"/>
          <a:ext cx="0" cy="0"/>
          <a:chOff x="0" y="0"/>
          <a:chExt cx="0" cy="0"/>
        </a:xfrm>
      </p:grpSpPr>
      <p:sp>
        <p:nvSpPr>
          <p:cNvPr id="100" name="Rectangle"/>
          <p:cNvSpPr/>
          <p:nvPr/>
        </p:nvSpPr>
        <p:spPr>
          <a:xfrm>
            <a:off x="203995" y="292695"/>
            <a:ext cx="8736013" cy="6209110"/>
          </a:xfrm>
          <a:prstGeom prst="rect">
            <a:avLst/>
          </a:prstGeom>
          <a:solidFill>
            <a:srgbClr val="F6F4F0"/>
          </a:solidFill>
          <a:ln w="12700">
            <a:miter lim="400000"/>
          </a:ln>
        </p:spPr>
        <p:txBody>
          <a:bodyPr lIns="19050" tIns="19050" rIns="19050" bIns="19050" anchor="ctr"/>
          <a:lstStyle/>
          <a:p>
            <a:pPr>
              <a:defRPr sz="3200">
                <a:solidFill>
                  <a:srgbClr val="FFFFFF"/>
                </a:solidFill>
              </a:defRPr>
            </a:pPr>
            <a:endParaRPr sz="1200"/>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13" name="The Life Story: Moments of Change">
            <a:extLst>
              <a:ext uri="{FF2B5EF4-FFF2-40B4-BE49-F238E27FC236}">
                <a16:creationId xmlns:a16="http://schemas.microsoft.com/office/drawing/2014/main" id="{3FA9FFEB-8F12-A24F-A29B-2B5CF88E3BA8}"/>
              </a:ext>
            </a:extLst>
          </p:cNvPr>
          <p:cNvSpPr txBox="1"/>
          <p:nvPr userDrawn="1"/>
        </p:nvSpPr>
        <p:spPr>
          <a:xfrm>
            <a:off x="217330" y="6597028"/>
            <a:ext cx="2052871"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sz="500" b="1" i="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F8D81E0A-2EA8-1C40-B49D-2DFF3BB882EF}"/>
              </a:ext>
            </a:extLst>
          </p:cNvPr>
          <p:cNvSpPr txBox="1"/>
          <p:nvPr userDrawn="1"/>
        </p:nvSpPr>
        <p:spPr>
          <a:xfrm>
            <a:off x="2493171" y="6597028"/>
            <a:ext cx="1002196"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lang="en-US"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THELIFESTORY.ORG</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485748F1-84F3-464D-A66A-F5E1691F743F}"/>
              </a:ext>
            </a:extLst>
          </p:cNvPr>
          <p:cNvSpPr txBox="1"/>
          <p:nvPr userDrawn="1"/>
        </p:nvSpPr>
        <p:spPr>
          <a:xfrm>
            <a:off x="4036222" y="6597028"/>
            <a:ext cx="731194"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kumimoji="0" lang="en-US" sz="500" b="1" i="0" u="none" strike="noStrike" cap="all" spc="63" normalizeH="0" baseline="0" dirty="0">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a:t>
            </a:r>
            <a:r>
              <a:rPr kumimoji="0" lang="en-US" sz="500" b="1" i="0" u="none" strike="noStrike" cap="all" spc="63" normalizeH="0" baseline="0" dirty="0" err="1">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thelifestory</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9" name="Image" descr="Image">
            <a:extLst>
              <a:ext uri="{FF2B5EF4-FFF2-40B4-BE49-F238E27FC236}">
                <a16:creationId xmlns:a16="http://schemas.microsoft.com/office/drawing/2014/main" id="{4B104A10-3572-7143-8D30-09E40F3CBB46}"/>
              </a:ext>
            </a:extLst>
          </p:cNvPr>
          <p:cNvPicPr>
            <a:picLocks noChangeAspect="1"/>
          </p:cNvPicPr>
          <p:nvPr userDrawn="1"/>
        </p:nvPicPr>
        <p:blipFill>
          <a:blip r:embed="rId3">
            <a:extLst/>
          </a:blip>
          <a:stretch>
            <a:fillRect/>
          </a:stretch>
        </p:blipFill>
        <p:spPr>
          <a:xfrm>
            <a:off x="4137216" y="955201"/>
            <a:ext cx="869571" cy="912197"/>
          </a:xfrm>
          <a:prstGeom prst="rect">
            <a:avLst/>
          </a:prstGeom>
          <a:ln w="12700">
            <a:miter lim="400000"/>
          </a:ln>
        </p:spPr>
      </p:pic>
      <p:pic>
        <p:nvPicPr>
          <p:cNvPr id="20" name="Image" descr="Image">
            <a:extLst>
              <a:ext uri="{FF2B5EF4-FFF2-40B4-BE49-F238E27FC236}">
                <a16:creationId xmlns:a16="http://schemas.microsoft.com/office/drawing/2014/main" id="{CFA70C01-2779-4A4E-937A-51B7FF30592C}"/>
              </a:ext>
            </a:extLst>
          </p:cNvPr>
          <p:cNvPicPr>
            <a:picLocks noChangeAspect="1"/>
          </p:cNvPicPr>
          <p:nvPr userDrawn="1"/>
        </p:nvPicPr>
        <p:blipFill>
          <a:blip r:embed="rId3">
            <a:extLst/>
          </a:blip>
          <a:stretch>
            <a:fillRect/>
          </a:stretch>
        </p:blipFill>
        <p:spPr>
          <a:xfrm rot="10800000">
            <a:off x="4137216" y="4934523"/>
            <a:ext cx="869571" cy="912197"/>
          </a:xfrm>
          <a:prstGeom prst="rect">
            <a:avLst/>
          </a:prstGeom>
          <a:ln w="12700">
            <a:miter lim="400000"/>
          </a:ln>
        </p:spPr>
      </p:pic>
    </p:spTree>
    <p:extLst>
      <p:ext uri="{BB962C8B-B14F-4D97-AF65-F5344CB8AC3E}">
        <p14:creationId xmlns:p14="http://schemas.microsoft.com/office/powerpoint/2010/main" val="224662773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reserve="1">
  <p:cSld name="2_QUOTE-yellow">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13" name="The Life Story: Moments of Change">
            <a:extLst>
              <a:ext uri="{FF2B5EF4-FFF2-40B4-BE49-F238E27FC236}">
                <a16:creationId xmlns:a16="http://schemas.microsoft.com/office/drawing/2014/main" id="{3FA9FFEB-8F12-A24F-A29B-2B5CF88E3BA8}"/>
              </a:ext>
            </a:extLst>
          </p:cNvPr>
          <p:cNvSpPr txBox="1"/>
          <p:nvPr userDrawn="1"/>
        </p:nvSpPr>
        <p:spPr>
          <a:xfrm>
            <a:off x="217330" y="6597028"/>
            <a:ext cx="2052871"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sz="500" b="1" i="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F8D81E0A-2EA8-1C40-B49D-2DFF3BB882EF}"/>
              </a:ext>
            </a:extLst>
          </p:cNvPr>
          <p:cNvSpPr txBox="1"/>
          <p:nvPr userDrawn="1"/>
        </p:nvSpPr>
        <p:spPr>
          <a:xfrm>
            <a:off x="2493171" y="6597028"/>
            <a:ext cx="1002196"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lang="en-US"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THELIFESTORY.ORG</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485748F1-84F3-464D-A66A-F5E1691F743F}"/>
              </a:ext>
            </a:extLst>
          </p:cNvPr>
          <p:cNvSpPr txBox="1"/>
          <p:nvPr userDrawn="1"/>
        </p:nvSpPr>
        <p:spPr>
          <a:xfrm>
            <a:off x="4036222" y="6597028"/>
            <a:ext cx="731194"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kumimoji="0" lang="en-US" sz="500" b="1" i="0" u="none" strike="noStrike" cap="all" spc="63" normalizeH="0" baseline="0" dirty="0">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a:t>
            </a:r>
            <a:r>
              <a:rPr kumimoji="0" lang="en-US" sz="500" b="1" i="0" u="none" strike="noStrike" cap="all" spc="63" normalizeH="0" baseline="0" dirty="0" err="1">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thelifestory</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a:extLst>
              <a:ext uri="{FF2B5EF4-FFF2-40B4-BE49-F238E27FC236}">
                <a16:creationId xmlns:a16="http://schemas.microsoft.com/office/drawing/2014/main" id="{ECCB965F-8EF6-0A4D-BE03-652009980B56}"/>
              </a:ext>
            </a:extLst>
          </p:cNvPr>
          <p:cNvSpPr/>
          <p:nvPr userDrawn="1"/>
        </p:nvSpPr>
        <p:spPr>
          <a:xfrm>
            <a:off x="203995" y="292695"/>
            <a:ext cx="8736013" cy="6209110"/>
          </a:xfrm>
          <a:prstGeom prst="rect">
            <a:avLst/>
          </a:prstGeom>
          <a:solidFill>
            <a:srgbClr val="F6F4F0"/>
          </a:solidFill>
          <a:ln w="12700">
            <a:miter lim="400000"/>
          </a:ln>
        </p:spPr>
        <p:txBody>
          <a:bodyPr lIns="19050" tIns="19050" rIns="19050" bIns="19050" anchor="ctr"/>
          <a:lstStyle/>
          <a:p>
            <a:pPr>
              <a:defRPr sz="3200">
                <a:solidFill>
                  <a:srgbClr val="FFFFFF"/>
                </a:solidFill>
              </a:defRPr>
            </a:pPr>
            <a:endParaRPr sz="1200"/>
          </a:p>
        </p:txBody>
      </p:sp>
      <p:pic>
        <p:nvPicPr>
          <p:cNvPr id="10" name="Image" descr="Image">
            <a:extLst>
              <a:ext uri="{FF2B5EF4-FFF2-40B4-BE49-F238E27FC236}">
                <a16:creationId xmlns:a16="http://schemas.microsoft.com/office/drawing/2014/main" id="{CA62453F-7A7D-D742-978C-76DB6C8A251B}"/>
              </a:ext>
            </a:extLst>
          </p:cNvPr>
          <p:cNvPicPr>
            <a:picLocks noChangeAspect="1"/>
          </p:cNvPicPr>
          <p:nvPr userDrawn="1"/>
        </p:nvPicPr>
        <p:blipFill>
          <a:blip r:embed="rId3">
            <a:extLst/>
          </a:blip>
          <a:stretch>
            <a:fillRect/>
          </a:stretch>
        </p:blipFill>
        <p:spPr>
          <a:xfrm>
            <a:off x="4137216" y="955201"/>
            <a:ext cx="869571" cy="912197"/>
          </a:xfrm>
          <a:prstGeom prst="rect">
            <a:avLst/>
          </a:prstGeom>
          <a:ln w="12700">
            <a:miter lim="400000"/>
          </a:ln>
        </p:spPr>
      </p:pic>
      <p:pic>
        <p:nvPicPr>
          <p:cNvPr id="11" name="Image" descr="Image">
            <a:extLst>
              <a:ext uri="{FF2B5EF4-FFF2-40B4-BE49-F238E27FC236}">
                <a16:creationId xmlns:a16="http://schemas.microsoft.com/office/drawing/2014/main" id="{8CBA9559-6F0A-3244-953F-381A70704DB7}"/>
              </a:ext>
            </a:extLst>
          </p:cNvPr>
          <p:cNvPicPr>
            <a:picLocks noChangeAspect="1"/>
          </p:cNvPicPr>
          <p:nvPr userDrawn="1"/>
        </p:nvPicPr>
        <p:blipFill>
          <a:blip r:embed="rId3">
            <a:extLst/>
          </a:blip>
          <a:stretch>
            <a:fillRect/>
          </a:stretch>
        </p:blipFill>
        <p:spPr>
          <a:xfrm rot="10800000">
            <a:off x="4137216" y="4934523"/>
            <a:ext cx="869571" cy="912197"/>
          </a:xfrm>
          <a:prstGeom prst="rect">
            <a:avLst/>
          </a:prstGeom>
          <a:ln w="12700">
            <a:miter lim="400000"/>
          </a:ln>
        </p:spPr>
      </p:pic>
    </p:spTree>
    <p:extLst>
      <p:ext uri="{BB962C8B-B14F-4D97-AF65-F5344CB8AC3E}">
        <p14:creationId xmlns:p14="http://schemas.microsoft.com/office/powerpoint/2010/main" val="159412591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reserve="1">
  <p:cSld name="3_QUOTE-orange">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13" name="The Life Story: Moments of Change">
            <a:extLst>
              <a:ext uri="{FF2B5EF4-FFF2-40B4-BE49-F238E27FC236}">
                <a16:creationId xmlns:a16="http://schemas.microsoft.com/office/drawing/2014/main" id="{3FA9FFEB-8F12-A24F-A29B-2B5CF88E3BA8}"/>
              </a:ext>
            </a:extLst>
          </p:cNvPr>
          <p:cNvSpPr txBox="1"/>
          <p:nvPr userDrawn="1"/>
        </p:nvSpPr>
        <p:spPr>
          <a:xfrm>
            <a:off x="217330" y="6597028"/>
            <a:ext cx="2052871"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sz="500" b="1" i="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F8D81E0A-2EA8-1C40-B49D-2DFF3BB882EF}"/>
              </a:ext>
            </a:extLst>
          </p:cNvPr>
          <p:cNvSpPr txBox="1"/>
          <p:nvPr userDrawn="1"/>
        </p:nvSpPr>
        <p:spPr>
          <a:xfrm>
            <a:off x="2493171" y="6597028"/>
            <a:ext cx="1002196"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lang="en-US"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THELIFESTORY.ORG</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485748F1-84F3-464D-A66A-F5E1691F743F}"/>
              </a:ext>
            </a:extLst>
          </p:cNvPr>
          <p:cNvSpPr txBox="1"/>
          <p:nvPr userDrawn="1"/>
        </p:nvSpPr>
        <p:spPr>
          <a:xfrm>
            <a:off x="4036222" y="6597028"/>
            <a:ext cx="731194"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kumimoji="0" lang="en-US" sz="500" b="1" i="0" u="none" strike="noStrike" cap="all" spc="63" normalizeH="0" baseline="0" dirty="0">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a:t>
            </a:r>
            <a:r>
              <a:rPr kumimoji="0" lang="en-US" sz="500" b="1" i="0" u="none" strike="noStrike" cap="all" spc="63" normalizeH="0" baseline="0" dirty="0" err="1">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thelifestory</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a:extLst>
              <a:ext uri="{FF2B5EF4-FFF2-40B4-BE49-F238E27FC236}">
                <a16:creationId xmlns:a16="http://schemas.microsoft.com/office/drawing/2014/main" id="{6AC9BDAE-2705-E648-AEC9-2F6A4009EDE7}"/>
              </a:ext>
            </a:extLst>
          </p:cNvPr>
          <p:cNvSpPr/>
          <p:nvPr userDrawn="1"/>
        </p:nvSpPr>
        <p:spPr>
          <a:xfrm>
            <a:off x="203995" y="292695"/>
            <a:ext cx="8736013" cy="6209110"/>
          </a:xfrm>
          <a:prstGeom prst="rect">
            <a:avLst/>
          </a:prstGeom>
          <a:solidFill>
            <a:srgbClr val="F6F4F0"/>
          </a:solidFill>
          <a:ln w="12700">
            <a:miter lim="400000"/>
          </a:ln>
        </p:spPr>
        <p:txBody>
          <a:bodyPr lIns="19050" tIns="19050" rIns="19050" bIns="19050" anchor="ctr"/>
          <a:lstStyle/>
          <a:p>
            <a:pPr>
              <a:defRPr sz="3200">
                <a:solidFill>
                  <a:srgbClr val="FFFFFF"/>
                </a:solidFill>
              </a:defRPr>
            </a:pPr>
            <a:endParaRPr sz="1200"/>
          </a:p>
        </p:txBody>
      </p:sp>
      <p:pic>
        <p:nvPicPr>
          <p:cNvPr id="11" name="Image" descr="Image">
            <a:extLst>
              <a:ext uri="{FF2B5EF4-FFF2-40B4-BE49-F238E27FC236}">
                <a16:creationId xmlns:a16="http://schemas.microsoft.com/office/drawing/2014/main" id="{9AF310BE-8B80-2742-880D-195D11DCD830}"/>
              </a:ext>
            </a:extLst>
          </p:cNvPr>
          <p:cNvPicPr>
            <a:picLocks noChangeAspect="1"/>
          </p:cNvPicPr>
          <p:nvPr userDrawn="1"/>
        </p:nvPicPr>
        <p:blipFill>
          <a:blip r:embed="rId3">
            <a:extLst/>
          </a:blip>
          <a:stretch>
            <a:fillRect/>
          </a:stretch>
        </p:blipFill>
        <p:spPr>
          <a:xfrm>
            <a:off x="4137216" y="955201"/>
            <a:ext cx="869571" cy="912197"/>
          </a:xfrm>
          <a:prstGeom prst="rect">
            <a:avLst/>
          </a:prstGeom>
          <a:ln w="12700">
            <a:miter lim="400000"/>
          </a:ln>
        </p:spPr>
      </p:pic>
      <p:pic>
        <p:nvPicPr>
          <p:cNvPr id="12" name="Image" descr="Image">
            <a:extLst>
              <a:ext uri="{FF2B5EF4-FFF2-40B4-BE49-F238E27FC236}">
                <a16:creationId xmlns:a16="http://schemas.microsoft.com/office/drawing/2014/main" id="{8DADE49B-484D-2D49-8804-DFE7ACECBF1A}"/>
              </a:ext>
            </a:extLst>
          </p:cNvPr>
          <p:cNvPicPr>
            <a:picLocks noChangeAspect="1"/>
          </p:cNvPicPr>
          <p:nvPr userDrawn="1"/>
        </p:nvPicPr>
        <p:blipFill>
          <a:blip r:embed="rId3">
            <a:extLst/>
          </a:blip>
          <a:stretch>
            <a:fillRect/>
          </a:stretch>
        </p:blipFill>
        <p:spPr>
          <a:xfrm rot="10800000">
            <a:off x="4137216" y="4934523"/>
            <a:ext cx="869571" cy="912197"/>
          </a:xfrm>
          <a:prstGeom prst="rect">
            <a:avLst/>
          </a:prstGeom>
          <a:ln w="12700">
            <a:miter lim="400000"/>
          </a:ln>
        </p:spPr>
      </p:pic>
    </p:spTree>
    <p:extLst>
      <p:ext uri="{BB962C8B-B14F-4D97-AF65-F5344CB8AC3E}">
        <p14:creationId xmlns:p14="http://schemas.microsoft.com/office/powerpoint/2010/main" val="157669474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reserve="1">
  <p:cSld name="5_QUOTE-redorange">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13" name="The Life Story: Moments of Change">
            <a:extLst>
              <a:ext uri="{FF2B5EF4-FFF2-40B4-BE49-F238E27FC236}">
                <a16:creationId xmlns:a16="http://schemas.microsoft.com/office/drawing/2014/main" id="{3FA9FFEB-8F12-A24F-A29B-2B5CF88E3BA8}"/>
              </a:ext>
            </a:extLst>
          </p:cNvPr>
          <p:cNvSpPr txBox="1"/>
          <p:nvPr userDrawn="1"/>
        </p:nvSpPr>
        <p:spPr>
          <a:xfrm>
            <a:off x="217330" y="6597028"/>
            <a:ext cx="2052871"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sz="500" b="1" i="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F8D81E0A-2EA8-1C40-B49D-2DFF3BB882EF}"/>
              </a:ext>
            </a:extLst>
          </p:cNvPr>
          <p:cNvSpPr txBox="1"/>
          <p:nvPr userDrawn="1"/>
        </p:nvSpPr>
        <p:spPr>
          <a:xfrm>
            <a:off x="2493171" y="6597028"/>
            <a:ext cx="1002196"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lang="en-US"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THELIFESTORY.ORG</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485748F1-84F3-464D-A66A-F5E1691F743F}"/>
              </a:ext>
            </a:extLst>
          </p:cNvPr>
          <p:cNvSpPr txBox="1"/>
          <p:nvPr userDrawn="1"/>
        </p:nvSpPr>
        <p:spPr>
          <a:xfrm>
            <a:off x="4036222" y="6597028"/>
            <a:ext cx="731194"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kumimoji="0" lang="en-US" sz="500" b="1" i="0" u="none" strike="noStrike" cap="all" spc="63" normalizeH="0" baseline="0" dirty="0">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a:t>
            </a:r>
            <a:r>
              <a:rPr kumimoji="0" lang="en-US" sz="500" b="1" i="0" u="none" strike="noStrike" cap="all" spc="63" normalizeH="0" baseline="0" dirty="0" err="1">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thelifestory</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a:extLst>
              <a:ext uri="{FF2B5EF4-FFF2-40B4-BE49-F238E27FC236}">
                <a16:creationId xmlns:a16="http://schemas.microsoft.com/office/drawing/2014/main" id="{6178AE3B-19E6-394C-A5A5-A4DC099D3986}"/>
              </a:ext>
            </a:extLst>
          </p:cNvPr>
          <p:cNvSpPr/>
          <p:nvPr userDrawn="1"/>
        </p:nvSpPr>
        <p:spPr>
          <a:xfrm>
            <a:off x="203995" y="292695"/>
            <a:ext cx="8736013" cy="6209110"/>
          </a:xfrm>
          <a:prstGeom prst="rect">
            <a:avLst/>
          </a:prstGeom>
          <a:solidFill>
            <a:srgbClr val="F6F4F0"/>
          </a:solidFill>
          <a:ln w="12700">
            <a:miter lim="400000"/>
          </a:ln>
        </p:spPr>
        <p:txBody>
          <a:bodyPr lIns="19050" tIns="19050" rIns="19050" bIns="19050" anchor="ctr"/>
          <a:lstStyle/>
          <a:p>
            <a:pPr>
              <a:defRPr sz="3200">
                <a:solidFill>
                  <a:srgbClr val="FFFFFF"/>
                </a:solidFill>
              </a:defRPr>
            </a:pPr>
            <a:endParaRPr sz="1200"/>
          </a:p>
        </p:txBody>
      </p:sp>
      <p:pic>
        <p:nvPicPr>
          <p:cNvPr id="11" name="Image" descr="Image">
            <a:extLst>
              <a:ext uri="{FF2B5EF4-FFF2-40B4-BE49-F238E27FC236}">
                <a16:creationId xmlns:a16="http://schemas.microsoft.com/office/drawing/2014/main" id="{73E53D49-5240-E847-A026-088819FE887B}"/>
              </a:ext>
            </a:extLst>
          </p:cNvPr>
          <p:cNvPicPr>
            <a:picLocks noChangeAspect="1"/>
          </p:cNvPicPr>
          <p:nvPr userDrawn="1"/>
        </p:nvPicPr>
        <p:blipFill>
          <a:blip r:embed="rId3">
            <a:extLst/>
          </a:blip>
          <a:stretch>
            <a:fillRect/>
          </a:stretch>
        </p:blipFill>
        <p:spPr>
          <a:xfrm>
            <a:off x="4137216" y="955201"/>
            <a:ext cx="869571" cy="912197"/>
          </a:xfrm>
          <a:prstGeom prst="rect">
            <a:avLst/>
          </a:prstGeom>
          <a:ln w="12700">
            <a:miter lim="400000"/>
          </a:ln>
        </p:spPr>
      </p:pic>
      <p:pic>
        <p:nvPicPr>
          <p:cNvPr id="12" name="Image" descr="Image">
            <a:extLst>
              <a:ext uri="{FF2B5EF4-FFF2-40B4-BE49-F238E27FC236}">
                <a16:creationId xmlns:a16="http://schemas.microsoft.com/office/drawing/2014/main" id="{B7A5C22F-7565-7F47-8F0D-32AA3467E636}"/>
              </a:ext>
            </a:extLst>
          </p:cNvPr>
          <p:cNvPicPr>
            <a:picLocks noChangeAspect="1"/>
          </p:cNvPicPr>
          <p:nvPr userDrawn="1"/>
        </p:nvPicPr>
        <p:blipFill>
          <a:blip r:embed="rId3">
            <a:extLst/>
          </a:blip>
          <a:stretch>
            <a:fillRect/>
          </a:stretch>
        </p:blipFill>
        <p:spPr>
          <a:xfrm rot="10800000">
            <a:off x="4137216" y="4934523"/>
            <a:ext cx="869571" cy="912197"/>
          </a:xfrm>
          <a:prstGeom prst="rect">
            <a:avLst/>
          </a:prstGeom>
          <a:ln w="12700">
            <a:miter lim="400000"/>
          </a:ln>
        </p:spPr>
      </p:pic>
    </p:spTree>
    <p:extLst>
      <p:ext uri="{BB962C8B-B14F-4D97-AF65-F5344CB8AC3E}">
        <p14:creationId xmlns:p14="http://schemas.microsoft.com/office/powerpoint/2010/main" val="116845331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reserve="1">
  <p:cSld name="4_QUOTE-red">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13" name="The Life Story: Moments of Change">
            <a:extLst>
              <a:ext uri="{FF2B5EF4-FFF2-40B4-BE49-F238E27FC236}">
                <a16:creationId xmlns:a16="http://schemas.microsoft.com/office/drawing/2014/main" id="{3FA9FFEB-8F12-A24F-A29B-2B5CF88E3BA8}"/>
              </a:ext>
            </a:extLst>
          </p:cNvPr>
          <p:cNvSpPr txBox="1"/>
          <p:nvPr userDrawn="1"/>
        </p:nvSpPr>
        <p:spPr>
          <a:xfrm>
            <a:off x="217330" y="6597028"/>
            <a:ext cx="2052871"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sz="500" b="1" i="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F8D81E0A-2EA8-1C40-B49D-2DFF3BB882EF}"/>
              </a:ext>
            </a:extLst>
          </p:cNvPr>
          <p:cNvSpPr txBox="1"/>
          <p:nvPr userDrawn="1"/>
        </p:nvSpPr>
        <p:spPr>
          <a:xfrm>
            <a:off x="2493171" y="6597028"/>
            <a:ext cx="1002196"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lang="en-US"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THELIFESTORY.ORG</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485748F1-84F3-464D-A66A-F5E1691F743F}"/>
              </a:ext>
            </a:extLst>
          </p:cNvPr>
          <p:cNvSpPr txBox="1"/>
          <p:nvPr userDrawn="1"/>
        </p:nvSpPr>
        <p:spPr>
          <a:xfrm>
            <a:off x="4036222" y="6597028"/>
            <a:ext cx="731194"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kumimoji="0" lang="en-US" sz="500" b="1" i="0" u="none" strike="noStrike" cap="all" spc="63" normalizeH="0" baseline="0" dirty="0">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a:t>
            </a:r>
            <a:r>
              <a:rPr kumimoji="0" lang="en-US" sz="500" b="1" i="0" u="none" strike="noStrike" cap="all" spc="63" normalizeH="0" baseline="0" dirty="0" err="1">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thelifestory</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a:extLst>
              <a:ext uri="{FF2B5EF4-FFF2-40B4-BE49-F238E27FC236}">
                <a16:creationId xmlns:a16="http://schemas.microsoft.com/office/drawing/2014/main" id="{038ADBF9-6AA0-4845-A116-74F449D2F411}"/>
              </a:ext>
            </a:extLst>
          </p:cNvPr>
          <p:cNvSpPr/>
          <p:nvPr userDrawn="1"/>
        </p:nvSpPr>
        <p:spPr>
          <a:xfrm>
            <a:off x="203995" y="292695"/>
            <a:ext cx="8736013" cy="6209110"/>
          </a:xfrm>
          <a:prstGeom prst="rect">
            <a:avLst/>
          </a:prstGeom>
          <a:solidFill>
            <a:srgbClr val="F6F4F0"/>
          </a:solidFill>
          <a:ln w="12700">
            <a:miter lim="400000"/>
          </a:ln>
        </p:spPr>
        <p:txBody>
          <a:bodyPr lIns="19050" tIns="19050" rIns="19050" bIns="19050" anchor="ctr"/>
          <a:lstStyle/>
          <a:p>
            <a:pPr>
              <a:defRPr sz="3200">
                <a:solidFill>
                  <a:srgbClr val="FFFFFF"/>
                </a:solidFill>
              </a:defRPr>
            </a:pPr>
            <a:endParaRPr sz="1200"/>
          </a:p>
        </p:txBody>
      </p:sp>
      <p:pic>
        <p:nvPicPr>
          <p:cNvPr id="7" name="Image" descr="Image">
            <a:extLst>
              <a:ext uri="{FF2B5EF4-FFF2-40B4-BE49-F238E27FC236}">
                <a16:creationId xmlns:a16="http://schemas.microsoft.com/office/drawing/2014/main" id="{D1103AFB-DBB1-674C-A7AC-BD790451069F}"/>
              </a:ext>
            </a:extLst>
          </p:cNvPr>
          <p:cNvPicPr>
            <a:picLocks noChangeAspect="1"/>
          </p:cNvPicPr>
          <p:nvPr userDrawn="1"/>
        </p:nvPicPr>
        <p:blipFill>
          <a:blip r:embed="rId3">
            <a:extLst/>
          </a:blip>
          <a:stretch>
            <a:fillRect/>
          </a:stretch>
        </p:blipFill>
        <p:spPr>
          <a:xfrm>
            <a:off x="4137216" y="955201"/>
            <a:ext cx="869571" cy="912197"/>
          </a:xfrm>
          <a:prstGeom prst="rect">
            <a:avLst/>
          </a:prstGeom>
          <a:ln w="12700">
            <a:miter lim="400000"/>
          </a:ln>
        </p:spPr>
      </p:pic>
      <p:pic>
        <p:nvPicPr>
          <p:cNvPr id="8" name="Image" descr="Image">
            <a:extLst>
              <a:ext uri="{FF2B5EF4-FFF2-40B4-BE49-F238E27FC236}">
                <a16:creationId xmlns:a16="http://schemas.microsoft.com/office/drawing/2014/main" id="{232CB3E4-676C-3F42-B6BD-7E75D41F05FC}"/>
              </a:ext>
            </a:extLst>
          </p:cNvPr>
          <p:cNvPicPr>
            <a:picLocks noChangeAspect="1"/>
          </p:cNvPicPr>
          <p:nvPr userDrawn="1"/>
        </p:nvPicPr>
        <p:blipFill>
          <a:blip r:embed="rId3">
            <a:extLst/>
          </a:blip>
          <a:stretch>
            <a:fillRect/>
          </a:stretch>
        </p:blipFill>
        <p:spPr>
          <a:xfrm rot="10800000">
            <a:off x="4137216" y="4934523"/>
            <a:ext cx="869571" cy="912197"/>
          </a:xfrm>
          <a:prstGeom prst="rect">
            <a:avLst/>
          </a:prstGeom>
          <a:ln w="12700">
            <a:miter lim="400000"/>
          </a:ln>
        </p:spPr>
      </p:pic>
    </p:spTree>
    <p:extLst>
      <p:ext uri="{BB962C8B-B14F-4D97-AF65-F5344CB8AC3E}">
        <p14:creationId xmlns:p14="http://schemas.microsoft.com/office/powerpoint/2010/main" val="270374271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reserve="1">
  <p:cSld name="5_QUOTE-purple">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13" name="The Life Story: Moments of Change">
            <a:extLst>
              <a:ext uri="{FF2B5EF4-FFF2-40B4-BE49-F238E27FC236}">
                <a16:creationId xmlns:a16="http://schemas.microsoft.com/office/drawing/2014/main" id="{3FA9FFEB-8F12-A24F-A29B-2B5CF88E3BA8}"/>
              </a:ext>
            </a:extLst>
          </p:cNvPr>
          <p:cNvSpPr txBox="1"/>
          <p:nvPr userDrawn="1"/>
        </p:nvSpPr>
        <p:spPr>
          <a:xfrm>
            <a:off x="217330" y="6597028"/>
            <a:ext cx="2052871"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sz="500" b="1" i="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F8D81E0A-2EA8-1C40-B49D-2DFF3BB882EF}"/>
              </a:ext>
            </a:extLst>
          </p:cNvPr>
          <p:cNvSpPr txBox="1"/>
          <p:nvPr userDrawn="1"/>
        </p:nvSpPr>
        <p:spPr>
          <a:xfrm>
            <a:off x="2493171" y="6597028"/>
            <a:ext cx="1002196"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lang="en-US"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THELIFESTORY.ORG</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485748F1-84F3-464D-A66A-F5E1691F743F}"/>
              </a:ext>
            </a:extLst>
          </p:cNvPr>
          <p:cNvSpPr txBox="1"/>
          <p:nvPr userDrawn="1"/>
        </p:nvSpPr>
        <p:spPr>
          <a:xfrm>
            <a:off x="4036222" y="6597028"/>
            <a:ext cx="731194"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kumimoji="0" lang="en-US" sz="500" b="1" i="0" u="none" strike="noStrike" cap="all" spc="63" normalizeH="0" baseline="0" dirty="0">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a:t>
            </a:r>
            <a:r>
              <a:rPr kumimoji="0" lang="en-US" sz="500" b="1" i="0" u="none" strike="noStrike" cap="all" spc="63" normalizeH="0" baseline="0" dirty="0" err="1">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thelifestory</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a:extLst>
              <a:ext uri="{FF2B5EF4-FFF2-40B4-BE49-F238E27FC236}">
                <a16:creationId xmlns:a16="http://schemas.microsoft.com/office/drawing/2014/main" id="{A389C5FD-40CB-6F4D-B233-59E928062BC3}"/>
              </a:ext>
            </a:extLst>
          </p:cNvPr>
          <p:cNvSpPr/>
          <p:nvPr userDrawn="1"/>
        </p:nvSpPr>
        <p:spPr>
          <a:xfrm>
            <a:off x="203995" y="292695"/>
            <a:ext cx="8736013" cy="6209110"/>
          </a:xfrm>
          <a:prstGeom prst="rect">
            <a:avLst/>
          </a:prstGeom>
          <a:solidFill>
            <a:srgbClr val="F6F4F0"/>
          </a:solidFill>
          <a:ln w="12700">
            <a:miter lim="400000"/>
          </a:ln>
        </p:spPr>
        <p:txBody>
          <a:bodyPr lIns="19050" tIns="19050" rIns="19050" bIns="19050" anchor="ctr"/>
          <a:lstStyle/>
          <a:p>
            <a:pPr>
              <a:defRPr sz="3200">
                <a:solidFill>
                  <a:srgbClr val="FFFFFF"/>
                </a:solidFill>
              </a:defRPr>
            </a:pPr>
            <a:endParaRPr sz="1200">
              <a:solidFill>
                <a:srgbClr val="FFFFFF"/>
              </a:solidFill>
              <a:latin typeface="Open Sans Light"/>
              <a:ea typeface="Open Sans Light"/>
              <a:cs typeface="Open Sans Light"/>
              <a:sym typeface="Open Sans Light"/>
            </a:endParaRPr>
          </a:p>
        </p:txBody>
      </p:sp>
      <p:pic>
        <p:nvPicPr>
          <p:cNvPr id="17" name="Image" descr="Image">
            <a:extLst>
              <a:ext uri="{FF2B5EF4-FFF2-40B4-BE49-F238E27FC236}">
                <a16:creationId xmlns:a16="http://schemas.microsoft.com/office/drawing/2014/main" id="{295ED7CB-325E-934F-836F-191892766DE3}"/>
              </a:ext>
            </a:extLst>
          </p:cNvPr>
          <p:cNvPicPr>
            <a:picLocks noChangeAspect="1"/>
          </p:cNvPicPr>
          <p:nvPr userDrawn="1"/>
        </p:nvPicPr>
        <p:blipFill>
          <a:blip r:embed="rId3">
            <a:extLst/>
          </a:blip>
          <a:stretch>
            <a:fillRect/>
          </a:stretch>
        </p:blipFill>
        <p:spPr>
          <a:xfrm>
            <a:off x="4137216" y="955201"/>
            <a:ext cx="869571" cy="912197"/>
          </a:xfrm>
          <a:prstGeom prst="rect">
            <a:avLst/>
          </a:prstGeom>
          <a:ln w="12700">
            <a:miter lim="400000"/>
          </a:ln>
        </p:spPr>
      </p:pic>
      <p:pic>
        <p:nvPicPr>
          <p:cNvPr id="18" name="Image" descr="Image">
            <a:extLst>
              <a:ext uri="{FF2B5EF4-FFF2-40B4-BE49-F238E27FC236}">
                <a16:creationId xmlns:a16="http://schemas.microsoft.com/office/drawing/2014/main" id="{5673639D-7DFE-0545-BEF9-430FD9AE56EF}"/>
              </a:ext>
            </a:extLst>
          </p:cNvPr>
          <p:cNvPicPr>
            <a:picLocks noChangeAspect="1"/>
          </p:cNvPicPr>
          <p:nvPr userDrawn="1"/>
        </p:nvPicPr>
        <p:blipFill>
          <a:blip r:embed="rId3">
            <a:extLst/>
          </a:blip>
          <a:stretch>
            <a:fillRect/>
          </a:stretch>
        </p:blipFill>
        <p:spPr>
          <a:xfrm rot="10800000">
            <a:off x="4137216" y="4934523"/>
            <a:ext cx="869571" cy="912197"/>
          </a:xfrm>
          <a:prstGeom prst="rect">
            <a:avLst/>
          </a:prstGeom>
          <a:ln w="12700">
            <a:miter lim="400000"/>
          </a:ln>
        </p:spPr>
      </p:pic>
    </p:spTree>
    <p:extLst>
      <p:ext uri="{BB962C8B-B14F-4D97-AF65-F5344CB8AC3E}">
        <p14:creationId xmlns:p14="http://schemas.microsoft.com/office/powerpoint/2010/main" val="43074875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01" y="6217921"/>
            <a:ext cx="1577339" cy="443483"/>
          </a:xfrm>
          <a:prstGeom prst="rect">
            <a:avLst/>
          </a:prstGeom>
        </p:spPr>
      </p:pic>
      <p:sp>
        <p:nvSpPr>
          <p:cNvPr id="8" name="Rectangle 7"/>
          <p:cNvSpPr/>
          <p:nvPr/>
        </p:nvSpPr>
        <p:spPr bwMode="hidden">
          <a:xfrm>
            <a:off x="0" y="-2"/>
            <a:ext cx="9144000" cy="68580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lIns="91438" tIns="45719" rIns="91438" bIns="45719" rtlCol="0" anchor="ctr"/>
          <a:lstStyle/>
          <a:p>
            <a:pPr algn="ctr"/>
            <a:endParaRPr lang="en-US"/>
          </a:p>
        </p:txBody>
      </p:sp>
      <p:sp>
        <p:nvSpPr>
          <p:cNvPr id="11" name="Text Placeholder 10"/>
          <p:cNvSpPr>
            <a:spLocks noGrp="1"/>
          </p:cNvSpPr>
          <p:nvPr>
            <p:ph type="body" sz="quarter" idx="12"/>
          </p:nvPr>
        </p:nvSpPr>
        <p:spPr bwMode="blackWhite">
          <a:xfrm>
            <a:off x="458787" y="1373188"/>
            <a:ext cx="5392737" cy="4572000"/>
          </a:xfrm>
        </p:spPr>
        <p:txBody>
          <a:bodyPr>
            <a:noAutofit/>
          </a:bodyPr>
          <a:lstStyle>
            <a:lvl1pPr>
              <a:defRPr sz="4400" baseline="0">
                <a:solidFill>
                  <a:schemeClr val="bg2"/>
                </a:solidFill>
              </a:defRPr>
            </a:lvl1pPr>
            <a:lvl2pPr marL="285744" marR="0" indent="-285744" algn="l" defTabSz="0" rtl="0" eaLnBrk="1" fontAlgn="auto" latinLnBrk="0" hangingPunct="1">
              <a:lnSpc>
                <a:spcPct val="100000"/>
              </a:lnSpc>
              <a:spcBef>
                <a:spcPts val="0"/>
              </a:spcBef>
              <a:spcAft>
                <a:spcPts val="300"/>
              </a:spcAft>
              <a:buClrTx/>
              <a:buSzTx/>
              <a:buFont typeface="Calibri" panose="020F0502020204030204" pitchFamily="34" charset="0"/>
              <a:buChar char="-"/>
              <a:tabLst/>
              <a:defRPr sz="3600">
                <a:solidFill>
                  <a:schemeClr val="bg2"/>
                </a:solidFill>
              </a:defRPr>
            </a:lvl2pPr>
            <a:lvl3pPr marL="287332" indent="-285744">
              <a:defRPr sz="3600">
                <a:solidFill>
                  <a:schemeClr val="bg1"/>
                </a:solidFill>
              </a:defRPr>
            </a:lvl3pPr>
            <a:lvl4pPr marL="283458" indent="-284157">
              <a:buFont typeface="Calibri" panose="020F0502020204030204" pitchFamily="34" charset="0"/>
              <a:buChar char="-"/>
              <a:defRPr sz="3600">
                <a:solidFill>
                  <a:schemeClr val="bg1"/>
                </a:solidFill>
              </a:defRPr>
            </a:lvl4pPr>
            <a:lvl5pPr marL="283458" indent="-284157">
              <a:defRPr sz="3600">
                <a:solidFill>
                  <a:schemeClr val="bg1"/>
                </a:solidFill>
              </a:defRPr>
            </a:lvl5pPr>
            <a:lvl6pPr marL="287332" marR="0" indent="-285744" algn="l" defTabSz="0" rtl="0" eaLnBrk="1" fontAlgn="auto" latinLnBrk="0" hangingPunct="1">
              <a:lnSpc>
                <a:spcPct val="100000"/>
              </a:lnSpc>
              <a:spcBef>
                <a:spcPts val="0"/>
              </a:spcBef>
              <a:spcAft>
                <a:spcPts val="300"/>
              </a:spcAft>
              <a:buClrTx/>
              <a:buSzTx/>
              <a:buFont typeface="Calibri" panose="020F0502020204030204" pitchFamily="34" charset="0"/>
              <a:buChar char="-"/>
              <a:tabLst/>
              <a:defRPr sz="3600">
                <a:solidFill>
                  <a:schemeClr val="bg2"/>
                </a:solidFill>
              </a:defRPr>
            </a:lvl6pPr>
            <a:lvl7pPr marL="287332" marR="0" indent="-285744" algn="l" defTabSz="0" rtl="0" eaLnBrk="1" fontAlgn="auto" latinLnBrk="0" hangingPunct="1">
              <a:lnSpc>
                <a:spcPct val="100000"/>
              </a:lnSpc>
              <a:spcBef>
                <a:spcPts val="0"/>
              </a:spcBef>
              <a:spcAft>
                <a:spcPts val="300"/>
              </a:spcAft>
              <a:buClrTx/>
              <a:buSzTx/>
              <a:buFont typeface="Calibri" panose="020F0502020204030204" pitchFamily="34" charset="0"/>
              <a:buChar char="-"/>
              <a:tabLst/>
              <a:defRPr sz="3600">
                <a:solidFill>
                  <a:schemeClr val="bg2"/>
                </a:solidFill>
              </a:defRPr>
            </a:lvl7pPr>
            <a:lvl8pPr marL="285744" marR="0" indent="-285744" algn="l" defTabSz="0" rtl="0" eaLnBrk="1" fontAlgn="auto" latinLnBrk="0" hangingPunct="1">
              <a:lnSpc>
                <a:spcPct val="100000"/>
              </a:lnSpc>
              <a:spcBef>
                <a:spcPts val="0"/>
              </a:spcBef>
              <a:spcAft>
                <a:spcPts val="300"/>
              </a:spcAft>
              <a:buClrTx/>
              <a:buSzTx/>
              <a:buFont typeface="Calibri" panose="020F0502020204030204" pitchFamily="34" charset="0"/>
              <a:buChar char="-"/>
              <a:tabLst/>
              <a:defRPr sz="3600">
                <a:solidFill>
                  <a:schemeClr val="bg1"/>
                </a:solidFill>
              </a:defRPr>
            </a:lvl8pPr>
            <a:lvl9pPr marL="287332" indent="-285744">
              <a:defRPr sz="3600">
                <a:solidFill>
                  <a:schemeClr val="bg1"/>
                </a:solidFill>
              </a:defRPr>
            </a:lvl9pPr>
          </a:lstStyle>
          <a:p>
            <a:pPr lvl="0"/>
            <a:r>
              <a:rPr lang="en-US"/>
              <a:t>Click to edit Master text styles</a:t>
            </a:r>
          </a:p>
        </p:txBody>
      </p:sp>
      <p:sp>
        <p:nvSpPr>
          <p:cNvPr id="2" name="Date Placeholder 1"/>
          <p:cNvSpPr>
            <a:spLocks noGrp="1"/>
          </p:cNvSpPr>
          <p:nvPr>
            <p:ph type="dt" sz="half" idx="13"/>
          </p:nvPr>
        </p:nvSpPr>
        <p:spPr/>
        <p:txBody>
          <a:bodyPr/>
          <a:lstStyle>
            <a:lvl1pPr>
              <a:defRPr>
                <a:solidFill>
                  <a:schemeClr val="bg1"/>
                </a:solidFill>
              </a:defRPr>
            </a:lvl1pPr>
          </a:lstStyle>
          <a:p>
            <a:r>
              <a:rPr lang="en-US" dirty="0"/>
              <a:t>Month Day, Year</a:t>
            </a:r>
          </a:p>
        </p:txBody>
      </p:sp>
      <p:sp>
        <p:nvSpPr>
          <p:cNvPr id="6" name="Slide Number Placeholder 5"/>
          <p:cNvSpPr>
            <a:spLocks noGrp="1"/>
          </p:cNvSpPr>
          <p:nvPr>
            <p:ph type="sldNum" sz="quarter" idx="14"/>
          </p:nvPr>
        </p:nvSpPr>
        <p:spPr/>
        <p:txBody>
          <a:bodyPr/>
          <a:lstStyle>
            <a:lvl1pPr>
              <a:defRPr>
                <a:solidFill>
                  <a:schemeClr val="bg1"/>
                </a:solidFill>
              </a:defRPr>
            </a:lvl1pPr>
          </a:lstStyle>
          <a:p>
            <a:fld id="{5E8BC936-0928-C346-B13E-04BD58031644}" type="slidenum">
              <a:rPr lang="en-US" smtClean="0"/>
              <a:pPr/>
              <a:t>‹#›</a:t>
            </a:fld>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3993"/>
          <a:stretch/>
        </p:blipFill>
        <p:spPr bwMode="black">
          <a:xfrm>
            <a:off x="5851524" y="-1"/>
            <a:ext cx="3292475" cy="685799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hidden">
          <a:xfrm>
            <a:off x="423101" y="6217921"/>
            <a:ext cx="1577339" cy="443483"/>
          </a:xfrm>
          <a:prstGeom prst="rect">
            <a:avLst/>
          </a:prstGeom>
        </p:spPr>
      </p:pic>
    </p:spTree>
    <p:extLst>
      <p:ext uri="{BB962C8B-B14F-4D97-AF65-F5344CB8AC3E}">
        <p14:creationId xmlns:p14="http://schemas.microsoft.com/office/powerpoint/2010/main" val="4030418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reserve="1">
  <p:cSld name="6_QUOTE-pink2">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13" name="The Life Story: Moments of Change">
            <a:extLst>
              <a:ext uri="{FF2B5EF4-FFF2-40B4-BE49-F238E27FC236}">
                <a16:creationId xmlns:a16="http://schemas.microsoft.com/office/drawing/2014/main" id="{3FA9FFEB-8F12-A24F-A29B-2B5CF88E3BA8}"/>
              </a:ext>
            </a:extLst>
          </p:cNvPr>
          <p:cNvSpPr txBox="1"/>
          <p:nvPr userDrawn="1"/>
        </p:nvSpPr>
        <p:spPr>
          <a:xfrm>
            <a:off x="217330" y="6597028"/>
            <a:ext cx="2052871"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sz="500" b="1" i="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F8D81E0A-2EA8-1C40-B49D-2DFF3BB882EF}"/>
              </a:ext>
            </a:extLst>
          </p:cNvPr>
          <p:cNvSpPr txBox="1"/>
          <p:nvPr userDrawn="1"/>
        </p:nvSpPr>
        <p:spPr>
          <a:xfrm>
            <a:off x="2493171" y="6597028"/>
            <a:ext cx="1002196"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lang="en-US"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THELIFESTORY.ORG</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485748F1-84F3-464D-A66A-F5E1691F743F}"/>
              </a:ext>
            </a:extLst>
          </p:cNvPr>
          <p:cNvSpPr txBox="1"/>
          <p:nvPr userDrawn="1"/>
        </p:nvSpPr>
        <p:spPr>
          <a:xfrm>
            <a:off x="4036222" y="6597028"/>
            <a:ext cx="731194"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kumimoji="0" lang="en-US" sz="500" b="1" i="0" u="none" strike="noStrike" cap="all" spc="63" normalizeH="0" baseline="0" dirty="0">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a:t>
            </a:r>
            <a:r>
              <a:rPr kumimoji="0" lang="en-US" sz="500" b="1" i="0" u="none" strike="noStrike" cap="all" spc="63" normalizeH="0" baseline="0" dirty="0" err="1">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thelifestory</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a:extLst>
              <a:ext uri="{FF2B5EF4-FFF2-40B4-BE49-F238E27FC236}">
                <a16:creationId xmlns:a16="http://schemas.microsoft.com/office/drawing/2014/main" id="{3ABEDF03-E935-0C47-AEC6-B054B209C12D}"/>
              </a:ext>
            </a:extLst>
          </p:cNvPr>
          <p:cNvSpPr/>
          <p:nvPr userDrawn="1"/>
        </p:nvSpPr>
        <p:spPr>
          <a:xfrm>
            <a:off x="203995" y="292695"/>
            <a:ext cx="8736013" cy="6209110"/>
          </a:xfrm>
          <a:prstGeom prst="rect">
            <a:avLst/>
          </a:prstGeom>
          <a:solidFill>
            <a:srgbClr val="F6F4F0"/>
          </a:solidFill>
          <a:ln w="12700">
            <a:miter lim="400000"/>
          </a:ln>
        </p:spPr>
        <p:txBody>
          <a:bodyPr lIns="19050" tIns="19050" rIns="19050" bIns="19050" anchor="ctr"/>
          <a:lstStyle/>
          <a:p>
            <a:pPr>
              <a:defRPr sz="3200">
                <a:solidFill>
                  <a:srgbClr val="FFFFFF"/>
                </a:solidFill>
              </a:defRPr>
            </a:pPr>
            <a:endParaRPr sz="1200"/>
          </a:p>
        </p:txBody>
      </p:sp>
      <p:pic>
        <p:nvPicPr>
          <p:cNvPr id="10" name="Image" descr="Image">
            <a:extLst>
              <a:ext uri="{FF2B5EF4-FFF2-40B4-BE49-F238E27FC236}">
                <a16:creationId xmlns:a16="http://schemas.microsoft.com/office/drawing/2014/main" id="{87172486-15FE-6B4C-ACDB-6F805DE43456}"/>
              </a:ext>
            </a:extLst>
          </p:cNvPr>
          <p:cNvPicPr>
            <a:picLocks noChangeAspect="1"/>
          </p:cNvPicPr>
          <p:nvPr userDrawn="1"/>
        </p:nvPicPr>
        <p:blipFill>
          <a:blip r:embed="rId3">
            <a:extLst/>
          </a:blip>
          <a:stretch>
            <a:fillRect/>
          </a:stretch>
        </p:blipFill>
        <p:spPr>
          <a:xfrm>
            <a:off x="4137216" y="955201"/>
            <a:ext cx="869571" cy="912197"/>
          </a:xfrm>
          <a:prstGeom prst="rect">
            <a:avLst/>
          </a:prstGeom>
          <a:ln w="12700">
            <a:miter lim="400000"/>
          </a:ln>
        </p:spPr>
      </p:pic>
      <p:pic>
        <p:nvPicPr>
          <p:cNvPr id="11" name="Image" descr="Image">
            <a:extLst>
              <a:ext uri="{FF2B5EF4-FFF2-40B4-BE49-F238E27FC236}">
                <a16:creationId xmlns:a16="http://schemas.microsoft.com/office/drawing/2014/main" id="{F811EEC7-60E5-4141-8562-EE18675C5C96}"/>
              </a:ext>
            </a:extLst>
          </p:cNvPr>
          <p:cNvPicPr>
            <a:picLocks noChangeAspect="1"/>
          </p:cNvPicPr>
          <p:nvPr userDrawn="1"/>
        </p:nvPicPr>
        <p:blipFill>
          <a:blip r:embed="rId3">
            <a:extLst/>
          </a:blip>
          <a:stretch>
            <a:fillRect/>
          </a:stretch>
        </p:blipFill>
        <p:spPr>
          <a:xfrm rot="10800000">
            <a:off x="4137216" y="4934523"/>
            <a:ext cx="869571" cy="912197"/>
          </a:xfrm>
          <a:prstGeom prst="rect">
            <a:avLst/>
          </a:prstGeom>
          <a:ln w="12700">
            <a:miter lim="400000"/>
          </a:ln>
        </p:spPr>
      </p:pic>
    </p:spTree>
    <p:extLst>
      <p:ext uri="{BB962C8B-B14F-4D97-AF65-F5344CB8AC3E}">
        <p14:creationId xmlns:p14="http://schemas.microsoft.com/office/powerpoint/2010/main" val="216709445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reserve="1">
  <p:cSld name="1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57424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reserve="1">
  <p:cSld name="2_white">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1D4760AA-271F-F341-A68A-70628284558B}"/>
              </a:ext>
            </a:extLst>
          </p:cNvPr>
          <p:cNvPicPr>
            <a:picLocks/>
          </p:cNvPicPr>
          <p:nvPr userDrawn="1"/>
        </p:nvPicPr>
        <p:blipFill>
          <a:blip r:embed="rId2">
            <a:extLst/>
          </a:blip>
          <a:srcRect l="2397" t="20093" r="5102" b="20584"/>
          <a:stretch>
            <a:fillRect/>
          </a:stretch>
        </p:blipFill>
        <p:spPr>
          <a:xfrm>
            <a:off x="204203" y="292221"/>
            <a:ext cx="8735594" cy="6273561"/>
          </a:xfrm>
          <a:prstGeom prst="rect">
            <a:avLst/>
          </a:prstGeom>
          <a:ln w="12700">
            <a:miter lim="400000"/>
          </a:ln>
        </p:spPr>
      </p:pic>
      <p:pic>
        <p:nvPicPr>
          <p:cNvPr id="3" name="Image" descr="Image">
            <a:extLst>
              <a:ext uri="{FF2B5EF4-FFF2-40B4-BE49-F238E27FC236}">
                <a16:creationId xmlns:a16="http://schemas.microsoft.com/office/drawing/2014/main" id="{98CC0482-B919-A34A-AFEA-C62E1DE87A91}"/>
              </a:ext>
            </a:extLst>
          </p:cNvPr>
          <p:cNvPicPr>
            <a:picLocks/>
          </p:cNvPicPr>
          <p:nvPr userDrawn="1"/>
        </p:nvPicPr>
        <p:blipFill>
          <a:blip r:embed="rId3">
            <a:extLst/>
          </a:blip>
          <a:stretch>
            <a:fillRect/>
          </a:stretch>
        </p:blipFill>
        <p:spPr>
          <a:xfrm>
            <a:off x="207498" y="295406"/>
            <a:ext cx="8734425" cy="6273561"/>
          </a:xfrm>
          <a:prstGeom prst="rect">
            <a:avLst/>
          </a:prstGeom>
          <a:ln w="12700">
            <a:miter lim="400000"/>
          </a:ln>
        </p:spPr>
      </p:pic>
    </p:spTree>
    <p:extLst>
      <p:ext uri="{BB962C8B-B14F-4D97-AF65-F5344CB8AC3E}">
        <p14:creationId xmlns:p14="http://schemas.microsoft.com/office/powerpoint/2010/main" val="3361591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box + lines">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2437180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box gradient">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pic>
        <p:nvPicPr>
          <p:cNvPr id="26" name="Image" descr="Image"/>
          <p:cNvPicPr>
            <a:picLocks/>
          </p:cNvPicPr>
          <p:nvPr/>
        </p:nvPicPr>
        <p:blipFill>
          <a:blip r:embed="rId2">
            <a:extLst/>
          </a:blip>
          <a:stretch>
            <a:fillRect/>
          </a:stretch>
        </p:blipFill>
        <p:spPr>
          <a:xfrm>
            <a:off x="204788" y="289983"/>
            <a:ext cx="8734425" cy="6210301"/>
          </a:xfrm>
          <a:prstGeom prst="rect">
            <a:avLst/>
          </a:prstGeom>
          <a:ln w="12700">
            <a:miter lim="400000"/>
          </a:ln>
        </p:spPr>
      </p:pic>
      <p:sp>
        <p:nvSpPr>
          <p:cNvPr id="11" name="The Life Story: Moments of Change">
            <a:extLst>
              <a:ext uri="{FF2B5EF4-FFF2-40B4-BE49-F238E27FC236}">
                <a16:creationId xmlns:a16="http://schemas.microsoft.com/office/drawing/2014/main" id="{F2401C67-9F00-C748-A45D-1272C755A030}"/>
              </a:ext>
            </a:extLst>
          </p:cNvPr>
          <p:cNvSpPr txBox="1"/>
          <p:nvPr userDrawn="1"/>
        </p:nvSpPr>
        <p:spPr>
          <a:xfrm>
            <a:off x="217329" y="6597027"/>
            <a:ext cx="2052871"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sz="600" b="1" kern="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2" name="The Life Story: Moments of Change">
            <a:extLst>
              <a:ext uri="{FF2B5EF4-FFF2-40B4-BE49-F238E27FC236}">
                <a16:creationId xmlns:a16="http://schemas.microsoft.com/office/drawing/2014/main" id="{0D324597-F9F5-2743-8B92-277DE0397EB6}"/>
              </a:ext>
            </a:extLst>
          </p:cNvPr>
          <p:cNvSpPr txBox="1"/>
          <p:nvPr userDrawn="1"/>
        </p:nvSpPr>
        <p:spPr>
          <a:xfrm>
            <a:off x="2493171" y="6597027"/>
            <a:ext cx="1002196"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THELIFESTORY.ORG</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he Life Story: Moments of Change">
            <a:extLst>
              <a:ext uri="{FF2B5EF4-FFF2-40B4-BE49-F238E27FC236}">
                <a16:creationId xmlns:a16="http://schemas.microsoft.com/office/drawing/2014/main" id="{39DC00E1-6DB8-E849-8630-E3018A54CF79}"/>
              </a:ext>
            </a:extLst>
          </p:cNvPr>
          <p:cNvSpPr txBox="1"/>
          <p:nvPr userDrawn="1"/>
        </p:nvSpPr>
        <p:spPr>
          <a:xfrm>
            <a:off x="4036222" y="6597027"/>
            <a:ext cx="731194"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70" dirty="0">
                <a:solidFill>
                  <a:srgbClr val="3E64AF"/>
                </a:solidFill>
                <a:latin typeface="Open Sans" panose="020B0606030504020204" pitchFamily="34" charset="0"/>
                <a:ea typeface="Open Sans" panose="020B0606030504020204" pitchFamily="34" charset="0"/>
                <a:cs typeface="Open Sans" panose="020B0606030504020204" pitchFamily="34" charset="0"/>
              </a:rPr>
              <a:t>#</a:t>
            </a:r>
            <a:r>
              <a:rPr lang="en-US" sz="600" b="1" kern="0" spc="70" dirty="0" err="1">
                <a:solidFill>
                  <a:srgbClr val="3E64AF"/>
                </a:solidFill>
                <a:latin typeface="Open Sans" panose="020B0606030504020204" pitchFamily="34" charset="0"/>
                <a:ea typeface="Open Sans" panose="020B0606030504020204" pitchFamily="34" charset="0"/>
                <a:cs typeface="Open Sans" panose="020B0606030504020204" pitchFamily="34" charset="0"/>
              </a:rPr>
              <a:t>thelifestory</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988431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box warm grey">
    <p:spTree>
      <p:nvGrpSpPr>
        <p:cNvPr id="1" name=""/>
        <p:cNvGrpSpPr/>
        <p:nvPr/>
      </p:nvGrpSpPr>
      <p:grpSpPr>
        <a:xfrm>
          <a:off x="0" y="0"/>
          <a:ext cx="0" cy="0"/>
          <a:chOff x="0" y="0"/>
          <a:chExt cx="0" cy="0"/>
        </a:xfrm>
      </p:grpSpPr>
      <p:sp>
        <p:nvSpPr>
          <p:cNvPr id="33" name="Rectangle"/>
          <p:cNvSpPr/>
          <p:nvPr/>
        </p:nvSpPr>
        <p:spPr>
          <a:xfrm>
            <a:off x="203994" y="292695"/>
            <a:ext cx="8736013" cy="6209110"/>
          </a:xfrm>
          <a:prstGeom prst="rect">
            <a:avLst/>
          </a:prstGeom>
          <a:solidFill>
            <a:srgbClr val="F6F4F0"/>
          </a:solidFill>
          <a:ln w="12700">
            <a:miter lim="400000"/>
          </a:ln>
        </p:spPr>
        <p:txBody>
          <a:bodyPr lIns="21336" tIns="21336" rIns="21336" bIns="21336" anchor="ctr"/>
          <a:lstStyle/>
          <a:p>
            <a:pPr algn="ctr" defTabSz="346710" hangingPunct="0">
              <a:defRPr sz="3200">
                <a:solidFill>
                  <a:srgbClr val="FFFFFF"/>
                </a:solidFill>
              </a:defRPr>
            </a:pPr>
            <a:endParaRPr sz="3200" kern="0">
              <a:solidFill>
                <a:srgbClr val="FFFFFF"/>
              </a:solidFill>
              <a:sym typeface="Helvetica Light"/>
            </a:endParaRP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
        <p:nvSpPr>
          <p:cNvPr id="11" name="The Life Story: Moments of Change">
            <a:extLst>
              <a:ext uri="{FF2B5EF4-FFF2-40B4-BE49-F238E27FC236}">
                <a16:creationId xmlns:a16="http://schemas.microsoft.com/office/drawing/2014/main" id="{817CA2C0-5FE6-444D-BEF4-FD011643A6A8}"/>
              </a:ext>
            </a:extLst>
          </p:cNvPr>
          <p:cNvSpPr txBox="1"/>
          <p:nvPr userDrawn="1"/>
        </p:nvSpPr>
        <p:spPr>
          <a:xfrm>
            <a:off x="217329" y="6597027"/>
            <a:ext cx="2052871"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sz="600" b="1" kern="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2" name="The Life Story: Moments of Change">
            <a:extLst>
              <a:ext uri="{FF2B5EF4-FFF2-40B4-BE49-F238E27FC236}">
                <a16:creationId xmlns:a16="http://schemas.microsoft.com/office/drawing/2014/main" id="{50E87EB9-F76F-A442-B1A5-FBAAC0BAE1F9}"/>
              </a:ext>
            </a:extLst>
          </p:cNvPr>
          <p:cNvSpPr txBox="1"/>
          <p:nvPr userDrawn="1"/>
        </p:nvSpPr>
        <p:spPr>
          <a:xfrm>
            <a:off x="2493171" y="6597027"/>
            <a:ext cx="1002196"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THELIFESTORY.ORG</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he Life Story: Moments of Change">
            <a:extLst>
              <a:ext uri="{FF2B5EF4-FFF2-40B4-BE49-F238E27FC236}">
                <a16:creationId xmlns:a16="http://schemas.microsoft.com/office/drawing/2014/main" id="{EF336C97-5590-7B49-8A8E-8EB0D3A3EEA8}"/>
              </a:ext>
            </a:extLst>
          </p:cNvPr>
          <p:cNvSpPr txBox="1"/>
          <p:nvPr userDrawn="1"/>
        </p:nvSpPr>
        <p:spPr>
          <a:xfrm>
            <a:off x="4036222" y="6597027"/>
            <a:ext cx="731194"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70" dirty="0">
                <a:solidFill>
                  <a:srgbClr val="3E64AF"/>
                </a:solidFill>
                <a:latin typeface="Open Sans" panose="020B0606030504020204" pitchFamily="34" charset="0"/>
                <a:ea typeface="Open Sans" panose="020B0606030504020204" pitchFamily="34" charset="0"/>
                <a:cs typeface="Open Sans" panose="020B0606030504020204" pitchFamily="34" charset="0"/>
              </a:rPr>
              <a:t>#</a:t>
            </a:r>
            <a:r>
              <a:rPr lang="en-US" sz="600" b="1" kern="0" spc="70" dirty="0" err="1">
                <a:solidFill>
                  <a:srgbClr val="3E64AF"/>
                </a:solidFill>
                <a:latin typeface="Open Sans" panose="020B0606030504020204" pitchFamily="34" charset="0"/>
                <a:ea typeface="Open Sans" panose="020B0606030504020204" pitchFamily="34" charset="0"/>
                <a:cs typeface="Open Sans" panose="020B0606030504020204" pitchFamily="34" charset="0"/>
              </a:rPr>
              <a:t>thelifestory</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1262390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white">
    <p:spTree>
      <p:nvGrpSpPr>
        <p:cNvPr id="1" name=""/>
        <p:cNvGrpSpPr/>
        <p:nvPr/>
      </p:nvGrpSpPr>
      <p:grpSpPr>
        <a:xfrm>
          <a:off x="0" y="0"/>
          <a:ext cx="0" cy="0"/>
          <a:chOff x="0" y="0"/>
          <a:chExt cx="0" cy="0"/>
        </a:xfrm>
      </p:grpSpPr>
      <p:sp>
        <p:nvSpPr>
          <p:cNvPr id="4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
        <p:nvSpPr>
          <p:cNvPr id="10" name="The Life Story: Moments of Change">
            <a:extLst>
              <a:ext uri="{FF2B5EF4-FFF2-40B4-BE49-F238E27FC236}">
                <a16:creationId xmlns:a16="http://schemas.microsoft.com/office/drawing/2014/main" id="{5549647E-D2A9-AC4B-BED7-B3FC2722C2C3}"/>
              </a:ext>
            </a:extLst>
          </p:cNvPr>
          <p:cNvSpPr txBox="1"/>
          <p:nvPr userDrawn="1"/>
        </p:nvSpPr>
        <p:spPr>
          <a:xfrm>
            <a:off x="217329" y="6597027"/>
            <a:ext cx="2052871"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sz="600" b="1" kern="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1" name="The Life Story: Moments of Change">
            <a:extLst>
              <a:ext uri="{FF2B5EF4-FFF2-40B4-BE49-F238E27FC236}">
                <a16:creationId xmlns:a16="http://schemas.microsoft.com/office/drawing/2014/main" id="{82CC8F70-79B4-5149-BAEF-4DA26638328B}"/>
              </a:ext>
            </a:extLst>
          </p:cNvPr>
          <p:cNvSpPr txBox="1"/>
          <p:nvPr userDrawn="1"/>
        </p:nvSpPr>
        <p:spPr>
          <a:xfrm>
            <a:off x="2493171" y="6597027"/>
            <a:ext cx="1002196"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THELIFESTORY.ORG</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he Life Story: Moments of Change">
            <a:extLst>
              <a:ext uri="{FF2B5EF4-FFF2-40B4-BE49-F238E27FC236}">
                <a16:creationId xmlns:a16="http://schemas.microsoft.com/office/drawing/2014/main" id="{6279E0B7-B3D7-8A4A-9D8C-B6547CAD2235}"/>
              </a:ext>
            </a:extLst>
          </p:cNvPr>
          <p:cNvSpPr txBox="1"/>
          <p:nvPr userDrawn="1"/>
        </p:nvSpPr>
        <p:spPr>
          <a:xfrm>
            <a:off x="4036222" y="6597027"/>
            <a:ext cx="731194"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70" dirty="0">
                <a:solidFill>
                  <a:srgbClr val="3E64AF"/>
                </a:solidFill>
                <a:latin typeface="Open Sans" panose="020B0606030504020204" pitchFamily="34" charset="0"/>
                <a:ea typeface="Open Sans" panose="020B0606030504020204" pitchFamily="34" charset="0"/>
                <a:cs typeface="Open Sans" panose="020B0606030504020204" pitchFamily="34" charset="0"/>
              </a:rPr>
              <a:t>#</a:t>
            </a:r>
            <a:r>
              <a:rPr lang="en-US" sz="600" b="1" kern="0" spc="70" dirty="0" err="1">
                <a:solidFill>
                  <a:srgbClr val="3E64AF"/>
                </a:solidFill>
                <a:latin typeface="Open Sans" panose="020B0606030504020204" pitchFamily="34" charset="0"/>
                <a:ea typeface="Open Sans" panose="020B0606030504020204" pitchFamily="34" charset="0"/>
                <a:cs typeface="Open Sans" panose="020B0606030504020204" pitchFamily="34" charset="0"/>
              </a:rPr>
              <a:t>thelifestory</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6221618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reserve="1">
  <p:cSld name="1_QUOTE-blue">
    <p:spTree>
      <p:nvGrpSpPr>
        <p:cNvPr id="1" name=""/>
        <p:cNvGrpSpPr/>
        <p:nvPr/>
      </p:nvGrpSpPr>
      <p:grpSpPr>
        <a:xfrm>
          <a:off x="0" y="0"/>
          <a:ext cx="0" cy="0"/>
          <a:chOff x="0" y="0"/>
          <a:chExt cx="0" cy="0"/>
        </a:xfrm>
      </p:grpSpPr>
      <p:sp>
        <p:nvSpPr>
          <p:cNvPr id="100" name="Rectangle"/>
          <p:cNvSpPr/>
          <p:nvPr/>
        </p:nvSpPr>
        <p:spPr>
          <a:xfrm>
            <a:off x="203994" y="292695"/>
            <a:ext cx="8736013" cy="6209110"/>
          </a:xfrm>
          <a:prstGeom prst="rect">
            <a:avLst/>
          </a:prstGeom>
          <a:solidFill>
            <a:srgbClr val="F6F4F0"/>
          </a:solidFill>
          <a:ln w="12700">
            <a:miter lim="400000"/>
          </a:ln>
        </p:spPr>
        <p:txBody>
          <a:bodyPr lIns="21336" tIns="21336" rIns="21336" bIns="21336" anchor="ctr"/>
          <a:lstStyle/>
          <a:p>
            <a:pPr algn="ctr" defTabSz="346710" hangingPunct="0">
              <a:defRPr sz="3200">
                <a:solidFill>
                  <a:srgbClr val="FFFFFF"/>
                </a:solidFill>
              </a:defRPr>
            </a:pPr>
            <a:endParaRPr sz="3200" kern="0">
              <a:solidFill>
                <a:srgbClr val="FFFFFF"/>
              </a:solidFill>
              <a:sym typeface="Helvetica Light"/>
            </a:endParaRPr>
          </a:p>
        </p:txBody>
      </p:sp>
      <p:pic>
        <p:nvPicPr>
          <p:cNvPr id="9" name="Image" descr="Image">
            <a:extLst>
              <a:ext uri="{FF2B5EF4-FFF2-40B4-BE49-F238E27FC236}">
                <a16:creationId xmlns:a16="http://schemas.microsoft.com/office/drawing/2014/main" id="{3EF6C1D7-360C-F14A-97AF-A946233ED0FE}"/>
              </a:ext>
            </a:extLst>
          </p:cNvPr>
          <p:cNvPicPr>
            <a:picLocks noChangeAspect="1"/>
          </p:cNvPicPr>
          <p:nvPr userDrawn="1"/>
        </p:nvPicPr>
        <p:blipFill>
          <a:blip r:embed="rId2">
            <a:alphaModFix amt="40000"/>
            <a:extLst/>
          </a:blip>
          <a:stretch>
            <a:fillRect/>
          </a:stretch>
        </p:blipFill>
        <p:spPr>
          <a:xfrm>
            <a:off x="4137215" y="952660"/>
            <a:ext cx="869571" cy="912197"/>
          </a:xfrm>
          <a:prstGeom prst="rect">
            <a:avLst/>
          </a:prstGeom>
          <a:ln w="12700">
            <a:miter lim="400000"/>
          </a:ln>
        </p:spPr>
      </p:pic>
      <p:pic>
        <p:nvPicPr>
          <p:cNvPr id="10" name="Image" descr="Image">
            <a:extLst>
              <a:ext uri="{FF2B5EF4-FFF2-40B4-BE49-F238E27FC236}">
                <a16:creationId xmlns:a16="http://schemas.microsoft.com/office/drawing/2014/main" id="{89370A63-E066-2F47-AAB2-5B62A64F5474}"/>
              </a:ext>
            </a:extLst>
          </p:cNvPr>
          <p:cNvPicPr>
            <a:picLocks noChangeAspect="1"/>
          </p:cNvPicPr>
          <p:nvPr userDrawn="1"/>
        </p:nvPicPr>
        <p:blipFill>
          <a:blip r:embed="rId2">
            <a:alphaModFix amt="40000"/>
            <a:extLst/>
          </a:blip>
          <a:stretch>
            <a:fillRect/>
          </a:stretch>
        </p:blipFill>
        <p:spPr>
          <a:xfrm rot="10800000">
            <a:off x="4137215" y="4931982"/>
            <a:ext cx="869571" cy="912197"/>
          </a:xfrm>
          <a:prstGeom prst="rect">
            <a:avLst/>
          </a:prstGeom>
          <a:ln w="12700">
            <a:miter lim="400000"/>
          </a:ln>
        </p:spPr>
      </p:pic>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
        <p:nvSpPr>
          <p:cNvPr id="13" name="The Life Story: Moments of Change">
            <a:extLst>
              <a:ext uri="{FF2B5EF4-FFF2-40B4-BE49-F238E27FC236}">
                <a16:creationId xmlns:a16="http://schemas.microsoft.com/office/drawing/2014/main" id="{3FA9FFEB-8F12-A24F-A29B-2B5CF88E3BA8}"/>
              </a:ext>
            </a:extLst>
          </p:cNvPr>
          <p:cNvSpPr txBox="1"/>
          <p:nvPr userDrawn="1"/>
        </p:nvSpPr>
        <p:spPr>
          <a:xfrm>
            <a:off x="217329" y="6597027"/>
            <a:ext cx="2052871"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sz="600" b="1" kern="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F8D81E0A-2EA8-1C40-B49D-2DFF3BB882EF}"/>
              </a:ext>
            </a:extLst>
          </p:cNvPr>
          <p:cNvSpPr txBox="1"/>
          <p:nvPr userDrawn="1"/>
        </p:nvSpPr>
        <p:spPr>
          <a:xfrm>
            <a:off x="2493171" y="6597027"/>
            <a:ext cx="1002196"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THELIFESTORY.ORG</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485748F1-84F3-464D-A66A-F5E1691F743F}"/>
              </a:ext>
            </a:extLst>
          </p:cNvPr>
          <p:cNvSpPr txBox="1"/>
          <p:nvPr userDrawn="1"/>
        </p:nvSpPr>
        <p:spPr>
          <a:xfrm>
            <a:off x="4036222" y="6597027"/>
            <a:ext cx="731194"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70" dirty="0">
                <a:solidFill>
                  <a:srgbClr val="3E64AF"/>
                </a:solidFill>
                <a:latin typeface="Open Sans" panose="020B0606030504020204" pitchFamily="34" charset="0"/>
                <a:ea typeface="Open Sans" panose="020B0606030504020204" pitchFamily="34" charset="0"/>
                <a:cs typeface="Open Sans" panose="020B0606030504020204" pitchFamily="34" charset="0"/>
              </a:rPr>
              <a:t>#</a:t>
            </a:r>
            <a:r>
              <a:rPr lang="en-US" sz="600" b="1" kern="0" spc="70" dirty="0" err="1">
                <a:solidFill>
                  <a:srgbClr val="3E64AF"/>
                </a:solidFill>
                <a:latin typeface="Open Sans" panose="020B0606030504020204" pitchFamily="34" charset="0"/>
                <a:ea typeface="Open Sans" panose="020B0606030504020204" pitchFamily="34" charset="0"/>
                <a:cs typeface="Open Sans" panose="020B0606030504020204" pitchFamily="34" charset="0"/>
              </a:rPr>
              <a:t>thelifestory</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8363673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QUOTE-aqua">
    <p:spTree>
      <p:nvGrpSpPr>
        <p:cNvPr id="1" name=""/>
        <p:cNvGrpSpPr/>
        <p:nvPr/>
      </p:nvGrpSpPr>
      <p:grpSpPr>
        <a:xfrm>
          <a:off x="0" y="0"/>
          <a:ext cx="0" cy="0"/>
          <a:chOff x="0" y="0"/>
          <a:chExt cx="0" cy="0"/>
        </a:xfrm>
      </p:grpSpPr>
      <p:sp>
        <p:nvSpPr>
          <p:cNvPr id="64" name="Rectangle"/>
          <p:cNvSpPr/>
          <p:nvPr/>
        </p:nvSpPr>
        <p:spPr>
          <a:xfrm>
            <a:off x="203994" y="292695"/>
            <a:ext cx="8736013" cy="6209110"/>
          </a:xfrm>
          <a:prstGeom prst="rect">
            <a:avLst/>
          </a:prstGeom>
          <a:solidFill>
            <a:srgbClr val="F6F4F0"/>
          </a:solidFill>
          <a:ln w="12700">
            <a:miter lim="400000"/>
          </a:ln>
        </p:spPr>
        <p:txBody>
          <a:bodyPr lIns="21336" tIns="21336" rIns="21336" bIns="21336" anchor="ctr"/>
          <a:lstStyle/>
          <a:p>
            <a:pPr algn="ctr" defTabSz="346710" hangingPunct="0">
              <a:defRPr sz="3200">
                <a:solidFill>
                  <a:srgbClr val="FFFFFF"/>
                </a:solidFill>
              </a:defRPr>
            </a:pPr>
            <a:endParaRPr sz="3200" kern="0">
              <a:solidFill>
                <a:srgbClr val="FFFFFF"/>
              </a:solidFill>
              <a:sym typeface="Helvetica Light"/>
            </a:endParaRPr>
          </a:p>
        </p:txBody>
      </p:sp>
      <p:pic>
        <p:nvPicPr>
          <p:cNvPr id="65" name="Image" descr="Image"/>
          <p:cNvPicPr>
            <a:picLocks noChangeAspect="1"/>
          </p:cNvPicPr>
          <p:nvPr/>
        </p:nvPicPr>
        <p:blipFill>
          <a:blip r:embed="rId2">
            <a:alphaModFix amt="40183"/>
            <a:extLst/>
          </a:blip>
          <a:stretch>
            <a:fillRect/>
          </a:stretch>
        </p:blipFill>
        <p:spPr>
          <a:xfrm>
            <a:off x="4137215" y="955200"/>
            <a:ext cx="869571" cy="912197"/>
          </a:xfrm>
          <a:prstGeom prst="rect">
            <a:avLst/>
          </a:prstGeom>
          <a:ln w="12700">
            <a:miter lim="400000"/>
          </a:ln>
        </p:spPr>
      </p:pic>
      <p:pic>
        <p:nvPicPr>
          <p:cNvPr id="66" name="Image" descr="Image"/>
          <p:cNvPicPr>
            <a:picLocks noChangeAspect="1"/>
          </p:cNvPicPr>
          <p:nvPr/>
        </p:nvPicPr>
        <p:blipFill>
          <a:blip r:embed="rId2">
            <a:alphaModFix amt="40183"/>
            <a:extLst/>
          </a:blip>
          <a:stretch>
            <a:fillRect/>
          </a:stretch>
        </p:blipFill>
        <p:spPr>
          <a:xfrm rot="10800000">
            <a:off x="4137215" y="4934522"/>
            <a:ext cx="869571" cy="912197"/>
          </a:xfrm>
          <a:prstGeom prst="rect">
            <a:avLst/>
          </a:prstGeom>
          <a:ln w="12700">
            <a:miter lim="400000"/>
          </a:ln>
        </p:spPr>
      </p:pic>
      <p:sp>
        <p:nvSpPr>
          <p:cNvPr id="6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
        <p:nvSpPr>
          <p:cNvPr id="13" name="The Life Story: Moments of Change">
            <a:extLst>
              <a:ext uri="{FF2B5EF4-FFF2-40B4-BE49-F238E27FC236}">
                <a16:creationId xmlns:a16="http://schemas.microsoft.com/office/drawing/2014/main" id="{41DE72AC-4028-2D41-AA26-648F68DA3DDA}"/>
              </a:ext>
            </a:extLst>
          </p:cNvPr>
          <p:cNvSpPr txBox="1"/>
          <p:nvPr userDrawn="1"/>
        </p:nvSpPr>
        <p:spPr>
          <a:xfrm>
            <a:off x="217329" y="6597027"/>
            <a:ext cx="2052871"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sz="600" b="1" kern="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46C1A6EB-045C-9A40-8A89-CEBA010F4E9D}"/>
              </a:ext>
            </a:extLst>
          </p:cNvPr>
          <p:cNvSpPr txBox="1"/>
          <p:nvPr userDrawn="1"/>
        </p:nvSpPr>
        <p:spPr>
          <a:xfrm>
            <a:off x="2493171" y="6597027"/>
            <a:ext cx="1002196"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THELIFESTORY.ORG</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E5E19CF7-D137-5C46-A776-32E56DCE63DC}"/>
              </a:ext>
            </a:extLst>
          </p:cNvPr>
          <p:cNvSpPr txBox="1"/>
          <p:nvPr userDrawn="1"/>
        </p:nvSpPr>
        <p:spPr>
          <a:xfrm>
            <a:off x="4036222" y="6597027"/>
            <a:ext cx="731194"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70" dirty="0">
                <a:solidFill>
                  <a:srgbClr val="3E64AF"/>
                </a:solidFill>
                <a:latin typeface="Open Sans" panose="020B0606030504020204" pitchFamily="34" charset="0"/>
                <a:ea typeface="Open Sans" panose="020B0606030504020204" pitchFamily="34" charset="0"/>
                <a:cs typeface="Open Sans" panose="020B0606030504020204" pitchFamily="34" charset="0"/>
              </a:rPr>
              <a:t>#</a:t>
            </a:r>
            <a:r>
              <a:rPr lang="en-US" sz="600" b="1" kern="0" spc="70" dirty="0" err="1">
                <a:solidFill>
                  <a:srgbClr val="3E64AF"/>
                </a:solidFill>
                <a:latin typeface="Open Sans" panose="020B0606030504020204" pitchFamily="34" charset="0"/>
                <a:ea typeface="Open Sans" panose="020B0606030504020204" pitchFamily="34" charset="0"/>
                <a:cs typeface="Open Sans" panose="020B0606030504020204" pitchFamily="34" charset="0"/>
              </a:rPr>
              <a:t>thelifestory</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6620819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QUOTE-green">
    <p:spTree>
      <p:nvGrpSpPr>
        <p:cNvPr id="1" name=""/>
        <p:cNvGrpSpPr/>
        <p:nvPr/>
      </p:nvGrpSpPr>
      <p:grpSpPr>
        <a:xfrm>
          <a:off x="0" y="0"/>
          <a:ext cx="0" cy="0"/>
          <a:chOff x="0" y="0"/>
          <a:chExt cx="0" cy="0"/>
        </a:xfrm>
      </p:grpSpPr>
      <p:sp>
        <p:nvSpPr>
          <p:cNvPr id="76" name="Rectangle"/>
          <p:cNvSpPr/>
          <p:nvPr/>
        </p:nvSpPr>
        <p:spPr>
          <a:xfrm>
            <a:off x="203994" y="292695"/>
            <a:ext cx="8736013" cy="6209110"/>
          </a:xfrm>
          <a:prstGeom prst="rect">
            <a:avLst/>
          </a:prstGeom>
          <a:solidFill>
            <a:srgbClr val="F6F4F0"/>
          </a:solidFill>
          <a:ln w="12700">
            <a:miter lim="400000"/>
          </a:ln>
        </p:spPr>
        <p:txBody>
          <a:bodyPr lIns="21336" tIns="21336" rIns="21336" bIns="21336" anchor="ctr"/>
          <a:lstStyle/>
          <a:p>
            <a:pPr algn="ctr" defTabSz="346710" hangingPunct="0">
              <a:defRPr sz="3200">
                <a:solidFill>
                  <a:srgbClr val="FFFFFF"/>
                </a:solidFill>
              </a:defRPr>
            </a:pPr>
            <a:endParaRPr sz="3200" kern="0">
              <a:solidFill>
                <a:srgbClr val="FFFFFF"/>
              </a:solidFill>
              <a:sym typeface="Helvetica Light"/>
            </a:endParaRPr>
          </a:p>
        </p:txBody>
      </p:sp>
      <p:pic>
        <p:nvPicPr>
          <p:cNvPr id="77" name="Image" descr="Image"/>
          <p:cNvPicPr>
            <a:picLocks noChangeAspect="1"/>
          </p:cNvPicPr>
          <p:nvPr/>
        </p:nvPicPr>
        <p:blipFill>
          <a:blip r:embed="rId2">
            <a:alphaModFix amt="30000"/>
            <a:extLst/>
          </a:blip>
          <a:stretch>
            <a:fillRect/>
          </a:stretch>
        </p:blipFill>
        <p:spPr>
          <a:xfrm>
            <a:off x="4137215" y="955200"/>
            <a:ext cx="869571" cy="912197"/>
          </a:xfrm>
          <a:prstGeom prst="rect">
            <a:avLst/>
          </a:prstGeom>
          <a:ln w="12700">
            <a:miter lim="400000"/>
          </a:ln>
        </p:spPr>
      </p:pic>
      <p:sp>
        <p:nvSpPr>
          <p:cNvPr id="7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pic>
        <p:nvPicPr>
          <p:cNvPr id="81" name="Image" descr="Image"/>
          <p:cNvPicPr>
            <a:picLocks noChangeAspect="1"/>
          </p:cNvPicPr>
          <p:nvPr/>
        </p:nvPicPr>
        <p:blipFill>
          <a:blip r:embed="rId2">
            <a:alphaModFix amt="30000"/>
            <a:extLst/>
          </a:blip>
          <a:stretch>
            <a:fillRect/>
          </a:stretch>
        </p:blipFill>
        <p:spPr>
          <a:xfrm rot="10800000">
            <a:off x="4137215" y="4934522"/>
            <a:ext cx="869571" cy="912197"/>
          </a:xfrm>
          <a:prstGeom prst="rect">
            <a:avLst/>
          </a:prstGeom>
          <a:ln w="12700">
            <a:miter lim="400000"/>
          </a:ln>
        </p:spPr>
      </p:pic>
      <p:sp>
        <p:nvSpPr>
          <p:cNvPr id="13" name="The Life Story: Moments of Change">
            <a:extLst>
              <a:ext uri="{FF2B5EF4-FFF2-40B4-BE49-F238E27FC236}">
                <a16:creationId xmlns:a16="http://schemas.microsoft.com/office/drawing/2014/main" id="{2F1B90B6-4356-DE49-A113-69F6C9DF4117}"/>
              </a:ext>
            </a:extLst>
          </p:cNvPr>
          <p:cNvSpPr txBox="1"/>
          <p:nvPr userDrawn="1"/>
        </p:nvSpPr>
        <p:spPr>
          <a:xfrm>
            <a:off x="217329" y="6597027"/>
            <a:ext cx="2052871"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sz="600" b="1" kern="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E888C738-DC08-F449-AA49-1CB4F556574B}"/>
              </a:ext>
            </a:extLst>
          </p:cNvPr>
          <p:cNvSpPr txBox="1"/>
          <p:nvPr userDrawn="1"/>
        </p:nvSpPr>
        <p:spPr>
          <a:xfrm>
            <a:off x="2493171" y="6597027"/>
            <a:ext cx="1002196"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THELIFESTORY.ORG</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AC654FA3-1E2D-CE4C-BE3C-CE70FC6EE4E9}"/>
              </a:ext>
            </a:extLst>
          </p:cNvPr>
          <p:cNvSpPr txBox="1"/>
          <p:nvPr userDrawn="1"/>
        </p:nvSpPr>
        <p:spPr>
          <a:xfrm>
            <a:off x="4036222" y="6597027"/>
            <a:ext cx="731194"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70" dirty="0">
                <a:solidFill>
                  <a:srgbClr val="3E64AF"/>
                </a:solidFill>
                <a:latin typeface="Open Sans" panose="020B0606030504020204" pitchFamily="34" charset="0"/>
                <a:ea typeface="Open Sans" panose="020B0606030504020204" pitchFamily="34" charset="0"/>
                <a:cs typeface="Open Sans" panose="020B0606030504020204" pitchFamily="34" charset="0"/>
              </a:rPr>
              <a:t>#</a:t>
            </a:r>
            <a:r>
              <a:rPr lang="en-US" sz="600" b="1" kern="0" spc="70" dirty="0" err="1">
                <a:solidFill>
                  <a:srgbClr val="3E64AF"/>
                </a:solidFill>
                <a:latin typeface="Open Sans" panose="020B0606030504020204" pitchFamily="34" charset="0"/>
                <a:ea typeface="Open Sans" panose="020B0606030504020204" pitchFamily="34" charset="0"/>
                <a:cs typeface="Open Sans" panose="020B0606030504020204" pitchFamily="34" charset="0"/>
              </a:rPr>
              <a:t>thelifestory</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9051997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Slide Alternat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63993"/>
          <a:stretch/>
        </p:blipFill>
        <p:spPr bwMode="black">
          <a:xfrm>
            <a:off x="5851524" y="2"/>
            <a:ext cx="3292475" cy="6857999"/>
          </a:xfrm>
          <a:prstGeom prst="rect">
            <a:avLst/>
          </a:prstGeom>
        </p:spPr>
      </p:pic>
      <p:sp>
        <p:nvSpPr>
          <p:cNvPr id="2" name="Date Placeholder 1"/>
          <p:cNvSpPr>
            <a:spLocks noGrp="1"/>
          </p:cNvSpPr>
          <p:nvPr>
            <p:ph type="dt" sz="half" idx="13"/>
          </p:nvPr>
        </p:nvSpPr>
        <p:spPr/>
        <p:txBody>
          <a:bodyPr/>
          <a:lstStyle>
            <a:lvl1pPr>
              <a:defRPr>
                <a:solidFill>
                  <a:schemeClr val="tx1"/>
                </a:solidFill>
              </a:defRPr>
            </a:lvl1pPr>
          </a:lstStyle>
          <a:p>
            <a:r>
              <a:rPr lang="en-US" dirty="0"/>
              <a:t>Month Day, Year</a:t>
            </a:r>
          </a:p>
        </p:txBody>
      </p:sp>
      <p:sp>
        <p:nvSpPr>
          <p:cNvPr id="6" name="Slide Number Placeholder 5"/>
          <p:cNvSpPr>
            <a:spLocks noGrp="1"/>
          </p:cNvSpPr>
          <p:nvPr>
            <p:ph type="sldNum" sz="quarter" idx="14"/>
          </p:nvPr>
        </p:nvSpPr>
        <p:spPr/>
        <p:txBody>
          <a:bodyPr/>
          <a:lstStyle>
            <a:lvl1pPr>
              <a:defRPr>
                <a:solidFill>
                  <a:schemeClr val="tx1"/>
                </a:solidFill>
              </a:defRPr>
            </a:lvl1pPr>
          </a:lstStyle>
          <a:p>
            <a:fld id="{5E8BC936-0928-C346-B13E-04BD58031644}" type="slidenum">
              <a:rPr lang="en-US" smtClean="0"/>
              <a:pPr/>
              <a:t>‹#›</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101" y="6217920"/>
            <a:ext cx="1577339" cy="443484"/>
          </a:xfrm>
          <a:prstGeom prst="rect">
            <a:avLst/>
          </a:prstGeom>
        </p:spPr>
      </p:pic>
      <p:sp>
        <p:nvSpPr>
          <p:cNvPr id="12" name="Text Placeholder 10"/>
          <p:cNvSpPr>
            <a:spLocks noGrp="1"/>
          </p:cNvSpPr>
          <p:nvPr>
            <p:ph type="body" sz="quarter" idx="12"/>
          </p:nvPr>
        </p:nvSpPr>
        <p:spPr bwMode="blackWhite">
          <a:xfrm>
            <a:off x="458787" y="1373188"/>
            <a:ext cx="5392737" cy="4572000"/>
          </a:xfrm>
        </p:spPr>
        <p:txBody>
          <a:bodyPr>
            <a:noAutofit/>
          </a:bodyPr>
          <a:lstStyle>
            <a:lvl1pPr>
              <a:defRPr sz="4400" baseline="0">
                <a:solidFill>
                  <a:schemeClr val="accent1"/>
                </a:solidFill>
              </a:defRPr>
            </a:lvl1pPr>
            <a:lvl2pPr marL="285744" marR="0" indent="-285744" algn="l" defTabSz="0" rtl="0" eaLnBrk="1" fontAlgn="auto" latinLnBrk="0" hangingPunct="1">
              <a:lnSpc>
                <a:spcPct val="100000"/>
              </a:lnSpc>
              <a:spcBef>
                <a:spcPts val="0"/>
              </a:spcBef>
              <a:spcAft>
                <a:spcPts val="300"/>
              </a:spcAft>
              <a:buClrTx/>
              <a:buSzTx/>
              <a:buFont typeface="Calibri" panose="020F0502020204030204" pitchFamily="34" charset="0"/>
              <a:buChar char="-"/>
              <a:tabLst/>
              <a:defRPr sz="3600">
                <a:solidFill>
                  <a:schemeClr val="accent1"/>
                </a:solidFill>
              </a:defRPr>
            </a:lvl2pPr>
            <a:lvl3pPr marL="287332" indent="-285744">
              <a:defRPr sz="3600">
                <a:solidFill>
                  <a:schemeClr val="accent1"/>
                </a:solidFill>
              </a:defRPr>
            </a:lvl3pPr>
            <a:lvl4pPr marL="283458" indent="-284157">
              <a:buFont typeface="Calibri" panose="020F0502020204030204" pitchFamily="34" charset="0"/>
              <a:buChar char="-"/>
              <a:defRPr sz="3600">
                <a:solidFill>
                  <a:schemeClr val="accent1"/>
                </a:solidFill>
              </a:defRPr>
            </a:lvl4pPr>
            <a:lvl5pPr marL="283458" indent="-284157">
              <a:defRPr sz="3600">
                <a:solidFill>
                  <a:schemeClr val="accent1"/>
                </a:solidFill>
              </a:defRPr>
            </a:lvl5pPr>
            <a:lvl6pPr marL="287332" marR="0" indent="-285744" algn="l" defTabSz="0" rtl="0" eaLnBrk="1" fontAlgn="auto" latinLnBrk="0" hangingPunct="1">
              <a:lnSpc>
                <a:spcPct val="100000"/>
              </a:lnSpc>
              <a:spcBef>
                <a:spcPts val="0"/>
              </a:spcBef>
              <a:spcAft>
                <a:spcPts val="300"/>
              </a:spcAft>
              <a:buClrTx/>
              <a:buSzTx/>
              <a:buFont typeface="Calibri" panose="020F0502020204030204" pitchFamily="34" charset="0"/>
              <a:buChar char="-"/>
              <a:tabLst/>
              <a:defRPr sz="3600">
                <a:solidFill>
                  <a:schemeClr val="accent1"/>
                </a:solidFill>
              </a:defRPr>
            </a:lvl6pPr>
            <a:lvl7pPr marL="287332" marR="0" indent="-285744" algn="l" defTabSz="0" rtl="0" eaLnBrk="1" fontAlgn="auto" latinLnBrk="0" hangingPunct="1">
              <a:lnSpc>
                <a:spcPct val="100000"/>
              </a:lnSpc>
              <a:spcBef>
                <a:spcPts val="0"/>
              </a:spcBef>
              <a:spcAft>
                <a:spcPts val="300"/>
              </a:spcAft>
              <a:buClrTx/>
              <a:buSzTx/>
              <a:buFont typeface="Calibri" panose="020F0502020204030204" pitchFamily="34" charset="0"/>
              <a:buChar char="-"/>
              <a:tabLst/>
              <a:defRPr sz="3600">
                <a:solidFill>
                  <a:schemeClr val="accent1"/>
                </a:solidFill>
              </a:defRPr>
            </a:lvl7pPr>
            <a:lvl8pPr marL="285744" marR="0" indent="-285744" algn="l" defTabSz="0" rtl="0" eaLnBrk="1" fontAlgn="auto" latinLnBrk="0" hangingPunct="1">
              <a:lnSpc>
                <a:spcPct val="100000"/>
              </a:lnSpc>
              <a:spcBef>
                <a:spcPts val="0"/>
              </a:spcBef>
              <a:spcAft>
                <a:spcPts val="300"/>
              </a:spcAft>
              <a:buClrTx/>
              <a:buSzTx/>
              <a:buFont typeface="Calibri" panose="020F0502020204030204" pitchFamily="34" charset="0"/>
              <a:buChar char="-"/>
              <a:tabLst/>
              <a:defRPr sz="3600">
                <a:solidFill>
                  <a:schemeClr val="accent1"/>
                </a:solidFill>
              </a:defRPr>
            </a:lvl8pPr>
            <a:lvl9pPr marL="287332" indent="-285744">
              <a:defRPr sz="3600">
                <a:solidFill>
                  <a:schemeClr val="accent1"/>
                </a:solidFill>
              </a:defRPr>
            </a:lvl9pPr>
          </a:lstStyle>
          <a:p>
            <a:pPr lvl="0"/>
            <a:r>
              <a:rPr lang="en-US"/>
              <a:t>Click to edit Master text styles</a:t>
            </a:r>
          </a:p>
        </p:txBody>
      </p:sp>
    </p:spTree>
    <p:extLst>
      <p:ext uri="{BB962C8B-B14F-4D97-AF65-F5344CB8AC3E}">
        <p14:creationId xmlns:p14="http://schemas.microsoft.com/office/powerpoint/2010/main" val="1790543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QUOTE-pink">
    <p:spTree>
      <p:nvGrpSpPr>
        <p:cNvPr id="1" name=""/>
        <p:cNvGrpSpPr/>
        <p:nvPr/>
      </p:nvGrpSpPr>
      <p:grpSpPr>
        <a:xfrm>
          <a:off x="0" y="0"/>
          <a:ext cx="0" cy="0"/>
          <a:chOff x="0" y="0"/>
          <a:chExt cx="0" cy="0"/>
        </a:xfrm>
      </p:grpSpPr>
      <p:sp>
        <p:nvSpPr>
          <p:cNvPr id="88" name="Rectangle"/>
          <p:cNvSpPr/>
          <p:nvPr/>
        </p:nvSpPr>
        <p:spPr>
          <a:xfrm>
            <a:off x="203994" y="292695"/>
            <a:ext cx="8736013" cy="6209110"/>
          </a:xfrm>
          <a:prstGeom prst="rect">
            <a:avLst/>
          </a:prstGeom>
          <a:solidFill>
            <a:srgbClr val="F6F4F0"/>
          </a:solidFill>
          <a:ln w="12700">
            <a:miter lim="400000"/>
          </a:ln>
        </p:spPr>
        <p:txBody>
          <a:bodyPr lIns="21336" tIns="21336" rIns="21336" bIns="21336" anchor="ctr"/>
          <a:lstStyle/>
          <a:p>
            <a:pPr algn="ctr" defTabSz="346710" hangingPunct="0">
              <a:defRPr sz="3200">
                <a:solidFill>
                  <a:srgbClr val="FFFFFF"/>
                </a:solidFill>
              </a:defRPr>
            </a:pPr>
            <a:endParaRPr sz="3200" kern="0">
              <a:solidFill>
                <a:srgbClr val="FFFFFF"/>
              </a:solidFill>
              <a:sym typeface="Helvetica Light"/>
            </a:endParaRPr>
          </a:p>
        </p:txBody>
      </p:sp>
      <p:pic>
        <p:nvPicPr>
          <p:cNvPr id="89" name="Image" descr="Image"/>
          <p:cNvPicPr>
            <a:picLocks noChangeAspect="1"/>
          </p:cNvPicPr>
          <p:nvPr/>
        </p:nvPicPr>
        <p:blipFill>
          <a:blip r:embed="rId2">
            <a:alphaModFix amt="34916"/>
            <a:extLst/>
          </a:blip>
          <a:stretch>
            <a:fillRect/>
          </a:stretch>
        </p:blipFill>
        <p:spPr>
          <a:xfrm rot="10800000">
            <a:off x="4137215" y="4934522"/>
            <a:ext cx="869571" cy="912197"/>
          </a:xfrm>
          <a:prstGeom prst="rect">
            <a:avLst/>
          </a:prstGeom>
          <a:ln w="12700">
            <a:miter lim="400000"/>
          </a:ln>
        </p:spPr>
      </p:pic>
      <p:pic>
        <p:nvPicPr>
          <p:cNvPr id="90" name="Image" descr="Image"/>
          <p:cNvPicPr>
            <a:picLocks noChangeAspect="1"/>
          </p:cNvPicPr>
          <p:nvPr/>
        </p:nvPicPr>
        <p:blipFill>
          <a:blip r:embed="rId2">
            <a:alphaModFix amt="34916"/>
            <a:extLst/>
          </a:blip>
          <a:stretch>
            <a:fillRect/>
          </a:stretch>
        </p:blipFill>
        <p:spPr>
          <a:xfrm>
            <a:off x="4137215" y="955200"/>
            <a:ext cx="869571" cy="912197"/>
          </a:xfrm>
          <a:prstGeom prst="rect">
            <a:avLst/>
          </a:prstGeom>
          <a:ln w="12700">
            <a:miter lim="400000"/>
          </a:ln>
        </p:spPr>
      </p:pic>
      <p:sp>
        <p:nvSpPr>
          <p:cNvPr id="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
        <p:nvSpPr>
          <p:cNvPr id="13" name="The Life Story: Moments of Change">
            <a:extLst>
              <a:ext uri="{FF2B5EF4-FFF2-40B4-BE49-F238E27FC236}">
                <a16:creationId xmlns:a16="http://schemas.microsoft.com/office/drawing/2014/main" id="{4CA53D67-82FF-224F-8CBD-F2A0490B787E}"/>
              </a:ext>
            </a:extLst>
          </p:cNvPr>
          <p:cNvSpPr txBox="1"/>
          <p:nvPr userDrawn="1"/>
        </p:nvSpPr>
        <p:spPr>
          <a:xfrm>
            <a:off x="217329" y="6597027"/>
            <a:ext cx="2052871"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sz="600" b="1" kern="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CAA5CF61-97B3-E245-9BEF-0712202F42B5}"/>
              </a:ext>
            </a:extLst>
          </p:cNvPr>
          <p:cNvSpPr txBox="1"/>
          <p:nvPr userDrawn="1"/>
        </p:nvSpPr>
        <p:spPr>
          <a:xfrm>
            <a:off x="2493171" y="6597027"/>
            <a:ext cx="1002196"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THELIFESTORY.ORG</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665CB132-1B2E-244E-8E76-38B1E0521570}"/>
              </a:ext>
            </a:extLst>
          </p:cNvPr>
          <p:cNvSpPr txBox="1"/>
          <p:nvPr userDrawn="1"/>
        </p:nvSpPr>
        <p:spPr>
          <a:xfrm>
            <a:off x="4036222" y="6597027"/>
            <a:ext cx="731194"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70" dirty="0">
                <a:solidFill>
                  <a:srgbClr val="3E64AF"/>
                </a:solidFill>
                <a:latin typeface="Open Sans" panose="020B0606030504020204" pitchFamily="34" charset="0"/>
                <a:ea typeface="Open Sans" panose="020B0606030504020204" pitchFamily="34" charset="0"/>
                <a:cs typeface="Open Sans" panose="020B0606030504020204" pitchFamily="34" charset="0"/>
              </a:rPr>
              <a:t>#</a:t>
            </a:r>
            <a:r>
              <a:rPr lang="en-US" sz="600" b="1" kern="0" spc="70" dirty="0" err="1">
                <a:solidFill>
                  <a:srgbClr val="3E64AF"/>
                </a:solidFill>
                <a:latin typeface="Open Sans" panose="020B0606030504020204" pitchFamily="34" charset="0"/>
                <a:ea typeface="Open Sans" panose="020B0606030504020204" pitchFamily="34" charset="0"/>
                <a:cs typeface="Open Sans" panose="020B0606030504020204" pitchFamily="34" charset="0"/>
              </a:rPr>
              <a:t>thelifestory</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2616201"/>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QUOTE-grey">
    <p:spTree>
      <p:nvGrpSpPr>
        <p:cNvPr id="1" name=""/>
        <p:cNvGrpSpPr/>
        <p:nvPr/>
      </p:nvGrpSpPr>
      <p:grpSpPr>
        <a:xfrm>
          <a:off x="0" y="0"/>
          <a:ext cx="0" cy="0"/>
          <a:chOff x="0" y="0"/>
          <a:chExt cx="0" cy="0"/>
        </a:xfrm>
      </p:grpSpPr>
      <p:sp>
        <p:nvSpPr>
          <p:cNvPr id="100" name="Rectangle"/>
          <p:cNvSpPr/>
          <p:nvPr/>
        </p:nvSpPr>
        <p:spPr>
          <a:xfrm>
            <a:off x="203994" y="292695"/>
            <a:ext cx="8736013" cy="6209110"/>
          </a:xfrm>
          <a:prstGeom prst="rect">
            <a:avLst/>
          </a:prstGeom>
          <a:solidFill>
            <a:srgbClr val="F6F4F0"/>
          </a:solidFill>
          <a:ln w="12700">
            <a:miter lim="400000"/>
          </a:ln>
        </p:spPr>
        <p:txBody>
          <a:bodyPr lIns="21336" tIns="21336" rIns="21336" bIns="21336" anchor="ctr"/>
          <a:lstStyle/>
          <a:p>
            <a:pPr algn="ctr" defTabSz="346710" hangingPunct="0">
              <a:defRPr sz="3200">
                <a:solidFill>
                  <a:srgbClr val="FFFFFF"/>
                </a:solidFill>
              </a:defRPr>
            </a:pPr>
            <a:endParaRPr sz="3200" kern="0">
              <a:solidFill>
                <a:srgbClr val="FFFFFF"/>
              </a:solidFill>
              <a:sym typeface="Helvetica Light"/>
            </a:endParaRP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pic>
        <p:nvPicPr>
          <p:cNvPr id="104" name="Image" descr="Image"/>
          <p:cNvPicPr>
            <a:picLocks noChangeAspect="1"/>
          </p:cNvPicPr>
          <p:nvPr/>
        </p:nvPicPr>
        <p:blipFill>
          <a:blip r:embed="rId2">
            <a:extLst/>
          </a:blip>
          <a:stretch>
            <a:fillRect/>
          </a:stretch>
        </p:blipFill>
        <p:spPr>
          <a:xfrm>
            <a:off x="4137215" y="955189"/>
            <a:ext cx="869571" cy="912197"/>
          </a:xfrm>
          <a:prstGeom prst="rect">
            <a:avLst/>
          </a:prstGeom>
          <a:ln w="12700">
            <a:miter lim="400000"/>
          </a:ln>
        </p:spPr>
      </p:pic>
      <p:pic>
        <p:nvPicPr>
          <p:cNvPr id="105" name="Image" descr="Image"/>
          <p:cNvPicPr>
            <a:picLocks noChangeAspect="1"/>
          </p:cNvPicPr>
          <p:nvPr/>
        </p:nvPicPr>
        <p:blipFill>
          <a:blip r:embed="rId2">
            <a:extLst/>
          </a:blip>
          <a:stretch>
            <a:fillRect/>
          </a:stretch>
        </p:blipFill>
        <p:spPr>
          <a:xfrm rot="10800000">
            <a:off x="4137215" y="4934522"/>
            <a:ext cx="869571" cy="912197"/>
          </a:xfrm>
          <a:prstGeom prst="rect">
            <a:avLst/>
          </a:prstGeom>
          <a:ln w="12700">
            <a:miter lim="400000"/>
          </a:ln>
        </p:spPr>
      </p:pic>
      <p:sp>
        <p:nvSpPr>
          <p:cNvPr id="13" name="The Life Story: Moments of Change">
            <a:extLst>
              <a:ext uri="{FF2B5EF4-FFF2-40B4-BE49-F238E27FC236}">
                <a16:creationId xmlns:a16="http://schemas.microsoft.com/office/drawing/2014/main" id="{3FA9FFEB-8F12-A24F-A29B-2B5CF88E3BA8}"/>
              </a:ext>
            </a:extLst>
          </p:cNvPr>
          <p:cNvSpPr txBox="1"/>
          <p:nvPr userDrawn="1"/>
        </p:nvSpPr>
        <p:spPr>
          <a:xfrm>
            <a:off x="217329" y="6597027"/>
            <a:ext cx="2052871"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sz="600" b="1" kern="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F8D81E0A-2EA8-1C40-B49D-2DFF3BB882EF}"/>
              </a:ext>
            </a:extLst>
          </p:cNvPr>
          <p:cNvSpPr txBox="1"/>
          <p:nvPr userDrawn="1"/>
        </p:nvSpPr>
        <p:spPr>
          <a:xfrm>
            <a:off x="2493171" y="6597027"/>
            <a:ext cx="1002196"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THELIFESTORY.ORG</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485748F1-84F3-464D-A66A-F5E1691F743F}"/>
              </a:ext>
            </a:extLst>
          </p:cNvPr>
          <p:cNvSpPr txBox="1"/>
          <p:nvPr userDrawn="1"/>
        </p:nvSpPr>
        <p:spPr>
          <a:xfrm>
            <a:off x="4036222" y="6597027"/>
            <a:ext cx="731194"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70" dirty="0">
                <a:solidFill>
                  <a:srgbClr val="3E64AF"/>
                </a:solidFill>
                <a:latin typeface="Open Sans" panose="020B0606030504020204" pitchFamily="34" charset="0"/>
                <a:ea typeface="Open Sans" panose="020B0606030504020204" pitchFamily="34" charset="0"/>
                <a:cs typeface="Open Sans" panose="020B0606030504020204" pitchFamily="34" charset="0"/>
              </a:rPr>
              <a:t>#</a:t>
            </a:r>
            <a:r>
              <a:rPr lang="en-US" sz="600" b="1" kern="0" spc="70" dirty="0" err="1">
                <a:solidFill>
                  <a:srgbClr val="3E64AF"/>
                </a:solidFill>
                <a:latin typeface="Open Sans" panose="020B0606030504020204" pitchFamily="34" charset="0"/>
                <a:ea typeface="Open Sans" panose="020B0606030504020204" pitchFamily="34" charset="0"/>
                <a:cs typeface="Open Sans" panose="020B0606030504020204" pitchFamily="34" charset="0"/>
              </a:rPr>
              <a:t>thelifestory</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0961288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reserve="1">
  <p:cSld name="1_QUOTE-green2">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4773078C-5035-364A-94DF-C542AC09C0FC}"/>
              </a:ext>
            </a:extLst>
          </p:cNvPr>
          <p:cNvSpPr/>
          <p:nvPr userDrawn="1"/>
        </p:nvSpPr>
        <p:spPr>
          <a:xfrm>
            <a:off x="203994" y="292695"/>
            <a:ext cx="8736013" cy="6209110"/>
          </a:xfrm>
          <a:prstGeom prst="rect">
            <a:avLst/>
          </a:prstGeom>
          <a:solidFill>
            <a:srgbClr val="F6F4F0"/>
          </a:solidFill>
          <a:ln w="12700">
            <a:miter lim="400000"/>
          </a:ln>
        </p:spPr>
        <p:txBody>
          <a:bodyPr lIns="21336" tIns="21336" rIns="21336" bIns="21336" anchor="ctr"/>
          <a:lstStyle/>
          <a:p>
            <a:pPr algn="ctr" defTabSz="346710" hangingPunct="0">
              <a:defRPr sz="3200">
                <a:solidFill>
                  <a:srgbClr val="FFFFFF"/>
                </a:solidFill>
              </a:defRPr>
            </a:pPr>
            <a:endParaRPr sz="3200" kern="0">
              <a:solidFill>
                <a:srgbClr val="FFFFFF"/>
              </a:solidFill>
              <a:sym typeface="Helvetica Light"/>
            </a:endParaRP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
        <p:nvSpPr>
          <p:cNvPr id="13" name="The Life Story: Moments of Change">
            <a:extLst>
              <a:ext uri="{FF2B5EF4-FFF2-40B4-BE49-F238E27FC236}">
                <a16:creationId xmlns:a16="http://schemas.microsoft.com/office/drawing/2014/main" id="{3FA9FFEB-8F12-A24F-A29B-2B5CF88E3BA8}"/>
              </a:ext>
            </a:extLst>
          </p:cNvPr>
          <p:cNvSpPr txBox="1"/>
          <p:nvPr userDrawn="1"/>
        </p:nvSpPr>
        <p:spPr>
          <a:xfrm>
            <a:off x="217329" y="6597027"/>
            <a:ext cx="2052871"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sz="600" b="1" kern="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F8D81E0A-2EA8-1C40-B49D-2DFF3BB882EF}"/>
              </a:ext>
            </a:extLst>
          </p:cNvPr>
          <p:cNvSpPr txBox="1"/>
          <p:nvPr userDrawn="1"/>
        </p:nvSpPr>
        <p:spPr>
          <a:xfrm>
            <a:off x="2493171" y="6597027"/>
            <a:ext cx="1002196"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THELIFESTORY.ORG</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485748F1-84F3-464D-A66A-F5E1691F743F}"/>
              </a:ext>
            </a:extLst>
          </p:cNvPr>
          <p:cNvSpPr txBox="1"/>
          <p:nvPr userDrawn="1"/>
        </p:nvSpPr>
        <p:spPr>
          <a:xfrm>
            <a:off x="4036222" y="6597027"/>
            <a:ext cx="731194"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70" dirty="0">
                <a:solidFill>
                  <a:srgbClr val="3E64AF"/>
                </a:solidFill>
                <a:latin typeface="Open Sans" panose="020B0606030504020204" pitchFamily="34" charset="0"/>
                <a:ea typeface="Open Sans" panose="020B0606030504020204" pitchFamily="34" charset="0"/>
                <a:cs typeface="Open Sans" panose="020B0606030504020204" pitchFamily="34" charset="0"/>
              </a:rPr>
              <a:t>#</a:t>
            </a:r>
            <a:r>
              <a:rPr lang="en-US" sz="600" b="1" kern="0" spc="70" dirty="0" err="1">
                <a:solidFill>
                  <a:srgbClr val="3E64AF"/>
                </a:solidFill>
                <a:latin typeface="Open Sans" panose="020B0606030504020204" pitchFamily="34" charset="0"/>
                <a:ea typeface="Open Sans" panose="020B0606030504020204" pitchFamily="34" charset="0"/>
                <a:cs typeface="Open Sans" panose="020B0606030504020204" pitchFamily="34" charset="0"/>
              </a:rPr>
              <a:t>thelifestory</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Image" descr="Image">
            <a:extLst>
              <a:ext uri="{FF2B5EF4-FFF2-40B4-BE49-F238E27FC236}">
                <a16:creationId xmlns:a16="http://schemas.microsoft.com/office/drawing/2014/main" id="{A9E61030-5138-5542-80F2-58DEB1CC0B14}"/>
              </a:ext>
            </a:extLst>
          </p:cNvPr>
          <p:cNvPicPr>
            <a:picLocks noChangeAspect="1"/>
          </p:cNvPicPr>
          <p:nvPr userDrawn="1"/>
        </p:nvPicPr>
        <p:blipFill>
          <a:blip r:embed="rId3">
            <a:extLst/>
          </a:blip>
          <a:stretch>
            <a:fillRect/>
          </a:stretch>
        </p:blipFill>
        <p:spPr>
          <a:xfrm>
            <a:off x="4137215" y="955200"/>
            <a:ext cx="869571" cy="912197"/>
          </a:xfrm>
          <a:prstGeom prst="rect">
            <a:avLst/>
          </a:prstGeom>
          <a:ln w="12700">
            <a:miter lim="400000"/>
          </a:ln>
        </p:spPr>
      </p:pic>
      <p:pic>
        <p:nvPicPr>
          <p:cNvPr id="12" name="Image" descr="Image">
            <a:extLst>
              <a:ext uri="{FF2B5EF4-FFF2-40B4-BE49-F238E27FC236}">
                <a16:creationId xmlns:a16="http://schemas.microsoft.com/office/drawing/2014/main" id="{2CF117D9-68B2-6C4C-8682-E0CFC9A7383C}"/>
              </a:ext>
            </a:extLst>
          </p:cNvPr>
          <p:cNvPicPr>
            <a:picLocks noChangeAspect="1"/>
          </p:cNvPicPr>
          <p:nvPr userDrawn="1"/>
        </p:nvPicPr>
        <p:blipFill>
          <a:blip r:embed="rId3">
            <a:extLst/>
          </a:blip>
          <a:stretch>
            <a:fillRect/>
          </a:stretch>
        </p:blipFill>
        <p:spPr>
          <a:xfrm rot="10800000">
            <a:off x="4137215" y="4934522"/>
            <a:ext cx="869571" cy="912197"/>
          </a:xfrm>
          <a:prstGeom prst="rect">
            <a:avLst/>
          </a:prstGeom>
          <a:ln w="12700">
            <a:miter lim="400000"/>
          </a:ln>
        </p:spPr>
      </p:pic>
    </p:spTree>
    <p:extLst>
      <p:ext uri="{BB962C8B-B14F-4D97-AF65-F5344CB8AC3E}">
        <p14:creationId xmlns:p14="http://schemas.microsoft.com/office/powerpoint/2010/main" val="17940773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reserve="1">
  <p:cSld name="3_QUOTE-mustard">
    <p:spTree>
      <p:nvGrpSpPr>
        <p:cNvPr id="1" name=""/>
        <p:cNvGrpSpPr/>
        <p:nvPr/>
      </p:nvGrpSpPr>
      <p:grpSpPr>
        <a:xfrm>
          <a:off x="0" y="0"/>
          <a:ext cx="0" cy="0"/>
          <a:chOff x="0" y="0"/>
          <a:chExt cx="0" cy="0"/>
        </a:xfrm>
      </p:grpSpPr>
      <p:sp>
        <p:nvSpPr>
          <p:cNvPr id="100" name="Rectangle"/>
          <p:cNvSpPr/>
          <p:nvPr/>
        </p:nvSpPr>
        <p:spPr>
          <a:xfrm>
            <a:off x="203994" y="292695"/>
            <a:ext cx="8736013" cy="6209110"/>
          </a:xfrm>
          <a:prstGeom prst="rect">
            <a:avLst/>
          </a:prstGeom>
          <a:solidFill>
            <a:srgbClr val="F6F4F0"/>
          </a:solidFill>
          <a:ln w="12700">
            <a:miter lim="400000"/>
          </a:ln>
        </p:spPr>
        <p:txBody>
          <a:bodyPr lIns="21336" tIns="21336" rIns="21336" bIns="21336" anchor="ctr"/>
          <a:lstStyle/>
          <a:p>
            <a:pPr algn="ctr" defTabSz="346710" hangingPunct="0">
              <a:defRPr sz="3200">
                <a:solidFill>
                  <a:srgbClr val="FFFFFF"/>
                </a:solidFill>
              </a:defRPr>
            </a:pPr>
            <a:endParaRPr sz="3200" kern="0">
              <a:solidFill>
                <a:srgbClr val="FFFFFF"/>
              </a:solidFill>
              <a:sym typeface="Helvetica Light"/>
            </a:endParaRP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
        <p:nvSpPr>
          <p:cNvPr id="13" name="The Life Story: Moments of Change">
            <a:extLst>
              <a:ext uri="{FF2B5EF4-FFF2-40B4-BE49-F238E27FC236}">
                <a16:creationId xmlns:a16="http://schemas.microsoft.com/office/drawing/2014/main" id="{3FA9FFEB-8F12-A24F-A29B-2B5CF88E3BA8}"/>
              </a:ext>
            </a:extLst>
          </p:cNvPr>
          <p:cNvSpPr txBox="1"/>
          <p:nvPr userDrawn="1"/>
        </p:nvSpPr>
        <p:spPr>
          <a:xfrm>
            <a:off x="217329" y="6597027"/>
            <a:ext cx="2052871"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sz="600" b="1" kern="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F8D81E0A-2EA8-1C40-B49D-2DFF3BB882EF}"/>
              </a:ext>
            </a:extLst>
          </p:cNvPr>
          <p:cNvSpPr txBox="1"/>
          <p:nvPr userDrawn="1"/>
        </p:nvSpPr>
        <p:spPr>
          <a:xfrm>
            <a:off x="2493171" y="6597027"/>
            <a:ext cx="1002196"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THELIFESTORY.ORG</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485748F1-84F3-464D-A66A-F5E1691F743F}"/>
              </a:ext>
            </a:extLst>
          </p:cNvPr>
          <p:cNvSpPr txBox="1"/>
          <p:nvPr userDrawn="1"/>
        </p:nvSpPr>
        <p:spPr>
          <a:xfrm>
            <a:off x="4036222" y="6597027"/>
            <a:ext cx="731194"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70" dirty="0">
                <a:solidFill>
                  <a:srgbClr val="3E64AF"/>
                </a:solidFill>
                <a:latin typeface="Open Sans" panose="020B0606030504020204" pitchFamily="34" charset="0"/>
                <a:ea typeface="Open Sans" panose="020B0606030504020204" pitchFamily="34" charset="0"/>
                <a:cs typeface="Open Sans" panose="020B0606030504020204" pitchFamily="34" charset="0"/>
              </a:rPr>
              <a:t>#</a:t>
            </a:r>
            <a:r>
              <a:rPr lang="en-US" sz="600" b="1" kern="0" spc="70" dirty="0" err="1">
                <a:solidFill>
                  <a:srgbClr val="3E64AF"/>
                </a:solidFill>
                <a:latin typeface="Open Sans" panose="020B0606030504020204" pitchFamily="34" charset="0"/>
                <a:ea typeface="Open Sans" panose="020B0606030504020204" pitchFamily="34" charset="0"/>
                <a:cs typeface="Open Sans" panose="020B0606030504020204" pitchFamily="34" charset="0"/>
              </a:rPr>
              <a:t>thelifestory</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9" name="Image" descr="Image">
            <a:extLst>
              <a:ext uri="{FF2B5EF4-FFF2-40B4-BE49-F238E27FC236}">
                <a16:creationId xmlns:a16="http://schemas.microsoft.com/office/drawing/2014/main" id="{4B104A10-3572-7143-8D30-09E40F3CBB46}"/>
              </a:ext>
            </a:extLst>
          </p:cNvPr>
          <p:cNvPicPr>
            <a:picLocks noChangeAspect="1"/>
          </p:cNvPicPr>
          <p:nvPr userDrawn="1"/>
        </p:nvPicPr>
        <p:blipFill>
          <a:blip r:embed="rId3">
            <a:extLst/>
          </a:blip>
          <a:stretch>
            <a:fillRect/>
          </a:stretch>
        </p:blipFill>
        <p:spPr>
          <a:xfrm>
            <a:off x="4137215" y="955200"/>
            <a:ext cx="869571" cy="912197"/>
          </a:xfrm>
          <a:prstGeom prst="rect">
            <a:avLst/>
          </a:prstGeom>
          <a:ln w="12700">
            <a:miter lim="400000"/>
          </a:ln>
        </p:spPr>
      </p:pic>
      <p:pic>
        <p:nvPicPr>
          <p:cNvPr id="20" name="Image" descr="Image">
            <a:extLst>
              <a:ext uri="{FF2B5EF4-FFF2-40B4-BE49-F238E27FC236}">
                <a16:creationId xmlns:a16="http://schemas.microsoft.com/office/drawing/2014/main" id="{CFA70C01-2779-4A4E-937A-51B7FF30592C}"/>
              </a:ext>
            </a:extLst>
          </p:cNvPr>
          <p:cNvPicPr>
            <a:picLocks noChangeAspect="1"/>
          </p:cNvPicPr>
          <p:nvPr userDrawn="1"/>
        </p:nvPicPr>
        <p:blipFill>
          <a:blip r:embed="rId3">
            <a:extLst/>
          </a:blip>
          <a:stretch>
            <a:fillRect/>
          </a:stretch>
        </p:blipFill>
        <p:spPr>
          <a:xfrm rot="10800000">
            <a:off x="4137215" y="4934522"/>
            <a:ext cx="869571" cy="912197"/>
          </a:xfrm>
          <a:prstGeom prst="rect">
            <a:avLst/>
          </a:prstGeom>
          <a:ln w="12700">
            <a:miter lim="400000"/>
          </a:ln>
        </p:spPr>
      </p:pic>
    </p:spTree>
    <p:extLst>
      <p:ext uri="{BB962C8B-B14F-4D97-AF65-F5344CB8AC3E}">
        <p14:creationId xmlns:p14="http://schemas.microsoft.com/office/powerpoint/2010/main" val="1543412520"/>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reserve="1">
  <p:cSld name="2_QUOTE-yellow">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
        <p:nvSpPr>
          <p:cNvPr id="13" name="The Life Story: Moments of Change">
            <a:extLst>
              <a:ext uri="{FF2B5EF4-FFF2-40B4-BE49-F238E27FC236}">
                <a16:creationId xmlns:a16="http://schemas.microsoft.com/office/drawing/2014/main" id="{3FA9FFEB-8F12-A24F-A29B-2B5CF88E3BA8}"/>
              </a:ext>
            </a:extLst>
          </p:cNvPr>
          <p:cNvSpPr txBox="1"/>
          <p:nvPr userDrawn="1"/>
        </p:nvSpPr>
        <p:spPr>
          <a:xfrm>
            <a:off x="217329" y="6597027"/>
            <a:ext cx="2052871"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sz="600" b="1" kern="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F8D81E0A-2EA8-1C40-B49D-2DFF3BB882EF}"/>
              </a:ext>
            </a:extLst>
          </p:cNvPr>
          <p:cNvSpPr txBox="1"/>
          <p:nvPr userDrawn="1"/>
        </p:nvSpPr>
        <p:spPr>
          <a:xfrm>
            <a:off x="2493171" y="6597027"/>
            <a:ext cx="1002196"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THELIFESTORY.ORG</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485748F1-84F3-464D-A66A-F5E1691F743F}"/>
              </a:ext>
            </a:extLst>
          </p:cNvPr>
          <p:cNvSpPr txBox="1"/>
          <p:nvPr userDrawn="1"/>
        </p:nvSpPr>
        <p:spPr>
          <a:xfrm>
            <a:off x="4036222" y="6597027"/>
            <a:ext cx="731194"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70" dirty="0">
                <a:solidFill>
                  <a:srgbClr val="3E64AF"/>
                </a:solidFill>
                <a:latin typeface="Open Sans" panose="020B0606030504020204" pitchFamily="34" charset="0"/>
                <a:ea typeface="Open Sans" panose="020B0606030504020204" pitchFamily="34" charset="0"/>
                <a:cs typeface="Open Sans" panose="020B0606030504020204" pitchFamily="34" charset="0"/>
              </a:rPr>
              <a:t>#</a:t>
            </a:r>
            <a:r>
              <a:rPr lang="en-US" sz="600" b="1" kern="0" spc="70" dirty="0" err="1">
                <a:solidFill>
                  <a:srgbClr val="3E64AF"/>
                </a:solidFill>
                <a:latin typeface="Open Sans" panose="020B0606030504020204" pitchFamily="34" charset="0"/>
                <a:ea typeface="Open Sans" panose="020B0606030504020204" pitchFamily="34" charset="0"/>
                <a:cs typeface="Open Sans" panose="020B0606030504020204" pitchFamily="34" charset="0"/>
              </a:rPr>
              <a:t>thelifestory</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a:extLst>
              <a:ext uri="{FF2B5EF4-FFF2-40B4-BE49-F238E27FC236}">
                <a16:creationId xmlns:a16="http://schemas.microsoft.com/office/drawing/2014/main" id="{ECCB965F-8EF6-0A4D-BE03-652009980B56}"/>
              </a:ext>
            </a:extLst>
          </p:cNvPr>
          <p:cNvSpPr/>
          <p:nvPr userDrawn="1"/>
        </p:nvSpPr>
        <p:spPr>
          <a:xfrm>
            <a:off x="203994" y="292695"/>
            <a:ext cx="8736013" cy="6209110"/>
          </a:xfrm>
          <a:prstGeom prst="rect">
            <a:avLst/>
          </a:prstGeom>
          <a:solidFill>
            <a:srgbClr val="F6F4F0"/>
          </a:solidFill>
          <a:ln w="12700">
            <a:miter lim="400000"/>
          </a:ln>
        </p:spPr>
        <p:txBody>
          <a:bodyPr lIns="21336" tIns="21336" rIns="21336" bIns="21336" anchor="ctr"/>
          <a:lstStyle/>
          <a:p>
            <a:pPr algn="ctr" defTabSz="346710" hangingPunct="0">
              <a:defRPr sz="3200">
                <a:solidFill>
                  <a:srgbClr val="FFFFFF"/>
                </a:solidFill>
              </a:defRPr>
            </a:pPr>
            <a:endParaRPr sz="3200" kern="0">
              <a:solidFill>
                <a:srgbClr val="FFFFFF"/>
              </a:solidFill>
              <a:sym typeface="Helvetica Light"/>
            </a:endParaRPr>
          </a:p>
        </p:txBody>
      </p:sp>
      <p:pic>
        <p:nvPicPr>
          <p:cNvPr id="10" name="Image" descr="Image">
            <a:extLst>
              <a:ext uri="{FF2B5EF4-FFF2-40B4-BE49-F238E27FC236}">
                <a16:creationId xmlns:a16="http://schemas.microsoft.com/office/drawing/2014/main" id="{CA62453F-7A7D-D742-978C-76DB6C8A251B}"/>
              </a:ext>
            </a:extLst>
          </p:cNvPr>
          <p:cNvPicPr>
            <a:picLocks noChangeAspect="1"/>
          </p:cNvPicPr>
          <p:nvPr userDrawn="1"/>
        </p:nvPicPr>
        <p:blipFill>
          <a:blip r:embed="rId3">
            <a:extLst/>
          </a:blip>
          <a:stretch>
            <a:fillRect/>
          </a:stretch>
        </p:blipFill>
        <p:spPr>
          <a:xfrm>
            <a:off x="4137215" y="955200"/>
            <a:ext cx="869571" cy="912197"/>
          </a:xfrm>
          <a:prstGeom prst="rect">
            <a:avLst/>
          </a:prstGeom>
          <a:ln w="12700">
            <a:miter lim="400000"/>
          </a:ln>
        </p:spPr>
      </p:pic>
      <p:pic>
        <p:nvPicPr>
          <p:cNvPr id="11" name="Image" descr="Image">
            <a:extLst>
              <a:ext uri="{FF2B5EF4-FFF2-40B4-BE49-F238E27FC236}">
                <a16:creationId xmlns:a16="http://schemas.microsoft.com/office/drawing/2014/main" id="{8CBA9559-6F0A-3244-953F-381A70704DB7}"/>
              </a:ext>
            </a:extLst>
          </p:cNvPr>
          <p:cNvPicPr>
            <a:picLocks noChangeAspect="1"/>
          </p:cNvPicPr>
          <p:nvPr userDrawn="1"/>
        </p:nvPicPr>
        <p:blipFill>
          <a:blip r:embed="rId3">
            <a:extLst/>
          </a:blip>
          <a:stretch>
            <a:fillRect/>
          </a:stretch>
        </p:blipFill>
        <p:spPr>
          <a:xfrm rot="10800000">
            <a:off x="4137215" y="4934522"/>
            <a:ext cx="869571" cy="912197"/>
          </a:xfrm>
          <a:prstGeom prst="rect">
            <a:avLst/>
          </a:prstGeom>
          <a:ln w="12700">
            <a:miter lim="400000"/>
          </a:ln>
        </p:spPr>
      </p:pic>
    </p:spTree>
    <p:extLst>
      <p:ext uri="{BB962C8B-B14F-4D97-AF65-F5344CB8AC3E}">
        <p14:creationId xmlns:p14="http://schemas.microsoft.com/office/powerpoint/2010/main" val="2582334560"/>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reserve="1">
  <p:cSld name="3_QUOTE-orange">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
        <p:nvSpPr>
          <p:cNvPr id="13" name="The Life Story: Moments of Change">
            <a:extLst>
              <a:ext uri="{FF2B5EF4-FFF2-40B4-BE49-F238E27FC236}">
                <a16:creationId xmlns:a16="http://schemas.microsoft.com/office/drawing/2014/main" id="{3FA9FFEB-8F12-A24F-A29B-2B5CF88E3BA8}"/>
              </a:ext>
            </a:extLst>
          </p:cNvPr>
          <p:cNvSpPr txBox="1"/>
          <p:nvPr userDrawn="1"/>
        </p:nvSpPr>
        <p:spPr>
          <a:xfrm>
            <a:off x="217329" y="6597027"/>
            <a:ext cx="2052871"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sz="600" b="1" kern="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F8D81E0A-2EA8-1C40-B49D-2DFF3BB882EF}"/>
              </a:ext>
            </a:extLst>
          </p:cNvPr>
          <p:cNvSpPr txBox="1"/>
          <p:nvPr userDrawn="1"/>
        </p:nvSpPr>
        <p:spPr>
          <a:xfrm>
            <a:off x="2493171" y="6597027"/>
            <a:ext cx="1002196"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THELIFESTORY.ORG</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485748F1-84F3-464D-A66A-F5E1691F743F}"/>
              </a:ext>
            </a:extLst>
          </p:cNvPr>
          <p:cNvSpPr txBox="1"/>
          <p:nvPr userDrawn="1"/>
        </p:nvSpPr>
        <p:spPr>
          <a:xfrm>
            <a:off x="4036222" y="6597027"/>
            <a:ext cx="731194"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70" dirty="0">
                <a:solidFill>
                  <a:srgbClr val="3E64AF"/>
                </a:solidFill>
                <a:latin typeface="Open Sans" panose="020B0606030504020204" pitchFamily="34" charset="0"/>
                <a:ea typeface="Open Sans" panose="020B0606030504020204" pitchFamily="34" charset="0"/>
                <a:cs typeface="Open Sans" panose="020B0606030504020204" pitchFamily="34" charset="0"/>
              </a:rPr>
              <a:t>#</a:t>
            </a:r>
            <a:r>
              <a:rPr lang="en-US" sz="600" b="1" kern="0" spc="70" dirty="0" err="1">
                <a:solidFill>
                  <a:srgbClr val="3E64AF"/>
                </a:solidFill>
                <a:latin typeface="Open Sans" panose="020B0606030504020204" pitchFamily="34" charset="0"/>
                <a:ea typeface="Open Sans" panose="020B0606030504020204" pitchFamily="34" charset="0"/>
                <a:cs typeface="Open Sans" panose="020B0606030504020204" pitchFamily="34" charset="0"/>
              </a:rPr>
              <a:t>thelifestory</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a:extLst>
              <a:ext uri="{FF2B5EF4-FFF2-40B4-BE49-F238E27FC236}">
                <a16:creationId xmlns:a16="http://schemas.microsoft.com/office/drawing/2014/main" id="{6AC9BDAE-2705-E648-AEC9-2F6A4009EDE7}"/>
              </a:ext>
            </a:extLst>
          </p:cNvPr>
          <p:cNvSpPr/>
          <p:nvPr userDrawn="1"/>
        </p:nvSpPr>
        <p:spPr>
          <a:xfrm>
            <a:off x="203994" y="292695"/>
            <a:ext cx="8736013" cy="6209110"/>
          </a:xfrm>
          <a:prstGeom prst="rect">
            <a:avLst/>
          </a:prstGeom>
          <a:solidFill>
            <a:srgbClr val="F6F4F0"/>
          </a:solidFill>
          <a:ln w="12700">
            <a:miter lim="400000"/>
          </a:ln>
        </p:spPr>
        <p:txBody>
          <a:bodyPr lIns="21336" tIns="21336" rIns="21336" bIns="21336" anchor="ctr"/>
          <a:lstStyle/>
          <a:p>
            <a:pPr algn="ctr" defTabSz="346710" hangingPunct="0">
              <a:defRPr sz="3200">
                <a:solidFill>
                  <a:srgbClr val="FFFFFF"/>
                </a:solidFill>
              </a:defRPr>
            </a:pPr>
            <a:endParaRPr sz="3200" kern="0">
              <a:solidFill>
                <a:srgbClr val="FFFFFF"/>
              </a:solidFill>
              <a:sym typeface="Helvetica Light"/>
            </a:endParaRPr>
          </a:p>
        </p:txBody>
      </p:sp>
      <p:pic>
        <p:nvPicPr>
          <p:cNvPr id="11" name="Image" descr="Image">
            <a:extLst>
              <a:ext uri="{FF2B5EF4-FFF2-40B4-BE49-F238E27FC236}">
                <a16:creationId xmlns:a16="http://schemas.microsoft.com/office/drawing/2014/main" id="{9AF310BE-8B80-2742-880D-195D11DCD830}"/>
              </a:ext>
            </a:extLst>
          </p:cNvPr>
          <p:cNvPicPr>
            <a:picLocks noChangeAspect="1"/>
          </p:cNvPicPr>
          <p:nvPr userDrawn="1"/>
        </p:nvPicPr>
        <p:blipFill>
          <a:blip r:embed="rId3">
            <a:extLst/>
          </a:blip>
          <a:stretch>
            <a:fillRect/>
          </a:stretch>
        </p:blipFill>
        <p:spPr>
          <a:xfrm>
            <a:off x="4137215" y="955200"/>
            <a:ext cx="869571" cy="912197"/>
          </a:xfrm>
          <a:prstGeom prst="rect">
            <a:avLst/>
          </a:prstGeom>
          <a:ln w="12700">
            <a:miter lim="400000"/>
          </a:ln>
        </p:spPr>
      </p:pic>
      <p:pic>
        <p:nvPicPr>
          <p:cNvPr id="12" name="Image" descr="Image">
            <a:extLst>
              <a:ext uri="{FF2B5EF4-FFF2-40B4-BE49-F238E27FC236}">
                <a16:creationId xmlns:a16="http://schemas.microsoft.com/office/drawing/2014/main" id="{8DADE49B-484D-2D49-8804-DFE7ACECBF1A}"/>
              </a:ext>
            </a:extLst>
          </p:cNvPr>
          <p:cNvPicPr>
            <a:picLocks noChangeAspect="1"/>
          </p:cNvPicPr>
          <p:nvPr userDrawn="1"/>
        </p:nvPicPr>
        <p:blipFill>
          <a:blip r:embed="rId3">
            <a:extLst/>
          </a:blip>
          <a:stretch>
            <a:fillRect/>
          </a:stretch>
        </p:blipFill>
        <p:spPr>
          <a:xfrm rot="10800000">
            <a:off x="4137215" y="4934522"/>
            <a:ext cx="869571" cy="912197"/>
          </a:xfrm>
          <a:prstGeom prst="rect">
            <a:avLst/>
          </a:prstGeom>
          <a:ln w="12700">
            <a:miter lim="400000"/>
          </a:ln>
        </p:spPr>
      </p:pic>
    </p:spTree>
    <p:extLst>
      <p:ext uri="{BB962C8B-B14F-4D97-AF65-F5344CB8AC3E}">
        <p14:creationId xmlns:p14="http://schemas.microsoft.com/office/powerpoint/2010/main" val="140214627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reserve="1">
  <p:cSld name="5_QUOTE-redorange">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
        <p:nvSpPr>
          <p:cNvPr id="13" name="The Life Story: Moments of Change">
            <a:extLst>
              <a:ext uri="{FF2B5EF4-FFF2-40B4-BE49-F238E27FC236}">
                <a16:creationId xmlns:a16="http://schemas.microsoft.com/office/drawing/2014/main" id="{3FA9FFEB-8F12-A24F-A29B-2B5CF88E3BA8}"/>
              </a:ext>
            </a:extLst>
          </p:cNvPr>
          <p:cNvSpPr txBox="1"/>
          <p:nvPr userDrawn="1"/>
        </p:nvSpPr>
        <p:spPr>
          <a:xfrm>
            <a:off x="217329" y="6597027"/>
            <a:ext cx="2052871"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sz="600" b="1" kern="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F8D81E0A-2EA8-1C40-B49D-2DFF3BB882EF}"/>
              </a:ext>
            </a:extLst>
          </p:cNvPr>
          <p:cNvSpPr txBox="1"/>
          <p:nvPr userDrawn="1"/>
        </p:nvSpPr>
        <p:spPr>
          <a:xfrm>
            <a:off x="2493171" y="6597027"/>
            <a:ext cx="1002196"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THELIFESTORY.ORG</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485748F1-84F3-464D-A66A-F5E1691F743F}"/>
              </a:ext>
            </a:extLst>
          </p:cNvPr>
          <p:cNvSpPr txBox="1"/>
          <p:nvPr userDrawn="1"/>
        </p:nvSpPr>
        <p:spPr>
          <a:xfrm>
            <a:off x="4036222" y="6597027"/>
            <a:ext cx="731194"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70" dirty="0">
                <a:solidFill>
                  <a:srgbClr val="3E64AF"/>
                </a:solidFill>
                <a:latin typeface="Open Sans" panose="020B0606030504020204" pitchFamily="34" charset="0"/>
                <a:ea typeface="Open Sans" panose="020B0606030504020204" pitchFamily="34" charset="0"/>
                <a:cs typeface="Open Sans" panose="020B0606030504020204" pitchFamily="34" charset="0"/>
              </a:rPr>
              <a:t>#</a:t>
            </a:r>
            <a:r>
              <a:rPr lang="en-US" sz="600" b="1" kern="0" spc="70" dirty="0" err="1">
                <a:solidFill>
                  <a:srgbClr val="3E64AF"/>
                </a:solidFill>
                <a:latin typeface="Open Sans" panose="020B0606030504020204" pitchFamily="34" charset="0"/>
                <a:ea typeface="Open Sans" panose="020B0606030504020204" pitchFamily="34" charset="0"/>
                <a:cs typeface="Open Sans" panose="020B0606030504020204" pitchFamily="34" charset="0"/>
              </a:rPr>
              <a:t>thelifestory</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a:extLst>
              <a:ext uri="{FF2B5EF4-FFF2-40B4-BE49-F238E27FC236}">
                <a16:creationId xmlns:a16="http://schemas.microsoft.com/office/drawing/2014/main" id="{6178AE3B-19E6-394C-A5A5-A4DC099D3986}"/>
              </a:ext>
            </a:extLst>
          </p:cNvPr>
          <p:cNvSpPr/>
          <p:nvPr userDrawn="1"/>
        </p:nvSpPr>
        <p:spPr>
          <a:xfrm>
            <a:off x="203994" y="292695"/>
            <a:ext cx="8736013" cy="6209110"/>
          </a:xfrm>
          <a:prstGeom prst="rect">
            <a:avLst/>
          </a:prstGeom>
          <a:solidFill>
            <a:srgbClr val="F6F4F0"/>
          </a:solidFill>
          <a:ln w="12700">
            <a:miter lim="400000"/>
          </a:ln>
        </p:spPr>
        <p:txBody>
          <a:bodyPr lIns="21336" tIns="21336" rIns="21336" bIns="21336" anchor="ctr"/>
          <a:lstStyle/>
          <a:p>
            <a:pPr algn="ctr" defTabSz="346710" hangingPunct="0">
              <a:defRPr sz="3200">
                <a:solidFill>
                  <a:srgbClr val="FFFFFF"/>
                </a:solidFill>
              </a:defRPr>
            </a:pPr>
            <a:endParaRPr sz="3200" kern="0">
              <a:solidFill>
                <a:srgbClr val="FFFFFF"/>
              </a:solidFill>
              <a:sym typeface="Helvetica Light"/>
            </a:endParaRPr>
          </a:p>
        </p:txBody>
      </p:sp>
      <p:pic>
        <p:nvPicPr>
          <p:cNvPr id="11" name="Image" descr="Image">
            <a:extLst>
              <a:ext uri="{FF2B5EF4-FFF2-40B4-BE49-F238E27FC236}">
                <a16:creationId xmlns:a16="http://schemas.microsoft.com/office/drawing/2014/main" id="{73E53D49-5240-E847-A026-088819FE887B}"/>
              </a:ext>
            </a:extLst>
          </p:cNvPr>
          <p:cNvPicPr>
            <a:picLocks noChangeAspect="1"/>
          </p:cNvPicPr>
          <p:nvPr userDrawn="1"/>
        </p:nvPicPr>
        <p:blipFill>
          <a:blip r:embed="rId3">
            <a:extLst/>
          </a:blip>
          <a:stretch>
            <a:fillRect/>
          </a:stretch>
        </p:blipFill>
        <p:spPr>
          <a:xfrm>
            <a:off x="4137215" y="955200"/>
            <a:ext cx="869571" cy="912197"/>
          </a:xfrm>
          <a:prstGeom prst="rect">
            <a:avLst/>
          </a:prstGeom>
          <a:ln w="12700">
            <a:miter lim="400000"/>
          </a:ln>
        </p:spPr>
      </p:pic>
      <p:pic>
        <p:nvPicPr>
          <p:cNvPr id="12" name="Image" descr="Image">
            <a:extLst>
              <a:ext uri="{FF2B5EF4-FFF2-40B4-BE49-F238E27FC236}">
                <a16:creationId xmlns:a16="http://schemas.microsoft.com/office/drawing/2014/main" id="{B7A5C22F-7565-7F47-8F0D-32AA3467E636}"/>
              </a:ext>
            </a:extLst>
          </p:cNvPr>
          <p:cNvPicPr>
            <a:picLocks noChangeAspect="1"/>
          </p:cNvPicPr>
          <p:nvPr userDrawn="1"/>
        </p:nvPicPr>
        <p:blipFill>
          <a:blip r:embed="rId3">
            <a:extLst/>
          </a:blip>
          <a:stretch>
            <a:fillRect/>
          </a:stretch>
        </p:blipFill>
        <p:spPr>
          <a:xfrm rot="10800000">
            <a:off x="4137215" y="4934522"/>
            <a:ext cx="869571" cy="912197"/>
          </a:xfrm>
          <a:prstGeom prst="rect">
            <a:avLst/>
          </a:prstGeom>
          <a:ln w="12700">
            <a:miter lim="400000"/>
          </a:ln>
        </p:spPr>
      </p:pic>
    </p:spTree>
    <p:extLst>
      <p:ext uri="{BB962C8B-B14F-4D97-AF65-F5344CB8AC3E}">
        <p14:creationId xmlns:p14="http://schemas.microsoft.com/office/powerpoint/2010/main" val="106091403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reserve="1">
  <p:cSld name="4_QUOTE-red">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
        <p:nvSpPr>
          <p:cNvPr id="13" name="The Life Story: Moments of Change">
            <a:extLst>
              <a:ext uri="{FF2B5EF4-FFF2-40B4-BE49-F238E27FC236}">
                <a16:creationId xmlns:a16="http://schemas.microsoft.com/office/drawing/2014/main" id="{3FA9FFEB-8F12-A24F-A29B-2B5CF88E3BA8}"/>
              </a:ext>
            </a:extLst>
          </p:cNvPr>
          <p:cNvSpPr txBox="1"/>
          <p:nvPr userDrawn="1"/>
        </p:nvSpPr>
        <p:spPr>
          <a:xfrm>
            <a:off x="217329" y="6597027"/>
            <a:ext cx="2052871"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sz="600" b="1" kern="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F8D81E0A-2EA8-1C40-B49D-2DFF3BB882EF}"/>
              </a:ext>
            </a:extLst>
          </p:cNvPr>
          <p:cNvSpPr txBox="1"/>
          <p:nvPr userDrawn="1"/>
        </p:nvSpPr>
        <p:spPr>
          <a:xfrm>
            <a:off x="2493171" y="6597027"/>
            <a:ext cx="1002196"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THELIFESTORY.ORG</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485748F1-84F3-464D-A66A-F5E1691F743F}"/>
              </a:ext>
            </a:extLst>
          </p:cNvPr>
          <p:cNvSpPr txBox="1"/>
          <p:nvPr userDrawn="1"/>
        </p:nvSpPr>
        <p:spPr>
          <a:xfrm>
            <a:off x="4036222" y="6597027"/>
            <a:ext cx="731194"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70" dirty="0">
                <a:solidFill>
                  <a:srgbClr val="3E64AF"/>
                </a:solidFill>
                <a:latin typeface="Open Sans" panose="020B0606030504020204" pitchFamily="34" charset="0"/>
                <a:ea typeface="Open Sans" panose="020B0606030504020204" pitchFamily="34" charset="0"/>
                <a:cs typeface="Open Sans" panose="020B0606030504020204" pitchFamily="34" charset="0"/>
              </a:rPr>
              <a:t>#</a:t>
            </a:r>
            <a:r>
              <a:rPr lang="en-US" sz="600" b="1" kern="0" spc="70" dirty="0" err="1">
                <a:solidFill>
                  <a:srgbClr val="3E64AF"/>
                </a:solidFill>
                <a:latin typeface="Open Sans" panose="020B0606030504020204" pitchFamily="34" charset="0"/>
                <a:ea typeface="Open Sans" panose="020B0606030504020204" pitchFamily="34" charset="0"/>
                <a:cs typeface="Open Sans" panose="020B0606030504020204" pitchFamily="34" charset="0"/>
              </a:rPr>
              <a:t>thelifestory</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a:extLst>
              <a:ext uri="{FF2B5EF4-FFF2-40B4-BE49-F238E27FC236}">
                <a16:creationId xmlns:a16="http://schemas.microsoft.com/office/drawing/2014/main" id="{038ADBF9-6AA0-4845-A116-74F449D2F411}"/>
              </a:ext>
            </a:extLst>
          </p:cNvPr>
          <p:cNvSpPr/>
          <p:nvPr userDrawn="1"/>
        </p:nvSpPr>
        <p:spPr>
          <a:xfrm>
            <a:off x="203994" y="292695"/>
            <a:ext cx="8736013" cy="6209110"/>
          </a:xfrm>
          <a:prstGeom prst="rect">
            <a:avLst/>
          </a:prstGeom>
          <a:solidFill>
            <a:srgbClr val="F6F4F0"/>
          </a:solidFill>
          <a:ln w="12700">
            <a:miter lim="400000"/>
          </a:ln>
        </p:spPr>
        <p:txBody>
          <a:bodyPr lIns="21336" tIns="21336" rIns="21336" bIns="21336" anchor="ctr"/>
          <a:lstStyle/>
          <a:p>
            <a:pPr algn="ctr" defTabSz="346710" hangingPunct="0">
              <a:defRPr sz="3200">
                <a:solidFill>
                  <a:srgbClr val="FFFFFF"/>
                </a:solidFill>
              </a:defRPr>
            </a:pPr>
            <a:endParaRPr sz="3200" kern="0">
              <a:solidFill>
                <a:srgbClr val="FFFFFF"/>
              </a:solidFill>
              <a:sym typeface="Helvetica Light"/>
            </a:endParaRPr>
          </a:p>
        </p:txBody>
      </p:sp>
      <p:pic>
        <p:nvPicPr>
          <p:cNvPr id="7" name="Image" descr="Image">
            <a:extLst>
              <a:ext uri="{FF2B5EF4-FFF2-40B4-BE49-F238E27FC236}">
                <a16:creationId xmlns:a16="http://schemas.microsoft.com/office/drawing/2014/main" id="{D1103AFB-DBB1-674C-A7AC-BD790451069F}"/>
              </a:ext>
            </a:extLst>
          </p:cNvPr>
          <p:cNvPicPr>
            <a:picLocks noChangeAspect="1"/>
          </p:cNvPicPr>
          <p:nvPr userDrawn="1"/>
        </p:nvPicPr>
        <p:blipFill>
          <a:blip r:embed="rId3">
            <a:extLst/>
          </a:blip>
          <a:stretch>
            <a:fillRect/>
          </a:stretch>
        </p:blipFill>
        <p:spPr>
          <a:xfrm>
            <a:off x="4137215" y="955200"/>
            <a:ext cx="869571" cy="912197"/>
          </a:xfrm>
          <a:prstGeom prst="rect">
            <a:avLst/>
          </a:prstGeom>
          <a:ln w="12700">
            <a:miter lim="400000"/>
          </a:ln>
        </p:spPr>
      </p:pic>
      <p:pic>
        <p:nvPicPr>
          <p:cNvPr id="8" name="Image" descr="Image">
            <a:extLst>
              <a:ext uri="{FF2B5EF4-FFF2-40B4-BE49-F238E27FC236}">
                <a16:creationId xmlns:a16="http://schemas.microsoft.com/office/drawing/2014/main" id="{232CB3E4-676C-3F42-B6BD-7E75D41F05FC}"/>
              </a:ext>
            </a:extLst>
          </p:cNvPr>
          <p:cNvPicPr>
            <a:picLocks noChangeAspect="1"/>
          </p:cNvPicPr>
          <p:nvPr userDrawn="1"/>
        </p:nvPicPr>
        <p:blipFill>
          <a:blip r:embed="rId3">
            <a:extLst/>
          </a:blip>
          <a:stretch>
            <a:fillRect/>
          </a:stretch>
        </p:blipFill>
        <p:spPr>
          <a:xfrm rot="10800000">
            <a:off x="4137215" y="4934522"/>
            <a:ext cx="869571" cy="912197"/>
          </a:xfrm>
          <a:prstGeom prst="rect">
            <a:avLst/>
          </a:prstGeom>
          <a:ln w="12700">
            <a:miter lim="400000"/>
          </a:ln>
        </p:spPr>
      </p:pic>
    </p:spTree>
    <p:extLst>
      <p:ext uri="{BB962C8B-B14F-4D97-AF65-F5344CB8AC3E}">
        <p14:creationId xmlns:p14="http://schemas.microsoft.com/office/powerpoint/2010/main" val="222848531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reserve="1">
  <p:cSld name="5_QUOTE-purple">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
        <p:nvSpPr>
          <p:cNvPr id="13" name="The Life Story: Moments of Change">
            <a:extLst>
              <a:ext uri="{FF2B5EF4-FFF2-40B4-BE49-F238E27FC236}">
                <a16:creationId xmlns:a16="http://schemas.microsoft.com/office/drawing/2014/main" id="{3FA9FFEB-8F12-A24F-A29B-2B5CF88E3BA8}"/>
              </a:ext>
            </a:extLst>
          </p:cNvPr>
          <p:cNvSpPr txBox="1"/>
          <p:nvPr userDrawn="1"/>
        </p:nvSpPr>
        <p:spPr>
          <a:xfrm>
            <a:off x="217329" y="6597027"/>
            <a:ext cx="2052871"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sz="600" b="1" kern="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F8D81E0A-2EA8-1C40-B49D-2DFF3BB882EF}"/>
              </a:ext>
            </a:extLst>
          </p:cNvPr>
          <p:cNvSpPr txBox="1"/>
          <p:nvPr userDrawn="1"/>
        </p:nvSpPr>
        <p:spPr>
          <a:xfrm>
            <a:off x="2493171" y="6597027"/>
            <a:ext cx="1002196"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THELIFESTORY.ORG</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485748F1-84F3-464D-A66A-F5E1691F743F}"/>
              </a:ext>
            </a:extLst>
          </p:cNvPr>
          <p:cNvSpPr txBox="1"/>
          <p:nvPr userDrawn="1"/>
        </p:nvSpPr>
        <p:spPr>
          <a:xfrm>
            <a:off x="4036222" y="6597027"/>
            <a:ext cx="731194"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70" dirty="0">
                <a:solidFill>
                  <a:srgbClr val="3E64AF"/>
                </a:solidFill>
                <a:latin typeface="Open Sans" panose="020B0606030504020204" pitchFamily="34" charset="0"/>
                <a:ea typeface="Open Sans" panose="020B0606030504020204" pitchFamily="34" charset="0"/>
                <a:cs typeface="Open Sans" panose="020B0606030504020204" pitchFamily="34" charset="0"/>
              </a:rPr>
              <a:t>#</a:t>
            </a:r>
            <a:r>
              <a:rPr lang="en-US" sz="600" b="1" kern="0" spc="70" dirty="0" err="1">
                <a:solidFill>
                  <a:srgbClr val="3E64AF"/>
                </a:solidFill>
                <a:latin typeface="Open Sans" panose="020B0606030504020204" pitchFamily="34" charset="0"/>
                <a:ea typeface="Open Sans" panose="020B0606030504020204" pitchFamily="34" charset="0"/>
                <a:cs typeface="Open Sans" panose="020B0606030504020204" pitchFamily="34" charset="0"/>
              </a:rPr>
              <a:t>thelifestory</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a:extLst>
              <a:ext uri="{FF2B5EF4-FFF2-40B4-BE49-F238E27FC236}">
                <a16:creationId xmlns:a16="http://schemas.microsoft.com/office/drawing/2014/main" id="{A389C5FD-40CB-6F4D-B233-59E928062BC3}"/>
              </a:ext>
            </a:extLst>
          </p:cNvPr>
          <p:cNvSpPr/>
          <p:nvPr userDrawn="1"/>
        </p:nvSpPr>
        <p:spPr>
          <a:xfrm>
            <a:off x="203994" y="292695"/>
            <a:ext cx="8736013" cy="6209110"/>
          </a:xfrm>
          <a:prstGeom prst="rect">
            <a:avLst/>
          </a:prstGeom>
          <a:solidFill>
            <a:srgbClr val="F6F4F0"/>
          </a:solidFill>
          <a:ln w="12700">
            <a:miter lim="400000"/>
          </a:ln>
        </p:spPr>
        <p:txBody>
          <a:bodyPr lIns="21336" tIns="21336" rIns="21336" bIns="21336" anchor="ctr"/>
          <a:lstStyle/>
          <a:p>
            <a:pPr algn="ctr" defTabSz="346710" hangingPunct="0">
              <a:defRPr sz="3200">
                <a:solidFill>
                  <a:srgbClr val="FFFFFF"/>
                </a:solidFill>
              </a:defRPr>
            </a:pPr>
            <a:endParaRPr sz="1300" kern="0">
              <a:solidFill>
                <a:srgbClr val="FFFFFF"/>
              </a:solidFill>
              <a:latin typeface="Open Sans Light"/>
              <a:ea typeface="Open Sans Light"/>
              <a:cs typeface="Open Sans Light"/>
              <a:sym typeface="Open Sans Light"/>
            </a:endParaRPr>
          </a:p>
        </p:txBody>
      </p:sp>
      <p:pic>
        <p:nvPicPr>
          <p:cNvPr id="17" name="Image" descr="Image">
            <a:extLst>
              <a:ext uri="{FF2B5EF4-FFF2-40B4-BE49-F238E27FC236}">
                <a16:creationId xmlns:a16="http://schemas.microsoft.com/office/drawing/2014/main" id="{295ED7CB-325E-934F-836F-191892766DE3}"/>
              </a:ext>
            </a:extLst>
          </p:cNvPr>
          <p:cNvPicPr>
            <a:picLocks noChangeAspect="1"/>
          </p:cNvPicPr>
          <p:nvPr userDrawn="1"/>
        </p:nvPicPr>
        <p:blipFill>
          <a:blip r:embed="rId3">
            <a:extLst/>
          </a:blip>
          <a:stretch>
            <a:fillRect/>
          </a:stretch>
        </p:blipFill>
        <p:spPr>
          <a:xfrm>
            <a:off x="4137215" y="955200"/>
            <a:ext cx="869571" cy="912197"/>
          </a:xfrm>
          <a:prstGeom prst="rect">
            <a:avLst/>
          </a:prstGeom>
          <a:ln w="12700">
            <a:miter lim="400000"/>
          </a:ln>
        </p:spPr>
      </p:pic>
      <p:pic>
        <p:nvPicPr>
          <p:cNvPr id="18" name="Image" descr="Image">
            <a:extLst>
              <a:ext uri="{FF2B5EF4-FFF2-40B4-BE49-F238E27FC236}">
                <a16:creationId xmlns:a16="http://schemas.microsoft.com/office/drawing/2014/main" id="{5673639D-7DFE-0545-BEF9-430FD9AE56EF}"/>
              </a:ext>
            </a:extLst>
          </p:cNvPr>
          <p:cNvPicPr>
            <a:picLocks noChangeAspect="1"/>
          </p:cNvPicPr>
          <p:nvPr userDrawn="1"/>
        </p:nvPicPr>
        <p:blipFill>
          <a:blip r:embed="rId3">
            <a:extLst/>
          </a:blip>
          <a:stretch>
            <a:fillRect/>
          </a:stretch>
        </p:blipFill>
        <p:spPr>
          <a:xfrm rot="10800000">
            <a:off x="4137215" y="4934522"/>
            <a:ext cx="869571" cy="912197"/>
          </a:xfrm>
          <a:prstGeom prst="rect">
            <a:avLst/>
          </a:prstGeom>
          <a:ln w="12700">
            <a:miter lim="400000"/>
          </a:ln>
        </p:spPr>
      </p:pic>
    </p:spTree>
    <p:extLst>
      <p:ext uri="{BB962C8B-B14F-4D97-AF65-F5344CB8AC3E}">
        <p14:creationId xmlns:p14="http://schemas.microsoft.com/office/powerpoint/2010/main" val="373651676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reserve="1">
  <p:cSld name="6_QUOTE-pink2">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dirty="0"/>
          </a:p>
        </p:txBody>
      </p:sp>
      <p:sp>
        <p:nvSpPr>
          <p:cNvPr id="13" name="The Life Story: Moments of Change">
            <a:extLst>
              <a:ext uri="{FF2B5EF4-FFF2-40B4-BE49-F238E27FC236}">
                <a16:creationId xmlns:a16="http://schemas.microsoft.com/office/drawing/2014/main" id="{3FA9FFEB-8F12-A24F-A29B-2B5CF88E3BA8}"/>
              </a:ext>
            </a:extLst>
          </p:cNvPr>
          <p:cNvSpPr txBox="1"/>
          <p:nvPr userDrawn="1"/>
        </p:nvSpPr>
        <p:spPr>
          <a:xfrm>
            <a:off x="217329" y="6597027"/>
            <a:ext cx="2052871"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sz="600" b="1" kern="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4" name="The Life Story: Moments of Change">
            <a:extLst>
              <a:ext uri="{FF2B5EF4-FFF2-40B4-BE49-F238E27FC236}">
                <a16:creationId xmlns:a16="http://schemas.microsoft.com/office/drawing/2014/main" id="{F8D81E0A-2EA8-1C40-B49D-2DFF3BB882EF}"/>
              </a:ext>
            </a:extLst>
          </p:cNvPr>
          <p:cNvSpPr txBox="1"/>
          <p:nvPr userDrawn="1"/>
        </p:nvSpPr>
        <p:spPr>
          <a:xfrm>
            <a:off x="2493171" y="6597027"/>
            <a:ext cx="1002196"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THELIFESTORY.ORG</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he Life Story: Moments of Change">
            <a:extLst>
              <a:ext uri="{FF2B5EF4-FFF2-40B4-BE49-F238E27FC236}">
                <a16:creationId xmlns:a16="http://schemas.microsoft.com/office/drawing/2014/main" id="{485748F1-84F3-464D-A66A-F5E1691F743F}"/>
              </a:ext>
            </a:extLst>
          </p:cNvPr>
          <p:cNvSpPr txBox="1"/>
          <p:nvPr userDrawn="1"/>
        </p:nvSpPr>
        <p:spPr>
          <a:xfrm>
            <a:off x="4036222" y="6597027"/>
            <a:ext cx="731194"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70" dirty="0">
                <a:solidFill>
                  <a:srgbClr val="3E64AF"/>
                </a:solidFill>
                <a:latin typeface="Open Sans" panose="020B0606030504020204" pitchFamily="34" charset="0"/>
                <a:ea typeface="Open Sans" panose="020B0606030504020204" pitchFamily="34" charset="0"/>
                <a:cs typeface="Open Sans" panose="020B0606030504020204" pitchFamily="34" charset="0"/>
              </a:rPr>
              <a:t>#</a:t>
            </a:r>
            <a:r>
              <a:rPr lang="en-US" sz="600" b="1" kern="0" spc="70" dirty="0" err="1">
                <a:solidFill>
                  <a:srgbClr val="3E64AF"/>
                </a:solidFill>
                <a:latin typeface="Open Sans" panose="020B0606030504020204" pitchFamily="34" charset="0"/>
                <a:ea typeface="Open Sans" panose="020B0606030504020204" pitchFamily="34" charset="0"/>
                <a:cs typeface="Open Sans" panose="020B0606030504020204" pitchFamily="34" charset="0"/>
              </a:rPr>
              <a:t>thelifestory</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a:extLst>
              <a:ext uri="{FF2B5EF4-FFF2-40B4-BE49-F238E27FC236}">
                <a16:creationId xmlns:a16="http://schemas.microsoft.com/office/drawing/2014/main" id="{3ABEDF03-E935-0C47-AEC6-B054B209C12D}"/>
              </a:ext>
            </a:extLst>
          </p:cNvPr>
          <p:cNvSpPr/>
          <p:nvPr userDrawn="1"/>
        </p:nvSpPr>
        <p:spPr>
          <a:xfrm>
            <a:off x="203994" y="292695"/>
            <a:ext cx="8736013" cy="6209110"/>
          </a:xfrm>
          <a:prstGeom prst="rect">
            <a:avLst/>
          </a:prstGeom>
          <a:solidFill>
            <a:srgbClr val="F6F4F0"/>
          </a:solidFill>
          <a:ln w="12700">
            <a:miter lim="400000"/>
          </a:ln>
        </p:spPr>
        <p:txBody>
          <a:bodyPr lIns="21336" tIns="21336" rIns="21336" bIns="21336" anchor="ctr"/>
          <a:lstStyle/>
          <a:p>
            <a:pPr algn="ctr" defTabSz="346710" hangingPunct="0">
              <a:defRPr sz="3200">
                <a:solidFill>
                  <a:srgbClr val="FFFFFF"/>
                </a:solidFill>
              </a:defRPr>
            </a:pPr>
            <a:endParaRPr sz="3200" kern="0">
              <a:solidFill>
                <a:srgbClr val="FFFFFF"/>
              </a:solidFill>
              <a:sym typeface="Helvetica Light"/>
            </a:endParaRPr>
          </a:p>
        </p:txBody>
      </p:sp>
      <p:pic>
        <p:nvPicPr>
          <p:cNvPr id="10" name="Image" descr="Image">
            <a:extLst>
              <a:ext uri="{FF2B5EF4-FFF2-40B4-BE49-F238E27FC236}">
                <a16:creationId xmlns:a16="http://schemas.microsoft.com/office/drawing/2014/main" id="{87172486-15FE-6B4C-ACDB-6F805DE43456}"/>
              </a:ext>
            </a:extLst>
          </p:cNvPr>
          <p:cNvPicPr>
            <a:picLocks noChangeAspect="1"/>
          </p:cNvPicPr>
          <p:nvPr userDrawn="1"/>
        </p:nvPicPr>
        <p:blipFill>
          <a:blip r:embed="rId3">
            <a:extLst/>
          </a:blip>
          <a:stretch>
            <a:fillRect/>
          </a:stretch>
        </p:blipFill>
        <p:spPr>
          <a:xfrm>
            <a:off x="4137215" y="955200"/>
            <a:ext cx="869571" cy="912197"/>
          </a:xfrm>
          <a:prstGeom prst="rect">
            <a:avLst/>
          </a:prstGeom>
          <a:ln w="12700">
            <a:miter lim="400000"/>
          </a:ln>
        </p:spPr>
      </p:pic>
      <p:pic>
        <p:nvPicPr>
          <p:cNvPr id="11" name="Image" descr="Image">
            <a:extLst>
              <a:ext uri="{FF2B5EF4-FFF2-40B4-BE49-F238E27FC236}">
                <a16:creationId xmlns:a16="http://schemas.microsoft.com/office/drawing/2014/main" id="{F811EEC7-60E5-4141-8562-EE18675C5C96}"/>
              </a:ext>
            </a:extLst>
          </p:cNvPr>
          <p:cNvPicPr>
            <a:picLocks noChangeAspect="1"/>
          </p:cNvPicPr>
          <p:nvPr userDrawn="1"/>
        </p:nvPicPr>
        <p:blipFill>
          <a:blip r:embed="rId3">
            <a:extLst/>
          </a:blip>
          <a:stretch>
            <a:fillRect/>
          </a:stretch>
        </p:blipFill>
        <p:spPr>
          <a:xfrm rot="10800000">
            <a:off x="4137215" y="4934522"/>
            <a:ext cx="869571" cy="912197"/>
          </a:xfrm>
          <a:prstGeom prst="rect">
            <a:avLst/>
          </a:prstGeom>
          <a:ln w="12700">
            <a:miter lim="400000"/>
          </a:ln>
        </p:spPr>
      </p:pic>
    </p:spTree>
    <p:extLst>
      <p:ext uri="{BB962C8B-B14F-4D97-AF65-F5344CB8AC3E}">
        <p14:creationId xmlns:p14="http://schemas.microsoft.com/office/powerpoint/2010/main" val="206168399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11" name="Picture Placeholder 10"/>
          <p:cNvSpPr>
            <a:spLocks noGrp="1"/>
          </p:cNvSpPr>
          <p:nvPr>
            <p:ph type="pic" sz="quarter" idx="17"/>
          </p:nvPr>
        </p:nvSpPr>
        <p:spPr>
          <a:xfrm>
            <a:off x="2" y="0"/>
            <a:ext cx="9143999" cy="6858000"/>
          </a:xfrm>
        </p:spPr>
        <p:txBody>
          <a:bodyPr/>
          <a:lstStyle/>
          <a:p>
            <a:r>
              <a:rPr lang="en-US"/>
              <a:t>Click icon to add picture</a:t>
            </a:r>
          </a:p>
        </p:txBody>
      </p:sp>
      <p:sp>
        <p:nvSpPr>
          <p:cNvPr id="6" name="Text Placeholder 5"/>
          <p:cNvSpPr>
            <a:spLocks noGrp="1"/>
          </p:cNvSpPr>
          <p:nvPr>
            <p:ph type="body" sz="quarter" idx="16"/>
          </p:nvPr>
        </p:nvSpPr>
        <p:spPr>
          <a:xfrm>
            <a:off x="2" y="0"/>
            <a:ext cx="3024187" cy="6858000"/>
          </a:xfrm>
          <a:solidFill>
            <a:schemeClr val="accent1">
              <a:alpha val="63000"/>
            </a:schemeClr>
          </a:solidFill>
        </p:spPr>
        <p:txBody>
          <a:bodyPr lIns="457190" tIns="1280132" rIns="457190" bIns="914380">
            <a:noAutofit/>
          </a:bodyPr>
          <a:lstStyle>
            <a:lvl1pPr marL="0" indent="0">
              <a:tabLst/>
              <a:defRPr sz="2400">
                <a:solidFill>
                  <a:schemeClr val="bg2"/>
                </a:solidFill>
              </a:defRPr>
            </a:lvl1pPr>
            <a:lvl2pPr marL="164588" indent="-164588">
              <a:buFontTx/>
              <a:buNone/>
              <a:defRPr sz="2400">
                <a:solidFill>
                  <a:schemeClr val="bg2"/>
                </a:solidFill>
              </a:defRPr>
            </a:lvl2pPr>
            <a:lvl3pPr marL="164588" indent="-164588">
              <a:buFontTx/>
              <a:buNone/>
              <a:defRPr sz="2400">
                <a:solidFill>
                  <a:schemeClr val="bg2"/>
                </a:solidFill>
              </a:defRPr>
            </a:lvl3pPr>
            <a:lvl4pPr marL="164588" indent="-164588">
              <a:buFontTx/>
              <a:buNone/>
              <a:defRPr sz="2400">
                <a:solidFill>
                  <a:schemeClr val="bg2"/>
                </a:solidFill>
              </a:defRPr>
            </a:lvl4pPr>
            <a:lvl5pPr marL="164588" indent="-164588">
              <a:buFontTx/>
              <a:buNone/>
              <a:defRPr sz="2400">
                <a:solidFill>
                  <a:schemeClr val="bg2"/>
                </a:solidFill>
              </a:defRPr>
            </a:lvl5pPr>
            <a:lvl6pPr marL="164588" indent="-164588">
              <a:buFontTx/>
              <a:buNone/>
              <a:defRPr sz="2400">
                <a:solidFill>
                  <a:schemeClr val="bg2"/>
                </a:solidFill>
              </a:defRPr>
            </a:lvl6pPr>
            <a:lvl7pPr marL="164588" indent="-164588">
              <a:buFontTx/>
              <a:buNone/>
              <a:defRPr sz="2400">
                <a:solidFill>
                  <a:schemeClr val="bg2"/>
                </a:solidFill>
              </a:defRPr>
            </a:lvl7pPr>
            <a:lvl8pPr marL="164588" indent="-164588">
              <a:buFontTx/>
              <a:buNone/>
              <a:defRPr sz="2400">
                <a:solidFill>
                  <a:schemeClr val="bg2"/>
                </a:solidFill>
              </a:defRPr>
            </a:lvl8pPr>
            <a:lvl9pPr marL="164588" indent="-164588">
              <a:buFontTx/>
              <a:buNone/>
              <a:defRPr sz="24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7285428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reserve="1">
  <p:cSld name="1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07985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reserve="1">
  <p:cSld name="2_white">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1D4760AA-271F-F341-A68A-70628284558B}"/>
              </a:ext>
            </a:extLst>
          </p:cNvPr>
          <p:cNvPicPr>
            <a:picLocks/>
          </p:cNvPicPr>
          <p:nvPr userDrawn="1"/>
        </p:nvPicPr>
        <p:blipFill>
          <a:blip r:embed="rId2">
            <a:extLst/>
          </a:blip>
          <a:srcRect l="2397" t="20093" r="5102" b="20584"/>
          <a:stretch>
            <a:fillRect/>
          </a:stretch>
        </p:blipFill>
        <p:spPr>
          <a:xfrm>
            <a:off x="204203" y="292220"/>
            <a:ext cx="8735594" cy="6273561"/>
          </a:xfrm>
          <a:prstGeom prst="rect">
            <a:avLst/>
          </a:prstGeom>
          <a:ln w="12700">
            <a:miter lim="400000"/>
          </a:ln>
        </p:spPr>
      </p:pic>
      <p:pic>
        <p:nvPicPr>
          <p:cNvPr id="3" name="Image" descr="Image">
            <a:extLst>
              <a:ext uri="{FF2B5EF4-FFF2-40B4-BE49-F238E27FC236}">
                <a16:creationId xmlns:a16="http://schemas.microsoft.com/office/drawing/2014/main" id="{98CC0482-B919-A34A-AFEA-C62E1DE87A91}"/>
              </a:ext>
            </a:extLst>
          </p:cNvPr>
          <p:cNvPicPr>
            <a:picLocks/>
          </p:cNvPicPr>
          <p:nvPr userDrawn="1"/>
        </p:nvPicPr>
        <p:blipFill>
          <a:blip r:embed="rId3">
            <a:extLst/>
          </a:blip>
          <a:stretch>
            <a:fillRect/>
          </a:stretch>
        </p:blipFill>
        <p:spPr>
          <a:xfrm>
            <a:off x="207498" y="295405"/>
            <a:ext cx="8734425" cy="6273561"/>
          </a:xfrm>
          <a:prstGeom prst="rect">
            <a:avLst/>
          </a:prstGeom>
          <a:ln w="12700">
            <a:miter lim="400000"/>
          </a:ln>
        </p:spPr>
      </p:pic>
    </p:spTree>
    <p:extLst>
      <p:ext uri="{BB962C8B-B14F-4D97-AF65-F5344CB8AC3E}">
        <p14:creationId xmlns:p14="http://schemas.microsoft.com/office/powerpoint/2010/main" val="77345552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ntro Slide Stack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9" name="Content Placeholder 8"/>
          <p:cNvSpPr>
            <a:spLocks noGrp="1"/>
          </p:cNvSpPr>
          <p:nvPr>
            <p:ph sz="quarter" idx="10"/>
          </p:nvPr>
        </p:nvSpPr>
        <p:spPr>
          <a:xfrm>
            <a:off x="458788" y="1373188"/>
            <a:ext cx="8228012" cy="2144712"/>
          </a:xfrm>
        </p:spPr>
        <p:txBody>
          <a:bodyPr>
            <a:noAutofit/>
          </a:bodyPr>
          <a:lstStyle>
            <a:lvl1pPr>
              <a:defRPr sz="2400">
                <a:solidFill>
                  <a:schemeClr val="tx2"/>
                </a:solidFill>
              </a:defRPr>
            </a:lvl1pPr>
            <a:lvl2pPr marL="173732" indent="-173732">
              <a:buFont typeface="Arial" panose="020B0604020202020204" pitchFamily="34" charset="0"/>
              <a:buChar char="•"/>
              <a:defRPr sz="2400">
                <a:solidFill>
                  <a:schemeClr val="tx2"/>
                </a:solidFill>
              </a:defRPr>
            </a:lvl2pPr>
            <a:lvl3pPr marL="173732" indent="-173732">
              <a:buFont typeface="Arial" panose="020B0604020202020204" pitchFamily="34" charset="0"/>
              <a:buChar char="•"/>
              <a:defRPr sz="2400">
                <a:solidFill>
                  <a:schemeClr val="tx2"/>
                </a:solidFill>
              </a:defRPr>
            </a:lvl3pPr>
            <a:lvl4pPr marL="173732" indent="-173732">
              <a:buFont typeface="Arial" panose="020B0604020202020204" pitchFamily="34" charset="0"/>
              <a:buChar char="•"/>
              <a:defRPr sz="2400">
                <a:solidFill>
                  <a:schemeClr val="tx2"/>
                </a:solidFill>
              </a:defRPr>
            </a:lvl4pPr>
            <a:lvl5pPr marL="173732" indent="-173732">
              <a:buFont typeface="Arial" panose="020B0604020202020204" pitchFamily="34" charset="0"/>
              <a:buChar char="•"/>
              <a:defRPr sz="2400">
                <a:solidFill>
                  <a:schemeClr val="tx2"/>
                </a:solidFill>
              </a:defRPr>
            </a:lvl5pPr>
            <a:lvl6pPr marL="173732" indent="-173732">
              <a:buFont typeface="Arial" panose="020B0604020202020204" pitchFamily="34" charset="0"/>
              <a:buChar char="•"/>
              <a:defRPr sz="2400">
                <a:solidFill>
                  <a:schemeClr val="tx2"/>
                </a:solidFill>
              </a:defRPr>
            </a:lvl6pPr>
            <a:lvl7pPr marL="173732" indent="-173732">
              <a:buFont typeface="Arial" panose="020B0604020202020204" pitchFamily="34" charset="0"/>
              <a:buChar char="•"/>
              <a:defRPr sz="2400">
                <a:solidFill>
                  <a:schemeClr val="tx2"/>
                </a:solidFill>
              </a:defRPr>
            </a:lvl7pPr>
            <a:lvl8pPr marL="173732" indent="-173732">
              <a:buFont typeface="Arial" panose="020B0604020202020204" pitchFamily="34" charset="0"/>
              <a:buChar char="•"/>
              <a:defRPr sz="2400">
                <a:solidFill>
                  <a:schemeClr val="tx2"/>
                </a:solidFill>
              </a:defRPr>
            </a:lvl8pPr>
            <a:lvl9pPr marL="173732" indent="-173732">
              <a:buFont typeface="Arial" panose="020B0604020202020204" pitchFamily="34" charset="0"/>
              <a:buChar char="•"/>
              <a:defRPr sz="2400">
                <a:solidFill>
                  <a:schemeClr val="tx2"/>
                </a:solidFill>
              </a:defRPr>
            </a:lvl9pPr>
          </a:lstStyle>
          <a:p>
            <a:pPr lvl="0"/>
            <a:r>
              <a:rPr lang="en-US"/>
              <a:t>Click to edit Master text styles</a:t>
            </a:r>
          </a:p>
        </p:txBody>
      </p:sp>
      <p:sp>
        <p:nvSpPr>
          <p:cNvPr id="11" name="Content Placeholder 10"/>
          <p:cNvSpPr>
            <a:spLocks noGrp="1"/>
          </p:cNvSpPr>
          <p:nvPr>
            <p:ph sz="quarter" idx="11"/>
          </p:nvPr>
        </p:nvSpPr>
        <p:spPr>
          <a:xfrm>
            <a:off x="457200" y="3794124"/>
            <a:ext cx="8229600" cy="21488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2"/>
          </p:nvPr>
        </p:nvSpPr>
        <p:spPr/>
        <p:txBody>
          <a:bodyPr/>
          <a:lstStyle/>
          <a:p>
            <a:r>
              <a:rPr lang="en-US" dirty="0"/>
              <a:t>Month Day, Year</a:t>
            </a:r>
          </a:p>
        </p:txBody>
      </p:sp>
      <p:sp>
        <p:nvSpPr>
          <p:cNvPr id="7" name="Slide Number Placeholder 6"/>
          <p:cNvSpPr>
            <a:spLocks noGrp="1"/>
          </p:cNvSpPr>
          <p:nvPr>
            <p:ph type="sldNum" sz="quarter" idx="13"/>
          </p:nvPr>
        </p:nvSpPr>
        <p:spPr/>
        <p:txBody>
          <a:bodyPr/>
          <a:lstStyle/>
          <a:p>
            <a:fld id="{5E8BC936-0928-C346-B13E-04BD58031644}" type="slidenum">
              <a:rPr lang="en-US" smtClean="0"/>
              <a:pPr/>
              <a:t>‹#›</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01" y="6217920"/>
            <a:ext cx="1577339" cy="443484"/>
          </a:xfrm>
          <a:prstGeom prst="rect">
            <a:avLst/>
          </a:prstGeom>
        </p:spPr>
      </p:pic>
    </p:spTree>
    <p:extLst>
      <p:ext uri="{BB962C8B-B14F-4D97-AF65-F5344CB8AC3E}">
        <p14:creationId xmlns:p14="http://schemas.microsoft.com/office/powerpoint/2010/main" val="39618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tro Slide 2-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Date Placeholder 2"/>
          <p:cNvSpPr>
            <a:spLocks noGrp="1"/>
          </p:cNvSpPr>
          <p:nvPr>
            <p:ph type="dt" sz="half" idx="12"/>
          </p:nvPr>
        </p:nvSpPr>
        <p:spPr/>
        <p:txBody>
          <a:bodyPr/>
          <a:lstStyle/>
          <a:p>
            <a:r>
              <a:rPr lang="en-US" dirty="0"/>
              <a:t>Month Day, Year</a:t>
            </a:r>
          </a:p>
        </p:txBody>
      </p:sp>
      <p:sp>
        <p:nvSpPr>
          <p:cNvPr id="7" name="Slide Number Placeholder 6"/>
          <p:cNvSpPr>
            <a:spLocks noGrp="1"/>
          </p:cNvSpPr>
          <p:nvPr>
            <p:ph type="sldNum" sz="quarter" idx="13"/>
          </p:nvPr>
        </p:nvSpPr>
        <p:spPr/>
        <p:txBody>
          <a:bodyPr/>
          <a:lstStyle/>
          <a:p>
            <a:fld id="{5E8BC936-0928-C346-B13E-04BD58031644}" type="slidenum">
              <a:rPr lang="en-US" smtClean="0"/>
              <a:pPr/>
              <a:t>‹#›</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01" y="6217920"/>
            <a:ext cx="1577339" cy="443484"/>
          </a:xfrm>
          <a:prstGeom prst="rect">
            <a:avLst/>
          </a:prstGeom>
        </p:spPr>
      </p:pic>
      <p:sp>
        <p:nvSpPr>
          <p:cNvPr id="10" name="Content Placeholder 8"/>
          <p:cNvSpPr>
            <a:spLocks noGrp="1"/>
          </p:cNvSpPr>
          <p:nvPr>
            <p:ph sz="quarter" idx="14"/>
          </p:nvPr>
        </p:nvSpPr>
        <p:spPr>
          <a:xfrm>
            <a:off x="457200" y="1371600"/>
            <a:ext cx="3977640" cy="4572000"/>
          </a:xfrm>
        </p:spPr>
        <p:txBody>
          <a:bodyPr>
            <a:noAutofit/>
          </a:bodyPr>
          <a:lstStyle>
            <a:lvl1pPr>
              <a:defRPr sz="2400">
                <a:solidFill>
                  <a:schemeClr val="tx2"/>
                </a:solidFill>
              </a:defRPr>
            </a:lvl1pPr>
            <a:lvl2pPr marL="173732" indent="-173732">
              <a:buFont typeface="Arial" panose="020B0604020202020204" pitchFamily="34" charset="0"/>
              <a:buChar char="•"/>
              <a:defRPr sz="2400">
                <a:solidFill>
                  <a:schemeClr val="tx2"/>
                </a:solidFill>
              </a:defRPr>
            </a:lvl2pPr>
            <a:lvl3pPr marL="173732" indent="-173732">
              <a:buFont typeface="Arial" panose="020B0604020202020204" pitchFamily="34" charset="0"/>
              <a:buChar char="•"/>
              <a:defRPr sz="2400">
                <a:solidFill>
                  <a:schemeClr val="tx2"/>
                </a:solidFill>
              </a:defRPr>
            </a:lvl3pPr>
            <a:lvl4pPr marL="173732" indent="-173732">
              <a:buFont typeface="Arial" panose="020B0604020202020204" pitchFamily="34" charset="0"/>
              <a:buChar char="•"/>
              <a:defRPr sz="2400">
                <a:solidFill>
                  <a:schemeClr val="tx2"/>
                </a:solidFill>
              </a:defRPr>
            </a:lvl4pPr>
            <a:lvl5pPr marL="173732" indent="-173732">
              <a:buFont typeface="Arial" panose="020B0604020202020204" pitchFamily="34" charset="0"/>
              <a:buChar char="•"/>
              <a:defRPr sz="2400">
                <a:solidFill>
                  <a:schemeClr val="tx2"/>
                </a:solidFill>
              </a:defRPr>
            </a:lvl5pPr>
            <a:lvl6pPr marL="173732" indent="-173732">
              <a:buFont typeface="Arial" panose="020B0604020202020204" pitchFamily="34" charset="0"/>
              <a:buChar char="•"/>
              <a:defRPr sz="2400">
                <a:solidFill>
                  <a:schemeClr val="tx2"/>
                </a:solidFill>
              </a:defRPr>
            </a:lvl6pPr>
            <a:lvl7pPr marL="173732" indent="-173732">
              <a:buFont typeface="Arial" panose="020B0604020202020204" pitchFamily="34" charset="0"/>
              <a:buChar char="•"/>
              <a:defRPr sz="2400">
                <a:solidFill>
                  <a:schemeClr val="tx2"/>
                </a:solidFill>
              </a:defRPr>
            </a:lvl7pPr>
            <a:lvl8pPr marL="173732" indent="-173732">
              <a:buFont typeface="Arial" panose="020B0604020202020204" pitchFamily="34" charset="0"/>
              <a:buChar char="•"/>
              <a:defRPr sz="2400">
                <a:solidFill>
                  <a:schemeClr val="tx2"/>
                </a:solidFill>
              </a:defRPr>
            </a:lvl8pPr>
            <a:lvl9pPr marL="173732" indent="-173732">
              <a:buFont typeface="Arial" panose="020B0604020202020204" pitchFamily="34" charset="0"/>
              <a:buChar char="•"/>
              <a:defRPr sz="2400">
                <a:solidFill>
                  <a:schemeClr val="tx2"/>
                </a:solidFill>
              </a:defRPr>
            </a:lvl9pPr>
          </a:lstStyle>
          <a:p>
            <a:pPr lvl="0"/>
            <a:r>
              <a:rPr lang="en-US"/>
              <a:t>Click to edit Master text styles</a:t>
            </a:r>
          </a:p>
          <a:p>
            <a:pPr lvl="1"/>
            <a:r>
              <a:rPr lang="en-US"/>
              <a:t>Second level</a:t>
            </a:r>
          </a:p>
        </p:txBody>
      </p:sp>
      <p:sp>
        <p:nvSpPr>
          <p:cNvPr id="12" name="Content Placeholder 8"/>
          <p:cNvSpPr>
            <a:spLocks noGrp="1"/>
          </p:cNvSpPr>
          <p:nvPr>
            <p:ph sz="quarter" idx="15"/>
          </p:nvPr>
        </p:nvSpPr>
        <p:spPr>
          <a:xfrm>
            <a:off x="4707621" y="1371600"/>
            <a:ext cx="3977640" cy="4572000"/>
          </a:xfrm>
        </p:spPr>
        <p:txBody>
          <a:bodyPr>
            <a:noAutofit/>
          </a:bodyPr>
          <a:lstStyle>
            <a:lvl1pPr>
              <a:defRPr sz="2400">
                <a:solidFill>
                  <a:schemeClr val="tx2"/>
                </a:solidFill>
              </a:defRPr>
            </a:lvl1pPr>
            <a:lvl2pPr marL="173732" indent="-173732">
              <a:buFont typeface="Arial" panose="020B0604020202020204" pitchFamily="34" charset="0"/>
              <a:buChar char="•"/>
              <a:defRPr sz="2400">
                <a:solidFill>
                  <a:schemeClr val="tx2"/>
                </a:solidFill>
              </a:defRPr>
            </a:lvl2pPr>
            <a:lvl3pPr marL="173732" indent="-173732">
              <a:buFont typeface="Arial" panose="020B0604020202020204" pitchFamily="34" charset="0"/>
              <a:buChar char="•"/>
              <a:defRPr sz="2400">
                <a:solidFill>
                  <a:schemeClr val="tx2"/>
                </a:solidFill>
              </a:defRPr>
            </a:lvl3pPr>
            <a:lvl4pPr marL="173732" indent="-173732">
              <a:buFont typeface="Arial" panose="020B0604020202020204" pitchFamily="34" charset="0"/>
              <a:buChar char="•"/>
              <a:defRPr sz="2400">
                <a:solidFill>
                  <a:schemeClr val="tx2"/>
                </a:solidFill>
              </a:defRPr>
            </a:lvl4pPr>
            <a:lvl5pPr marL="173732" indent="-173732">
              <a:buFont typeface="Arial" panose="020B0604020202020204" pitchFamily="34" charset="0"/>
              <a:buChar char="•"/>
              <a:defRPr sz="2400">
                <a:solidFill>
                  <a:schemeClr val="tx2"/>
                </a:solidFill>
              </a:defRPr>
            </a:lvl5pPr>
            <a:lvl6pPr marL="173732" indent="-173732">
              <a:buFont typeface="Arial" panose="020B0604020202020204" pitchFamily="34" charset="0"/>
              <a:buChar char="•"/>
              <a:defRPr sz="2400">
                <a:solidFill>
                  <a:schemeClr val="tx2"/>
                </a:solidFill>
              </a:defRPr>
            </a:lvl6pPr>
            <a:lvl7pPr marL="173732" indent="-173732">
              <a:buFont typeface="Arial" panose="020B0604020202020204" pitchFamily="34" charset="0"/>
              <a:buChar char="•"/>
              <a:defRPr sz="2400">
                <a:solidFill>
                  <a:schemeClr val="tx2"/>
                </a:solidFill>
              </a:defRPr>
            </a:lvl7pPr>
            <a:lvl8pPr marL="173732" indent="-173732">
              <a:buFont typeface="Arial" panose="020B0604020202020204" pitchFamily="34" charset="0"/>
              <a:buChar char="•"/>
              <a:defRPr sz="2400">
                <a:solidFill>
                  <a:schemeClr val="tx2"/>
                </a:solidFill>
              </a:defRPr>
            </a:lvl8pPr>
            <a:lvl9pPr marL="173732" indent="-173732">
              <a:buFont typeface="Arial" panose="020B0604020202020204" pitchFamily="34" charset="0"/>
              <a:buChar char="•"/>
              <a:defRPr sz="2400">
                <a:solidFill>
                  <a:schemeClr val="tx2"/>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16845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Month Day, Year</a:t>
            </a:r>
          </a:p>
        </p:txBody>
      </p:sp>
      <p:sp>
        <p:nvSpPr>
          <p:cNvPr id="7" name="Slide Number Placeholder 6"/>
          <p:cNvSpPr>
            <a:spLocks noGrp="1"/>
          </p:cNvSpPr>
          <p:nvPr>
            <p:ph type="sldNum" sz="quarter" idx="11"/>
          </p:nvPr>
        </p:nvSpPr>
        <p:spPr/>
        <p:txBody>
          <a:bodyPr/>
          <a:lstStyle/>
          <a:p>
            <a:fld id="{5E8BC936-0928-C346-B13E-04BD58031644}" type="slidenum">
              <a:rPr lang="en-US" smtClean="0"/>
              <a:pPr/>
              <a:t>‹#›</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01" y="6217920"/>
            <a:ext cx="1577339" cy="443484"/>
          </a:xfrm>
          <a:prstGeom prst="rect">
            <a:avLst/>
          </a:prstGeom>
        </p:spPr>
      </p:pic>
    </p:spTree>
    <p:extLst>
      <p:ext uri="{BB962C8B-B14F-4D97-AF65-F5344CB8AC3E}">
        <p14:creationId xmlns:p14="http://schemas.microsoft.com/office/powerpoint/2010/main" val="793215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image" Target="../media/image9.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hyperlink" Target="https://thelifestory.org/" TargetMode="Externa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image" Target="../media/image9.png"/><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theme" Target="../theme/theme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hyperlink" Target="https://thelifestory.org/" TargetMode="Externa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795528"/>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371599"/>
            <a:ext cx="8229600" cy="457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297580" y="6470332"/>
            <a:ext cx="1463040" cy="182880"/>
          </a:xfrm>
          <a:prstGeom prst="rect">
            <a:avLst/>
          </a:prstGeom>
        </p:spPr>
        <p:txBody>
          <a:bodyPr vert="horz" lIns="0" tIns="0" rIns="0" bIns="0" rtlCol="0" anchor="b" anchorCtr="0"/>
          <a:lstStyle>
            <a:lvl1pPr algn="ctr">
              <a:defRPr sz="800" b="1">
                <a:solidFill>
                  <a:schemeClr val="tx1"/>
                </a:solidFill>
              </a:defRPr>
            </a:lvl1pPr>
          </a:lstStyle>
          <a:p>
            <a:pPr algn="l"/>
            <a:r>
              <a:rPr lang="en-US" dirty="0"/>
              <a:t>Month Day, Year</a:t>
            </a:r>
          </a:p>
        </p:txBody>
      </p:sp>
      <p:sp>
        <p:nvSpPr>
          <p:cNvPr id="6" name="Slide Number Placeholder 5"/>
          <p:cNvSpPr>
            <a:spLocks noGrp="1"/>
          </p:cNvSpPr>
          <p:nvPr>
            <p:ph type="sldNum" sz="quarter" idx="4"/>
          </p:nvPr>
        </p:nvSpPr>
        <p:spPr>
          <a:xfrm>
            <a:off x="7946231" y="6374288"/>
            <a:ext cx="740568" cy="278924"/>
          </a:xfrm>
          <a:prstGeom prst="rect">
            <a:avLst/>
          </a:prstGeom>
        </p:spPr>
        <p:txBody>
          <a:bodyPr vert="horz" lIns="0" tIns="0" rIns="0" bIns="0" rtlCol="0" anchor="b" anchorCtr="0"/>
          <a:lstStyle>
            <a:lvl1pPr algn="r">
              <a:defRPr sz="800">
                <a:solidFill>
                  <a:schemeClr val="tx1"/>
                </a:solidFill>
              </a:defRPr>
            </a:lvl1p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379854465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8" r:id="rId23"/>
  </p:sldLayoutIdLst>
  <p:txStyles>
    <p:titleStyle>
      <a:lvl1pPr algn="l" defTabSz="457190" rtl="0" eaLnBrk="1" latinLnBrk="0" hangingPunct="1">
        <a:spcBef>
          <a:spcPct val="0"/>
        </a:spcBef>
        <a:buNone/>
        <a:defRPr sz="2600" b="1" i="0" kern="1200">
          <a:solidFill>
            <a:schemeClr val="accent1"/>
          </a:solidFill>
          <a:latin typeface="Calibri"/>
          <a:ea typeface="+mj-ea"/>
          <a:cs typeface="Calibri"/>
        </a:defRPr>
      </a:lvl1pPr>
    </p:titleStyle>
    <p:bodyStyle>
      <a:lvl1pPr marL="0" indent="0" algn="l" defTabSz="457190" rtl="0" eaLnBrk="1" latinLnBrk="0" hangingPunct="1">
        <a:spcBef>
          <a:spcPts val="0"/>
        </a:spcBef>
        <a:spcAft>
          <a:spcPts val="300"/>
        </a:spcAft>
        <a:buFontTx/>
        <a:buNone/>
        <a:defRPr sz="1800" b="0" kern="1200">
          <a:solidFill>
            <a:schemeClr val="tx1"/>
          </a:solidFill>
          <a:latin typeface="Calibri"/>
          <a:ea typeface="+mn-ea"/>
          <a:cs typeface="Calibri"/>
        </a:defRPr>
      </a:lvl1pPr>
      <a:lvl2pPr marL="171446" indent="-171446" algn="l" defTabSz="0" rtl="0" eaLnBrk="1" latinLnBrk="0" hangingPunct="1">
        <a:spcBef>
          <a:spcPts val="0"/>
        </a:spcBef>
        <a:spcAft>
          <a:spcPts val="300"/>
        </a:spcAft>
        <a:buFont typeface="Calibri" panose="020F0502020204030204" pitchFamily="34" charset="0"/>
        <a:buChar char="•"/>
        <a:defRPr sz="1800" b="0" i="0" kern="1200">
          <a:solidFill>
            <a:schemeClr val="tx1"/>
          </a:solidFill>
          <a:latin typeface="Calibri"/>
          <a:ea typeface="+mn-ea"/>
          <a:cs typeface="Calibri"/>
        </a:defRPr>
      </a:lvl2pPr>
      <a:lvl3pPr marL="347464" indent="-164588" algn="l" defTabSz="401629" rtl="0" eaLnBrk="1" latinLnBrk="0" hangingPunct="1">
        <a:spcBef>
          <a:spcPts val="0"/>
        </a:spcBef>
        <a:spcAft>
          <a:spcPts val="300"/>
        </a:spcAft>
        <a:buFont typeface="Calibri" panose="020F0502020204030204" pitchFamily="34" charset="0"/>
        <a:buChar char="-"/>
        <a:defRPr sz="1800" b="0" i="0" kern="1200">
          <a:solidFill>
            <a:schemeClr val="tx1"/>
          </a:solidFill>
          <a:latin typeface="Calibri"/>
          <a:ea typeface="+mn-ea"/>
          <a:cs typeface="Calibri"/>
        </a:defRPr>
      </a:lvl3pPr>
      <a:lvl4pPr marL="502909" indent="-146301" algn="l" defTabSz="228595" rtl="0" eaLnBrk="1" latinLnBrk="0" hangingPunct="1">
        <a:spcBef>
          <a:spcPts val="0"/>
        </a:spcBef>
        <a:spcAft>
          <a:spcPts val="300"/>
        </a:spcAft>
        <a:buFont typeface="Calibri" panose="020F0502020204030204" pitchFamily="34" charset="0"/>
        <a:buChar char="•"/>
        <a:defRPr sz="1400" b="0" i="0" kern="1200">
          <a:solidFill>
            <a:schemeClr val="tx1"/>
          </a:solidFill>
          <a:latin typeface="Calibri"/>
          <a:ea typeface="+mn-ea"/>
          <a:cs typeface="Calibri"/>
        </a:defRPr>
      </a:lvl4pPr>
      <a:lvl5pPr marL="667497" indent="-146301" algn="l" defTabSz="457190" rtl="0" eaLnBrk="1" latinLnBrk="0" hangingPunct="1">
        <a:spcBef>
          <a:spcPts val="0"/>
        </a:spcBef>
        <a:spcAft>
          <a:spcPts val="300"/>
        </a:spcAft>
        <a:buFont typeface="Calibri" panose="020F0502020204030204" pitchFamily="34" charset="0"/>
        <a:buChar char="-"/>
        <a:defRPr lang="en-US" sz="1400" b="0" i="0" kern="1200" dirty="0" smtClean="0">
          <a:solidFill>
            <a:schemeClr val="tx1"/>
          </a:solidFill>
          <a:latin typeface="Calibri"/>
          <a:ea typeface="+mn-ea"/>
          <a:cs typeface="Calibri"/>
        </a:defRPr>
      </a:lvl5pPr>
      <a:lvl6pPr marL="822942" indent="-146301" algn="l" defTabSz="457190" rtl="0" eaLnBrk="1" latinLnBrk="0" hangingPunct="1">
        <a:spcBef>
          <a:spcPts val="0"/>
        </a:spcBef>
        <a:spcAft>
          <a:spcPts val="300"/>
        </a:spcAft>
        <a:buFont typeface="Calibri" panose="020F0502020204030204" pitchFamily="34" charset="0"/>
        <a:buChar char="•"/>
        <a:defRPr sz="1400" kern="1200">
          <a:solidFill>
            <a:schemeClr val="tx1"/>
          </a:solidFill>
          <a:latin typeface="+mn-lt"/>
          <a:ea typeface="+mn-ea"/>
          <a:cs typeface="+mn-cs"/>
        </a:defRPr>
      </a:lvl6pPr>
      <a:lvl7pPr marL="978387" indent="-146301" algn="l" defTabSz="457190" rtl="0" eaLnBrk="1" latinLnBrk="0" hangingPunct="1">
        <a:spcBef>
          <a:spcPts val="0"/>
        </a:spcBef>
        <a:spcAft>
          <a:spcPts val="300"/>
        </a:spcAft>
        <a:buFont typeface="Calibri" panose="020F0502020204030204" pitchFamily="34" charset="0"/>
        <a:buChar char="-"/>
        <a:defRPr sz="1400" kern="1200">
          <a:solidFill>
            <a:schemeClr val="tx1"/>
          </a:solidFill>
          <a:latin typeface="+mn-lt"/>
          <a:ea typeface="+mn-ea"/>
          <a:cs typeface="+mn-cs"/>
        </a:defRPr>
      </a:lvl7pPr>
      <a:lvl8pPr marL="1133831" indent="-146301" algn="l" defTabSz="457190" rtl="0" eaLnBrk="1" latinLnBrk="0" hangingPunct="1">
        <a:spcBef>
          <a:spcPts val="0"/>
        </a:spcBef>
        <a:spcAft>
          <a:spcPts val="300"/>
        </a:spcAft>
        <a:buFont typeface="Arial"/>
        <a:buChar char="•"/>
        <a:defRPr sz="1400" kern="1200">
          <a:solidFill>
            <a:schemeClr val="tx1"/>
          </a:solidFill>
          <a:latin typeface="+mn-lt"/>
          <a:ea typeface="+mn-ea"/>
          <a:cs typeface="+mn-cs"/>
        </a:defRPr>
      </a:lvl8pPr>
      <a:lvl9pPr marL="1289276" indent="-146301" algn="l" defTabSz="457190" rtl="0" eaLnBrk="1" latinLnBrk="0" hangingPunct="1">
        <a:spcBef>
          <a:spcPts val="0"/>
        </a:spcBef>
        <a:spcAft>
          <a:spcPts val="300"/>
        </a:spcAft>
        <a:buFont typeface="Calibri" panose="020F0502020204030204" pitchFamily="34" charset="0"/>
        <a:buChar char="-"/>
        <a:defRPr sz="1400" kern="1200">
          <a:solidFill>
            <a:schemeClr val="tx1"/>
          </a:solidFill>
          <a:latin typeface="+mn-lt"/>
          <a:ea typeface="+mn-ea"/>
          <a:cs typeface="+mn-cs"/>
        </a:defRPr>
      </a:lvl9pPr>
    </p:bodyStyle>
    <p:otherStyle>
      <a:defPPr>
        <a:defRPr lang="en-US"/>
      </a:defPPr>
      <a:lvl1pPr marL="0" algn="l" defTabSz="457190" rtl="0" eaLnBrk="1" latinLnBrk="0" hangingPunct="1">
        <a:defRPr sz="1800" kern="1200">
          <a:solidFill>
            <a:schemeClr val="tx1"/>
          </a:solidFill>
          <a:latin typeface="+mn-lt"/>
          <a:ea typeface="+mn-ea"/>
          <a:cs typeface="+mn-cs"/>
        </a:defRPr>
      </a:lvl1pPr>
      <a:lvl2pPr marL="457190" algn="l" defTabSz="457190" rtl="0" eaLnBrk="1" latinLnBrk="0" hangingPunct="1">
        <a:defRPr sz="1800" kern="1200">
          <a:solidFill>
            <a:schemeClr val="tx1"/>
          </a:solidFill>
          <a:latin typeface="+mn-lt"/>
          <a:ea typeface="+mn-ea"/>
          <a:cs typeface="+mn-cs"/>
        </a:defRPr>
      </a:lvl2pPr>
      <a:lvl3pPr marL="914380" algn="l" defTabSz="457190" rtl="0" eaLnBrk="1" latinLnBrk="0" hangingPunct="1">
        <a:defRPr sz="1800" kern="1200">
          <a:solidFill>
            <a:schemeClr val="tx1"/>
          </a:solidFill>
          <a:latin typeface="+mn-lt"/>
          <a:ea typeface="+mn-ea"/>
          <a:cs typeface="+mn-cs"/>
        </a:defRPr>
      </a:lvl3pPr>
      <a:lvl4pPr marL="1371570" algn="l" defTabSz="457190" rtl="0" eaLnBrk="1" latinLnBrk="0" hangingPunct="1">
        <a:defRPr sz="1800" kern="1200">
          <a:solidFill>
            <a:schemeClr val="tx1"/>
          </a:solidFill>
          <a:latin typeface="+mn-lt"/>
          <a:ea typeface="+mn-ea"/>
          <a:cs typeface="+mn-cs"/>
        </a:defRPr>
      </a:lvl4pPr>
      <a:lvl5pPr marL="1828760" algn="l" defTabSz="457190" rtl="0" eaLnBrk="1" latinLnBrk="0" hangingPunct="1">
        <a:defRPr sz="1800" kern="1200">
          <a:solidFill>
            <a:schemeClr val="tx1"/>
          </a:solidFill>
          <a:latin typeface="+mn-lt"/>
          <a:ea typeface="+mn-ea"/>
          <a:cs typeface="+mn-cs"/>
        </a:defRPr>
      </a:lvl5pPr>
      <a:lvl6pPr marL="2285950" algn="l" defTabSz="457190" rtl="0" eaLnBrk="1" latinLnBrk="0" hangingPunct="1">
        <a:defRPr sz="1800" kern="1200">
          <a:solidFill>
            <a:schemeClr val="tx1"/>
          </a:solidFill>
          <a:latin typeface="+mn-lt"/>
          <a:ea typeface="+mn-ea"/>
          <a:cs typeface="+mn-cs"/>
        </a:defRPr>
      </a:lvl6pPr>
      <a:lvl7pPr marL="2743140" algn="l" defTabSz="457190" rtl="0" eaLnBrk="1" latinLnBrk="0" hangingPunct="1">
        <a:defRPr sz="1800" kern="1200">
          <a:solidFill>
            <a:schemeClr val="tx1"/>
          </a:solidFill>
          <a:latin typeface="+mn-lt"/>
          <a:ea typeface="+mn-ea"/>
          <a:cs typeface="+mn-cs"/>
        </a:defRPr>
      </a:lvl7pPr>
      <a:lvl8pPr marL="3200329" algn="l" defTabSz="457190" rtl="0" eaLnBrk="1" latinLnBrk="0" hangingPunct="1">
        <a:defRPr sz="1800" kern="1200">
          <a:solidFill>
            <a:schemeClr val="tx1"/>
          </a:solidFill>
          <a:latin typeface="+mn-lt"/>
          <a:ea typeface="+mn-ea"/>
          <a:cs typeface="+mn-cs"/>
        </a:defRPr>
      </a:lvl8pPr>
      <a:lvl9pPr marL="3657520" algn="l" defTabSz="45719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8819451" y="6542011"/>
            <a:ext cx="302284" cy="276956"/>
          </a:xfrm>
          <a:prstGeom prst="rect">
            <a:avLst/>
          </a:prstGeom>
          <a:ln w="12700">
            <a:miter lim="400000"/>
          </a:ln>
        </p:spPr>
        <p:txBody>
          <a:bodyPr wrap="none" lIns="91419" tIns="91419" rIns="91419" bIns="91419" anchor="ctr">
            <a:spAutoFit/>
          </a:bodyPr>
          <a:lstStyle>
            <a:lvl1pPr defTabSz="685647">
              <a:defRPr sz="600" spc="60">
                <a:solidFill>
                  <a:srgbClr val="2338A4"/>
                </a:solidFill>
                <a:latin typeface="Halant SemiBold"/>
                <a:ea typeface="Halant SemiBold"/>
                <a:cs typeface="Halant SemiBold"/>
                <a:sym typeface="Halant SemiBold"/>
              </a:defRPr>
            </a:lvl1pPr>
          </a:lstStyle>
          <a:p>
            <a:fld id="{86CB4B4D-7CA3-9044-876B-883B54F8677D}" type="slidenum">
              <a:t>‹#›</a:t>
            </a:fld>
            <a:endParaRPr/>
          </a:p>
        </p:txBody>
      </p:sp>
      <p:pic>
        <p:nvPicPr>
          <p:cNvPr id="6" name="Image" descr="Image"/>
          <p:cNvPicPr>
            <a:picLocks/>
          </p:cNvPicPr>
          <p:nvPr/>
        </p:nvPicPr>
        <p:blipFill>
          <a:blip r:embed="rId21">
            <a:extLst/>
          </a:blip>
          <a:stretch>
            <a:fillRect/>
          </a:stretch>
        </p:blipFill>
        <p:spPr>
          <a:xfrm>
            <a:off x="204789" y="289984"/>
            <a:ext cx="8734425" cy="6210301"/>
          </a:xfrm>
          <a:prstGeom prst="rect">
            <a:avLst/>
          </a:prstGeom>
          <a:ln w="12700">
            <a:miter lim="400000"/>
          </a:ln>
        </p:spPr>
      </p:pic>
      <p:pic>
        <p:nvPicPr>
          <p:cNvPr id="7" name="Image" descr="Image"/>
          <p:cNvPicPr>
            <a:picLocks/>
          </p:cNvPicPr>
          <p:nvPr userDrawn="1"/>
        </p:nvPicPr>
        <p:blipFill>
          <a:blip r:embed="rId22">
            <a:extLst/>
          </a:blip>
          <a:srcRect l="2397" t="20093" r="5102" b="20584"/>
          <a:stretch>
            <a:fillRect/>
          </a:stretch>
        </p:blipFill>
        <p:spPr>
          <a:xfrm>
            <a:off x="204203" y="292220"/>
            <a:ext cx="8735594" cy="6209416"/>
          </a:xfrm>
          <a:prstGeom prst="rect">
            <a:avLst/>
          </a:prstGeom>
          <a:ln w="12700">
            <a:miter lim="400000"/>
          </a:ln>
        </p:spPr>
      </p:pic>
      <p:sp>
        <p:nvSpPr>
          <p:cNvPr id="12" name="The Life Story: Moments of Change">
            <a:extLst>
              <a:ext uri="{FF2B5EF4-FFF2-40B4-BE49-F238E27FC236}">
                <a16:creationId xmlns:a16="http://schemas.microsoft.com/office/drawing/2014/main" id="{553EC3D3-6A4F-964D-A104-99091815DF03}"/>
              </a:ext>
            </a:extLst>
          </p:cNvPr>
          <p:cNvSpPr txBox="1"/>
          <p:nvPr userDrawn="1"/>
        </p:nvSpPr>
        <p:spPr>
          <a:xfrm>
            <a:off x="217330" y="6597028"/>
            <a:ext cx="2052871"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sz="500" b="1" i="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3" name="The Life Story: Moments of Change">
            <a:extLst>
              <a:ext uri="{FF2B5EF4-FFF2-40B4-BE49-F238E27FC236}">
                <a16:creationId xmlns:a16="http://schemas.microsoft.com/office/drawing/2014/main" id="{24C61882-E4C0-6F4F-A27C-C16255A38D20}"/>
              </a:ext>
            </a:extLst>
          </p:cNvPr>
          <p:cNvSpPr txBox="1"/>
          <p:nvPr userDrawn="1"/>
        </p:nvSpPr>
        <p:spPr>
          <a:xfrm>
            <a:off x="2493171" y="6597028"/>
            <a:ext cx="1002196"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lang="en-US"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3">
                  <a:extLst>
                    <a:ext uri="{A12FA001-AC4F-418D-AE19-62706E023703}">
                      <ahyp:hlinkClr xmlns:ahyp="http://schemas.microsoft.com/office/drawing/2018/hyperlinkcolor" val="tx"/>
                    </a:ext>
                  </a:extLst>
                </a:hlinkClick>
              </a:rPr>
              <a:t>THELIFESTORY.ORG</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he Life Story: Moments of Change">
            <a:extLst>
              <a:ext uri="{FF2B5EF4-FFF2-40B4-BE49-F238E27FC236}">
                <a16:creationId xmlns:a16="http://schemas.microsoft.com/office/drawing/2014/main" id="{509EEAEF-F28D-3241-B60D-6AB413CF9DFD}"/>
              </a:ext>
            </a:extLst>
          </p:cNvPr>
          <p:cNvSpPr txBox="1"/>
          <p:nvPr userDrawn="1"/>
        </p:nvSpPr>
        <p:spPr>
          <a:xfrm>
            <a:off x="4036222" y="6597028"/>
            <a:ext cx="731194" cy="146071"/>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1200" cap="all" spc="167">
                <a:solidFill>
                  <a:srgbClr val="2338A4"/>
                </a:solidFill>
                <a:latin typeface="Open Sans ExtraBold"/>
                <a:ea typeface="Open Sans ExtraBold"/>
                <a:cs typeface="Open Sans ExtraBold"/>
                <a:sym typeface="Open Sans ExtraBold"/>
              </a:defRPr>
            </a:lvl1pPr>
          </a:lstStyle>
          <a:p>
            <a:r>
              <a:rPr kumimoji="0" lang="en-US" sz="500" b="1" i="0" u="none" strike="noStrike" cap="all" spc="63" normalizeH="0" baseline="0" dirty="0">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a:t>
            </a:r>
            <a:r>
              <a:rPr kumimoji="0" lang="en-US" sz="500" b="1" i="0" u="none" strike="noStrike" cap="all" spc="63" normalizeH="0" baseline="0" dirty="0" err="1">
                <a:ln>
                  <a:noFill/>
                </a:ln>
                <a:solidFill>
                  <a:srgbClr val="3E64AF"/>
                </a:solidFill>
                <a:effectLst/>
                <a:uFillTx/>
                <a:latin typeface="Open Sans" panose="020B0606030504020204" pitchFamily="34" charset="0"/>
                <a:ea typeface="Open Sans" panose="020B0606030504020204" pitchFamily="34" charset="0"/>
                <a:cs typeface="Open Sans" panose="020B0606030504020204" pitchFamily="34" charset="0"/>
                <a:sym typeface="Open Sans ExtraBold"/>
              </a:rPr>
              <a:t>thelifestory</a:t>
            </a:r>
            <a:endParaRPr sz="500" b="1" i="0" u="none" spc="113" dirty="0">
              <a:ln>
                <a:noFill/>
              </a:ln>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2368105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Lst>
  <p:transition spd="med"/>
  <p:txStyles>
    <p:titleStyle>
      <a:lvl1pPr marL="0" marR="0" indent="0" algn="l" defTabSz="685647" latinLnBrk="0">
        <a:lnSpc>
          <a:spcPct val="90000"/>
        </a:lnSpc>
        <a:spcBef>
          <a:spcPts val="0"/>
        </a:spcBef>
        <a:spcAft>
          <a:spcPts val="0"/>
        </a:spcAft>
        <a:buClrTx/>
        <a:buSzTx/>
        <a:buFontTx/>
        <a:buNone/>
        <a:tabLst/>
        <a:defRPr sz="2300" b="0" i="0" u="none" strike="noStrike" cap="none" spc="0" baseline="0">
          <a:ln>
            <a:noFill/>
          </a:ln>
          <a:solidFill>
            <a:srgbClr val="7F7F7F"/>
          </a:solidFill>
          <a:uFillTx/>
          <a:latin typeface="Helvetica"/>
          <a:ea typeface="Helvetica"/>
          <a:cs typeface="Helvetica"/>
          <a:sym typeface="Helvetica"/>
        </a:defRPr>
      </a:lvl1pPr>
      <a:lvl2pPr marL="0" marR="0" indent="0" algn="l" defTabSz="685647" latinLnBrk="0">
        <a:lnSpc>
          <a:spcPct val="90000"/>
        </a:lnSpc>
        <a:spcBef>
          <a:spcPts val="0"/>
        </a:spcBef>
        <a:spcAft>
          <a:spcPts val="0"/>
        </a:spcAft>
        <a:buClrTx/>
        <a:buSzTx/>
        <a:buFontTx/>
        <a:buNone/>
        <a:tabLst/>
        <a:defRPr sz="2300" b="0" i="0" u="none" strike="noStrike" cap="none" spc="0" baseline="0">
          <a:ln>
            <a:noFill/>
          </a:ln>
          <a:solidFill>
            <a:srgbClr val="7F7F7F"/>
          </a:solidFill>
          <a:uFillTx/>
          <a:latin typeface="Helvetica"/>
          <a:ea typeface="Helvetica"/>
          <a:cs typeface="Helvetica"/>
          <a:sym typeface="Helvetica"/>
        </a:defRPr>
      </a:lvl2pPr>
      <a:lvl3pPr marL="0" marR="0" indent="0" algn="l" defTabSz="685647" latinLnBrk="0">
        <a:lnSpc>
          <a:spcPct val="90000"/>
        </a:lnSpc>
        <a:spcBef>
          <a:spcPts val="0"/>
        </a:spcBef>
        <a:spcAft>
          <a:spcPts val="0"/>
        </a:spcAft>
        <a:buClrTx/>
        <a:buSzTx/>
        <a:buFontTx/>
        <a:buNone/>
        <a:tabLst/>
        <a:defRPr sz="2300" b="0" i="0" u="none" strike="noStrike" cap="none" spc="0" baseline="0">
          <a:ln>
            <a:noFill/>
          </a:ln>
          <a:solidFill>
            <a:srgbClr val="7F7F7F"/>
          </a:solidFill>
          <a:uFillTx/>
          <a:latin typeface="Helvetica"/>
          <a:ea typeface="Helvetica"/>
          <a:cs typeface="Helvetica"/>
          <a:sym typeface="Helvetica"/>
        </a:defRPr>
      </a:lvl3pPr>
      <a:lvl4pPr marL="0" marR="0" indent="0" algn="l" defTabSz="685647" latinLnBrk="0">
        <a:lnSpc>
          <a:spcPct val="90000"/>
        </a:lnSpc>
        <a:spcBef>
          <a:spcPts val="0"/>
        </a:spcBef>
        <a:spcAft>
          <a:spcPts val="0"/>
        </a:spcAft>
        <a:buClrTx/>
        <a:buSzTx/>
        <a:buFontTx/>
        <a:buNone/>
        <a:tabLst/>
        <a:defRPr sz="2300" b="0" i="0" u="none" strike="noStrike" cap="none" spc="0" baseline="0">
          <a:ln>
            <a:noFill/>
          </a:ln>
          <a:solidFill>
            <a:srgbClr val="7F7F7F"/>
          </a:solidFill>
          <a:uFillTx/>
          <a:latin typeface="Helvetica"/>
          <a:ea typeface="Helvetica"/>
          <a:cs typeface="Helvetica"/>
          <a:sym typeface="Helvetica"/>
        </a:defRPr>
      </a:lvl4pPr>
      <a:lvl5pPr marL="0" marR="0" indent="0" algn="l" defTabSz="685647" latinLnBrk="0">
        <a:lnSpc>
          <a:spcPct val="90000"/>
        </a:lnSpc>
        <a:spcBef>
          <a:spcPts val="0"/>
        </a:spcBef>
        <a:spcAft>
          <a:spcPts val="0"/>
        </a:spcAft>
        <a:buClrTx/>
        <a:buSzTx/>
        <a:buFontTx/>
        <a:buNone/>
        <a:tabLst/>
        <a:defRPr sz="2300" b="0" i="0" u="none" strike="noStrike" cap="none" spc="0" baseline="0">
          <a:ln>
            <a:noFill/>
          </a:ln>
          <a:solidFill>
            <a:srgbClr val="7F7F7F"/>
          </a:solidFill>
          <a:uFillTx/>
          <a:latin typeface="Helvetica"/>
          <a:ea typeface="Helvetica"/>
          <a:cs typeface="Helvetica"/>
          <a:sym typeface="Helvetica"/>
        </a:defRPr>
      </a:lvl5pPr>
      <a:lvl6pPr marL="0" marR="0" indent="0" algn="l" defTabSz="685647" latinLnBrk="0">
        <a:lnSpc>
          <a:spcPct val="90000"/>
        </a:lnSpc>
        <a:spcBef>
          <a:spcPts val="0"/>
        </a:spcBef>
        <a:spcAft>
          <a:spcPts val="0"/>
        </a:spcAft>
        <a:buClrTx/>
        <a:buSzTx/>
        <a:buFontTx/>
        <a:buNone/>
        <a:tabLst/>
        <a:defRPr sz="2300" b="0" i="0" u="none" strike="noStrike" cap="none" spc="0" baseline="0">
          <a:ln>
            <a:noFill/>
          </a:ln>
          <a:solidFill>
            <a:srgbClr val="7F7F7F"/>
          </a:solidFill>
          <a:uFillTx/>
          <a:latin typeface="Helvetica"/>
          <a:ea typeface="Helvetica"/>
          <a:cs typeface="Helvetica"/>
          <a:sym typeface="Helvetica"/>
        </a:defRPr>
      </a:lvl6pPr>
      <a:lvl7pPr marL="0" marR="0" indent="0" algn="l" defTabSz="685647" latinLnBrk="0">
        <a:lnSpc>
          <a:spcPct val="90000"/>
        </a:lnSpc>
        <a:spcBef>
          <a:spcPts val="0"/>
        </a:spcBef>
        <a:spcAft>
          <a:spcPts val="0"/>
        </a:spcAft>
        <a:buClrTx/>
        <a:buSzTx/>
        <a:buFontTx/>
        <a:buNone/>
        <a:tabLst/>
        <a:defRPr sz="2300" b="0" i="0" u="none" strike="noStrike" cap="none" spc="0" baseline="0">
          <a:ln>
            <a:noFill/>
          </a:ln>
          <a:solidFill>
            <a:srgbClr val="7F7F7F"/>
          </a:solidFill>
          <a:uFillTx/>
          <a:latin typeface="Helvetica"/>
          <a:ea typeface="Helvetica"/>
          <a:cs typeface="Helvetica"/>
          <a:sym typeface="Helvetica"/>
        </a:defRPr>
      </a:lvl7pPr>
      <a:lvl8pPr marL="0" marR="0" indent="0" algn="l" defTabSz="685647" latinLnBrk="0">
        <a:lnSpc>
          <a:spcPct val="90000"/>
        </a:lnSpc>
        <a:spcBef>
          <a:spcPts val="0"/>
        </a:spcBef>
        <a:spcAft>
          <a:spcPts val="0"/>
        </a:spcAft>
        <a:buClrTx/>
        <a:buSzTx/>
        <a:buFontTx/>
        <a:buNone/>
        <a:tabLst/>
        <a:defRPr sz="2300" b="0" i="0" u="none" strike="noStrike" cap="none" spc="0" baseline="0">
          <a:ln>
            <a:noFill/>
          </a:ln>
          <a:solidFill>
            <a:srgbClr val="7F7F7F"/>
          </a:solidFill>
          <a:uFillTx/>
          <a:latin typeface="Helvetica"/>
          <a:ea typeface="Helvetica"/>
          <a:cs typeface="Helvetica"/>
          <a:sym typeface="Helvetica"/>
        </a:defRPr>
      </a:lvl8pPr>
      <a:lvl9pPr marL="0" marR="0" indent="0" algn="l" defTabSz="685647" latinLnBrk="0">
        <a:lnSpc>
          <a:spcPct val="90000"/>
        </a:lnSpc>
        <a:spcBef>
          <a:spcPts val="0"/>
        </a:spcBef>
        <a:spcAft>
          <a:spcPts val="0"/>
        </a:spcAft>
        <a:buClrTx/>
        <a:buSzTx/>
        <a:buFontTx/>
        <a:buNone/>
        <a:tabLst/>
        <a:defRPr sz="2300" b="0" i="0" u="none" strike="noStrike" cap="none" spc="0" baseline="0">
          <a:ln>
            <a:noFill/>
          </a:ln>
          <a:solidFill>
            <a:srgbClr val="7F7F7F"/>
          </a:solidFill>
          <a:uFillTx/>
          <a:latin typeface="Helvetica"/>
          <a:ea typeface="Helvetica"/>
          <a:cs typeface="Helvetica"/>
          <a:sym typeface="Helvetica"/>
        </a:defRPr>
      </a:lvl9pPr>
    </p:titleStyle>
    <p:bodyStyle>
      <a:lvl1pPr marL="0" marR="0" indent="0" algn="l" defTabSz="685647" latinLnBrk="0">
        <a:lnSpc>
          <a:spcPct val="90000"/>
        </a:lnSpc>
        <a:spcBef>
          <a:spcPts val="750"/>
        </a:spcBef>
        <a:spcAft>
          <a:spcPts val="0"/>
        </a:spcAft>
        <a:buClrTx/>
        <a:buSzTx/>
        <a:buFontTx/>
        <a:buNone/>
        <a:tabLst/>
        <a:defRPr sz="1800" b="0" i="0" u="none" strike="noStrike" cap="none" spc="0" baseline="0">
          <a:ln>
            <a:noFill/>
          </a:ln>
          <a:solidFill>
            <a:srgbClr val="7F7F7F"/>
          </a:solidFill>
          <a:uFillTx/>
          <a:latin typeface="Helvetica"/>
          <a:ea typeface="Helvetica"/>
          <a:cs typeface="Helvetica"/>
          <a:sym typeface="Helvetica"/>
        </a:defRPr>
      </a:lvl1pPr>
      <a:lvl2pPr marL="0" marR="0" indent="342823" algn="l" defTabSz="685647" latinLnBrk="0">
        <a:lnSpc>
          <a:spcPct val="90000"/>
        </a:lnSpc>
        <a:spcBef>
          <a:spcPts val="750"/>
        </a:spcBef>
        <a:spcAft>
          <a:spcPts val="0"/>
        </a:spcAft>
        <a:buClrTx/>
        <a:buSzTx/>
        <a:buFontTx/>
        <a:buNone/>
        <a:tabLst/>
        <a:defRPr sz="1800" b="0" i="0" u="none" strike="noStrike" cap="none" spc="0" baseline="0">
          <a:ln>
            <a:noFill/>
          </a:ln>
          <a:solidFill>
            <a:srgbClr val="7F7F7F"/>
          </a:solidFill>
          <a:uFillTx/>
          <a:latin typeface="Helvetica"/>
          <a:ea typeface="Helvetica"/>
          <a:cs typeface="Helvetica"/>
          <a:sym typeface="Helvetica"/>
        </a:defRPr>
      </a:lvl2pPr>
      <a:lvl3pPr marL="0" marR="0" indent="685647" algn="l" defTabSz="685647" latinLnBrk="0">
        <a:lnSpc>
          <a:spcPct val="90000"/>
        </a:lnSpc>
        <a:spcBef>
          <a:spcPts val="750"/>
        </a:spcBef>
        <a:spcAft>
          <a:spcPts val="0"/>
        </a:spcAft>
        <a:buClrTx/>
        <a:buSzTx/>
        <a:buFontTx/>
        <a:buNone/>
        <a:tabLst/>
        <a:defRPr sz="1800" b="0" i="0" u="none" strike="noStrike" cap="none" spc="0" baseline="0">
          <a:ln>
            <a:noFill/>
          </a:ln>
          <a:solidFill>
            <a:srgbClr val="7F7F7F"/>
          </a:solidFill>
          <a:uFillTx/>
          <a:latin typeface="Helvetica"/>
          <a:ea typeface="Helvetica"/>
          <a:cs typeface="Helvetica"/>
          <a:sym typeface="Helvetica"/>
        </a:defRPr>
      </a:lvl3pPr>
      <a:lvl4pPr marL="0" marR="0" indent="1028471" algn="l" defTabSz="685647" latinLnBrk="0">
        <a:lnSpc>
          <a:spcPct val="90000"/>
        </a:lnSpc>
        <a:spcBef>
          <a:spcPts val="750"/>
        </a:spcBef>
        <a:spcAft>
          <a:spcPts val="0"/>
        </a:spcAft>
        <a:buClrTx/>
        <a:buSzTx/>
        <a:buFontTx/>
        <a:buNone/>
        <a:tabLst/>
        <a:defRPr sz="1800" b="0" i="0" u="none" strike="noStrike" cap="none" spc="0" baseline="0">
          <a:ln>
            <a:noFill/>
          </a:ln>
          <a:solidFill>
            <a:srgbClr val="7F7F7F"/>
          </a:solidFill>
          <a:uFillTx/>
          <a:latin typeface="Helvetica"/>
          <a:ea typeface="Helvetica"/>
          <a:cs typeface="Helvetica"/>
          <a:sym typeface="Helvetica"/>
        </a:defRPr>
      </a:lvl4pPr>
      <a:lvl5pPr marL="0" marR="0" indent="1371295" algn="l" defTabSz="685647" latinLnBrk="0">
        <a:lnSpc>
          <a:spcPct val="90000"/>
        </a:lnSpc>
        <a:spcBef>
          <a:spcPts val="750"/>
        </a:spcBef>
        <a:spcAft>
          <a:spcPts val="0"/>
        </a:spcAft>
        <a:buClrTx/>
        <a:buSzTx/>
        <a:buFontTx/>
        <a:buNone/>
        <a:tabLst/>
        <a:defRPr sz="1800" b="0" i="0" u="none" strike="noStrike" cap="none" spc="0" baseline="0">
          <a:ln>
            <a:noFill/>
          </a:ln>
          <a:solidFill>
            <a:srgbClr val="7F7F7F"/>
          </a:solidFill>
          <a:uFillTx/>
          <a:latin typeface="Helvetica"/>
          <a:ea typeface="Helvetica"/>
          <a:cs typeface="Helvetica"/>
          <a:sym typeface="Helvetica"/>
        </a:defRPr>
      </a:lvl5pPr>
      <a:lvl6pPr marL="1942668" marR="0" indent="-228549" algn="l" defTabSz="685647" latinLnBrk="0">
        <a:lnSpc>
          <a:spcPct val="90000"/>
        </a:lnSpc>
        <a:spcBef>
          <a:spcPts val="750"/>
        </a:spcBef>
        <a:spcAft>
          <a:spcPts val="0"/>
        </a:spcAft>
        <a:buClrTx/>
        <a:buSzPct val="100000"/>
        <a:buFontTx/>
        <a:buChar char="•"/>
        <a:tabLst/>
        <a:defRPr sz="1800" b="0" i="0" u="none" strike="noStrike" cap="none" spc="0" baseline="0">
          <a:ln>
            <a:noFill/>
          </a:ln>
          <a:solidFill>
            <a:srgbClr val="7F7F7F"/>
          </a:solidFill>
          <a:uFillTx/>
          <a:latin typeface="Helvetica"/>
          <a:ea typeface="Helvetica"/>
          <a:cs typeface="Helvetica"/>
          <a:sym typeface="Helvetica"/>
        </a:defRPr>
      </a:lvl6pPr>
      <a:lvl7pPr marL="2285493" marR="0" indent="-228549" algn="l" defTabSz="685647" latinLnBrk="0">
        <a:lnSpc>
          <a:spcPct val="90000"/>
        </a:lnSpc>
        <a:spcBef>
          <a:spcPts val="750"/>
        </a:spcBef>
        <a:spcAft>
          <a:spcPts val="0"/>
        </a:spcAft>
        <a:buClrTx/>
        <a:buSzPct val="100000"/>
        <a:buFontTx/>
        <a:buChar char="•"/>
        <a:tabLst/>
        <a:defRPr sz="1800" b="0" i="0" u="none" strike="noStrike" cap="none" spc="0" baseline="0">
          <a:ln>
            <a:noFill/>
          </a:ln>
          <a:solidFill>
            <a:srgbClr val="7F7F7F"/>
          </a:solidFill>
          <a:uFillTx/>
          <a:latin typeface="Helvetica"/>
          <a:ea typeface="Helvetica"/>
          <a:cs typeface="Helvetica"/>
          <a:sym typeface="Helvetica"/>
        </a:defRPr>
      </a:lvl7pPr>
      <a:lvl8pPr marL="2628316" marR="0" indent="-228549" algn="l" defTabSz="685647" latinLnBrk="0">
        <a:lnSpc>
          <a:spcPct val="90000"/>
        </a:lnSpc>
        <a:spcBef>
          <a:spcPts val="750"/>
        </a:spcBef>
        <a:spcAft>
          <a:spcPts val="0"/>
        </a:spcAft>
        <a:buClrTx/>
        <a:buSzPct val="100000"/>
        <a:buFontTx/>
        <a:buChar char="•"/>
        <a:tabLst/>
        <a:defRPr sz="1800" b="0" i="0" u="none" strike="noStrike" cap="none" spc="0" baseline="0">
          <a:ln>
            <a:noFill/>
          </a:ln>
          <a:solidFill>
            <a:srgbClr val="7F7F7F"/>
          </a:solidFill>
          <a:uFillTx/>
          <a:latin typeface="Helvetica"/>
          <a:ea typeface="Helvetica"/>
          <a:cs typeface="Helvetica"/>
          <a:sym typeface="Helvetica"/>
        </a:defRPr>
      </a:lvl8pPr>
      <a:lvl9pPr marL="2971140" marR="0" indent="-228550" algn="l" defTabSz="685647" latinLnBrk="0">
        <a:lnSpc>
          <a:spcPct val="90000"/>
        </a:lnSpc>
        <a:spcBef>
          <a:spcPts val="750"/>
        </a:spcBef>
        <a:spcAft>
          <a:spcPts val="0"/>
        </a:spcAft>
        <a:buClrTx/>
        <a:buSzPct val="100000"/>
        <a:buFontTx/>
        <a:buChar char="•"/>
        <a:tabLst/>
        <a:defRPr sz="1800" b="0" i="0" u="none" strike="noStrike" cap="none" spc="0" baseline="0">
          <a:ln>
            <a:noFill/>
          </a:ln>
          <a:solidFill>
            <a:srgbClr val="7F7F7F"/>
          </a:solidFill>
          <a:uFillTx/>
          <a:latin typeface="Helvetica"/>
          <a:ea typeface="Helvetica"/>
          <a:cs typeface="Helvetica"/>
          <a:sym typeface="Helvetica"/>
        </a:defRPr>
      </a:lvl9pPr>
    </p:bodyStyle>
    <p:otherStyle>
      <a:lvl1pPr marL="0" marR="0" indent="0" algn="ctr" defTabSz="685647" latinLnBrk="0">
        <a:lnSpc>
          <a:spcPct val="100000"/>
        </a:lnSpc>
        <a:spcBef>
          <a:spcPts val="0"/>
        </a:spcBef>
        <a:spcAft>
          <a:spcPts val="0"/>
        </a:spcAft>
        <a:buClrTx/>
        <a:buSzTx/>
        <a:buFontTx/>
        <a:buNone/>
        <a:tabLst/>
        <a:defRPr sz="600" b="0" i="0" u="none" strike="noStrike" cap="none" spc="60" baseline="0">
          <a:ln>
            <a:noFill/>
          </a:ln>
          <a:solidFill>
            <a:schemeClr val="tx1"/>
          </a:solidFill>
          <a:uFillTx/>
          <a:latin typeface="+mn-lt"/>
          <a:ea typeface="+mn-ea"/>
          <a:cs typeface="+mn-cs"/>
          <a:sym typeface="Halant SemiBold"/>
        </a:defRPr>
      </a:lvl1pPr>
      <a:lvl2pPr marL="0" marR="0" indent="342823" algn="ctr" defTabSz="685647" latinLnBrk="0">
        <a:lnSpc>
          <a:spcPct val="100000"/>
        </a:lnSpc>
        <a:spcBef>
          <a:spcPts val="0"/>
        </a:spcBef>
        <a:spcAft>
          <a:spcPts val="0"/>
        </a:spcAft>
        <a:buClrTx/>
        <a:buSzTx/>
        <a:buFontTx/>
        <a:buNone/>
        <a:tabLst/>
        <a:defRPr sz="600" b="0" i="0" u="none" strike="noStrike" cap="none" spc="60" baseline="0">
          <a:ln>
            <a:noFill/>
          </a:ln>
          <a:solidFill>
            <a:schemeClr val="tx1"/>
          </a:solidFill>
          <a:uFillTx/>
          <a:latin typeface="+mn-lt"/>
          <a:ea typeface="+mn-ea"/>
          <a:cs typeface="+mn-cs"/>
          <a:sym typeface="Halant SemiBold"/>
        </a:defRPr>
      </a:lvl2pPr>
      <a:lvl3pPr marL="0" marR="0" indent="685647" algn="ctr" defTabSz="685647" latinLnBrk="0">
        <a:lnSpc>
          <a:spcPct val="100000"/>
        </a:lnSpc>
        <a:spcBef>
          <a:spcPts val="0"/>
        </a:spcBef>
        <a:spcAft>
          <a:spcPts val="0"/>
        </a:spcAft>
        <a:buClrTx/>
        <a:buSzTx/>
        <a:buFontTx/>
        <a:buNone/>
        <a:tabLst/>
        <a:defRPr sz="600" b="0" i="0" u="none" strike="noStrike" cap="none" spc="60" baseline="0">
          <a:ln>
            <a:noFill/>
          </a:ln>
          <a:solidFill>
            <a:schemeClr val="tx1"/>
          </a:solidFill>
          <a:uFillTx/>
          <a:latin typeface="+mn-lt"/>
          <a:ea typeface="+mn-ea"/>
          <a:cs typeface="+mn-cs"/>
          <a:sym typeface="Halant SemiBold"/>
        </a:defRPr>
      </a:lvl3pPr>
      <a:lvl4pPr marL="0" marR="0" indent="1028471" algn="ctr" defTabSz="685647" latinLnBrk="0">
        <a:lnSpc>
          <a:spcPct val="100000"/>
        </a:lnSpc>
        <a:spcBef>
          <a:spcPts val="0"/>
        </a:spcBef>
        <a:spcAft>
          <a:spcPts val="0"/>
        </a:spcAft>
        <a:buClrTx/>
        <a:buSzTx/>
        <a:buFontTx/>
        <a:buNone/>
        <a:tabLst/>
        <a:defRPr sz="600" b="0" i="0" u="none" strike="noStrike" cap="none" spc="60" baseline="0">
          <a:ln>
            <a:noFill/>
          </a:ln>
          <a:solidFill>
            <a:schemeClr val="tx1"/>
          </a:solidFill>
          <a:uFillTx/>
          <a:latin typeface="+mn-lt"/>
          <a:ea typeface="+mn-ea"/>
          <a:cs typeface="+mn-cs"/>
          <a:sym typeface="Halant SemiBold"/>
        </a:defRPr>
      </a:lvl4pPr>
      <a:lvl5pPr marL="0" marR="0" indent="1371295" algn="ctr" defTabSz="685647" latinLnBrk="0">
        <a:lnSpc>
          <a:spcPct val="100000"/>
        </a:lnSpc>
        <a:spcBef>
          <a:spcPts val="0"/>
        </a:spcBef>
        <a:spcAft>
          <a:spcPts val="0"/>
        </a:spcAft>
        <a:buClrTx/>
        <a:buSzTx/>
        <a:buFontTx/>
        <a:buNone/>
        <a:tabLst/>
        <a:defRPr sz="600" b="0" i="0" u="none" strike="noStrike" cap="none" spc="60" baseline="0">
          <a:ln>
            <a:noFill/>
          </a:ln>
          <a:solidFill>
            <a:schemeClr val="tx1"/>
          </a:solidFill>
          <a:uFillTx/>
          <a:latin typeface="+mn-lt"/>
          <a:ea typeface="+mn-ea"/>
          <a:cs typeface="+mn-cs"/>
          <a:sym typeface="Halant SemiBold"/>
        </a:defRPr>
      </a:lvl5pPr>
      <a:lvl6pPr marL="0" marR="0" indent="1714119" algn="ctr" defTabSz="685647" latinLnBrk="0">
        <a:lnSpc>
          <a:spcPct val="100000"/>
        </a:lnSpc>
        <a:spcBef>
          <a:spcPts val="0"/>
        </a:spcBef>
        <a:spcAft>
          <a:spcPts val="0"/>
        </a:spcAft>
        <a:buClrTx/>
        <a:buSzTx/>
        <a:buFontTx/>
        <a:buNone/>
        <a:tabLst/>
        <a:defRPr sz="600" b="0" i="0" u="none" strike="noStrike" cap="none" spc="60" baseline="0">
          <a:ln>
            <a:noFill/>
          </a:ln>
          <a:solidFill>
            <a:schemeClr val="tx1"/>
          </a:solidFill>
          <a:uFillTx/>
          <a:latin typeface="+mn-lt"/>
          <a:ea typeface="+mn-ea"/>
          <a:cs typeface="+mn-cs"/>
          <a:sym typeface="Halant SemiBold"/>
        </a:defRPr>
      </a:lvl6pPr>
      <a:lvl7pPr marL="0" marR="0" indent="2056944" algn="ctr" defTabSz="685647" latinLnBrk="0">
        <a:lnSpc>
          <a:spcPct val="100000"/>
        </a:lnSpc>
        <a:spcBef>
          <a:spcPts val="0"/>
        </a:spcBef>
        <a:spcAft>
          <a:spcPts val="0"/>
        </a:spcAft>
        <a:buClrTx/>
        <a:buSzTx/>
        <a:buFontTx/>
        <a:buNone/>
        <a:tabLst/>
        <a:defRPr sz="600" b="0" i="0" u="none" strike="noStrike" cap="none" spc="60" baseline="0">
          <a:ln>
            <a:noFill/>
          </a:ln>
          <a:solidFill>
            <a:schemeClr val="tx1"/>
          </a:solidFill>
          <a:uFillTx/>
          <a:latin typeface="+mn-lt"/>
          <a:ea typeface="+mn-ea"/>
          <a:cs typeface="+mn-cs"/>
          <a:sym typeface="Halant SemiBold"/>
        </a:defRPr>
      </a:lvl7pPr>
      <a:lvl8pPr marL="0" marR="0" indent="2399767" algn="ctr" defTabSz="685647" latinLnBrk="0">
        <a:lnSpc>
          <a:spcPct val="100000"/>
        </a:lnSpc>
        <a:spcBef>
          <a:spcPts val="0"/>
        </a:spcBef>
        <a:spcAft>
          <a:spcPts val="0"/>
        </a:spcAft>
        <a:buClrTx/>
        <a:buSzTx/>
        <a:buFontTx/>
        <a:buNone/>
        <a:tabLst/>
        <a:defRPr sz="600" b="0" i="0" u="none" strike="noStrike" cap="none" spc="60" baseline="0">
          <a:ln>
            <a:noFill/>
          </a:ln>
          <a:solidFill>
            <a:schemeClr val="tx1"/>
          </a:solidFill>
          <a:uFillTx/>
          <a:latin typeface="+mn-lt"/>
          <a:ea typeface="+mn-ea"/>
          <a:cs typeface="+mn-cs"/>
          <a:sym typeface="Halant SemiBold"/>
        </a:defRPr>
      </a:lvl8pPr>
      <a:lvl9pPr marL="0" marR="0" indent="2742591" algn="ctr" defTabSz="685647" latinLnBrk="0">
        <a:lnSpc>
          <a:spcPct val="100000"/>
        </a:lnSpc>
        <a:spcBef>
          <a:spcPts val="0"/>
        </a:spcBef>
        <a:spcAft>
          <a:spcPts val="0"/>
        </a:spcAft>
        <a:buClrTx/>
        <a:buSzTx/>
        <a:buFontTx/>
        <a:buNone/>
        <a:tabLst/>
        <a:defRPr sz="600" b="0" i="0" u="none" strike="noStrike" cap="none" spc="60" baseline="0">
          <a:ln>
            <a:noFill/>
          </a:ln>
          <a:solidFill>
            <a:schemeClr val="tx1"/>
          </a:solidFill>
          <a:uFillTx/>
          <a:latin typeface="+mn-lt"/>
          <a:ea typeface="+mn-ea"/>
          <a:cs typeface="+mn-cs"/>
          <a:sym typeface="Halant SemiBold"/>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8790909" y="6587854"/>
            <a:ext cx="213928" cy="185266"/>
          </a:xfrm>
          <a:prstGeom prst="rect">
            <a:avLst/>
          </a:prstGeom>
          <a:ln w="12700">
            <a:miter lim="400000"/>
          </a:ln>
        </p:spPr>
        <p:txBody>
          <a:bodyPr wrap="none" lIns="38397" tIns="38397" rIns="38397" bIns="38397" anchor="ctr">
            <a:spAutoFit/>
          </a:bodyPr>
          <a:lstStyle>
            <a:lvl1pPr defTabSz="767942">
              <a:defRPr sz="700" spc="67">
                <a:solidFill>
                  <a:srgbClr val="2338A4"/>
                </a:solidFill>
                <a:latin typeface="Halant SemiBold"/>
                <a:ea typeface="Halant SemiBold"/>
                <a:cs typeface="Halant SemiBold"/>
                <a:sym typeface="Halant SemiBold"/>
              </a:defRPr>
            </a:lvl1pPr>
          </a:lstStyle>
          <a:p>
            <a:pPr algn="ctr" hangingPunct="0"/>
            <a:fld id="{86CB4B4D-7CA3-9044-876B-883B54F8677D}" type="slidenum">
              <a:rPr kern="0"/>
              <a:pPr algn="ctr" hangingPunct="0"/>
              <a:t>‹#›</a:t>
            </a:fld>
            <a:endParaRPr kern="0"/>
          </a:p>
        </p:txBody>
      </p:sp>
      <p:pic>
        <p:nvPicPr>
          <p:cNvPr id="6" name="Image" descr="Image"/>
          <p:cNvPicPr>
            <a:picLocks/>
          </p:cNvPicPr>
          <p:nvPr/>
        </p:nvPicPr>
        <p:blipFill>
          <a:blip r:embed="rId21">
            <a:extLst/>
          </a:blip>
          <a:stretch>
            <a:fillRect/>
          </a:stretch>
        </p:blipFill>
        <p:spPr>
          <a:xfrm>
            <a:off x="204788" y="289983"/>
            <a:ext cx="8734425" cy="6210301"/>
          </a:xfrm>
          <a:prstGeom prst="rect">
            <a:avLst/>
          </a:prstGeom>
          <a:ln w="12700">
            <a:miter lim="400000"/>
          </a:ln>
        </p:spPr>
      </p:pic>
      <p:pic>
        <p:nvPicPr>
          <p:cNvPr id="7" name="Image" descr="Image"/>
          <p:cNvPicPr>
            <a:picLocks/>
          </p:cNvPicPr>
          <p:nvPr userDrawn="1"/>
        </p:nvPicPr>
        <p:blipFill>
          <a:blip r:embed="rId22">
            <a:extLst/>
          </a:blip>
          <a:srcRect l="2397" t="20093" r="5102" b="20584"/>
          <a:stretch>
            <a:fillRect/>
          </a:stretch>
        </p:blipFill>
        <p:spPr>
          <a:xfrm>
            <a:off x="204203" y="292220"/>
            <a:ext cx="8735594" cy="6209416"/>
          </a:xfrm>
          <a:prstGeom prst="rect">
            <a:avLst/>
          </a:prstGeom>
          <a:ln w="12700">
            <a:miter lim="400000"/>
          </a:ln>
        </p:spPr>
      </p:pic>
      <p:sp>
        <p:nvSpPr>
          <p:cNvPr id="12" name="The Life Story: Moments of Change">
            <a:extLst>
              <a:ext uri="{FF2B5EF4-FFF2-40B4-BE49-F238E27FC236}">
                <a16:creationId xmlns:a16="http://schemas.microsoft.com/office/drawing/2014/main" id="{553EC3D3-6A4F-964D-A104-99091815DF03}"/>
              </a:ext>
            </a:extLst>
          </p:cNvPr>
          <p:cNvSpPr txBox="1"/>
          <p:nvPr userDrawn="1"/>
        </p:nvSpPr>
        <p:spPr>
          <a:xfrm>
            <a:off x="217329" y="6597027"/>
            <a:ext cx="2052871"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sz="600" b="1" kern="0" dirty="0">
                <a:solidFill>
                  <a:srgbClr val="3E64AF"/>
                </a:solidFill>
                <a:latin typeface="Open Sans" panose="020B0606030504020204" pitchFamily="34" charset="0"/>
                <a:ea typeface="Open Sans" panose="020B0606030504020204" pitchFamily="34" charset="0"/>
                <a:cs typeface="Open Sans" panose="020B0606030504020204" pitchFamily="34" charset="0"/>
              </a:rPr>
              <a:t>The Life Story: Moments of Change</a:t>
            </a:r>
          </a:p>
        </p:txBody>
      </p:sp>
      <p:sp>
        <p:nvSpPr>
          <p:cNvPr id="13" name="The Life Story: Moments of Change">
            <a:extLst>
              <a:ext uri="{FF2B5EF4-FFF2-40B4-BE49-F238E27FC236}">
                <a16:creationId xmlns:a16="http://schemas.microsoft.com/office/drawing/2014/main" id="{24C61882-E4C0-6F4F-A27C-C16255A38D20}"/>
              </a:ext>
            </a:extLst>
          </p:cNvPr>
          <p:cNvSpPr txBox="1"/>
          <p:nvPr userDrawn="1"/>
        </p:nvSpPr>
        <p:spPr>
          <a:xfrm>
            <a:off x="2493171" y="6597027"/>
            <a:ext cx="1002196"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hlinkClick r:id="rId23">
                  <a:extLst>
                    <a:ext uri="{A12FA001-AC4F-418D-AE19-62706E023703}">
                      <ahyp:hlinkClr xmlns:ahyp="http://schemas.microsoft.com/office/drawing/2018/hyperlinkcolor" val="tx"/>
                    </a:ext>
                  </a:extLst>
                </a:hlinkClick>
              </a:rPr>
              <a:t>THELIFESTORY.ORG</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he Life Story: Moments of Change">
            <a:extLst>
              <a:ext uri="{FF2B5EF4-FFF2-40B4-BE49-F238E27FC236}">
                <a16:creationId xmlns:a16="http://schemas.microsoft.com/office/drawing/2014/main" id="{509EEAEF-F28D-3241-B60D-6AB413CF9DFD}"/>
              </a:ext>
            </a:extLst>
          </p:cNvPr>
          <p:cNvSpPr txBox="1"/>
          <p:nvPr userDrawn="1"/>
        </p:nvSpPr>
        <p:spPr>
          <a:xfrm>
            <a:off x="4036222" y="6597027"/>
            <a:ext cx="731194" cy="146071"/>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1200" cap="all" spc="167">
                <a:solidFill>
                  <a:srgbClr val="2338A4"/>
                </a:solidFill>
                <a:latin typeface="Open Sans ExtraBold"/>
                <a:ea typeface="Open Sans ExtraBold"/>
                <a:cs typeface="Open Sans ExtraBold"/>
                <a:sym typeface="Open Sans ExtraBold"/>
              </a:defRPr>
            </a:lvl1pPr>
          </a:lstStyle>
          <a:p>
            <a:pPr defTabSz="346710" hangingPunct="0"/>
            <a:r>
              <a:rPr lang="en-US" sz="600" b="1" kern="0" spc="70" dirty="0">
                <a:solidFill>
                  <a:srgbClr val="3E64AF"/>
                </a:solidFill>
                <a:latin typeface="Open Sans" panose="020B0606030504020204" pitchFamily="34" charset="0"/>
                <a:ea typeface="Open Sans" panose="020B0606030504020204" pitchFamily="34" charset="0"/>
                <a:cs typeface="Open Sans" panose="020B0606030504020204" pitchFamily="34" charset="0"/>
              </a:rPr>
              <a:t>#</a:t>
            </a:r>
            <a:r>
              <a:rPr lang="en-US" sz="600" b="1" kern="0" spc="70" dirty="0" err="1">
                <a:solidFill>
                  <a:srgbClr val="3E64AF"/>
                </a:solidFill>
                <a:latin typeface="Open Sans" panose="020B0606030504020204" pitchFamily="34" charset="0"/>
                <a:ea typeface="Open Sans" panose="020B0606030504020204" pitchFamily="34" charset="0"/>
                <a:cs typeface="Open Sans" panose="020B0606030504020204" pitchFamily="34" charset="0"/>
              </a:rPr>
              <a:t>thelifestory</a:t>
            </a:r>
            <a:endParaRPr sz="600" b="1" kern="0" spc="126" dirty="0">
              <a:solidFill>
                <a:srgbClr val="3E64A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5675820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Lst>
  <p:transition spd="med"/>
  <p:txStyles>
    <p:titleStyle>
      <a:lvl1pPr marL="0" marR="0" indent="0" algn="l" defTabSz="767942" latinLnBrk="0">
        <a:lnSpc>
          <a:spcPct val="90000"/>
        </a:lnSpc>
        <a:spcBef>
          <a:spcPts val="0"/>
        </a:spcBef>
        <a:spcAft>
          <a:spcPts val="0"/>
        </a:spcAft>
        <a:buClrTx/>
        <a:buSzTx/>
        <a:buFontTx/>
        <a:buNone/>
        <a:tabLst/>
        <a:defRPr sz="2500" b="0" i="0" u="none" strike="noStrike" cap="none" spc="0" baseline="0">
          <a:ln>
            <a:noFill/>
          </a:ln>
          <a:solidFill>
            <a:srgbClr val="7F7F7F"/>
          </a:solidFill>
          <a:uFillTx/>
          <a:latin typeface="Helvetica"/>
          <a:ea typeface="Helvetica"/>
          <a:cs typeface="Helvetica"/>
          <a:sym typeface="Helvetica"/>
        </a:defRPr>
      </a:lvl1pPr>
      <a:lvl2pPr marL="0" marR="0" indent="0" algn="l" defTabSz="767942" latinLnBrk="0">
        <a:lnSpc>
          <a:spcPct val="90000"/>
        </a:lnSpc>
        <a:spcBef>
          <a:spcPts val="0"/>
        </a:spcBef>
        <a:spcAft>
          <a:spcPts val="0"/>
        </a:spcAft>
        <a:buClrTx/>
        <a:buSzTx/>
        <a:buFontTx/>
        <a:buNone/>
        <a:tabLst/>
        <a:defRPr sz="2500" b="0" i="0" u="none" strike="noStrike" cap="none" spc="0" baseline="0">
          <a:ln>
            <a:noFill/>
          </a:ln>
          <a:solidFill>
            <a:srgbClr val="7F7F7F"/>
          </a:solidFill>
          <a:uFillTx/>
          <a:latin typeface="Helvetica"/>
          <a:ea typeface="Helvetica"/>
          <a:cs typeface="Helvetica"/>
          <a:sym typeface="Helvetica"/>
        </a:defRPr>
      </a:lvl2pPr>
      <a:lvl3pPr marL="0" marR="0" indent="0" algn="l" defTabSz="767942" latinLnBrk="0">
        <a:lnSpc>
          <a:spcPct val="90000"/>
        </a:lnSpc>
        <a:spcBef>
          <a:spcPts val="0"/>
        </a:spcBef>
        <a:spcAft>
          <a:spcPts val="0"/>
        </a:spcAft>
        <a:buClrTx/>
        <a:buSzTx/>
        <a:buFontTx/>
        <a:buNone/>
        <a:tabLst/>
        <a:defRPr sz="2500" b="0" i="0" u="none" strike="noStrike" cap="none" spc="0" baseline="0">
          <a:ln>
            <a:noFill/>
          </a:ln>
          <a:solidFill>
            <a:srgbClr val="7F7F7F"/>
          </a:solidFill>
          <a:uFillTx/>
          <a:latin typeface="Helvetica"/>
          <a:ea typeface="Helvetica"/>
          <a:cs typeface="Helvetica"/>
          <a:sym typeface="Helvetica"/>
        </a:defRPr>
      </a:lvl3pPr>
      <a:lvl4pPr marL="0" marR="0" indent="0" algn="l" defTabSz="767942" latinLnBrk="0">
        <a:lnSpc>
          <a:spcPct val="90000"/>
        </a:lnSpc>
        <a:spcBef>
          <a:spcPts val="0"/>
        </a:spcBef>
        <a:spcAft>
          <a:spcPts val="0"/>
        </a:spcAft>
        <a:buClrTx/>
        <a:buSzTx/>
        <a:buFontTx/>
        <a:buNone/>
        <a:tabLst/>
        <a:defRPr sz="2500" b="0" i="0" u="none" strike="noStrike" cap="none" spc="0" baseline="0">
          <a:ln>
            <a:noFill/>
          </a:ln>
          <a:solidFill>
            <a:srgbClr val="7F7F7F"/>
          </a:solidFill>
          <a:uFillTx/>
          <a:latin typeface="Helvetica"/>
          <a:ea typeface="Helvetica"/>
          <a:cs typeface="Helvetica"/>
          <a:sym typeface="Helvetica"/>
        </a:defRPr>
      </a:lvl4pPr>
      <a:lvl5pPr marL="0" marR="0" indent="0" algn="l" defTabSz="767942" latinLnBrk="0">
        <a:lnSpc>
          <a:spcPct val="90000"/>
        </a:lnSpc>
        <a:spcBef>
          <a:spcPts val="0"/>
        </a:spcBef>
        <a:spcAft>
          <a:spcPts val="0"/>
        </a:spcAft>
        <a:buClrTx/>
        <a:buSzTx/>
        <a:buFontTx/>
        <a:buNone/>
        <a:tabLst/>
        <a:defRPr sz="2500" b="0" i="0" u="none" strike="noStrike" cap="none" spc="0" baseline="0">
          <a:ln>
            <a:noFill/>
          </a:ln>
          <a:solidFill>
            <a:srgbClr val="7F7F7F"/>
          </a:solidFill>
          <a:uFillTx/>
          <a:latin typeface="Helvetica"/>
          <a:ea typeface="Helvetica"/>
          <a:cs typeface="Helvetica"/>
          <a:sym typeface="Helvetica"/>
        </a:defRPr>
      </a:lvl5pPr>
      <a:lvl6pPr marL="0" marR="0" indent="0" algn="l" defTabSz="767942" latinLnBrk="0">
        <a:lnSpc>
          <a:spcPct val="90000"/>
        </a:lnSpc>
        <a:spcBef>
          <a:spcPts val="0"/>
        </a:spcBef>
        <a:spcAft>
          <a:spcPts val="0"/>
        </a:spcAft>
        <a:buClrTx/>
        <a:buSzTx/>
        <a:buFontTx/>
        <a:buNone/>
        <a:tabLst/>
        <a:defRPr sz="2500" b="0" i="0" u="none" strike="noStrike" cap="none" spc="0" baseline="0">
          <a:ln>
            <a:noFill/>
          </a:ln>
          <a:solidFill>
            <a:srgbClr val="7F7F7F"/>
          </a:solidFill>
          <a:uFillTx/>
          <a:latin typeface="Helvetica"/>
          <a:ea typeface="Helvetica"/>
          <a:cs typeface="Helvetica"/>
          <a:sym typeface="Helvetica"/>
        </a:defRPr>
      </a:lvl6pPr>
      <a:lvl7pPr marL="0" marR="0" indent="0" algn="l" defTabSz="767942" latinLnBrk="0">
        <a:lnSpc>
          <a:spcPct val="90000"/>
        </a:lnSpc>
        <a:spcBef>
          <a:spcPts val="0"/>
        </a:spcBef>
        <a:spcAft>
          <a:spcPts val="0"/>
        </a:spcAft>
        <a:buClrTx/>
        <a:buSzTx/>
        <a:buFontTx/>
        <a:buNone/>
        <a:tabLst/>
        <a:defRPr sz="2500" b="0" i="0" u="none" strike="noStrike" cap="none" spc="0" baseline="0">
          <a:ln>
            <a:noFill/>
          </a:ln>
          <a:solidFill>
            <a:srgbClr val="7F7F7F"/>
          </a:solidFill>
          <a:uFillTx/>
          <a:latin typeface="Helvetica"/>
          <a:ea typeface="Helvetica"/>
          <a:cs typeface="Helvetica"/>
          <a:sym typeface="Helvetica"/>
        </a:defRPr>
      </a:lvl7pPr>
      <a:lvl8pPr marL="0" marR="0" indent="0" algn="l" defTabSz="767942" latinLnBrk="0">
        <a:lnSpc>
          <a:spcPct val="90000"/>
        </a:lnSpc>
        <a:spcBef>
          <a:spcPts val="0"/>
        </a:spcBef>
        <a:spcAft>
          <a:spcPts val="0"/>
        </a:spcAft>
        <a:buClrTx/>
        <a:buSzTx/>
        <a:buFontTx/>
        <a:buNone/>
        <a:tabLst/>
        <a:defRPr sz="2500" b="0" i="0" u="none" strike="noStrike" cap="none" spc="0" baseline="0">
          <a:ln>
            <a:noFill/>
          </a:ln>
          <a:solidFill>
            <a:srgbClr val="7F7F7F"/>
          </a:solidFill>
          <a:uFillTx/>
          <a:latin typeface="Helvetica"/>
          <a:ea typeface="Helvetica"/>
          <a:cs typeface="Helvetica"/>
          <a:sym typeface="Helvetica"/>
        </a:defRPr>
      </a:lvl8pPr>
      <a:lvl9pPr marL="0" marR="0" indent="0" algn="l" defTabSz="767942" latinLnBrk="0">
        <a:lnSpc>
          <a:spcPct val="90000"/>
        </a:lnSpc>
        <a:spcBef>
          <a:spcPts val="0"/>
        </a:spcBef>
        <a:spcAft>
          <a:spcPts val="0"/>
        </a:spcAft>
        <a:buClrTx/>
        <a:buSzTx/>
        <a:buFontTx/>
        <a:buNone/>
        <a:tabLst/>
        <a:defRPr sz="2500" b="0" i="0" u="none" strike="noStrike" cap="none" spc="0" baseline="0">
          <a:ln>
            <a:noFill/>
          </a:ln>
          <a:solidFill>
            <a:srgbClr val="7F7F7F"/>
          </a:solidFill>
          <a:uFillTx/>
          <a:latin typeface="Helvetica"/>
          <a:ea typeface="Helvetica"/>
          <a:cs typeface="Helvetica"/>
          <a:sym typeface="Helvetica"/>
        </a:defRPr>
      </a:lvl9pPr>
    </p:titleStyle>
    <p:bodyStyle>
      <a:lvl1pPr marL="0" marR="0" indent="0" algn="l" defTabSz="767942" latinLnBrk="0">
        <a:lnSpc>
          <a:spcPct val="90000"/>
        </a:lnSpc>
        <a:spcBef>
          <a:spcPts val="840"/>
        </a:spcBef>
        <a:spcAft>
          <a:spcPts val="0"/>
        </a:spcAft>
        <a:buClrTx/>
        <a:buSzTx/>
        <a:buFontTx/>
        <a:buNone/>
        <a:tabLst/>
        <a:defRPr sz="2000" b="0" i="0" u="none" strike="noStrike" cap="none" spc="0" baseline="0">
          <a:ln>
            <a:noFill/>
          </a:ln>
          <a:solidFill>
            <a:srgbClr val="7F7F7F"/>
          </a:solidFill>
          <a:uFillTx/>
          <a:latin typeface="Helvetica"/>
          <a:ea typeface="Helvetica"/>
          <a:cs typeface="Helvetica"/>
          <a:sym typeface="Helvetica"/>
        </a:defRPr>
      </a:lvl1pPr>
      <a:lvl2pPr marL="0" marR="0" indent="383971" algn="l" defTabSz="767942" latinLnBrk="0">
        <a:lnSpc>
          <a:spcPct val="90000"/>
        </a:lnSpc>
        <a:spcBef>
          <a:spcPts val="840"/>
        </a:spcBef>
        <a:spcAft>
          <a:spcPts val="0"/>
        </a:spcAft>
        <a:buClrTx/>
        <a:buSzTx/>
        <a:buFontTx/>
        <a:buNone/>
        <a:tabLst/>
        <a:defRPr sz="2000" b="0" i="0" u="none" strike="noStrike" cap="none" spc="0" baseline="0">
          <a:ln>
            <a:noFill/>
          </a:ln>
          <a:solidFill>
            <a:srgbClr val="7F7F7F"/>
          </a:solidFill>
          <a:uFillTx/>
          <a:latin typeface="Helvetica"/>
          <a:ea typeface="Helvetica"/>
          <a:cs typeface="Helvetica"/>
          <a:sym typeface="Helvetica"/>
        </a:defRPr>
      </a:lvl2pPr>
      <a:lvl3pPr marL="0" marR="0" indent="767942" algn="l" defTabSz="767942" latinLnBrk="0">
        <a:lnSpc>
          <a:spcPct val="90000"/>
        </a:lnSpc>
        <a:spcBef>
          <a:spcPts val="840"/>
        </a:spcBef>
        <a:spcAft>
          <a:spcPts val="0"/>
        </a:spcAft>
        <a:buClrTx/>
        <a:buSzTx/>
        <a:buFontTx/>
        <a:buNone/>
        <a:tabLst/>
        <a:defRPr sz="2000" b="0" i="0" u="none" strike="noStrike" cap="none" spc="0" baseline="0">
          <a:ln>
            <a:noFill/>
          </a:ln>
          <a:solidFill>
            <a:srgbClr val="7F7F7F"/>
          </a:solidFill>
          <a:uFillTx/>
          <a:latin typeface="Helvetica"/>
          <a:ea typeface="Helvetica"/>
          <a:cs typeface="Helvetica"/>
          <a:sym typeface="Helvetica"/>
        </a:defRPr>
      </a:lvl3pPr>
      <a:lvl4pPr marL="0" marR="0" indent="1151913" algn="l" defTabSz="767942" latinLnBrk="0">
        <a:lnSpc>
          <a:spcPct val="90000"/>
        </a:lnSpc>
        <a:spcBef>
          <a:spcPts val="840"/>
        </a:spcBef>
        <a:spcAft>
          <a:spcPts val="0"/>
        </a:spcAft>
        <a:buClrTx/>
        <a:buSzTx/>
        <a:buFontTx/>
        <a:buNone/>
        <a:tabLst/>
        <a:defRPr sz="2000" b="0" i="0" u="none" strike="noStrike" cap="none" spc="0" baseline="0">
          <a:ln>
            <a:noFill/>
          </a:ln>
          <a:solidFill>
            <a:srgbClr val="7F7F7F"/>
          </a:solidFill>
          <a:uFillTx/>
          <a:latin typeface="Helvetica"/>
          <a:ea typeface="Helvetica"/>
          <a:cs typeface="Helvetica"/>
          <a:sym typeface="Helvetica"/>
        </a:defRPr>
      </a:lvl4pPr>
      <a:lvl5pPr marL="0" marR="0" indent="1535884" algn="l" defTabSz="767942" latinLnBrk="0">
        <a:lnSpc>
          <a:spcPct val="90000"/>
        </a:lnSpc>
        <a:spcBef>
          <a:spcPts val="840"/>
        </a:spcBef>
        <a:spcAft>
          <a:spcPts val="0"/>
        </a:spcAft>
        <a:buClrTx/>
        <a:buSzTx/>
        <a:buFontTx/>
        <a:buNone/>
        <a:tabLst/>
        <a:defRPr sz="2000" b="0" i="0" u="none" strike="noStrike" cap="none" spc="0" baseline="0">
          <a:ln>
            <a:noFill/>
          </a:ln>
          <a:solidFill>
            <a:srgbClr val="7F7F7F"/>
          </a:solidFill>
          <a:uFillTx/>
          <a:latin typeface="Helvetica"/>
          <a:ea typeface="Helvetica"/>
          <a:cs typeface="Helvetica"/>
          <a:sym typeface="Helvetica"/>
        </a:defRPr>
      </a:lvl5pPr>
      <a:lvl6pPr marL="2175836" marR="0" indent="-255981" algn="l" defTabSz="767942" latinLnBrk="0">
        <a:lnSpc>
          <a:spcPct val="90000"/>
        </a:lnSpc>
        <a:spcBef>
          <a:spcPts val="840"/>
        </a:spcBef>
        <a:spcAft>
          <a:spcPts val="0"/>
        </a:spcAft>
        <a:buClrTx/>
        <a:buSzPct val="100000"/>
        <a:buFontTx/>
        <a:buChar char="•"/>
        <a:tabLst/>
        <a:defRPr sz="2000" b="0" i="0" u="none" strike="noStrike" cap="none" spc="0" baseline="0">
          <a:ln>
            <a:noFill/>
          </a:ln>
          <a:solidFill>
            <a:srgbClr val="7F7F7F"/>
          </a:solidFill>
          <a:uFillTx/>
          <a:latin typeface="Helvetica"/>
          <a:ea typeface="Helvetica"/>
          <a:cs typeface="Helvetica"/>
          <a:sym typeface="Helvetica"/>
        </a:defRPr>
      </a:lvl6pPr>
      <a:lvl7pPr marL="2559808" marR="0" indent="-255981" algn="l" defTabSz="767942" latinLnBrk="0">
        <a:lnSpc>
          <a:spcPct val="90000"/>
        </a:lnSpc>
        <a:spcBef>
          <a:spcPts val="840"/>
        </a:spcBef>
        <a:spcAft>
          <a:spcPts val="0"/>
        </a:spcAft>
        <a:buClrTx/>
        <a:buSzPct val="100000"/>
        <a:buFontTx/>
        <a:buChar char="•"/>
        <a:tabLst/>
        <a:defRPr sz="2000" b="0" i="0" u="none" strike="noStrike" cap="none" spc="0" baseline="0">
          <a:ln>
            <a:noFill/>
          </a:ln>
          <a:solidFill>
            <a:srgbClr val="7F7F7F"/>
          </a:solidFill>
          <a:uFillTx/>
          <a:latin typeface="Helvetica"/>
          <a:ea typeface="Helvetica"/>
          <a:cs typeface="Helvetica"/>
          <a:sym typeface="Helvetica"/>
        </a:defRPr>
      </a:lvl7pPr>
      <a:lvl8pPr marL="2943779" marR="0" indent="-255981" algn="l" defTabSz="767942" latinLnBrk="0">
        <a:lnSpc>
          <a:spcPct val="90000"/>
        </a:lnSpc>
        <a:spcBef>
          <a:spcPts val="840"/>
        </a:spcBef>
        <a:spcAft>
          <a:spcPts val="0"/>
        </a:spcAft>
        <a:buClrTx/>
        <a:buSzPct val="100000"/>
        <a:buFontTx/>
        <a:buChar char="•"/>
        <a:tabLst/>
        <a:defRPr sz="2000" b="0" i="0" u="none" strike="noStrike" cap="none" spc="0" baseline="0">
          <a:ln>
            <a:noFill/>
          </a:ln>
          <a:solidFill>
            <a:srgbClr val="7F7F7F"/>
          </a:solidFill>
          <a:uFillTx/>
          <a:latin typeface="Helvetica"/>
          <a:ea typeface="Helvetica"/>
          <a:cs typeface="Helvetica"/>
          <a:sym typeface="Helvetica"/>
        </a:defRPr>
      </a:lvl8pPr>
      <a:lvl9pPr marL="3327750" marR="0" indent="-255981" algn="l" defTabSz="767942" latinLnBrk="0">
        <a:lnSpc>
          <a:spcPct val="90000"/>
        </a:lnSpc>
        <a:spcBef>
          <a:spcPts val="840"/>
        </a:spcBef>
        <a:spcAft>
          <a:spcPts val="0"/>
        </a:spcAft>
        <a:buClrTx/>
        <a:buSzPct val="100000"/>
        <a:buFontTx/>
        <a:buChar char="•"/>
        <a:tabLst/>
        <a:defRPr sz="2000" b="0" i="0" u="none" strike="noStrike" cap="none" spc="0" baseline="0">
          <a:ln>
            <a:noFill/>
          </a:ln>
          <a:solidFill>
            <a:srgbClr val="7F7F7F"/>
          </a:solidFill>
          <a:uFillTx/>
          <a:latin typeface="Helvetica"/>
          <a:ea typeface="Helvetica"/>
          <a:cs typeface="Helvetica"/>
          <a:sym typeface="Helvetica"/>
        </a:defRPr>
      </a:lvl9pPr>
    </p:bodyStyle>
    <p:otherStyle>
      <a:lvl1pPr marL="0" marR="0" indent="0" algn="ctr" defTabSz="767942" latinLnBrk="0">
        <a:lnSpc>
          <a:spcPct val="100000"/>
        </a:lnSpc>
        <a:spcBef>
          <a:spcPts val="0"/>
        </a:spcBef>
        <a:spcAft>
          <a:spcPts val="0"/>
        </a:spcAft>
        <a:buClrTx/>
        <a:buSzTx/>
        <a:buFontTx/>
        <a:buNone/>
        <a:tabLst/>
        <a:defRPr sz="700" b="0" i="0" u="none" strike="noStrike" cap="none" spc="67" baseline="0">
          <a:ln>
            <a:noFill/>
          </a:ln>
          <a:solidFill>
            <a:schemeClr val="tx1"/>
          </a:solidFill>
          <a:uFillTx/>
          <a:latin typeface="+mn-lt"/>
          <a:ea typeface="+mn-ea"/>
          <a:cs typeface="+mn-cs"/>
          <a:sym typeface="Halant SemiBold"/>
        </a:defRPr>
      </a:lvl1pPr>
      <a:lvl2pPr marL="0" marR="0" indent="383971" algn="ctr" defTabSz="767942" latinLnBrk="0">
        <a:lnSpc>
          <a:spcPct val="100000"/>
        </a:lnSpc>
        <a:spcBef>
          <a:spcPts val="0"/>
        </a:spcBef>
        <a:spcAft>
          <a:spcPts val="0"/>
        </a:spcAft>
        <a:buClrTx/>
        <a:buSzTx/>
        <a:buFontTx/>
        <a:buNone/>
        <a:tabLst/>
        <a:defRPr sz="700" b="0" i="0" u="none" strike="noStrike" cap="none" spc="67" baseline="0">
          <a:ln>
            <a:noFill/>
          </a:ln>
          <a:solidFill>
            <a:schemeClr val="tx1"/>
          </a:solidFill>
          <a:uFillTx/>
          <a:latin typeface="+mn-lt"/>
          <a:ea typeface="+mn-ea"/>
          <a:cs typeface="+mn-cs"/>
          <a:sym typeface="Halant SemiBold"/>
        </a:defRPr>
      </a:lvl2pPr>
      <a:lvl3pPr marL="0" marR="0" indent="767942" algn="ctr" defTabSz="767942" latinLnBrk="0">
        <a:lnSpc>
          <a:spcPct val="100000"/>
        </a:lnSpc>
        <a:spcBef>
          <a:spcPts val="0"/>
        </a:spcBef>
        <a:spcAft>
          <a:spcPts val="0"/>
        </a:spcAft>
        <a:buClrTx/>
        <a:buSzTx/>
        <a:buFontTx/>
        <a:buNone/>
        <a:tabLst/>
        <a:defRPr sz="700" b="0" i="0" u="none" strike="noStrike" cap="none" spc="67" baseline="0">
          <a:ln>
            <a:noFill/>
          </a:ln>
          <a:solidFill>
            <a:schemeClr val="tx1"/>
          </a:solidFill>
          <a:uFillTx/>
          <a:latin typeface="+mn-lt"/>
          <a:ea typeface="+mn-ea"/>
          <a:cs typeface="+mn-cs"/>
          <a:sym typeface="Halant SemiBold"/>
        </a:defRPr>
      </a:lvl3pPr>
      <a:lvl4pPr marL="0" marR="0" indent="1151913" algn="ctr" defTabSz="767942" latinLnBrk="0">
        <a:lnSpc>
          <a:spcPct val="100000"/>
        </a:lnSpc>
        <a:spcBef>
          <a:spcPts val="0"/>
        </a:spcBef>
        <a:spcAft>
          <a:spcPts val="0"/>
        </a:spcAft>
        <a:buClrTx/>
        <a:buSzTx/>
        <a:buFontTx/>
        <a:buNone/>
        <a:tabLst/>
        <a:defRPr sz="700" b="0" i="0" u="none" strike="noStrike" cap="none" spc="67" baseline="0">
          <a:ln>
            <a:noFill/>
          </a:ln>
          <a:solidFill>
            <a:schemeClr val="tx1"/>
          </a:solidFill>
          <a:uFillTx/>
          <a:latin typeface="+mn-lt"/>
          <a:ea typeface="+mn-ea"/>
          <a:cs typeface="+mn-cs"/>
          <a:sym typeface="Halant SemiBold"/>
        </a:defRPr>
      </a:lvl4pPr>
      <a:lvl5pPr marL="0" marR="0" indent="1535884" algn="ctr" defTabSz="767942" latinLnBrk="0">
        <a:lnSpc>
          <a:spcPct val="100000"/>
        </a:lnSpc>
        <a:spcBef>
          <a:spcPts val="0"/>
        </a:spcBef>
        <a:spcAft>
          <a:spcPts val="0"/>
        </a:spcAft>
        <a:buClrTx/>
        <a:buSzTx/>
        <a:buFontTx/>
        <a:buNone/>
        <a:tabLst/>
        <a:defRPr sz="700" b="0" i="0" u="none" strike="noStrike" cap="none" spc="67" baseline="0">
          <a:ln>
            <a:noFill/>
          </a:ln>
          <a:solidFill>
            <a:schemeClr val="tx1"/>
          </a:solidFill>
          <a:uFillTx/>
          <a:latin typeface="+mn-lt"/>
          <a:ea typeface="+mn-ea"/>
          <a:cs typeface="+mn-cs"/>
          <a:sym typeface="Halant SemiBold"/>
        </a:defRPr>
      </a:lvl5pPr>
      <a:lvl6pPr marL="0" marR="0" indent="1919856" algn="ctr" defTabSz="767942" latinLnBrk="0">
        <a:lnSpc>
          <a:spcPct val="100000"/>
        </a:lnSpc>
        <a:spcBef>
          <a:spcPts val="0"/>
        </a:spcBef>
        <a:spcAft>
          <a:spcPts val="0"/>
        </a:spcAft>
        <a:buClrTx/>
        <a:buSzTx/>
        <a:buFontTx/>
        <a:buNone/>
        <a:tabLst/>
        <a:defRPr sz="700" b="0" i="0" u="none" strike="noStrike" cap="none" spc="67" baseline="0">
          <a:ln>
            <a:noFill/>
          </a:ln>
          <a:solidFill>
            <a:schemeClr val="tx1"/>
          </a:solidFill>
          <a:uFillTx/>
          <a:latin typeface="+mn-lt"/>
          <a:ea typeface="+mn-ea"/>
          <a:cs typeface="+mn-cs"/>
          <a:sym typeface="Halant SemiBold"/>
        </a:defRPr>
      </a:lvl6pPr>
      <a:lvl7pPr marL="0" marR="0" indent="2303827" algn="ctr" defTabSz="767942" latinLnBrk="0">
        <a:lnSpc>
          <a:spcPct val="100000"/>
        </a:lnSpc>
        <a:spcBef>
          <a:spcPts val="0"/>
        </a:spcBef>
        <a:spcAft>
          <a:spcPts val="0"/>
        </a:spcAft>
        <a:buClrTx/>
        <a:buSzTx/>
        <a:buFontTx/>
        <a:buNone/>
        <a:tabLst/>
        <a:defRPr sz="700" b="0" i="0" u="none" strike="noStrike" cap="none" spc="67" baseline="0">
          <a:ln>
            <a:noFill/>
          </a:ln>
          <a:solidFill>
            <a:schemeClr val="tx1"/>
          </a:solidFill>
          <a:uFillTx/>
          <a:latin typeface="+mn-lt"/>
          <a:ea typeface="+mn-ea"/>
          <a:cs typeface="+mn-cs"/>
          <a:sym typeface="Halant SemiBold"/>
        </a:defRPr>
      </a:lvl7pPr>
      <a:lvl8pPr marL="0" marR="0" indent="2687798" algn="ctr" defTabSz="767942" latinLnBrk="0">
        <a:lnSpc>
          <a:spcPct val="100000"/>
        </a:lnSpc>
        <a:spcBef>
          <a:spcPts val="0"/>
        </a:spcBef>
        <a:spcAft>
          <a:spcPts val="0"/>
        </a:spcAft>
        <a:buClrTx/>
        <a:buSzTx/>
        <a:buFontTx/>
        <a:buNone/>
        <a:tabLst/>
        <a:defRPr sz="700" b="0" i="0" u="none" strike="noStrike" cap="none" spc="67" baseline="0">
          <a:ln>
            <a:noFill/>
          </a:ln>
          <a:solidFill>
            <a:schemeClr val="tx1"/>
          </a:solidFill>
          <a:uFillTx/>
          <a:latin typeface="+mn-lt"/>
          <a:ea typeface="+mn-ea"/>
          <a:cs typeface="+mn-cs"/>
          <a:sym typeface="Halant SemiBold"/>
        </a:defRPr>
      </a:lvl8pPr>
      <a:lvl9pPr marL="0" marR="0" indent="3071770" algn="ctr" defTabSz="767942" latinLnBrk="0">
        <a:lnSpc>
          <a:spcPct val="100000"/>
        </a:lnSpc>
        <a:spcBef>
          <a:spcPts val="0"/>
        </a:spcBef>
        <a:spcAft>
          <a:spcPts val="0"/>
        </a:spcAft>
        <a:buClrTx/>
        <a:buSzTx/>
        <a:buFontTx/>
        <a:buNone/>
        <a:tabLst/>
        <a:defRPr sz="700" b="0" i="0" u="none" strike="noStrike" cap="none" spc="67" baseline="0">
          <a:ln>
            <a:noFill/>
          </a:ln>
          <a:solidFill>
            <a:schemeClr val="tx1"/>
          </a:solidFill>
          <a:uFillTx/>
          <a:latin typeface="+mn-lt"/>
          <a:ea typeface="+mn-ea"/>
          <a:cs typeface="+mn-cs"/>
          <a:sym typeface="Halant Semi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hyperlink" Target="http://otda.ny.gov/programs/bria/trafficking.asp" TargetMode="External"/><Relationship Id="rId2" Type="http://schemas.openxmlformats.org/officeDocument/2006/relationships/hyperlink" Target="https://www.health.ny.gov/prevention/human_trafficking/" TargetMode="External"/><Relationship Id="rId1" Type="http://schemas.openxmlformats.org/officeDocument/2006/relationships/slideLayout" Target="../slideLayouts/slideLayout9.xml"/><Relationship Id="rId4" Type="http://schemas.openxmlformats.org/officeDocument/2006/relationships/hyperlink" Target="https://ocfs.ny.gov/main/humantrafficking/resources.asp" TargetMode="External"/></Relationships>
</file>

<file path=ppt/slides/_rels/slide114.xml.rels><?xml version="1.0" encoding="UTF-8" standalone="yes"?>
<Relationships xmlns="http://schemas.openxmlformats.org/package/2006/relationships"><Relationship Id="rId2" Type="http://schemas.openxmlformats.org/officeDocument/2006/relationships/hyperlink" Target="https://polarisproject.org/human-trafficking" TargetMode="External"/><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45.xml"/><Relationship Id="rId4" Type="http://schemas.openxmlformats.org/officeDocument/2006/relationships/image" Target="../media/image75.emf"/></Relationships>
</file>

<file path=ppt/slides/_rels/slide116.xml.rels><?xml version="1.0" encoding="UTF-8" standalone="yes"?>
<Relationships xmlns="http://schemas.openxmlformats.org/package/2006/relationships"><Relationship Id="rId3" Type="http://schemas.openxmlformats.org/officeDocument/2006/relationships/hyperlink" Target="mailto:dkaplan2@northwell.edu" TargetMode="External"/><Relationship Id="rId2" Type="http://schemas.openxmlformats.org/officeDocument/2006/relationships/notesSlide" Target="../notesSlides/notesSlide94.xml"/><Relationship Id="rId1" Type="http://schemas.openxmlformats.org/officeDocument/2006/relationships/slideLayout" Target="../slideLayouts/slideLayout9.xml"/><Relationship Id="rId4" Type="http://schemas.openxmlformats.org/officeDocument/2006/relationships/image" Target="../media/image76.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3" Type="http://schemas.openxmlformats.org/officeDocument/2006/relationships/hyperlink" Target="https://www.health.qld.gov.au/clinical-practice/guidelines-procedures/sex-health/guidelines/default.asp" TargetMode="External"/><Relationship Id="rId7" Type="http://schemas.openxmlformats.org/officeDocument/2006/relationships/hyperlink" Target="https://www.ncbi.nlm.nih.gov/pubmed/?term=ravi+rikers" TargetMode="External"/><Relationship Id="rId2" Type="http://schemas.openxmlformats.org/officeDocument/2006/relationships/notesSlide" Target="../notesSlides/notesSlide96.xml"/><Relationship Id="rId1" Type="http://schemas.openxmlformats.org/officeDocument/2006/relationships/slideLayout" Target="../slideLayouts/slideLayout9.xml"/><Relationship Id="rId6" Type="http://schemas.openxmlformats.org/officeDocument/2006/relationships/hyperlink" Target="https://www.ncbi.nlm.nih.gov/pubmed/?term=Shea%20JA%5bAuthor%5d&amp;cauthor=true&amp;cauthor_uid=28116589" TargetMode="External"/><Relationship Id="rId5" Type="http://schemas.openxmlformats.org/officeDocument/2006/relationships/hyperlink" Target="https://www.ncbi.nlm.nih.gov/pubmed/?term=Rosner%20Z%5bAuthor%5d&amp;cauthor=true&amp;cauthor_uid=28116589" TargetMode="External"/><Relationship Id="rId4" Type="http://schemas.openxmlformats.org/officeDocument/2006/relationships/hyperlink" Target="https://www.ncbi.nlm.nih.gov/pubmed/?term=Pfeiffer%20MR%5bAuthor%5d&amp;cauthor=true&amp;cauthor_uid=28116589"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omments" Target="../comments/commen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wpmedia.news.nationalpost.com/2011/03/tiger.jpg"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46.png"/><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1.wmf"/><Relationship Id="rId3" Type="http://schemas.openxmlformats.org/officeDocument/2006/relationships/control" Target="../activeX/activeX2.xml"/><Relationship Id="rId7" Type="http://schemas.openxmlformats.org/officeDocument/2006/relationships/image" Target="../media/image53.jpg"/><Relationship Id="rId12" Type="http://schemas.openxmlformats.org/officeDocument/2006/relationships/image" Target="../media/image29.tm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2.jpg"/><Relationship Id="rId11" Type="http://schemas.openxmlformats.org/officeDocument/2006/relationships/image" Target="../media/image57.jpeg"/><Relationship Id="rId5" Type="http://schemas.openxmlformats.org/officeDocument/2006/relationships/notesSlide" Target="../notesSlides/notesSlide42.xml"/><Relationship Id="rId10" Type="http://schemas.openxmlformats.org/officeDocument/2006/relationships/image" Target="../media/image56.png"/><Relationship Id="rId4" Type="http://schemas.openxmlformats.org/officeDocument/2006/relationships/slideLayout" Target="../slideLayouts/slideLayout9.xml"/><Relationship Id="rId9" Type="http://schemas.openxmlformats.org/officeDocument/2006/relationships/image" Target="../media/image5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58.tmp"/><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60.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85.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lumMod val="75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4716" y="1"/>
            <a:ext cx="9067800" cy="1012825"/>
          </a:xfrm>
        </p:spPr>
        <p:txBody>
          <a:bodyPr/>
          <a:lstStyle/>
          <a:p>
            <a:pPr algn="ctr"/>
            <a:r>
              <a:rPr lang="en-US" sz="3200" dirty="0">
                <a:solidFill>
                  <a:schemeClr val="tx1">
                    <a:lumMod val="50000"/>
                  </a:schemeClr>
                </a:solidFill>
                <a:latin typeface="Copperplate Gothic Bold" panose="020E0705020206020404" pitchFamily="34" charset="0"/>
              </a:rPr>
              <a:t>Intersection of </a:t>
            </a:r>
            <a:br>
              <a:rPr lang="en-US" sz="3200" dirty="0">
                <a:solidFill>
                  <a:schemeClr val="tx1">
                    <a:lumMod val="50000"/>
                  </a:schemeClr>
                </a:solidFill>
                <a:latin typeface="Copperplate Gothic Bold" panose="020E0705020206020404" pitchFamily="34" charset="0"/>
              </a:rPr>
            </a:br>
            <a:r>
              <a:rPr lang="en-US" sz="3200" dirty="0">
                <a:solidFill>
                  <a:schemeClr val="tx1">
                    <a:lumMod val="50000"/>
                  </a:schemeClr>
                </a:solidFill>
                <a:latin typeface="Copperplate Gothic Bold" panose="020E0705020206020404" pitchFamily="34" charset="0"/>
              </a:rPr>
              <a:t>Human Trafficking </a:t>
            </a:r>
            <a:br>
              <a:rPr lang="en-US" sz="3200" dirty="0">
                <a:solidFill>
                  <a:schemeClr val="tx1">
                    <a:lumMod val="50000"/>
                  </a:schemeClr>
                </a:solidFill>
                <a:latin typeface="Copperplate Gothic Bold" panose="020E0705020206020404" pitchFamily="34" charset="0"/>
              </a:rPr>
            </a:br>
            <a:r>
              <a:rPr lang="en-US" sz="3200" dirty="0">
                <a:solidFill>
                  <a:schemeClr val="tx1">
                    <a:lumMod val="50000"/>
                  </a:schemeClr>
                </a:solidFill>
                <a:latin typeface="Copperplate Gothic Bold" panose="020E0705020206020404" pitchFamily="34" charset="0"/>
              </a:rPr>
              <a:t>and Public Health</a:t>
            </a:r>
          </a:p>
        </p:txBody>
      </p:sp>
      <p:sp>
        <p:nvSpPr>
          <p:cNvPr id="3" name="Subtitle 2"/>
          <p:cNvSpPr>
            <a:spLocks noGrp="1"/>
          </p:cNvSpPr>
          <p:nvPr>
            <p:ph type="subTitle" idx="1"/>
          </p:nvPr>
        </p:nvSpPr>
        <p:spPr>
          <a:xfrm>
            <a:off x="0" y="4257676"/>
            <a:ext cx="9144000" cy="2752724"/>
          </a:xfrm>
        </p:spPr>
        <p:txBody>
          <a:bodyPr/>
          <a:lstStyle/>
          <a:p>
            <a:r>
              <a:rPr lang="en-US" sz="1700" b="1" dirty="0">
                <a:solidFill>
                  <a:schemeClr val="tx1">
                    <a:lumMod val="50000"/>
                  </a:schemeClr>
                </a:solidFill>
                <a:latin typeface="Garamond" panose="02020404030301010803" pitchFamily="18" charset="0"/>
              </a:rPr>
              <a:t>Dana Kaplan, MD, FAAP</a:t>
            </a:r>
          </a:p>
          <a:p>
            <a:r>
              <a:rPr lang="en-US" sz="1700" b="1" dirty="0">
                <a:solidFill>
                  <a:schemeClr val="tx1">
                    <a:lumMod val="50000"/>
                  </a:schemeClr>
                </a:solidFill>
                <a:latin typeface="Garamond" panose="02020404030301010803" pitchFamily="18" charset="0"/>
              </a:rPr>
              <a:t>Director of Child Abuse and Neglect </a:t>
            </a:r>
          </a:p>
          <a:p>
            <a:r>
              <a:rPr lang="en-US" sz="1700" b="1" dirty="0">
                <a:solidFill>
                  <a:schemeClr val="tx1">
                    <a:lumMod val="50000"/>
                  </a:schemeClr>
                </a:solidFill>
                <a:latin typeface="Garamond" panose="02020404030301010803" pitchFamily="18" charset="0"/>
              </a:rPr>
              <a:t>Associate Program Director Pediatrics Residency Training Program</a:t>
            </a:r>
          </a:p>
          <a:p>
            <a:r>
              <a:rPr lang="en-US" sz="1700" b="1" dirty="0">
                <a:solidFill>
                  <a:schemeClr val="tx1">
                    <a:lumMod val="50000"/>
                  </a:schemeClr>
                </a:solidFill>
                <a:latin typeface="Garamond" panose="02020404030301010803" pitchFamily="18" charset="0"/>
              </a:rPr>
              <a:t> Site Director, Child Abuse Pediatrics Fellowship Training Program, Maimonides Medical Center</a:t>
            </a:r>
            <a:br>
              <a:rPr lang="en-US" sz="1700" b="1" dirty="0">
                <a:solidFill>
                  <a:schemeClr val="tx1">
                    <a:lumMod val="50000"/>
                  </a:schemeClr>
                </a:solidFill>
                <a:latin typeface="Garamond" panose="02020404030301010803" pitchFamily="18" charset="0"/>
              </a:rPr>
            </a:br>
            <a:r>
              <a:rPr lang="en-US" sz="1700" b="1" dirty="0">
                <a:solidFill>
                  <a:schemeClr val="tx1">
                    <a:lumMod val="50000"/>
                  </a:schemeClr>
                </a:solidFill>
                <a:latin typeface="Garamond" panose="02020404030301010803" pitchFamily="18" charset="0"/>
              </a:rPr>
              <a:t>Department of Pediatrics </a:t>
            </a:r>
            <a:br>
              <a:rPr lang="en-US" sz="1700" b="1" dirty="0">
                <a:solidFill>
                  <a:schemeClr val="tx1">
                    <a:lumMod val="50000"/>
                  </a:schemeClr>
                </a:solidFill>
                <a:latin typeface="Garamond" panose="02020404030301010803" pitchFamily="18" charset="0"/>
              </a:rPr>
            </a:br>
            <a:r>
              <a:rPr lang="en-US" sz="1700" b="1" dirty="0">
                <a:solidFill>
                  <a:schemeClr val="tx1">
                    <a:lumMod val="50000"/>
                  </a:schemeClr>
                </a:solidFill>
                <a:latin typeface="Garamond" panose="02020404030301010803" pitchFamily="18" charset="0"/>
              </a:rPr>
              <a:t>Staten Island University Hospital</a:t>
            </a:r>
          </a:p>
          <a:p>
            <a:r>
              <a:rPr lang="en-US" sz="1700" b="1" dirty="0" err="1">
                <a:solidFill>
                  <a:schemeClr val="tx1">
                    <a:lumMod val="50000"/>
                  </a:schemeClr>
                </a:solidFill>
                <a:latin typeface="Garamond" panose="02020404030301010803" pitchFamily="18" charset="0"/>
              </a:rPr>
              <a:t>Northwell</a:t>
            </a:r>
            <a:r>
              <a:rPr lang="en-US" sz="1700" b="1" dirty="0">
                <a:solidFill>
                  <a:schemeClr val="tx1">
                    <a:lumMod val="50000"/>
                  </a:schemeClr>
                </a:solidFill>
                <a:latin typeface="Garamond" panose="02020404030301010803" pitchFamily="18" charset="0"/>
              </a:rPr>
              <a:t> Health Physician Partners</a:t>
            </a:r>
          </a:p>
          <a:p>
            <a:r>
              <a:rPr lang="en-US" sz="1700" b="1" dirty="0">
                <a:solidFill>
                  <a:schemeClr val="tx1">
                    <a:lumMod val="50000"/>
                  </a:schemeClr>
                </a:solidFill>
                <a:latin typeface="Garamond" panose="02020404030301010803" pitchFamily="18" charset="0"/>
              </a:rPr>
              <a:t>Assistant Professor of Pediatrics</a:t>
            </a:r>
          </a:p>
          <a:p>
            <a:r>
              <a:rPr lang="en-US" sz="1700" b="1" dirty="0">
                <a:solidFill>
                  <a:schemeClr val="tx1">
                    <a:lumMod val="50000"/>
                  </a:schemeClr>
                </a:solidFill>
                <a:latin typeface="Garamond" panose="02020404030301010803" pitchFamily="18" charset="0"/>
              </a:rPr>
              <a:t>Donald and Barbara </a:t>
            </a:r>
            <a:r>
              <a:rPr lang="en-US" sz="1700" b="1" dirty="0" err="1">
                <a:solidFill>
                  <a:schemeClr val="tx1">
                    <a:lumMod val="50000"/>
                  </a:schemeClr>
                </a:solidFill>
                <a:latin typeface="Garamond" panose="02020404030301010803" pitchFamily="18" charset="0"/>
              </a:rPr>
              <a:t>Zucker</a:t>
            </a:r>
            <a:r>
              <a:rPr lang="en-US" sz="1700" b="1" dirty="0">
                <a:solidFill>
                  <a:schemeClr val="tx1">
                    <a:lumMod val="50000"/>
                  </a:schemeClr>
                </a:solidFill>
                <a:latin typeface="Garamond" panose="02020404030301010803" pitchFamily="18" charset="0"/>
              </a:rPr>
              <a:t> School of Medicine at Hofstra-</a:t>
            </a:r>
            <a:r>
              <a:rPr lang="en-US" sz="1700" b="1" dirty="0" err="1">
                <a:solidFill>
                  <a:schemeClr val="tx1">
                    <a:lumMod val="50000"/>
                  </a:schemeClr>
                </a:solidFill>
                <a:latin typeface="Garamond" panose="02020404030301010803" pitchFamily="18" charset="0"/>
              </a:rPr>
              <a:t>Northwell</a:t>
            </a:r>
            <a:endParaRPr lang="en-US" sz="1700" b="1" dirty="0">
              <a:solidFill>
                <a:schemeClr val="tx1">
                  <a:lumMod val="50000"/>
                </a:schemeClr>
              </a:solidFill>
              <a:latin typeface="Garamond" panose="02020404030301010803" pitchFamily="18" charset="0"/>
            </a:endParaRPr>
          </a:p>
          <a:p>
            <a:endParaRPr lang="en-US" dirty="0"/>
          </a:p>
        </p:txBody>
      </p:sp>
      <p:sp>
        <p:nvSpPr>
          <p:cNvPr id="4" name="AutoShape 16" descr="http://orig14.deviantart.net/a53e/f/2009/170/5/a/herme__s_staff_tattoo_by_woodchipper2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dirty="0"/>
          </a:p>
        </p:txBody>
      </p:sp>
      <p:sp>
        <p:nvSpPr>
          <p:cNvPr id="5" name="AutoShape 18" descr="http://orig14.deviantart.net/a53e/f/2009/170/5/a/herme__s_staff_tattoo_by_woodchipper22.jpg"/>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dirty="0"/>
          </a:p>
        </p:txBody>
      </p:sp>
      <p:pic>
        <p:nvPicPr>
          <p:cNvPr id="7" name="Picture 6">
            <a:extLst>
              <a:ext uri="{FF2B5EF4-FFF2-40B4-BE49-F238E27FC236}">
                <a16:creationId xmlns:a16="http://schemas.microsoft.com/office/drawing/2014/main" id="{44F1FF15-48FB-4D9B-BBA8-6035A9207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316" y="1600200"/>
            <a:ext cx="4800600" cy="2590800"/>
          </a:xfrm>
          <a:prstGeom prst="rect">
            <a:avLst/>
          </a:prstGeom>
        </p:spPr>
      </p:pic>
    </p:spTree>
    <p:extLst>
      <p:ext uri="{BB962C8B-B14F-4D97-AF65-F5344CB8AC3E}">
        <p14:creationId xmlns:p14="http://schemas.microsoft.com/office/powerpoint/2010/main" val="1544527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5528"/>
          </a:xfrm>
        </p:spPr>
        <p:txBody>
          <a:bodyPr/>
          <a:lstStyle/>
          <a:p>
            <a:pPr algn="ctr"/>
            <a:r>
              <a:rPr lang="en-US" sz="6600" dirty="0"/>
              <a:t>Sex Trafficking</a:t>
            </a:r>
          </a:p>
        </p:txBody>
      </p:sp>
      <p:sp>
        <p:nvSpPr>
          <p:cNvPr id="5" name="Content Placeholder 4"/>
          <p:cNvSpPr>
            <a:spLocks noGrp="1"/>
          </p:cNvSpPr>
          <p:nvPr>
            <p:ph idx="1"/>
          </p:nvPr>
        </p:nvSpPr>
        <p:spPr>
          <a:xfrm>
            <a:off x="457200" y="1524000"/>
            <a:ext cx="2971800" cy="1328928"/>
          </a:xfrm>
          <a:solidFill>
            <a:schemeClr val="tx2">
              <a:lumMod val="10000"/>
              <a:lumOff val="90000"/>
            </a:schemeClr>
          </a:solidFill>
          <a:ln>
            <a:solidFill>
              <a:schemeClr val="tx1"/>
            </a:solidFill>
          </a:ln>
        </p:spPr>
        <p:txBody>
          <a:bodyPr/>
          <a:lstStyle/>
          <a:p>
            <a:pPr algn="ctr"/>
            <a:r>
              <a:rPr lang="en-US" sz="3600" dirty="0">
                <a:solidFill>
                  <a:schemeClr val="tx1">
                    <a:lumMod val="50000"/>
                  </a:schemeClr>
                </a:solidFill>
                <a:latin typeface="+mn-lt"/>
              </a:rPr>
              <a:t>Domestic</a:t>
            </a:r>
          </a:p>
          <a:p>
            <a:pPr algn="ctr"/>
            <a:r>
              <a:rPr lang="en-US" sz="3600" dirty="0">
                <a:solidFill>
                  <a:schemeClr val="tx1">
                    <a:lumMod val="50000"/>
                  </a:schemeClr>
                </a:solidFill>
                <a:latin typeface="+mn-lt"/>
              </a:rPr>
              <a:t>Sex Trafficking</a:t>
            </a:r>
          </a:p>
        </p:txBody>
      </p:sp>
      <p:sp>
        <p:nvSpPr>
          <p:cNvPr id="6" name="Content Placeholder 4"/>
          <p:cNvSpPr txBox="1">
            <a:spLocks/>
          </p:cNvSpPr>
          <p:nvPr/>
        </p:nvSpPr>
        <p:spPr bwMode="auto">
          <a:xfrm>
            <a:off x="5562600" y="1524000"/>
            <a:ext cx="3276600" cy="1447800"/>
          </a:xfrm>
          <a:prstGeom prst="rect">
            <a:avLst/>
          </a:prstGeom>
          <a:solidFill>
            <a:schemeClr val="tx2">
              <a:lumMod val="10000"/>
              <a:lumOff val="90000"/>
            </a:schemeClr>
          </a:solidFill>
          <a:ln w="9525">
            <a:solidFill>
              <a:schemeClr val="tx1"/>
            </a:solidFill>
            <a:miter lim="800000"/>
            <a:headEnd/>
            <a:tailEnd/>
          </a:ln>
          <a:effectLst/>
          <a:extLst/>
        </p:spPr>
        <p:txBody>
          <a:bodyPr vert="horz" wrap="square" lIns="92073" tIns="46036" rIns="92073" bIns="46036" numCol="1" anchor="t" anchorCtr="0" compatLnSpc="1">
            <a:prstTxWarp prst="textNoShape">
              <a:avLst/>
            </a:prstTxWarp>
          </a:bodyPr>
          <a:lstStyle>
            <a:lvl1pPr marL="342900" indent="-342900" algn="l" rtl="0" eaLnBrk="1" fontAlgn="base" hangingPunct="1">
              <a:spcBef>
                <a:spcPct val="20000"/>
              </a:spcBef>
              <a:spcAft>
                <a:spcPct val="0"/>
              </a:spcAft>
              <a:buClr>
                <a:srgbClr val="64999F"/>
              </a:buClr>
              <a:buSzPct val="58000"/>
              <a:buChar char="_"/>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64999F"/>
              </a:buClr>
              <a:buSzPct val="58000"/>
              <a:buChar char="_"/>
              <a:defRPr sz="2400">
                <a:solidFill>
                  <a:schemeClr val="tx1"/>
                </a:solidFill>
                <a:latin typeface="+mn-lt"/>
              </a:defRPr>
            </a:lvl2pPr>
            <a:lvl3pPr marL="1085850" indent="-228600" algn="l" rtl="0" eaLnBrk="1" fontAlgn="base" hangingPunct="1">
              <a:spcBef>
                <a:spcPct val="20000"/>
              </a:spcBef>
              <a:spcAft>
                <a:spcPct val="0"/>
              </a:spcAft>
              <a:buClr>
                <a:srgbClr val="64999F"/>
              </a:buClr>
              <a:buSzPct val="58000"/>
              <a:buChar char="_"/>
              <a:defRPr sz="2000">
                <a:solidFill>
                  <a:schemeClr val="tx1"/>
                </a:solidFill>
                <a:latin typeface="+mn-lt"/>
              </a:defRPr>
            </a:lvl3pPr>
            <a:lvl4pPr marL="1428750" indent="-228600" algn="l" rtl="0" eaLnBrk="1" fontAlgn="base" hangingPunct="1">
              <a:spcBef>
                <a:spcPct val="20000"/>
              </a:spcBef>
              <a:spcAft>
                <a:spcPct val="0"/>
              </a:spcAft>
              <a:buClr>
                <a:srgbClr val="64999F"/>
              </a:buClr>
              <a:buSzPct val="58000"/>
              <a:buChar char="_"/>
              <a:defRPr>
                <a:solidFill>
                  <a:schemeClr val="tx1"/>
                </a:solidFill>
                <a:latin typeface="+mn-lt"/>
              </a:defRPr>
            </a:lvl4pPr>
            <a:lvl5pPr marL="1771650" indent="-228600" algn="l" rtl="0" eaLnBrk="1" fontAlgn="base" hangingPunct="1">
              <a:spcBef>
                <a:spcPct val="20000"/>
              </a:spcBef>
              <a:spcAft>
                <a:spcPct val="0"/>
              </a:spcAft>
              <a:buClr>
                <a:srgbClr val="64999F"/>
              </a:buClr>
              <a:buSzPct val="58000"/>
              <a:buChar char="_"/>
              <a:defRPr sz="1600">
                <a:solidFill>
                  <a:schemeClr val="tx1"/>
                </a:solidFill>
                <a:latin typeface="+mn-lt"/>
              </a:defRPr>
            </a:lvl5pPr>
            <a:lvl6pPr marL="2228850" indent="-228600" algn="l" rtl="0" eaLnBrk="1" fontAlgn="base" hangingPunct="1">
              <a:spcBef>
                <a:spcPct val="20000"/>
              </a:spcBef>
              <a:spcAft>
                <a:spcPct val="0"/>
              </a:spcAft>
              <a:buClr>
                <a:srgbClr val="64999F"/>
              </a:buClr>
              <a:buSzPct val="58000"/>
              <a:buChar char="_"/>
              <a:defRPr sz="1600">
                <a:solidFill>
                  <a:schemeClr val="tx1"/>
                </a:solidFill>
                <a:latin typeface="+mn-lt"/>
              </a:defRPr>
            </a:lvl6pPr>
            <a:lvl7pPr marL="2686050" indent="-228600" algn="l" rtl="0" eaLnBrk="1" fontAlgn="base" hangingPunct="1">
              <a:spcBef>
                <a:spcPct val="20000"/>
              </a:spcBef>
              <a:spcAft>
                <a:spcPct val="0"/>
              </a:spcAft>
              <a:buClr>
                <a:srgbClr val="64999F"/>
              </a:buClr>
              <a:buSzPct val="58000"/>
              <a:buChar char="_"/>
              <a:defRPr sz="1600">
                <a:solidFill>
                  <a:schemeClr val="tx1"/>
                </a:solidFill>
                <a:latin typeface="+mn-lt"/>
              </a:defRPr>
            </a:lvl7pPr>
            <a:lvl8pPr marL="3143250" indent="-228600" algn="l" rtl="0" eaLnBrk="1" fontAlgn="base" hangingPunct="1">
              <a:spcBef>
                <a:spcPct val="20000"/>
              </a:spcBef>
              <a:spcAft>
                <a:spcPct val="0"/>
              </a:spcAft>
              <a:buClr>
                <a:srgbClr val="64999F"/>
              </a:buClr>
              <a:buSzPct val="58000"/>
              <a:buChar char="_"/>
              <a:defRPr sz="1600">
                <a:solidFill>
                  <a:schemeClr val="tx1"/>
                </a:solidFill>
                <a:latin typeface="+mn-lt"/>
              </a:defRPr>
            </a:lvl8pPr>
            <a:lvl9pPr marL="3600450" indent="-228600" algn="l" rtl="0" eaLnBrk="1" fontAlgn="base" hangingPunct="1">
              <a:spcBef>
                <a:spcPct val="20000"/>
              </a:spcBef>
              <a:spcAft>
                <a:spcPct val="0"/>
              </a:spcAft>
              <a:buClr>
                <a:srgbClr val="64999F"/>
              </a:buClr>
              <a:buSzPct val="58000"/>
              <a:buChar char="_"/>
              <a:defRPr sz="1600">
                <a:solidFill>
                  <a:schemeClr val="tx1"/>
                </a:solidFill>
                <a:latin typeface="+mn-lt"/>
              </a:defRPr>
            </a:lvl9pPr>
          </a:lstStyle>
          <a:p>
            <a:pPr marL="0" indent="0" algn="ctr">
              <a:buNone/>
            </a:pPr>
            <a:r>
              <a:rPr lang="en-US" sz="3600" dirty="0">
                <a:solidFill>
                  <a:schemeClr val="tx1">
                    <a:lumMod val="50000"/>
                  </a:schemeClr>
                </a:solidFill>
              </a:rPr>
              <a:t>International </a:t>
            </a:r>
          </a:p>
          <a:p>
            <a:pPr marL="0" indent="0" algn="ctr">
              <a:buNone/>
            </a:pPr>
            <a:r>
              <a:rPr lang="en-US" sz="3600" dirty="0">
                <a:solidFill>
                  <a:schemeClr val="tx1">
                    <a:lumMod val="50000"/>
                  </a:schemeClr>
                </a:solidFill>
              </a:rPr>
              <a:t>Sex Trafficking</a:t>
            </a:r>
          </a:p>
        </p:txBody>
      </p:sp>
      <p:cxnSp>
        <p:nvCxnSpPr>
          <p:cNvPr id="13" name="Straight Arrow Connector 12"/>
          <p:cNvCxnSpPr/>
          <p:nvPr/>
        </p:nvCxnSpPr>
        <p:spPr bwMode="auto">
          <a:xfrm flipH="1">
            <a:off x="2438400" y="1066800"/>
            <a:ext cx="609600" cy="45720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a:off x="5715000" y="1066800"/>
            <a:ext cx="609600" cy="45720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Down Arrow 22"/>
          <p:cNvSpPr/>
          <p:nvPr/>
        </p:nvSpPr>
        <p:spPr bwMode="auto">
          <a:xfrm>
            <a:off x="4157330" y="1518684"/>
            <a:ext cx="609600" cy="1905000"/>
          </a:xfrm>
          <a:prstGeom prst="downArrow">
            <a:avLst/>
          </a:prstGeom>
          <a:solidFill>
            <a:schemeClr val="tx2">
              <a:lumMod val="50000"/>
              <a:lumOff val="50000"/>
            </a:schemeClr>
          </a:solidFill>
          <a:ln w="12700" cap="flat" cmpd="sng" algn="ctr">
            <a:solidFill>
              <a:schemeClr val="tx1"/>
            </a:solidFill>
            <a:prstDash val="solid"/>
            <a:round/>
            <a:headEnd type="none" w="sm" len="sm"/>
            <a:tailEnd type="none" w="sm" len="sm"/>
          </a:ln>
          <a:effectLst/>
          <a:extLst/>
        </p:spPr>
        <p:txBody>
          <a:bodyPr vert="horz" wrap="square" lIns="91438" tIns="45719" rIns="91438" bIns="45719" numCol="1" rtlCol="0" anchor="t" anchorCtr="0" compatLnSpc="1">
            <a:prstTxWarp prst="textNoShape">
              <a:avLst/>
            </a:prstTxWarp>
          </a:bodyPr>
          <a:lstStyle/>
          <a:p>
            <a:pPr eaLnBrk="0" fontAlgn="base" hangingPunct="0">
              <a:spcBef>
                <a:spcPct val="0"/>
              </a:spcBef>
              <a:spcAft>
                <a:spcPct val="0"/>
              </a:spcAft>
            </a:pPr>
            <a:endParaRPr lang="en-US" sz="3600" dirty="0">
              <a:latin typeface="Times New Roman" pitchFamily="18" charset="0"/>
            </a:endParaRPr>
          </a:p>
        </p:txBody>
      </p:sp>
      <p:sp>
        <p:nvSpPr>
          <p:cNvPr id="7" name="TextBox 6"/>
          <p:cNvSpPr txBox="1"/>
          <p:nvPr/>
        </p:nvSpPr>
        <p:spPr>
          <a:xfrm>
            <a:off x="381000" y="3733800"/>
            <a:ext cx="8458200" cy="3618571"/>
          </a:xfrm>
          <a:prstGeom prst="rect">
            <a:avLst/>
          </a:prstGeom>
          <a:solidFill>
            <a:srgbClr val="00FFFF"/>
          </a:solidFill>
          <a:ln>
            <a:solidFill>
              <a:schemeClr val="tx1"/>
            </a:solidFill>
          </a:ln>
        </p:spPr>
        <p:txBody>
          <a:bodyPr wrap="square" lIns="91438" tIns="45719" rIns="91438" bIns="45719" numCol="2" rtlCol="0">
            <a:spAutoFit/>
          </a:bodyPr>
          <a:lstStyle/>
          <a:p>
            <a:pPr marL="457190" indent="-457190">
              <a:buFont typeface="Arial" panose="020B0604020202020204" pitchFamily="34" charset="0"/>
              <a:buChar char="•"/>
            </a:pPr>
            <a:r>
              <a:rPr lang="en-US" sz="3200" dirty="0">
                <a:solidFill>
                  <a:schemeClr val="tx1">
                    <a:lumMod val="50000"/>
                  </a:schemeClr>
                </a:solidFill>
              </a:rPr>
              <a:t>Pornography</a:t>
            </a:r>
          </a:p>
          <a:p>
            <a:pPr marL="457190" indent="-457190">
              <a:buFont typeface="Arial" panose="020B0604020202020204" pitchFamily="34" charset="0"/>
              <a:buChar char="•"/>
            </a:pPr>
            <a:r>
              <a:rPr lang="en-US" sz="3200" dirty="0">
                <a:solidFill>
                  <a:schemeClr val="tx1">
                    <a:lumMod val="50000"/>
                  </a:schemeClr>
                </a:solidFill>
              </a:rPr>
              <a:t>Stripping</a:t>
            </a:r>
          </a:p>
          <a:p>
            <a:pPr marL="457190" indent="-457190">
              <a:buFont typeface="Arial" panose="020B0604020202020204" pitchFamily="34" charset="0"/>
              <a:buChar char="•"/>
            </a:pPr>
            <a:r>
              <a:rPr lang="en-US" sz="3200" dirty="0">
                <a:solidFill>
                  <a:schemeClr val="tx1">
                    <a:lumMod val="50000"/>
                  </a:schemeClr>
                </a:solidFill>
              </a:rPr>
              <a:t>Erotic massage</a:t>
            </a:r>
          </a:p>
          <a:p>
            <a:pPr marL="457190" indent="-457190">
              <a:buFont typeface="Arial" panose="020B0604020202020204" pitchFamily="34" charset="0"/>
              <a:buChar char="•"/>
            </a:pPr>
            <a:r>
              <a:rPr lang="en-US" sz="3200" dirty="0">
                <a:solidFill>
                  <a:schemeClr val="tx1">
                    <a:lumMod val="50000"/>
                  </a:schemeClr>
                </a:solidFill>
              </a:rPr>
              <a:t>Escort services </a:t>
            </a:r>
          </a:p>
          <a:p>
            <a:pPr marL="457190" indent="-457190">
              <a:buFont typeface="Arial" panose="020B0604020202020204" pitchFamily="34" charset="0"/>
              <a:buChar char="•"/>
            </a:pPr>
            <a:r>
              <a:rPr lang="en-US" sz="3200" dirty="0">
                <a:solidFill>
                  <a:schemeClr val="tx1">
                    <a:lumMod val="50000"/>
                  </a:schemeClr>
                </a:solidFill>
              </a:rPr>
              <a:t>Internet based</a:t>
            </a:r>
          </a:p>
          <a:p>
            <a:pPr marL="457190" indent="-457190">
              <a:buFont typeface="Arial" panose="020B0604020202020204" pitchFamily="34" charset="0"/>
              <a:buChar char="•"/>
            </a:pPr>
            <a:r>
              <a:rPr lang="en-US" sz="3200" dirty="0">
                <a:solidFill>
                  <a:schemeClr val="tx1">
                    <a:lumMod val="50000"/>
                  </a:schemeClr>
                </a:solidFill>
              </a:rPr>
              <a:t>Street based</a:t>
            </a:r>
          </a:p>
          <a:p>
            <a:pPr marL="457190" indent="-457190">
              <a:buFont typeface="Arial" panose="020B0604020202020204" pitchFamily="34" charset="0"/>
              <a:buChar char="•"/>
            </a:pPr>
            <a:r>
              <a:rPr lang="en-US" sz="3200" dirty="0">
                <a:solidFill>
                  <a:schemeClr val="tx1">
                    <a:lumMod val="50000"/>
                  </a:schemeClr>
                </a:solidFill>
              </a:rPr>
              <a:t>Gang based </a:t>
            </a:r>
          </a:p>
          <a:p>
            <a:pPr marL="457190" indent="-457190">
              <a:buFont typeface="Arial" panose="020B0604020202020204" pitchFamily="34" charset="0"/>
              <a:buChar char="•"/>
            </a:pPr>
            <a:r>
              <a:rPr lang="en-US" sz="3200" dirty="0">
                <a:solidFill>
                  <a:schemeClr val="tx1">
                    <a:lumMod val="50000"/>
                  </a:schemeClr>
                </a:solidFill>
              </a:rPr>
              <a:t>Pimp controlled</a:t>
            </a:r>
          </a:p>
          <a:p>
            <a:pPr marL="457190" indent="-457190">
              <a:buFont typeface="Arial" panose="020B0604020202020204" pitchFamily="34" charset="0"/>
              <a:buChar char="•"/>
            </a:pPr>
            <a:r>
              <a:rPr lang="en-US" sz="3200" dirty="0">
                <a:solidFill>
                  <a:schemeClr val="tx1">
                    <a:lumMod val="50000"/>
                  </a:schemeClr>
                </a:solidFill>
              </a:rPr>
              <a:t>Interfamilial pimping</a:t>
            </a:r>
          </a:p>
          <a:p>
            <a:pPr marL="457190" indent="-457190">
              <a:buFont typeface="Arial" panose="020B0604020202020204" pitchFamily="34" charset="0"/>
              <a:buChar char="•"/>
            </a:pPr>
            <a:r>
              <a:rPr lang="en-US" sz="3200" dirty="0">
                <a:solidFill>
                  <a:schemeClr val="tx1">
                    <a:lumMod val="50000"/>
                  </a:schemeClr>
                </a:solidFill>
              </a:rPr>
              <a:t>Sex Tourism</a:t>
            </a:r>
          </a:p>
          <a:p>
            <a:pPr marL="457190" indent="-457190">
              <a:buFont typeface="Arial" panose="020B0604020202020204" pitchFamily="34" charset="0"/>
              <a:buChar char="•"/>
            </a:pPr>
            <a:r>
              <a:rPr lang="en-US" sz="3200" dirty="0">
                <a:solidFill>
                  <a:schemeClr val="tx1">
                    <a:lumMod val="50000"/>
                  </a:schemeClr>
                </a:solidFill>
              </a:rPr>
              <a:t>Survival Sex </a:t>
            </a:r>
          </a:p>
        </p:txBody>
      </p:sp>
    </p:spTree>
    <p:extLst>
      <p:ext uri="{BB962C8B-B14F-4D97-AF65-F5344CB8AC3E}">
        <p14:creationId xmlns:p14="http://schemas.microsoft.com/office/powerpoint/2010/main" val="12753525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Staying in “the life”  </a:t>
            </a:r>
          </a:p>
        </p:txBody>
      </p:sp>
      <p:sp>
        <p:nvSpPr>
          <p:cNvPr id="3" name="Content Placeholder 2"/>
          <p:cNvSpPr>
            <a:spLocks noGrp="1"/>
          </p:cNvSpPr>
          <p:nvPr>
            <p:ph idx="1"/>
          </p:nvPr>
        </p:nvSpPr>
        <p:spPr/>
        <p:txBody>
          <a:bodyPr/>
          <a:lstStyle/>
          <a:p>
            <a:pPr marL="571487" indent="-571487">
              <a:buFont typeface="Arial" panose="020B0604020202020204" pitchFamily="34" charset="0"/>
              <a:buChar char="•"/>
            </a:pPr>
            <a:r>
              <a:rPr lang="en-US" sz="3600" dirty="0">
                <a:solidFill>
                  <a:schemeClr val="tx1">
                    <a:lumMod val="50000"/>
                  </a:schemeClr>
                </a:solidFill>
                <a:latin typeface="+mn-lt"/>
              </a:rPr>
              <a:t>Still in love with their “boyfriend”</a:t>
            </a:r>
          </a:p>
          <a:p>
            <a:pPr marL="571487" indent="-571487">
              <a:buFont typeface="Arial" panose="020B0604020202020204" pitchFamily="34" charset="0"/>
              <a:buChar char="•"/>
            </a:pPr>
            <a:r>
              <a:rPr lang="en-US" sz="3600" dirty="0">
                <a:solidFill>
                  <a:schemeClr val="tx1">
                    <a:lumMod val="50000"/>
                  </a:schemeClr>
                </a:solidFill>
                <a:latin typeface="+mn-lt"/>
              </a:rPr>
              <a:t>Money</a:t>
            </a:r>
          </a:p>
          <a:p>
            <a:pPr lvl="4"/>
            <a:r>
              <a:rPr lang="en-US" sz="3200" i="1" dirty="0">
                <a:solidFill>
                  <a:schemeClr val="tx1">
                    <a:lumMod val="50000"/>
                  </a:schemeClr>
                </a:solidFill>
                <a:latin typeface="+mn-lt"/>
              </a:rPr>
              <a:t>“Can you make $50 in 5 minutes?”</a:t>
            </a:r>
          </a:p>
          <a:p>
            <a:pPr marL="571487" indent="-571487">
              <a:buFont typeface="Arial" panose="020B0604020202020204" pitchFamily="34" charset="0"/>
              <a:buChar char="•"/>
            </a:pPr>
            <a:r>
              <a:rPr lang="en-US" sz="3600" dirty="0">
                <a:solidFill>
                  <a:schemeClr val="tx1">
                    <a:lumMod val="50000"/>
                  </a:schemeClr>
                </a:solidFill>
                <a:latin typeface="+mn-lt"/>
              </a:rPr>
              <a:t>Lack of an alternative</a:t>
            </a:r>
          </a:p>
          <a:p>
            <a:pPr lvl="4"/>
            <a:r>
              <a:rPr lang="en-US" sz="3200" dirty="0">
                <a:solidFill>
                  <a:schemeClr val="tx1">
                    <a:lumMod val="50000"/>
                  </a:schemeClr>
                </a:solidFill>
                <a:latin typeface="+mn-lt"/>
              </a:rPr>
              <a:t>We need to work to provide these!</a:t>
            </a:r>
          </a:p>
          <a:p>
            <a:pPr marL="571487" indent="-571487">
              <a:buFont typeface="Arial" panose="020B0604020202020204" pitchFamily="34" charset="0"/>
              <a:buChar char="•"/>
            </a:pPr>
            <a:r>
              <a:rPr lang="en-US" sz="3600" dirty="0">
                <a:solidFill>
                  <a:schemeClr val="tx1">
                    <a:lumMod val="50000"/>
                  </a:schemeClr>
                </a:solidFill>
                <a:latin typeface="+mn-lt"/>
              </a:rPr>
              <a:t>Hurry up and wait</a:t>
            </a:r>
          </a:p>
        </p:txBody>
      </p:sp>
    </p:spTree>
    <p:extLst>
      <p:ext uri="{BB962C8B-B14F-4D97-AF65-F5344CB8AC3E}">
        <p14:creationId xmlns:p14="http://schemas.microsoft.com/office/powerpoint/2010/main" val="322250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a:t>
            </a:r>
          </a:p>
        </p:txBody>
      </p:sp>
      <p:sp>
        <p:nvSpPr>
          <p:cNvPr id="3" name="Content Placeholder 2"/>
          <p:cNvSpPr>
            <a:spLocks noGrp="1"/>
          </p:cNvSpPr>
          <p:nvPr>
            <p:ph idx="1"/>
          </p:nvPr>
        </p:nvSpPr>
        <p:spPr/>
        <p:txBody>
          <a:bodyPr/>
          <a:lstStyle/>
          <a:p>
            <a:endParaRPr lang="en-US" dirty="0"/>
          </a:p>
        </p:txBody>
      </p:sp>
      <p:pic>
        <p:nvPicPr>
          <p:cNvPr id="11266" name="Picture 2" descr="http://static.gamesradar.com/images/totalfilm/e/explosion-what-explo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85672"/>
            <a:ext cx="7315200" cy="4124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6249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a:t>
            </a:r>
          </a:p>
        </p:txBody>
      </p:sp>
      <p:sp>
        <p:nvSpPr>
          <p:cNvPr id="3" name="Content Placeholder 2"/>
          <p:cNvSpPr>
            <a:spLocks noGrp="1"/>
          </p:cNvSpPr>
          <p:nvPr>
            <p:ph idx="1"/>
          </p:nvPr>
        </p:nvSpPr>
        <p:spPr/>
        <p:txBody>
          <a:bodyPr/>
          <a:lstStyle/>
          <a:p>
            <a:endParaRPr lang="en-US" dirty="0"/>
          </a:p>
        </p:txBody>
      </p:sp>
      <p:pic>
        <p:nvPicPr>
          <p:cNvPr id="12290" name="Picture 2" descr="http://cdn.buzznet.com/assets/users12/linda666/default/alone-room-full-people--large-msg-1161289144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71600"/>
            <a:ext cx="6286500" cy="4350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8174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Multidisciplinary Approach</a:t>
            </a:r>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6400" y="1143001"/>
            <a:ext cx="5715000" cy="4587207"/>
          </a:xfrm>
        </p:spPr>
      </p:pic>
    </p:spTree>
    <p:extLst>
      <p:ext uri="{BB962C8B-B14F-4D97-AF65-F5344CB8AC3E}">
        <p14:creationId xmlns:p14="http://schemas.microsoft.com/office/powerpoint/2010/main" val="3371981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a:t>Legal Intersections </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4114800"/>
            <a:ext cx="3227502" cy="2514600"/>
          </a:xfrm>
          <a:prstGeom prst="rect">
            <a:avLst/>
          </a:prstGeom>
        </p:spPr>
      </p:pic>
    </p:spTree>
    <p:extLst>
      <p:ext uri="{BB962C8B-B14F-4D97-AF65-F5344CB8AC3E}">
        <p14:creationId xmlns:p14="http://schemas.microsoft.com/office/powerpoint/2010/main" val="22945424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States: Sex Trafficking </a:t>
            </a:r>
          </a:p>
        </p:txBody>
      </p:sp>
      <p:sp>
        <p:nvSpPr>
          <p:cNvPr id="3" name="Content Placeholder 2"/>
          <p:cNvSpPr>
            <a:spLocks noGrp="1"/>
          </p:cNvSpPr>
          <p:nvPr>
            <p:ph idx="1"/>
          </p:nvPr>
        </p:nvSpPr>
        <p:spPr/>
        <p:txBody>
          <a:bodyPr/>
          <a:lstStyle/>
          <a:p>
            <a:pPr marL="342893" indent="-342893">
              <a:buFont typeface="+mj-lt"/>
              <a:buAutoNum type="arabicPeriod"/>
            </a:pPr>
            <a:r>
              <a:rPr lang="en-US" sz="3500" dirty="0">
                <a:solidFill>
                  <a:schemeClr val="tx1">
                    <a:lumMod val="50000"/>
                  </a:schemeClr>
                </a:solidFill>
                <a:latin typeface="+mn-lt"/>
              </a:rPr>
              <a:t>California </a:t>
            </a:r>
          </a:p>
          <a:p>
            <a:pPr marL="342893" indent="-342893">
              <a:buFont typeface="+mj-lt"/>
              <a:buAutoNum type="arabicPeriod"/>
            </a:pPr>
            <a:r>
              <a:rPr lang="en-US" sz="3500" dirty="0">
                <a:solidFill>
                  <a:schemeClr val="tx1">
                    <a:lumMod val="50000"/>
                  </a:schemeClr>
                </a:solidFill>
                <a:latin typeface="+mn-lt"/>
              </a:rPr>
              <a:t>Texas </a:t>
            </a:r>
          </a:p>
          <a:p>
            <a:pPr marL="342893" indent="-342893">
              <a:buFont typeface="+mj-lt"/>
              <a:buAutoNum type="arabicPeriod"/>
            </a:pPr>
            <a:r>
              <a:rPr lang="en-US" sz="3500" dirty="0">
                <a:solidFill>
                  <a:schemeClr val="tx1">
                    <a:lumMod val="50000"/>
                  </a:schemeClr>
                </a:solidFill>
                <a:latin typeface="+mn-lt"/>
              </a:rPr>
              <a:t>Florida </a:t>
            </a:r>
          </a:p>
          <a:p>
            <a:pPr marL="342893" indent="-342893">
              <a:buFont typeface="+mj-lt"/>
              <a:buAutoNum type="arabicPeriod"/>
            </a:pPr>
            <a:r>
              <a:rPr lang="en-US" sz="3500" dirty="0">
                <a:solidFill>
                  <a:schemeClr val="tx1">
                    <a:lumMod val="50000"/>
                  </a:schemeClr>
                </a:solidFill>
                <a:latin typeface="+mn-lt"/>
              </a:rPr>
              <a:t>Ohio </a:t>
            </a:r>
          </a:p>
          <a:p>
            <a:pPr marL="342893" indent="-342893">
              <a:buFont typeface="+mj-lt"/>
              <a:buAutoNum type="arabicPeriod"/>
            </a:pPr>
            <a:r>
              <a:rPr lang="en-US" sz="3500" b="1" u="sng" dirty="0">
                <a:solidFill>
                  <a:schemeClr val="tx1">
                    <a:lumMod val="50000"/>
                  </a:schemeClr>
                </a:solidFill>
                <a:latin typeface="+mn-lt"/>
              </a:rPr>
              <a:t>New York </a:t>
            </a:r>
          </a:p>
        </p:txBody>
      </p:sp>
      <p:sp>
        <p:nvSpPr>
          <p:cNvPr id="4" name="TextBox 3"/>
          <p:cNvSpPr txBox="1"/>
          <p:nvPr/>
        </p:nvSpPr>
        <p:spPr>
          <a:xfrm>
            <a:off x="7753350" y="6523911"/>
            <a:ext cx="1371600" cy="246219"/>
          </a:xfrm>
          <a:prstGeom prst="rect">
            <a:avLst/>
          </a:prstGeom>
          <a:noFill/>
        </p:spPr>
        <p:txBody>
          <a:bodyPr wrap="square" lIns="91438" tIns="45719" rIns="91438" bIns="45719" rtlCol="0">
            <a:spAutoFit/>
          </a:bodyPr>
          <a:lstStyle/>
          <a:p>
            <a:r>
              <a:rPr lang="en-US" sz="1000" dirty="0"/>
              <a:t>Polaris.org </a:t>
            </a:r>
          </a:p>
        </p:txBody>
      </p:sp>
    </p:spTree>
    <p:extLst>
      <p:ext uri="{BB962C8B-B14F-4D97-AF65-F5344CB8AC3E}">
        <p14:creationId xmlns:p14="http://schemas.microsoft.com/office/powerpoint/2010/main" val="5402331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NY State Laws </a:t>
            </a:r>
          </a:p>
        </p:txBody>
      </p:sp>
      <p:sp>
        <p:nvSpPr>
          <p:cNvPr id="3" name="Content Placeholder 2"/>
          <p:cNvSpPr>
            <a:spLocks noGrp="1"/>
          </p:cNvSpPr>
          <p:nvPr>
            <p:ph idx="1"/>
          </p:nvPr>
        </p:nvSpPr>
        <p:spPr/>
        <p:txBody>
          <a:bodyPr/>
          <a:lstStyle/>
          <a:p>
            <a:pPr marL="342893" indent="-342893" fontAlgn="base">
              <a:buFont typeface="Arial" panose="020B0604020202020204" pitchFamily="34" charset="0"/>
              <a:buChar char="•"/>
            </a:pPr>
            <a:r>
              <a:rPr lang="en-US" sz="3200" b="1" i="1" dirty="0">
                <a:solidFill>
                  <a:schemeClr val="tx1">
                    <a:lumMod val="50000"/>
                  </a:schemeClr>
                </a:solidFill>
                <a:latin typeface="Times New Roman" panose="02020603050405020304" pitchFamily="18" charset="0"/>
                <a:cs typeface="Times New Roman" panose="02020603050405020304" pitchFamily="18" charset="0"/>
              </a:rPr>
              <a:t>NYS Anti-Trafficking Law – 2007 </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a:p>
            <a:pPr marL="514339" lvl="1" indent="-342893" fontAlgn="base">
              <a:buFont typeface="Arial" panose="020B0604020202020204" pitchFamily="34" charset="0"/>
              <a:buChar char="•"/>
            </a:pPr>
            <a:r>
              <a:rPr lang="en-US" sz="3200" dirty="0">
                <a:solidFill>
                  <a:schemeClr val="tx1">
                    <a:lumMod val="50000"/>
                  </a:schemeClr>
                </a:solidFill>
                <a:latin typeface="Times New Roman" panose="02020603050405020304" pitchFamily="18" charset="0"/>
                <a:cs typeface="Times New Roman" panose="02020603050405020304" pitchFamily="18" charset="0"/>
              </a:rPr>
              <a:t>Criminalized exploiters/traffickers </a:t>
            </a:r>
          </a:p>
          <a:p>
            <a:pPr marL="514339" lvl="1" indent="-342893" fontAlgn="base">
              <a:buFont typeface="Arial" panose="020B0604020202020204" pitchFamily="34" charset="0"/>
              <a:buChar char="•"/>
            </a:pPr>
            <a:r>
              <a:rPr lang="en-US" sz="3200" dirty="0">
                <a:solidFill>
                  <a:schemeClr val="tx1">
                    <a:lumMod val="50000"/>
                  </a:schemeClr>
                </a:solidFill>
                <a:latin typeface="Times New Roman" panose="02020603050405020304" pitchFamily="18" charset="0"/>
                <a:cs typeface="Times New Roman" panose="02020603050405020304" pitchFamily="18" charset="0"/>
              </a:rPr>
              <a:t>Established ways to “confirm” victims</a:t>
            </a:r>
          </a:p>
          <a:p>
            <a:pPr marL="514339" lvl="1" indent="-342893" fontAlgn="base">
              <a:buFont typeface="Arial" panose="020B0604020202020204" pitchFamily="34" charset="0"/>
              <a:buChar char="•"/>
            </a:pPr>
            <a:r>
              <a:rPr lang="en-US" sz="3200" dirty="0">
                <a:solidFill>
                  <a:schemeClr val="tx1">
                    <a:lumMod val="50000"/>
                  </a:schemeClr>
                </a:solidFill>
                <a:latin typeface="Times New Roman" panose="02020603050405020304" pitchFamily="18" charset="0"/>
                <a:cs typeface="Times New Roman" panose="02020603050405020304" pitchFamily="18" charset="0"/>
              </a:rPr>
              <a:t>Provided immunity for victims</a:t>
            </a:r>
          </a:p>
          <a:p>
            <a:pPr marL="514339" lvl="1" indent="-342893" fontAlgn="base">
              <a:buFont typeface="Arial" panose="020B0604020202020204" pitchFamily="34" charset="0"/>
              <a:buChar char="•"/>
            </a:pPr>
            <a:r>
              <a:rPr lang="en-US" sz="3200" dirty="0">
                <a:solidFill>
                  <a:schemeClr val="tx1">
                    <a:lumMod val="50000"/>
                  </a:schemeClr>
                </a:solidFill>
                <a:latin typeface="Times New Roman" panose="02020603050405020304" pitchFamily="18" charset="0"/>
                <a:cs typeface="Times New Roman" panose="02020603050405020304" pitchFamily="18" charset="0"/>
              </a:rPr>
              <a:t>Established services for victims via social service departments</a:t>
            </a:r>
          </a:p>
        </p:txBody>
      </p:sp>
    </p:spTree>
    <p:extLst>
      <p:ext uri="{BB962C8B-B14F-4D97-AF65-F5344CB8AC3E}">
        <p14:creationId xmlns:p14="http://schemas.microsoft.com/office/powerpoint/2010/main" val="27718882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NY State Laws </a:t>
            </a:r>
          </a:p>
        </p:txBody>
      </p:sp>
      <p:sp>
        <p:nvSpPr>
          <p:cNvPr id="3" name="Content Placeholder 2"/>
          <p:cNvSpPr>
            <a:spLocks noGrp="1"/>
          </p:cNvSpPr>
          <p:nvPr>
            <p:ph idx="1"/>
          </p:nvPr>
        </p:nvSpPr>
        <p:spPr/>
        <p:txBody>
          <a:bodyPr/>
          <a:lstStyle/>
          <a:p>
            <a:pPr marL="342893" indent="-342893" fontAlgn="base">
              <a:buFont typeface="Arial" panose="020B0604020202020204" pitchFamily="34" charset="0"/>
              <a:buChar char="•"/>
            </a:pPr>
            <a:r>
              <a:rPr lang="en-US" sz="2800" b="1" i="1" dirty="0">
                <a:solidFill>
                  <a:schemeClr val="tx1">
                    <a:lumMod val="50000"/>
                  </a:schemeClr>
                </a:solidFill>
                <a:latin typeface="Times New Roman" panose="02020603050405020304" pitchFamily="18" charset="0"/>
                <a:cs typeface="Times New Roman" panose="02020603050405020304" pitchFamily="18" charset="0"/>
              </a:rPr>
              <a:t>NYS Safe </a:t>
            </a:r>
            <a:r>
              <a:rPr lang="en-US" sz="2800" b="1" i="1" dirty="0" err="1">
                <a:solidFill>
                  <a:schemeClr val="tx1">
                    <a:lumMod val="50000"/>
                  </a:schemeClr>
                </a:solidFill>
                <a:latin typeface="Times New Roman" panose="02020603050405020304" pitchFamily="18" charset="0"/>
                <a:cs typeface="Times New Roman" panose="02020603050405020304" pitchFamily="18" charset="0"/>
              </a:rPr>
              <a:t>Harbour</a:t>
            </a:r>
            <a:r>
              <a:rPr lang="en-US" sz="2800" b="1" i="1" dirty="0">
                <a:solidFill>
                  <a:schemeClr val="tx1">
                    <a:lumMod val="50000"/>
                  </a:schemeClr>
                </a:solidFill>
                <a:latin typeface="Times New Roman" panose="02020603050405020304" pitchFamily="18" charset="0"/>
                <a:cs typeface="Times New Roman" panose="02020603050405020304" pitchFamily="18" charset="0"/>
              </a:rPr>
              <a:t> Law – 2008</a:t>
            </a:r>
          </a:p>
          <a:p>
            <a:pPr marL="514339" lvl="1" indent="-342893" fontAlgn="base">
              <a:buFont typeface="Arial" panose="020B0604020202020204" pitchFamily="34" charset="0"/>
              <a:buChar char="•"/>
            </a:pPr>
            <a:r>
              <a:rPr lang="en-US" sz="2800" dirty="0">
                <a:solidFill>
                  <a:schemeClr val="tx1">
                    <a:lumMod val="50000"/>
                  </a:schemeClr>
                </a:solidFill>
                <a:latin typeface="Times New Roman" panose="02020603050405020304" pitchFamily="18" charset="0"/>
                <a:cs typeface="Times New Roman" panose="02020603050405020304" pitchFamily="18" charset="0"/>
              </a:rPr>
              <a:t>Defines a “sexually exploited child” as someone under 18 who engages in sexual conduct in exchange for something of value</a:t>
            </a:r>
            <a:endParaRPr lang="en-US" sz="2800" b="1" i="1" dirty="0">
              <a:solidFill>
                <a:schemeClr val="tx1">
                  <a:lumMod val="50000"/>
                </a:schemeClr>
              </a:solidFill>
              <a:latin typeface="Times New Roman" panose="02020603050405020304" pitchFamily="18" charset="0"/>
              <a:cs typeface="Times New Roman" panose="02020603050405020304" pitchFamily="18" charset="0"/>
            </a:endParaRPr>
          </a:p>
          <a:p>
            <a:pPr marL="514339" lvl="1" indent="-342893" fontAlgn="base">
              <a:buFont typeface="Arial" panose="020B0604020202020204" pitchFamily="34" charset="0"/>
              <a:buChar char="•"/>
            </a:pPr>
            <a:r>
              <a:rPr lang="en-US" sz="2800" dirty="0">
                <a:solidFill>
                  <a:schemeClr val="tx1">
                    <a:lumMod val="50000"/>
                  </a:schemeClr>
                </a:solidFill>
                <a:latin typeface="Times New Roman" panose="02020603050405020304" pitchFamily="18" charset="0"/>
                <a:cs typeface="Times New Roman" panose="02020603050405020304" pitchFamily="18" charset="0"/>
              </a:rPr>
              <a:t>Protects sexually exploited children from being charged with a juvenile delinquent/criminal offense  </a:t>
            </a:r>
          </a:p>
          <a:p>
            <a:pPr marL="514339" lvl="1" indent="-342893" fontAlgn="base">
              <a:buFont typeface="Arial" panose="020B0604020202020204" pitchFamily="34" charset="0"/>
              <a:buChar char="•"/>
            </a:pPr>
            <a:r>
              <a:rPr lang="en-US" sz="2800" dirty="0">
                <a:solidFill>
                  <a:schemeClr val="tx1">
                    <a:lumMod val="50000"/>
                  </a:schemeClr>
                </a:solidFill>
                <a:latin typeface="Times New Roman" panose="02020603050405020304" pitchFamily="18" charset="0"/>
                <a:cs typeface="Times New Roman" panose="02020603050405020304" pitchFamily="18" charset="0"/>
              </a:rPr>
              <a:t>Defines children who are involved in these crimes as victims, not perpetrators </a:t>
            </a:r>
          </a:p>
          <a:p>
            <a:pPr marL="514339" lvl="1" indent="-342893" fontAlgn="base">
              <a:buFont typeface="Arial" panose="020B0604020202020204" pitchFamily="34" charset="0"/>
              <a:buChar char="•"/>
            </a:pPr>
            <a:r>
              <a:rPr lang="en-US" sz="2800" dirty="0">
                <a:solidFill>
                  <a:schemeClr val="tx1">
                    <a:lumMod val="50000"/>
                  </a:schemeClr>
                </a:solidFill>
                <a:latin typeface="Times New Roman" panose="02020603050405020304" pitchFamily="18" charset="0"/>
                <a:cs typeface="Times New Roman" panose="02020603050405020304" pitchFamily="18" charset="0"/>
              </a:rPr>
              <a:t>Provides services to children who have been sexually exploited</a:t>
            </a:r>
          </a:p>
          <a:p>
            <a:pPr lvl="3" indent="0" fontAlgn="base">
              <a:buNone/>
            </a:pPr>
            <a:r>
              <a:rPr lang="en-US" sz="2000" dirty="0">
                <a:solidFill>
                  <a:schemeClr val="tx1">
                    <a:lumMod val="50000"/>
                  </a:schemeClr>
                </a:solidFill>
                <a:latin typeface="+mn-lt"/>
              </a:rPr>
              <a:t>  </a:t>
            </a:r>
          </a:p>
        </p:txBody>
      </p:sp>
    </p:spTree>
    <p:extLst>
      <p:ext uri="{BB962C8B-B14F-4D97-AF65-F5344CB8AC3E}">
        <p14:creationId xmlns:p14="http://schemas.microsoft.com/office/powerpoint/2010/main" val="28886081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Trafficking Victims Protection and Justice Act (TVPJA) </a:t>
            </a:r>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2500" dirty="0">
                <a:solidFill>
                  <a:schemeClr val="tx1">
                    <a:lumMod val="50000"/>
                  </a:schemeClr>
                </a:solidFill>
                <a:latin typeface="Times New Roman" panose="02020603050405020304" pitchFamily="18" charset="0"/>
                <a:cs typeface="Times New Roman" panose="02020603050405020304" pitchFamily="18" charset="0"/>
              </a:rPr>
              <a:t>New York State criminalized sex trafficking and labor trafficking in 2007</a:t>
            </a:r>
          </a:p>
          <a:p>
            <a:pPr marL="285744" indent="-285744">
              <a:buFont typeface="Arial" panose="020B0604020202020204" pitchFamily="34" charset="0"/>
              <a:buChar char="•"/>
            </a:pPr>
            <a:r>
              <a:rPr lang="en-US" sz="2500" dirty="0">
                <a:solidFill>
                  <a:schemeClr val="tx1">
                    <a:lumMod val="50000"/>
                  </a:schemeClr>
                </a:solidFill>
                <a:latin typeface="Times New Roman" panose="02020603050405020304" pitchFamily="18" charset="0"/>
                <a:cs typeface="Times New Roman" panose="02020603050405020304" pitchFamily="18" charset="0"/>
              </a:rPr>
              <a:t>New York strengthened its criminal justice response to trafficking with the TVPJA in 2015</a:t>
            </a:r>
          </a:p>
          <a:p>
            <a:pPr marL="633208" lvl="2" indent="-285744">
              <a:buFont typeface="Arial" panose="020B0604020202020204" pitchFamily="34" charset="0"/>
              <a:buChar char="•"/>
            </a:pPr>
            <a:r>
              <a:rPr lang="en-US" sz="2500" dirty="0">
                <a:solidFill>
                  <a:schemeClr val="tx1">
                    <a:lumMod val="50000"/>
                  </a:schemeClr>
                </a:solidFill>
                <a:latin typeface="Times New Roman" panose="02020603050405020304" pitchFamily="18" charset="0"/>
                <a:cs typeface="Times New Roman" panose="02020603050405020304" pitchFamily="18" charset="0"/>
              </a:rPr>
              <a:t>Comprehensive legislation that increases accountability of traffickers, </a:t>
            </a:r>
            <a:r>
              <a:rPr lang="en-US" sz="2500" dirty="0" err="1">
                <a:solidFill>
                  <a:schemeClr val="tx1">
                    <a:lumMod val="50000"/>
                  </a:schemeClr>
                </a:solidFill>
                <a:latin typeface="Times New Roman" panose="02020603050405020304" pitchFamily="18" charset="0"/>
                <a:cs typeface="Times New Roman" panose="02020603050405020304" pitchFamily="18" charset="0"/>
              </a:rPr>
              <a:t>patronizers</a:t>
            </a:r>
            <a:r>
              <a:rPr lang="en-US" sz="2500" dirty="0">
                <a:solidFill>
                  <a:schemeClr val="tx1">
                    <a:lumMod val="50000"/>
                  </a:schemeClr>
                </a:solidFill>
                <a:latin typeface="Times New Roman" panose="02020603050405020304" pitchFamily="18" charset="0"/>
                <a:cs typeface="Times New Roman" panose="02020603050405020304" pitchFamily="18" charset="0"/>
              </a:rPr>
              <a:t> and other exploiters, while providing necessary protection to victims</a:t>
            </a:r>
          </a:p>
          <a:p>
            <a:pPr marL="633208" lvl="2" indent="-285744">
              <a:buFont typeface="Arial" panose="020B0604020202020204" pitchFamily="34" charset="0"/>
              <a:buChar char="•"/>
            </a:pPr>
            <a:r>
              <a:rPr lang="en-US" sz="2500" dirty="0">
                <a:solidFill>
                  <a:schemeClr val="tx1">
                    <a:lumMod val="50000"/>
                  </a:schemeClr>
                </a:solidFill>
                <a:latin typeface="Times New Roman" panose="02020603050405020304" pitchFamily="18" charset="0"/>
                <a:cs typeface="Times New Roman" panose="02020603050405020304" pitchFamily="18" charset="0"/>
              </a:rPr>
              <a:t>Replaces all references in the Penal Law to “prostitute” with the phrase “person for prostitution” </a:t>
            </a:r>
          </a:p>
          <a:p>
            <a:pPr marL="633208" lvl="2" indent="-285744">
              <a:buFont typeface="Arial" panose="020B0604020202020204" pitchFamily="34" charset="0"/>
              <a:buChar char="•"/>
            </a:pPr>
            <a:r>
              <a:rPr lang="en-US" sz="2500" dirty="0">
                <a:solidFill>
                  <a:schemeClr val="tx1">
                    <a:lumMod val="50000"/>
                  </a:schemeClr>
                </a:solidFill>
                <a:latin typeface="Times New Roman" panose="02020603050405020304" pitchFamily="18" charset="0"/>
                <a:cs typeface="Times New Roman" panose="02020603050405020304" pitchFamily="18" charset="0"/>
              </a:rPr>
              <a:t>Brings State law in line with Federal law by removing the New York State’s requirement of coercion in prosecutions for the sex trafficking of children</a:t>
            </a:r>
            <a:r>
              <a:rPr lang="en-US" sz="2500" dirty="0">
                <a:latin typeface="Times New Roman" panose="02020603050405020304" pitchFamily="18" charset="0"/>
                <a:cs typeface="Times New Roman" panose="02020603050405020304" pitchFamily="18" charset="0"/>
              </a:rPr>
              <a:t> </a:t>
            </a:r>
            <a:endParaRPr lang="en-US" sz="2500" dirty="0">
              <a:solidFill>
                <a:schemeClr val="tx1">
                  <a:lumMod val="50000"/>
                </a:schemeClr>
              </a:solidFill>
              <a:latin typeface="Times New Roman" panose="02020603050405020304" pitchFamily="18" charset="0"/>
              <a:cs typeface="Times New Roman" panose="02020603050405020304" pitchFamily="18" charset="0"/>
            </a:endParaRPr>
          </a:p>
          <a:p>
            <a:pPr marL="285744" indent="-285744">
              <a:buFont typeface="Arial" panose="020B0604020202020204" pitchFamily="34" charset="0"/>
              <a:buChar char="•"/>
            </a:pPr>
            <a:endParaRPr lang="en-US" dirty="0">
              <a:solidFill>
                <a:schemeClr val="tx1">
                  <a:lumMod val="50000"/>
                </a:schemeClr>
              </a:solidFill>
              <a:latin typeface="+mn-lt"/>
            </a:endParaRPr>
          </a:p>
        </p:txBody>
      </p:sp>
    </p:spTree>
    <p:extLst>
      <p:ext uri="{BB962C8B-B14F-4D97-AF65-F5344CB8AC3E}">
        <p14:creationId xmlns:p14="http://schemas.microsoft.com/office/powerpoint/2010/main" val="40645855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Laws/Bills Relating to Human Trafficking in NY</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sz="2400" dirty="0">
                <a:solidFill>
                  <a:schemeClr val="tx1">
                    <a:lumMod val="50000"/>
                  </a:schemeClr>
                </a:solidFill>
                <a:latin typeface="+mn-lt"/>
              </a:rPr>
              <a:t>Law (S8874) requires facilities such as hotels, inns, and motels to provide informational cards on the services available to victims of human trafficking.</a:t>
            </a:r>
          </a:p>
          <a:p>
            <a:pPr marL="285750" indent="-285750">
              <a:buFont typeface="Arial" panose="020B0604020202020204" pitchFamily="34" charset="0"/>
              <a:buChar char="•"/>
            </a:pPr>
            <a:r>
              <a:rPr lang="en-US" sz="2400" dirty="0">
                <a:solidFill>
                  <a:schemeClr val="tx1">
                    <a:lumMod val="50000"/>
                  </a:schemeClr>
                </a:solidFill>
                <a:latin typeface="+mn-lt"/>
              </a:rPr>
              <a:t>Law (S7836) will help expand the availability of the Human Trafficking Intervention Court (HTIC) Initiative to reach more victims. The Courts were created to provide alternatives to incarceration for people arrested on prostitution charges, since many of the defendants were also victims of human trafficking. </a:t>
            </a:r>
          </a:p>
          <a:p>
            <a:pPr marL="285750" indent="-285750">
              <a:buFont typeface="Arial" panose="020B0604020202020204" pitchFamily="34" charset="0"/>
              <a:buChar char="•"/>
            </a:pPr>
            <a:r>
              <a:rPr lang="en-US" sz="2400" dirty="0">
                <a:solidFill>
                  <a:schemeClr val="tx1">
                    <a:lumMod val="50000"/>
                  </a:schemeClr>
                </a:solidFill>
                <a:latin typeface="+mn-lt"/>
              </a:rPr>
              <a:t>Bill (S8305) has also been delivered to the Governor for review and helps establish short-term and long-term safe house residential facilities to be operated by not-for-profit agencies for victims of human trafficking. </a:t>
            </a:r>
          </a:p>
        </p:txBody>
      </p:sp>
    </p:spTree>
    <p:extLst>
      <p:ext uri="{BB962C8B-B14F-4D97-AF65-F5344CB8AC3E}">
        <p14:creationId xmlns:p14="http://schemas.microsoft.com/office/powerpoint/2010/main" val="363588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Trafficking in the United States </a:t>
            </a:r>
          </a:p>
        </p:txBody>
      </p:sp>
      <p:sp>
        <p:nvSpPr>
          <p:cNvPr id="3" name="Content Placeholder 2"/>
          <p:cNvSpPr>
            <a:spLocks noGrp="1"/>
          </p:cNvSpPr>
          <p:nvPr>
            <p:ph idx="1"/>
          </p:nvPr>
        </p:nvSpPr>
        <p:spPr/>
        <p:txBody>
          <a:bodyPr numCol="1"/>
          <a:lstStyle/>
          <a:p>
            <a:r>
              <a:rPr lang="en-US" sz="3000" b="1" u="sng" dirty="0">
                <a:solidFill>
                  <a:srgbClr val="0C0B04"/>
                </a:solidFill>
                <a:latin typeface="Times New Roman" panose="02020603050405020304" pitchFamily="18" charset="0"/>
                <a:cs typeface="Times New Roman" panose="02020603050405020304" pitchFamily="18" charset="0"/>
              </a:rPr>
              <a:t>Labor Trafficking </a:t>
            </a:r>
          </a:p>
          <a:p>
            <a:pPr marL="457200" indent="-457200">
              <a:buFont typeface="Arial" panose="020B0604020202020204" pitchFamily="34" charset="0"/>
              <a:buChar char="•"/>
            </a:pPr>
            <a:r>
              <a:rPr lang="en-US" sz="3200" dirty="0">
                <a:solidFill>
                  <a:srgbClr val="0C0B04"/>
                </a:solidFill>
                <a:latin typeface="Times New Roman" panose="02020603050405020304" pitchFamily="18" charset="0"/>
                <a:cs typeface="Times New Roman" panose="02020603050405020304" pitchFamily="18" charset="0"/>
              </a:rPr>
              <a:t>Need to prove force, fraud, coercion for both minors AND adults </a:t>
            </a:r>
          </a:p>
          <a:p>
            <a:pPr marL="457190" indent="-457190">
              <a:buFont typeface="Arial" panose="020B0604020202020204" pitchFamily="34" charset="0"/>
              <a:buChar char="•"/>
            </a:pPr>
            <a:r>
              <a:rPr lang="en-US" sz="3200" dirty="0">
                <a:solidFill>
                  <a:srgbClr val="0C0B04"/>
                </a:solidFill>
                <a:latin typeface="Times New Roman" panose="02020603050405020304" pitchFamily="18" charset="0"/>
                <a:cs typeface="Times New Roman" panose="02020603050405020304" pitchFamily="18" charset="0"/>
              </a:rPr>
              <a:t>Minors are typically allowed to work legally when they are between 14 and 16 </a:t>
            </a:r>
          </a:p>
          <a:p>
            <a:endParaRPr lang="en-US" sz="3000" dirty="0">
              <a:solidFill>
                <a:srgbClr val="0C0B04"/>
              </a:solidFill>
              <a:latin typeface="Times New Roman" panose="02020603050405020304" pitchFamily="18" charset="0"/>
              <a:cs typeface="Times New Roman" panose="02020603050405020304" pitchFamily="18" charset="0"/>
            </a:endParaRPr>
          </a:p>
          <a:p>
            <a:endParaRPr lang="en-US" sz="3000" dirty="0">
              <a:solidFill>
                <a:srgbClr val="0C0B04"/>
              </a:solidFill>
              <a:latin typeface="Times New Roman" panose="02020603050405020304" pitchFamily="18" charset="0"/>
              <a:cs typeface="Times New Roman" panose="02020603050405020304" pitchFamily="18" charset="0"/>
            </a:endParaRPr>
          </a:p>
          <a:p>
            <a:endParaRPr lang="en-US" dirty="0"/>
          </a:p>
          <a:p>
            <a:endParaRPr lang="en-US" dirty="0"/>
          </a:p>
        </p:txBody>
      </p:sp>
      <p:sp>
        <p:nvSpPr>
          <p:cNvPr id="4" name="Rectangle 3"/>
          <p:cNvSpPr/>
          <p:nvPr/>
        </p:nvSpPr>
        <p:spPr>
          <a:xfrm>
            <a:off x="5639972" y="6380464"/>
            <a:ext cx="3504028" cy="246219"/>
          </a:xfrm>
          <a:prstGeom prst="rect">
            <a:avLst/>
          </a:prstGeom>
        </p:spPr>
        <p:txBody>
          <a:bodyPr wrap="square" lIns="91438" tIns="45719" rIns="91438" bIns="45719">
            <a:spAutoFit/>
          </a:bodyPr>
          <a:lstStyle/>
          <a:p>
            <a:r>
              <a:rPr lang="en-US" sz="1000" dirty="0"/>
              <a:t>https://www.ojjdp.gov/mpg/litreviews/child-labor-trafficking.pdf</a:t>
            </a:r>
          </a:p>
        </p:txBody>
      </p:sp>
    </p:spTree>
    <p:extLst>
      <p:ext uri="{BB962C8B-B14F-4D97-AF65-F5344CB8AC3E}">
        <p14:creationId xmlns:p14="http://schemas.microsoft.com/office/powerpoint/2010/main" val="2889341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cs typeface="Times New Roman" panose="02020603050405020304" pitchFamily="18" charset="0"/>
              </a:rPr>
              <a:t>New York </a:t>
            </a:r>
            <a:r>
              <a:rPr lang="en-US" dirty="0">
                <a:latin typeface="+mj-lt"/>
              </a:rPr>
              <a:t>Public Health Law 2805-y</a:t>
            </a:r>
            <a:endParaRPr lang="en-US" dirty="0">
              <a:latin typeface="+mj-lt"/>
              <a:cs typeface="Times New Roman" panose="02020603050405020304" pitchFamily="18" charset="0"/>
            </a:endParaRPr>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3000" b="1" dirty="0">
                <a:solidFill>
                  <a:schemeClr val="tx1">
                    <a:lumMod val="50000"/>
                  </a:schemeClr>
                </a:solidFill>
                <a:latin typeface="Times New Roman" panose="02020603050405020304" pitchFamily="18" charset="0"/>
                <a:cs typeface="Times New Roman" panose="02020603050405020304" pitchFamily="18" charset="0"/>
              </a:rPr>
              <a:t>Identification and Assessment of Human Trafficking Victims</a:t>
            </a:r>
          </a:p>
          <a:p>
            <a:pPr marL="788652" lvl="3" indent="-285744">
              <a:buFont typeface="Arial" panose="020B0604020202020204" pitchFamily="34" charset="0"/>
              <a:buChar char="•"/>
            </a:pPr>
            <a:r>
              <a:rPr lang="en-US" sz="3000" dirty="0">
                <a:solidFill>
                  <a:schemeClr val="tx1">
                    <a:lumMod val="50000"/>
                  </a:schemeClr>
                </a:solidFill>
                <a:latin typeface="Times New Roman" panose="02020603050405020304" pitchFamily="18" charset="0"/>
                <a:cs typeface="Times New Roman" panose="02020603050405020304" pitchFamily="18" charset="0"/>
              </a:rPr>
              <a:t>Requires every general hospital, public health center, diagnostic center, treatment center or outpatient department to </a:t>
            </a:r>
            <a:r>
              <a:rPr lang="en-US" sz="3000" u="sng" dirty="0">
                <a:solidFill>
                  <a:schemeClr val="tx1">
                    <a:lumMod val="50000"/>
                  </a:schemeClr>
                </a:solidFill>
                <a:latin typeface="Times New Roman" panose="02020603050405020304" pitchFamily="18" charset="0"/>
                <a:cs typeface="Times New Roman" panose="02020603050405020304" pitchFamily="18" charset="0"/>
              </a:rPr>
              <a:t>provide identification, assessment, and appropriate treatment or referral </a:t>
            </a:r>
            <a:r>
              <a:rPr lang="en-US" sz="3000" dirty="0">
                <a:solidFill>
                  <a:schemeClr val="tx1">
                    <a:lumMod val="50000"/>
                  </a:schemeClr>
                </a:solidFill>
                <a:latin typeface="Times New Roman" panose="02020603050405020304" pitchFamily="18" charset="0"/>
                <a:cs typeface="Times New Roman" panose="02020603050405020304" pitchFamily="18" charset="0"/>
              </a:rPr>
              <a:t>of persons suspected as human trafficking victims</a:t>
            </a:r>
          </a:p>
          <a:p>
            <a:pPr marL="1280132" lvl="5" indent="-457190">
              <a:buFont typeface="Wingdings" panose="05000000000000000000" pitchFamily="2" charset="2"/>
              <a:buChar char="Ø"/>
            </a:pPr>
            <a:r>
              <a:rPr lang="en-US" sz="3000" dirty="0">
                <a:solidFill>
                  <a:schemeClr val="tx1">
                    <a:lumMod val="50000"/>
                  </a:schemeClr>
                </a:solidFill>
                <a:latin typeface="Times New Roman" panose="02020603050405020304" pitchFamily="18" charset="0"/>
                <a:cs typeface="Times New Roman" panose="02020603050405020304" pitchFamily="18" charset="0"/>
              </a:rPr>
              <a:t>Develop policies and protocols</a:t>
            </a:r>
          </a:p>
          <a:p>
            <a:pPr marL="1280132" lvl="5" indent="-457190">
              <a:buFont typeface="Wingdings" panose="05000000000000000000" pitchFamily="2" charset="2"/>
              <a:buChar char="Ø"/>
            </a:pPr>
            <a:r>
              <a:rPr lang="en-US" sz="3000" dirty="0">
                <a:solidFill>
                  <a:schemeClr val="tx1">
                    <a:lumMod val="50000"/>
                  </a:schemeClr>
                </a:solidFill>
                <a:latin typeface="Times New Roman" panose="02020603050405020304" pitchFamily="18" charset="0"/>
                <a:cs typeface="Times New Roman" panose="02020603050405020304" pitchFamily="18" charset="0"/>
              </a:rPr>
              <a:t>Deliver training to staff</a:t>
            </a:r>
          </a:p>
          <a:p>
            <a:br>
              <a:rPr lang="en-US" sz="2400" u="sng" dirty="0"/>
            </a:br>
            <a:endParaRPr lang="en-US" sz="2400" u="sng" dirty="0"/>
          </a:p>
          <a:p>
            <a:endParaRPr lang="en-US" dirty="0"/>
          </a:p>
        </p:txBody>
      </p:sp>
    </p:spTree>
    <p:extLst>
      <p:ext uri="{BB962C8B-B14F-4D97-AF65-F5344CB8AC3E}">
        <p14:creationId xmlns:p14="http://schemas.microsoft.com/office/powerpoint/2010/main" val="38054427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New York </a:t>
            </a:r>
            <a:r>
              <a:rPr lang="en-US" dirty="0"/>
              <a:t>Public Health Law 2805-y</a:t>
            </a:r>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2500" b="1" dirty="0">
                <a:solidFill>
                  <a:schemeClr val="tx1">
                    <a:lumMod val="50000"/>
                  </a:schemeClr>
                </a:solidFill>
                <a:latin typeface="Times New Roman" panose="02020603050405020304" pitchFamily="18" charset="0"/>
                <a:cs typeface="Times New Roman" panose="02020603050405020304" pitchFamily="18" charset="0"/>
              </a:rPr>
              <a:t>Identification and Assessment of Human Trafficking Victims</a:t>
            </a:r>
          </a:p>
          <a:p>
            <a:pPr marL="788652" lvl="3" indent="-285744">
              <a:buFont typeface="Arial" panose="020B0604020202020204" pitchFamily="34" charset="0"/>
              <a:buChar char="•"/>
            </a:pPr>
            <a:r>
              <a:rPr lang="en-US" sz="2500" dirty="0">
                <a:solidFill>
                  <a:schemeClr val="tx1">
                    <a:lumMod val="50000"/>
                  </a:schemeClr>
                </a:solidFill>
                <a:latin typeface="Times New Roman" panose="02020603050405020304" pitchFamily="18" charset="0"/>
                <a:cs typeface="Times New Roman" panose="02020603050405020304" pitchFamily="18" charset="0"/>
              </a:rPr>
              <a:t>Mandatory report of human trafficking to the NYS State Central Register (CPS report) if the victim is under the age of 18</a:t>
            </a:r>
          </a:p>
          <a:p>
            <a:pPr marL="1419575" lvl="7" indent="-285744">
              <a:buFont typeface="Arial" panose="020B0604020202020204" pitchFamily="34" charset="0"/>
              <a:buChar char="•"/>
            </a:pPr>
            <a:r>
              <a:rPr lang="en-US" sz="2500" dirty="0">
                <a:solidFill>
                  <a:schemeClr val="tx1">
                    <a:lumMod val="50000"/>
                  </a:schemeClr>
                </a:solidFill>
                <a:latin typeface="Times New Roman" panose="02020603050405020304" pitchFamily="18" charset="0"/>
                <a:cs typeface="Times New Roman" panose="02020603050405020304" pitchFamily="18" charset="0"/>
              </a:rPr>
              <a:t>If perpetrator is parent/caregiver</a:t>
            </a:r>
          </a:p>
          <a:p>
            <a:pPr marL="1419575" lvl="7" indent="-285744">
              <a:buFont typeface="Arial" panose="020B0604020202020204" pitchFamily="34" charset="0"/>
              <a:buChar char="•"/>
            </a:pPr>
            <a:r>
              <a:rPr lang="en-US" sz="2500" dirty="0">
                <a:solidFill>
                  <a:schemeClr val="tx1">
                    <a:lumMod val="50000"/>
                  </a:schemeClr>
                </a:solidFill>
                <a:latin typeface="Times New Roman" panose="02020603050405020304" pitchFamily="18" charset="0"/>
                <a:cs typeface="Times New Roman" panose="02020603050405020304" pitchFamily="18" charset="0"/>
              </a:rPr>
              <a:t>If there is concern for neglect </a:t>
            </a:r>
          </a:p>
          <a:p>
            <a:pPr marL="1419575" lvl="7" indent="-285744">
              <a:buFont typeface="Arial" panose="020B0604020202020204" pitchFamily="34" charset="0"/>
              <a:buChar char="•"/>
            </a:pPr>
            <a:r>
              <a:rPr lang="en-US" sz="2500" dirty="0">
                <a:solidFill>
                  <a:schemeClr val="tx1">
                    <a:lumMod val="50000"/>
                  </a:schemeClr>
                </a:solidFill>
                <a:latin typeface="Times New Roman" panose="02020603050405020304" pitchFamily="18" charset="0"/>
                <a:cs typeface="Times New Roman" panose="02020603050405020304" pitchFamily="18" charset="0"/>
              </a:rPr>
              <a:t>If neither, can still call SCR, may make this a law enforcement referral, but consider age/consent of the patient!</a:t>
            </a:r>
          </a:p>
          <a:p>
            <a:pPr marL="1419575" lvl="7" indent="-285744">
              <a:buFont typeface="Arial" panose="020B0604020202020204" pitchFamily="34" charset="0"/>
              <a:buChar char="•"/>
            </a:pPr>
            <a:r>
              <a:rPr lang="en-US" sz="2500" dirty="0">
                <a:solidFill>
                  <a:schemeClr val="tx1">
                    <a:lumMod val="50000"/>
                  </a:schemeClr>
                </a:solidFill>
                <a:latin typeface="Times New Roman" panose="02020603050405020304" pitchFamily="18" charset="0"/>
                <a:cs typeface="Times New Roman" panose="02020603050405020304" pitchFamily="18" charset="0"/>
              </a:rPr>
              <a:t>Resource referral </a:t>
            </a:r>
          </a:p>
          <a:p>
            <a:pPr marL="1419575" lvl="7" indent="-285744">
              <a:buFont typeface="Arial" panose="020B0604020202020204" pitchFamily="34" charset="0"/>
              <a:buChar char="•"/>
            </a:pPr>
            <a:r>
              <a:rPr lang="en-US" sz="2500" dirty="0">
                <a:solidFill>
                  <a:schemeClr val="tx1">
                    <a:lumMod val="50000"/>
                  </a:schemeClr>
                </a:solidFill>
                <a:latin typeface="Times New Roman" panose="02020603050405020304" pitchFamily="18" charset="0"/>
                <a:cs typeface="Times New Roman" panose="02020603050405020304" pitchFamily="18" charset="0"/>
              </a:rPr>
              <a:t>Note: if imminent danger call 911!</a:t>
            </a:r>
            <a:r>
              <a:rPr lang="en-US" sz="3000" dirty="0">
                <a:solidFill>
                  <a:schemeClr val="tx1">
                    <a:lumMod val="50000"/>
                  </a:schemeClr>
                </a:solidFill>
                <a:latin typeface="Times New Roman" panose="02020603050405020304" pitchFamily="18" charset="0"/>
                <a:cs typeface="Times New Roman" panose="02020603050405020304" pitchFamily="18" charset="0"/>
              </a:rPr>
              <a:t> </a:t>
            </a:r>
          </a:p>
          <a:p>
            <a:pPr lvl="7" indent="0">
              <a:buNone/>
            </a:pPr>
            <a:r>
              <a:rPr lang="en-US" sz="3000" dirty="0">
                <a:solidFill>
                  <a:schemeClr val="tx1">
                    <a:lumMod val="50000"/>
                  </a:schemeClr>
                </a:solidFill>
                <a:latin typeface="Times New Roman" panose="02020603050405020304" pitchFamily="18" charset="0"/>
                <a:cs typeface="Times New Roman" panose="02020603050405020304" pitchFamily="18" charset="0"/>
              </a:rPr>
              <a:t>  </a:t>
            </a:r>
          </a:p>
          <a:p>
            <a:br>
              <a:rPr lang="en-US" sz="2400" u="sng" dirty="0"/>
            </a:br>
            <a:endParaRPr lang="en-US" sz="2400" u="sng" dirty="0"/>
          </a:p>
          <a:p>
            <a:endParaRPr lang="en-US" dirty="0"/>
          </a:p>
        </p:txBody>
      </p:sp>
    </p:spTree>
    <p:extLst>
      <p:ext uri="{BB962C8B-B14F-4D97-AF65-F5344CB8AC3E}">
        <p14:creationId xmlns:p14="http://schemas.microsoft.com/office/powerpoint/2010/main" val="22440539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Do If You Identify an Adult Victim?</a:t>
            </a:r>
          </a:p>
        </p:txBody>
      </p:sp>
      <p:sp>
        <p:nvSpPr>
          <p:cNvPr id="3" name="Content Placeholder 2"/>
          <p:cNvSpPr>
            <a:spLocks noGrp="1"/>
          </p:cNvSpPr>
          <p:nvPr>
            <p:ph idx="1"/>
          </p:nvPr>
        </p:nvSpPr>
        <p:spPr>
          <a:xfrm>
            <a:off x="457200" y="1143001"/>
            <a:ext cx="8229600" cy="4800599"/>
          </a:xfrm>
        </p:spPr>
        <p:txBody>
          <a:bodyPr/>
          <a:lstStyle/>
          <a:p>
            <a:pPr marL="285744" indent="-285744">
              <a:buFont typeface="Arial" panose="020B0604020202020204" pitchFamily="34" charset="0"/>
              <a:buChar char="•"/>
            </a:pPr>
            <a:r>
              <a:rPr lang="en-US" sz="2800" dirty="0">
                <a:solidFill>
                  <a:schemeClr val="tx1">
                    <a:lumMod val="50000"/>
                  </a:schemeClr>
                </a:solidFill>
                <a:latin typeface="+mn-lt"/>
              </a:rPr>
              <a:t>If they consent, you can make a referral to the Office of Temporary and Disability Assistance and Division of Criminal Justice Services for the victim to be confirmed.</a:t>
            </a:r>
          </a:p>
          <a:p>
            <a:pPr marL="285744" indent="-285744">
              <a:buFont typeface="Arial" panose="020B0604020202020204" pitchFamily="34" charset="0"/>
              <a:buChar char="•"/>
            </a:pPr>
            <a:r>
              <a:rPr lang="en-US" sz="2800" dirty="0">
                <a:solidFill>
                  <a:schemeClr val="tx1">
                    <a:lumMod val="50000"/>
                  </a:schemeClr>
                </a:solidFill>
                <a:latin typeface="+mn-lt"/>
              </a:rPr>
              <a:t>If they consent, you can refer them to law enforcement.</a:t>
            </a:r>
          </a:p>
          <a:p>
            <a:pPr marL="285744" indent="-285744">
              <a:buFont typeface="Arial" panose="020B0604020202020204" pitchFamily="34" charset="0"/>
              <a:buChar char="•"/>
            </a:pPr>
            <a:r>
              <a:rPr lang="en-US" sz="2800" dirty="0">
                <a:solidFill>
                  <a:schemeClr val="tx1">
                    <a:lumMod val="50000"/>
                  </a:schemeClr>
                </a:solidFill>
                <a:latin typeface="+mn-lt"/>
              </a:rPr>
              <a:t>If they do not consent to the two options above, you can:</a:t>
            </a:r>
          </a:p>
          <a:p>
            <a:pPr marL="690357" lvl="2" indent="-342893">
              <a:buFont typeface="Wingdings" panose="05000000000000000000" pitchFamily="2" charset="2"/>
              <a:buChar char="Ø"/>
            </a:pPr>
            <a:r>
              <a:rPr lang="en-US" sz="2400" dirty="0">
                <a:solidFill>
                  <a:schemeClr val="tx1">
                    <a:lumMod val="50000"/>
                  </a:schemeClr>
                </a:solidFill>
                <a:latin typeface="+mn-lt"/>
              </a:rPr>
              <a:t>Provide them with local trafficking resources or other local agencies who can provide assistance/support.</a:t>
            </a:r>
          </a:p>
          <a:p>
            <a:pPr marL="690357" lvl="2" indent="-342893">
              <a:buFont typeface="Wingdings" panose="05000000000000000000" pitchFamily="2" charset="2"/>
              <a:buChar char="Ø"/>
            </a:pPr>
            <a:r>
              <a:rPr lang="en-US" sz="2400" dirty="0">
                <a:solidFill>
                  <a:schemeClr val="tx1">
                    <a:lumMod val="50000"/>
                  </a:schemeClr>
                </a:solidFill>
                <a:latin typeface="+mn-lt"/>
              </a:rPr>
              <a:t>Provide them with the National Trafficking Hotline number for them to reach out for services when ready.</a:t>
            </a:r>
          </a:p>
        </p:txBody>
      </p:sp>
    </p:spTree>
    <p:extLst>
      <p:ext uri="{BB962C8B-B14F-4D97-AF65-F5344CB8AC3E}">
        <p14:creationId xmlns:p14="http://schemas.microsoft.com/office/powerpoint/2010/main" val="19706879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381000" y="1219201"/>
            <a:ext cx="8229600" cy="4800599"/>
          </a:xfrm>
        </p:spPr>
        <p:txBody>
          <a:bodyPr/>
          <a:lstStyle/>
          <a:p>
            <a:pPr marL="285744" indent="-285744">
              <a:buFont typeface="Arial" panose="020B0604020202020204" pitchFamily="34" charset="0"/>
              <a:buChar char="•"/>
            </a:pPr>
            <a:r>
              <a:rPr lang="en-US" sz="2400" dirty="0"/>
              <a:t>Department of Health Human Trafficking Webpage:</a:t>
            </a:r>
          </a:p>
          <a:p>
            <a:r>
              <a:rPr lang="en-US" sz="2400" dirty="0"/>
              <a:t>     </a:t>
            </a:r>
            <a:r>
              <a:rPr lang="en-US" sz="2400" dirty="0">
                <a:hlinkClick r:id="rId2"/>
              </a:rPr>
              <a:t>https://www.health.ny.gov/prevention/human_trafficking/</a:t>
            </a:r>
            <a:r>
              <a:rPr lang="en-US" sz="2400" dirty="0"/>
              <a:t> </a:t>
            </a:r>
          </a:p>
          <a:p>
            <a:endParaRPr lang="en-US" sz="2400" dirty="0"/>
          </a:p>
          <a:p>
            <a:pPr marL="342893" indent="-342893">
              <a:buFont typeface="Arial" panose="020B0604020202020204" pitchFamily="34" charset="0"/>
              <a:buChar char="•"/>
            </a:pPr>
            <a:r>
              <a:rPr lang="en-US" sz="2400" dirty="0"/>
              <a:t>Office of Temporary and Disability Services Assistance to Trafficking Victims Program: </a:t>
            </a:r>
            <a:r>
              <a:rPr lang="en-US" sz="2400" dirty="0">
                <a:hlinkClick r:id="rId3"/>
              </a:rPr>
              <a:t>http://otda.ny.gov/programs/bria/trafficking.asp</a:t>
            </a:r>
            <a:r>
              <a:rPr lang="en-US" sz="2400" dirty="0"/>
              <a:t> </a:t>
            </a:r>
          </a:p>
          <a:p>
            <a:pPr marL="342893" indent="-342893">
              <a:buFont typeface="Arial" panose="020B0604020202020204" pitchFamily="34" charset="0"/>
              <a:buChar char="•"/>
            </a:pPr>
            <a:endParaRPr lang="en-US" sz="2400" dirty="0"/>
          </a:p>
          <a:p>
            <a:pPr marL="342893" indent="-342893">
              <a:buFont typeface="Arial" panose="020B0604020202020204" pitchFamily="34" charset="0"/>
              <a:buChar char="•"/>
            </a:pPr>
            <a:r>
              <a:rPr lang="en-US" sz="2400" dirty="0"/>
              <a:t>Office of Children and Family Services Child Trafficking Webpage:  </a:t>
            </a:r>
            <a:r>
              <a:rPr lang="en-US" sz="2400" dirty="0">
                <a:hlinkClick r:id="rId4"/>
              </a:rPr>
              <a:t>https://ocfs.ny.gov/main/humantrafficking/resources.asp</a:t>
            </a:r>
            <a:r>
              <a:rPr lang="en-US" sz="2400" dirty="0"/>
              <a:t> </a:t>
            </a:r>
          </a:p>
          <a:p>
            <a:pPr marL="342893" indent="-342893">
              <a:buFont typeface="Arial" panose="020B0604020202020204" pitchFamily="34" charset="0"/>
              <a:buChar char="•"/>
            </a:pPr>
            <a:endParaRPr lang="en-US" sz="2400" dirty="0"/>
          </a:p>
          <a:p>
            <a:endParaRPr lang="en-US" sz="2400" dirty="0"/>
          </a:p>
        </p:txBody>
      </p:sp>
    </p:spTree>
    <p:extLst>
      <p:ext uri="{BB962C8B-B14F-4D97-AF65-F5344CB8AC3E}">
        <p14:creationId xmlns:p14="http://schemas.microsoft.com/office/powerpoint/2010/main" val="38774963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381000" y="990601"/>
            <a:ext cx="8229600" cy="4800599"/>
          </a:xfrm>
        </p:spPr>
        <p:txBody>
          <a:bodyPr/>
          <a:lstStyle/>
          <a:p>
            <a:endParaRPr lang="en-US" sz="2400" dirty="0"/>
          </a:p>
          <a:p>
            <a:pPr marL="342893" indent="-342893">
              <a:buFont typeface="Arial" panose="020B0604020202020204" pitchFamily="34" charset="0"/>
              <a:buChar char="•"/>
            </a:pPr>
            <a:r>
              <a:rPr lang="en-US" sz="2800" dirty="0"/>
              <a:t>Polaris- National Trafficking Resource Center:</a:t>
            </a:r>
          </a:p>
          <a:p>
            <a:r>
              <a:rPr lang="en-US" sz="2800" dirty="0"/>
              <a:t>     </a:t>
            </a:r>
            <a:r>
              <a:rPr lang="en-US" sz="2800" dirty="0">
                <a:hlinkClick r:id="rId2"/>
              </a:rPr>
              <a:t>https://polarisproject.org/human-trafficking</a:t>
            </a:r>
            <a:r>
              <a:rPr lang="en-US" sz="2800" dirty="0"/>
              <a:t> </a:t>
            </a:r>
          </a:p>
          <a:p>
            <a:endParaRPr lang="en-US" sz="2800" dirty="0"/>
          </a:p>
          <a:p>
            <a:pPr marL="845801" lvl="3" indent="-342893">
              <a:buFont typeface="Wingdings" panose="05000000000000000000" pitchFamily="2" charset="2"/>
              <a:buChar char="Ø"/>
            </a:pPr>
            <a:r>
              <a:rPr lang="en-US" sz="2800" dirty="0"/>
              <a:t>	National Human Trafficking Hotline 1 (888) 373-7888</a:t>
            </a:r>
          </a:p>
          <a:p>
            <a:pPr marL="845801" lvl="3" indent="-342893">
              <a:buFont typeface="Wingdings" panose="05000000000000000000" pitchFamily="2" charset="2"/>
              <a:buChar char="Ø"/>
            </a:pPr>
            <a:r>
              <a:rPr lang="en-US" sz="2800" dirty="0"/>
              <a:t> </a:t>
            </a:r>
            <a:r>
              <a:rPr lang="en-US" sz="2800" dirty="0" err="1"/>
              <a:t>BeFree</a:t>
            </a:r>
            <a:r>
              <a:rPr lang="en-US" sz="2800" dirty="0"/>
              <a:t> </a:t>
            </a:r>
            <a:r>
              <a:rPr lang="en-US" sz="2800" dirty="0" err="1"/>
              <a:t>Textline</a:t>
            </a:r>
            <a:r>
              <a:rPr lang="en-US" sz="2800" dirty="0"/>
              <a:t> Text "</a:t>
            </a:r>
            <a:r>
              <a:rPr lang="en-US" sz="2800" dirty="0" err="1"/>
              <a:t>BeFree</a:t>
            </a:r>
            <a:r>
              <a:rPr lang="en-US" sz="2800" dirty="0"/>
              <a:t>" (233733)</a:t>
            </a:r>
          </a:p>
        </p:txBody>
      </p:sp>
    </p:spTree>
    <p:extLst>
      <p:ext uri="{BB962C8B-B14F-4D97-AF65-F5344CB8AC3E}">
        <p14:creationId xmlns:p14="http://schemas.microsoft.com/office/powerpoint/2010/main" val="9435920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Rectangle"/>
          <p:cNvSpPr/>
          <p:nvPr/>
        </p:nvSpPr>
        <p:spPr>
          <a:xfrm>
            <a:off x="203995" y="299045"/>
            <a:ext cx="8736013" cy="6209110"/>
          </a:xfrm>
          <a:prstGeom prst="rect">
            <a:avLst/>
          </a:prstGeom>
          <a:gradFill>
            <a:gsLst>
              <a:gs pos="0">
                <a:srgbClr val="FFFFFF">
                  <a:alpha val="32906"/>
                </a:srgbClr>
              </a:gs>
              <a:gs pos="100000">
                <a:srgbClr val="E1D7E3"/>
              </a:gs>
            </a:gsLst>
            <a:lin ang="7621676"/>
          </a:gradFill>
          <a:ln w="12700">
            <a:miter lim="400000"/>
          </a:ln>
        </p:spPr>
        <p:txBody>
          <a:bodyPr lIns="21336" tIns="21336" rIns="21336" bIns="21336" anchor="ctr"/>
          <a:lstStyle/>
          <a:p>
            <a:pPr algn="ctr" defTabSz="346702" hangingPunct="0">
              <a:defRPr sz="3200"/>
            </a:pPr>
            <a:endParaRPr sz="1300" kern="0">
              <a:solidFill>
                <a:srgbClr val="000000"/>
              </a:solidFill>
              <a:sym typeface="Helvetica Light"/>
            </a:endParaRPr>
          </a:p>
        </p:txBody>
      </p:sp>
      <p:sp>
        <p:nvSpPr>
          <p:cNvPr id="390" name="Slide Number"/>
          <p:cNvSpPr txBox="1">
            <a:spLocks noGrp="1"/>
          </p:cNvSpPr>
          <p:nvPr>
            <p:ph type="sldNum" sz="quarter" idx="2"/>
          </p:nvPr>
        </p:nvSpPr>
        <p:spPr>
          <a:xfrm>
            <a:off x="8790753" y="6596330"/>
            <a:ext cx="235450" cy="168316"/>
          </a:xfrm>
          <a:prstGeom prst="rect">
            <a:avLst/>
          </a:prstGeom>
          <a:extLst>
            <a:ext uri="{C572A759-6A51-4108-AA02-DFA0A04FC94B}">
              <ma14:wrappingTextBoxFlag xmlns="" xmlns:ma14="http://schemas.microsoft.com/office/mac/drawingml/2011/main" val="1"/>
            </a:ext>
          </a:extLst>
        </p:spPr>
        <p:txBody>
          <a:bodyPr lIns="30004" tIns="30004" rIns="30004" bIns="30004"/>
          <a:lstStyle>
            <a:lvl1pPr defTabSz="345035"/>
          </a:lstStyle>
          <a:p>
            <a:fld id="{86CB4B4D-7CA3-9044-876B-883B54F8677D}" type="slidenum">
              <a:rPr/>
              <a:pPr/>
              <a:t>115</a:t>
            </a:fld>
            <a:endParaRPr/>
          </a:p>
        </p:txBody>
      </p:sp>
      <p:sp>
        <p:nvSpPr>
          <p:cNvPr id="392" name="How can systems serve and support the exploited…"/>
          <p:cNvSpPr txBox="1"/>
          <p:nvPr/>
        </p:nvSpPr>
        <p:spPr>
          <a:xfrm>
            <a:off x="1993902" y="3530585"/>
            <a:ext cx="5156199" cy="597087"/>
          </a:xfrm>
          <a:prstGeom prst="rect">
            <a:avLst/>
          </a:prstGeom>
          <a:ln w="12700">
            <a:miter lim="400000"/>
          </a:ln>
          <a:extLst>
            <a:ext uri="{C572A759-6A51-4108-AA02-DFA0A04FC94B}">
              <ma14:wrappingTextBoxFlag xmlns="" xmlns:ma14="http://schemas.microsoft.com/office/mac/drawingml/2011/main" val="1"/>
            </a:ext>
          </a:extLst>
        </p:spPr>
        <p:txBody>
          <a:bodyPr wrap="square" lIns="21336" tIns="21336" rIns="21336" bIns="21336" anchor="ctr">
            <a:spAutoFit/>
          </a:bodyPr>
          <a:lstStyle/>
          <a:p>
            <a:pPr algn="ctr" defTabSz="346702" hangingPunct="0">
              <a:lnSpc>
                <a:spcPct val="150000"/>
              </a:lnSpc>
              <a:defRPr sz="2200" spc="88">
                <a:solidFill>
                  <a:srgbClr val="414141"/>
                </a:solidFill>
                <a:latin typeface="Open Sans Regular"/>
                <a:ea typeface="Open Sans Regular"/>
                <a:cs typeface="Open Sans Regular"/>
                <a:sym typeface="Open Sans Regular"/>
              </a:defRPr>
            </a:pPr>
            <a:r>
              <a:rPr lang="en-US" sz="1200" kern="0" spc="37" dirty="0">
                <a:solidFill>
                  <a:srgbClr val="414141"/>
                </a:solidFill>
                <a:latin typeface="Open Sans Regular"/>
                <a:ea typeface="Open Sans Regular"/>
                <a:cs typeface="Open Sans Regular"/>
                <a:sym typeface="Open Sans Regular"/>
              </a:rPr>
              <a:t>How can individuals and systems work to provide long-term, trauma-informed support that victims need to take a different path</a:t>
            </a:r>
            <a:endParaRPr sz="1200" kern="0" spc="37" dirty="0">
              <a:solidFill>
                <a:srgbClr val="414141"/>
              </a:solidFill>
              <a:latin typeface="Open Sans Regular"/>
              <a:ea typeface="Open Sans Regular"/>
              <a:cs typeface="Open Sans Regular"/>
              <a:sym typeface="Open Sans Regular"/>
            </a:endParaRPr>
          </a:p>
        </p:txBody>
      </p:sp>
      <p:grpSp>
        <p:nvGrpSpPr>
          <p:cNvPr id="4" name="Group 3">
            <a:extLst>
              <a:ext uri="{FF2B5EF4-FFF2-40B4-BE49-F238E27FC236}">
                <a16:creationId xmlns:a16="http://schemas.microsoft.com/office/drawing/2014/main" id="{F06623CD-4AC2-284A-ABAC-D31FB7C47298}"/>
              </a:ext>
            </a:extLst>
          </p:cNvPr>
          <p:cNvGrpSpPr/>
          <p:nvPr/>
        </p:nvGrpSpPr>
        <p:grpSpPr>
          <a:xfrm>
            <a:off x="1289741" y="2232896"/>
            <a:ext cx="6564521" cy="1210645"/>
            <a:chOff x="3439306" y="4775755"/>
            <a:chExt cx="17505388" cy="2421289"/>
          </a:xfrm>
        </p:grpSpPr>
        <p:sp>
          <p:nvSpPr>
            <p:cNvPr id="393" name="change"/>
            <p:cNvSpPr txBox="1"/>
            <p:nvPr/>
          </p:nvSpPr>
          <p:spPr>
            <a:xfrm>
              <a:off x="3439306" y="5752996"/>
              <a:ext cx="17505388" cy="1444048"/>
            </a:xfrm>
            <a:prstGeom prst="rect">
              <a:avLst/>
            </a:prstGeom>
            <a:ln w="12700">
              <a:miter lim="400000"/>
            </a:ln>
            <a:extLst>
              <a:ext uri="{C572A759-6A51-4108-AA02-DFA0A04FC94B}">
                <ma14:wrappingTextBoxFlag xmlns="" xmlns:ma14="http://schemas.microsoft.com/office/mac/drawingml/2011/main" val="1"/>
              </a:ext>
            </a:extLst>
          </p:spPr>
          <p:txBody>
            <a:bodyPr lIns="38080" tIns="38080" rIns="38080" bIns="38080" anchor="ctr"/>
            <a:lstStyle>
              <a:lvl1pPr>
                <a:lnSpc>
                  <a:spcPct val="80000"/>
                </a:lnSpc>
                <a:defRPr sz="9500" cap="all" spc="949">
                  <a:solidFill>
                    <a:srgbClr val="E46F9F">
                      <a:alpha val="50000"/>
                    </a:srgbClr>
                  </a:solidFill>
                  <a:latin typeface="Open Sans Bold"/>
                  <a:ea typeface="Open Sans Bold"/>
                  <a:cs typeface="Open Sans Bold"/>
                  <a:sym typeface="Open Sans Bold"/>
                </a:defRPr>
              </a:lvl1pPr>
            </a:lstStyle>
            <a:p>
              <a:pPr algn="ctr" defTabSz="346702" hangingPunct="0"/>
              <a:r>
                <a:rPr sz="5000" kern="0" dirty="0">
                  <a:solidFill>
                    <a:srgbClr val="BAA0CA">
                      <a:alpha val="50000"/>
                    </a:srgbClr>
                  </a:solidFill>
                </a:rPr>
                <a:t>change</a:t>
              </a:r>
            </a:p>
          </p:txBody>
        </p:sp>
        <p:sp>
          <p:nvSpPr>
            <p:cNvPr id="11" name="STEPS TOWARD">
              <a:extLst>
                <a:ext uri="{FF2B5EF4-FFF2-40B4-BE49-F238E27FC236}">
                  <a16:creationId xmlns:a16="http://schemas.microsoft.com/office/drawing/2014/main" id="{373630A1-1091-A944-89B9-11F7FB800C62}"/>
                </a:ext>
              </a:extLst>
            </p:cNvPr>
            <p:cNvSpPr txBox="1"/>
            <p:nvPr/>
          </p:nvSpPr>
          <p:spPr>
            <a:xfrm>
              <a:off x="7770256" y="4775755"/>
              <a:ext cx="8838828" cy="683370"/>
            </a:xfrm>
            <a:prstGeom prst="rect">
              <a:avLst/>
            </a:prstGeom>
            <a:ln w="12700">
              <a:miter lim="400000"/>
            </a:ln>
            <a:extLst>
              <a:ext uri="{C572A759-6A51-4108-AA02-DFA0A04FC94B}">
                <ma14:wrappingTextBoxFlag xmlns="" xmlns:ma14="http://schemas.microsoft.com/office/mac/drawingml/2011/main" val="1"/>
              </a:ext>
            </a:extLst>
          </p:spPr>
          <p:txBody>
            <a:bodyPr lIns="38080" tIns="38080" rIns="38080" bIns="38080" anchor="ctr"/>
            <a:lstStyle>
              <a:lvl1pPr>
                <a:lnSpc>
                  <a:spcPct val="80000"/>
                </a:lnSpc>
                <a:defRPr sz="3300" cap="all" spc="98">
                  <a:solidFill>
                    <a:srgbClr val="E46F9F"/>
                  </a:solidFill>
                  <a:latin typeface="Open Sans Condensed Bold"/>
                  <a:ea typeface="Open Sans Condensed Bold"/>
                  <a:cs typeface="Open Sans Condensed Bold"/>
                  <a:sym typeface="Open Sans Condensed Bold"/>
                </a:defRPr>
              </a:lvl1pPr>
            </a:lstStyle>
            <a:p>
              <a:pPr algn="ctr" defTabSz="346702" hangingPunct="0"/>
              <a:r>
                <a:rPr sz="2100" kern="0" spc="252" dirty="0">
                  <a:solidFill>
                    <a:srgbClr val="BAA0CA"/>
                  </a:solidFill>
                </a:rPr>
                <a:t>STEPS TOWARD</a:t>
              </a:r>
            </a:p>
          </p:txBody>
        </p:sp>
      </p:grpSp>
      <p:sp>
        <p:nvSpPr>
          <p:cNvPr id="14" name="Immigration">
            <a:extLst>
              <a:ext uri="{FF2B5EF4-FFF2-40B4-BE49-F238E27FC236}">
                <a16:creationId xmlns:a16="http://schemas.microsoft.com/office/drawing/2014/main" id="{DF700A9A-B2C9-E248-8A17-3A5741AEE121}"/>
              </a:ext>
            </a:extLst>
          </p:cNvPr>
          <p:cNvSpPr txBox="1"/>
          <p:nvPr/>
        </p:nvSpPr>
        <p:spPr>
          <a:xfrm>
            <a:off x="188755" y="25869"/>
            <a:ext cx="2052871" cy="295648"/>
          </a:xfrm>
          <a:prstGeom prst="rect">
            <a:avLst/>
          </a:prstGeom>
          <a:ln w="12700">
            <a:miter lim="400000"/>
          </a:ln>
          <a:extLst>
            <a:ext uri="{C572A759-6A51-4108-AA02-DFA0A04FC94B}">
              <ma14:wrappingTextBoxFlag xmlns="" xmlns:ma14="http://schemas.microsoft.com/office/mac/drawingml/2011/main" val="1"/>
            </a:ext>
          </a:extLst>
        </p:spPr>
        <p:txBody>
          <a:bodyPr lIns="15994" tIns="15994" rIns="15994" bIns="15994" anchor="ctr"/>
          <a:lstStyle>
            <a:lvl1pPr algn="l">
              <a:defRPr sz="2400" u="sng" spc="95">
                <a:solidFill>
                  <a:srgbClr val="2338A4"/>
                </a:solidFill>
                <a:latin typeface="Halant SemiBold"/>
                <a:ea typeface="Halant SemiBold"/>
                <a:cs typeface="Halant SemiBold"/>
                <a:sym typeface="Halant SemiBold"/>
              </a:defRPr>
            </a:lvl1pPr>
          </a:lstStyle>
          <a:p>
            <a:pPr defTabSz="346702" hangingPunct="0"/>
            <a:r>
              <a:rPr lang="en-US" b="1" kern="0" dirty="0">
                <a:solidFill>
                  <a:srgbClr val="3E64AF"/>
                </a:solidFill>
              </a:rPr>
              <a:t>The Long Exit</a:t>
            </a:r>
          </a:p>
        </p:txBody>
      </p:sp>
      <p:pic>
        <p:nvPicPr>
          <p:cNvPr id="15" name="Picture 14">
            <a:extLst>
              <a:ext uri="{FF2B5EF4-FFF2-40B4-BE49-F238E27FC236}">
                <a16:creationId xmlns:a16="http://schemas.microsoft.com/office/drawing/2014/main" id="{ED0B8EDF-B3C4-1541-B0DF-F8B569DA5C1A}"/>
              </a:ext>
            </a:extLst>
          </p:cNvPr>
          <p:cNvPicPr>
            <a:picLocks noChangeAspect="1"/>
          </p:cNvPicPr>
          <p:nvPr/>
        </p:nvPicPr>
        <p:blipFill>
          <a:blip r:embed="rId2"/>
          <a:stretch>
            <a:fillRect/>
          </a:stretch>
        </p:blipFill>
        <p:spPr>
          <a:xfrm>
            <a:off x="207170" y="4564365"/>
            <a:ext cx="8729663" cy="685800"/>
          </a:xfrm>
          <a:prstGeom prst="rect">
            <a:avLst/>
          </a:prstGeom>
        </p:spPr>
      </p:pic>
      <p:pic>
        <p:nvPicPr>
          <p:cNvPr id="16" name="Picture 15">
            <a:extLst>
              <a:ext uri="{FF2B5EF4-FFF2-40B4-BE49-F238E27FC236}">
                <a16:creationId xmlns:a16="http://schemas.microsoft.com/office/drawing/2014/main" id="{68B2D091-913D-9E46-85AC-213B4999B3DA}"/>
              </a:ext>
            </a:extLst>
          </p:cNvPr>
          <p:cNvPicPr>
            <a:picLocks noChangeAspect="1"/>
          </p:cNvPicPr>
          <p:nvPr/>
        </p:nvPicPr>
        <p:blipFill>
          <a:blip r:embed="rId3"/>
          <a:stretch>
            <a:fillRect/>
          </a:stretch>
        </p:blipFill>
        <p:spPr>
          <a:xfrm>
            <a:off x="207170" y="4433901"/>
            <a:ext cx="8729663" cy="615950"/>
          </a:xfrm>
          <a:prstGeom prst="rect">
            <a:avLst/>
          </a:prstGeom>
        </p:spPr>
      </p:pic>
      <p:pic>
        <p:nvPicPr>
          <p:cNvPr id="17" name="Picture 16">
            <a:extLst>
              <a:ext uri="{FF2B5EF4-FFF2-40B4-BE49-F238E27FC236}">
                <a16:creationId xmlns:a16="http://schemas.microsoft.com/office/drawing/2014/main" id="{98AE11F3-F772-CA43-BCDD-79385A02483C}"/>
              </a:ext>
            </a:extLst>
          </p:cNvPr>
          <p:cNvPicPr>
            <a:picLocks noChangeAspect="1"/>
          </p:cNvPicPr>
          <p:nvPr/>
        </p:nvPicPr>
        <p:blipFill>
          <a:blip r:embed="rId4"/>
          <a:stretch>
            <a:fillRect/>
          </a:stretch>
        </p:blipFill>
        <p:spPr>
          <a:xfrm>
            <a:off x="207170" y="4837541"/>
            <a:ext cx="8729663" cy="577850"/>
          </a:xfrm>
          <a:prstGeom prst="rect">
            <a:avLst/>
          </a:prstGeom>
        </p:spPr>
      </p:pic>
    </p:spTree>
    <p:extLst>
      <p:ext uri="{BB962C8B-B14F-4D97-AF65-F5344CB8AC3E}">
        <p14:creationId xmlns:p14="http://schemas.microsoft.com/office/powerpoint/2010/main" val="2073396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pPr algn="ctr"/>
            <a:r>
              <a:rPr lang="en-US" sz="3000" dirty="0">
                <a:solidFill>
                  <a:schemeClr val="tx1">
                    <a:lumMod val="50000"/>
                  </a:schemeClr>
                </a:solidFill>
                <a:hlinkClick r:id="rId3"/>
              </a:rPr>
              <a:t>dkaplan2@northwell.edu</a:t>
            </a:r>
            <a:endParaRPr lang="en-US" sz="3000" dirty="0">
              <a:solidFill>
                <a:schemeClr val="tx1">
                  <a:lumMod val="50000"/>
                </a:schemeClr>
              </a:solidFill>
            </a:endParaRPr>
          </a:p>
          <a:p>
            <a:pPr algn="ctr"/>
            <a:r>
              <a:rPr lang="en-US" sz="3000" dirty="0">
                <a:solidFill>
                  <a:schemeClr val="tx1">
                    <a:lumMod val="50000"/>
                  </a:schemeClr>
                </a:solidFill>
              </a:rPr>
              <a:t>718-226-3224</a:t>
            </a:r>
          </a:p>
        </p:txBody>
      </p:sp>
      <p:pic>
        <p:nvPicPr>
          <p:cNvPr id="4" name="Picture 2" descr="Image result for beatles hel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7290" y="2438401"/>
            <a:ext cx="4724400" cy="320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77658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304800"/>
          </a:xfrm>
        </p:spPr>
        <p:txBody>
          <a:bodyPr/>
          <a:lstStyle/>
          <a:p>
            <a:r>
              <a:rPr lang="en-US" sz="1800" dirty="0"/>
              <a:t>References</a:t>
            </a:r>
          </a:p>
        </p:txBody>
      </p:sp>
      <p:sp>
        <p:nvSpPr>
          <p:cNvPr id="3" name="Content Placeholder 2"/>
          <p:cNvSpPr>
            <a:spLocks noGrp="1"/>
          </p:cNvSpPr>
          <p:nvPr>
            <p:ph idx="1"/>
          </p:nvPr>
        </p:nvSpPr>
        <p:spPr>
          <a:xfrm>
            <a:off x="228600" y="228600"/>
            <a:ext cx="8610600" cy="6248400"/>
          </a:xfrm>
        </p:spPr>
        <p:txBody>
          <a:bodyPr/>
          <a:lstStyle/>
          <a:p>
            <a:r>
              <a:rPr lang="en-US" sz="1200" dirty="0"/>
              <a:t>http://www.againstourwill.org/</a:t>
            </a:r>
          </a:p>
          <a:p>
            <a:r>
              <a:rPr lang="en-US" sz="1200" dirty="0"/>
              <a:t>Amsterdam prostitution - Amsterdam.info, www.amsterdam.info › Red Light District</a:t>
            </a:r>
          </a:p>
          <a:p>
            <a:r>
              <a:rPr lang="en-US" sz="1200" dirty="0"/>
              <a:t>APSAC.  The Commercial Sexual Exploitation of Children: The Medical Provider’s Role in Identification, Assessment and Treatment. </a:t>
            </a:r>
          </a:p>
          <a:p>
            <a:r>
              <a:rPr lang="en-US" altLang="en-US" sz="1200" dirty="0"/>
              <a:t>Beck M, </a:t>
            </a:r>
            <a:r>
              <a:rPr lang="en-US" altLang="en-US" sz="1200" dirty="0" err="1"/>
              <a:t>Lineer</a:t>
            </a:r>
            <a:r>
              <a:rPr lang="en-US" altLang="en-US" sz="1200" dirty="0"/>
              <a:t> M, </a:t>
            </a:r>
            <a:r>
              <a:rPr lang="en-US" altLang="en-US" sz="1200" dirty="0" err="1"/>
              <a:t>Melzer</a:t>
            </a:r>
            <a:r>
              <a:rPr lang="en-US" altLang="en-US" sz="1200" dirty="0"/>
              <a:t>-Lange M, Simpson P, Nugent M, </a:t>
            </a:r>
            <a:r>
              <a:rPr lang="en-US" altLang="en-US" sz="1200" dirty="0" err="1"/>
              <a:t>Rabbitt</a:t>
            </a:r>
            <a:r>
              <a:rPr lang="en-US" altLang="en-US" sz="1200" dirty="0"/>
              <a:t> A. Medical providers' understanding of sex trafficking and their experience with at-risk patients. </a:t>
            </a:r>
            <a:r>
              <a:rPr lang="en-US" altLang="en-US" sz="1200" i="1" dirty="0"/>
              <a:t>Pediatrics.</a:t>
            </a:r>
            <a:r>
              <a:rPr lang="en-US" altLang="en-US" sz="1200" dirty="0"/>
              <a:t> 2015;135(4):e895-e902 </a:t>
            </a:r>
          </a:p>
          <a:p>
            <a:r>
              <a:rPr lang="en-US" sz="1200" dirty="0"/>
              <a:t>Campos, et. Al. Reaching the Unreachable: Providing STI Control Services to Female Sex Workers via Mobile Team Outreach. </a:t>
            </a:r>
            <a:r>
              <a:rPr lang="en-US" sz="1200" i="1" dirty="0"/>
              <a:t>PLOS ONE</a:t>
            </a:r>
            <a:r>
              <a:rPr lang="en-US" sz="1200" dirty="0"/>
              <a:t>. November 2013,  Volume 8, Issue 11. </a:t>
            </a:r>
          </a:p>
          <a:p>
            <a:r>
              <a:rPr lang="en-US" sz="1200" dirty="0"/>
              <a:t>Clawson, et al. Human Trafficking Into and Within the United States:  A Review of the Literature. Study of HHS Programs Serving Human Trafficking Victims. 2009. http://aspe.hhs.gov/hsp/07/HumanTrafficking/LitRev/  </a:t>
            </a:r>
          </a:p>
          <a:p>
            <a:r>
              <a:rPr lang="en-US" sz="1200" dirty="0"/>
              <a:t>Edwards JM, </a:t>
            </a:r>
            <a:r>
              <a:rPr lang="en-US" sz="1200" dirty="0" err="1"/>
              <a:t>Iritani</a:t>
            </a:r>
            <a:r>
              <a:rPr lang="en-US" sz="1200" dirty="0"/>
              <a:t> BJ, </a:t>
            </a:r>
            <a:r>
              <a:rPr lang="en-US" sz="1200" dirty="0" err="1"/>
              <a:t>Hallfors</a:t>
            </a:r>
            <a:r>
              <a:rPr lang="en-US" sz="1200" dirty="0"/>
              <a:t> DD. Prevalence and correlates of exchanging sex for drugs or money among adolescents in the United States. Sex </a:t>
            </a:r>
            <a:r>
              <a:rPr lang="en-US" sz="1200" dirty="0" err="1"/>
              <a:t>Transm</a:t>
            </a:r>
            <a:r>
              <a:rPr lang="en-US" sz="1200" dirty="0"/>
              <a:t> Infect. 2006;82:354–358.</a:t>
            </a:r>
          </a:p>
          <a:p>
            <a:r>
              <a:rPr lang="en-US" sz="1200" dirty="0"/>
              <a:t>Edwards, et al. Prevalence and correlates of exchanging sex for drugs or money among adolescents in the United States. </a:t>
            </a:r>
            <a:r>
              <a:rPr lang="en-US" sz="1200" i="1" dirty="0"/>
              <a:t>Sex </a:t>
            </a:r>
            <a:r>
              <a:rPr lang="en-US" sz="1200" i="1" dirty="0" err="1"/>
              <a:t>Transm</a:t>
            </a:r>
            <a:r>
              <a:rPr lang="en-US" sz="1200" i="1" dirty="0"/>
              <a:t> Infect</a:t>
            </a:r>
            <a:r>
              <a:rPr lang="en-US" sz="1200" dirty="0"/>
              <a:t>. Oct 2006; 82(5): 354–358. </a:t>
            </a:r>
          </a:p>
          <a:p>
            <a:r>
              <a:rPr lang="en-US" sz="1200" dirty="0"/>
              <a:t>Estes, Richard and Weiner, </a:t>
            </a:r>
            <a:r>
              <a:rPr lang="en-US" sz="1200" dirty="0" err="1"/>
              <a:t>Niel</a:t>
            </a:r>
            <a:r>
              <a:rPr lang="en-US" sz="1200" dirty="0"/>
              <a:t>. The Commercial Sexual Exploitation of Children In the U. S., Canada and Mexico. </a:t>
            </a:r>
            <a:r>
              <a:rPr lang="en-US" sz="1200" i="1" dirty="0"/>
              <a:t>Executive Summary of the U.S. National Study</a:t>
            </a:r>
            <a:r>
              <a:rPr lang="en-US" sz="1200" dirty="0"/>
              <a:t>.  2001.</a:t>
            </a:r>
          </a:p>
          <a:p>
            <a:r>
              <a:rPr lang="en-US" sz="1200" dirty="0"/>
              <a:t>Farley, Melissa. Human Trafficking and Prostitution, 2008. http://prostitutionresearch.com/pub_author/melissa-farley</a:t>
            </a:r>
          </a:p>
          <a:p>
            <a:r>
              <a:rPr lang="en-US" sz="1200" dirty="0"/>
              <a:t>Farrell, A., McDevitt, J., &amp; </a:t>
            </a:r>
            <a:r>
              <a:rPr lang="en-US" sz="1200" dirty="0" err="1"/>
              <a:t>Fahy</a:t>
            </a:r>
            <a:r>
              <a:rPr lang="en-US" sz="1200" dirty="0"/>
              <a:t>, S. (2010). Where are all the victims?: Understanding the determinants of official  identification of human trafficking incidents. Criminology &amp; Public Policy, 9(2), 201–233. doi:10.1111/j.1745-9133.2010.00621.x</a:t>
            </a:r>
          </a:p>
          <a:p>
            <a:r>
              <a:rPr lang="en-US" sz="1200" dirty="0" err="1"/>
              <a:t>Fragoso</a:t>
            </a:r>
            <a:r>
              <a:rPr lang="en-US" sz="1200" dirty="0"/>
              <a:t>, </a:t>
            </a:r>
            <a:r>
              <a:rPr lang="en-US" sz="1200" dirty="0" err="1"/>
              <a:t>Margaux</a:t>
            </a:r>
            <a:r>
              <a:rPr lang="en-US" sz="1200" dirty="0"/>
              <a:t>.  </a:t>
            </a:r>
            <a:r>
              <a:rPr lang="en-US" sz="1200" i="1" dirty="0"/>
              <a:t>Tiger, Tiger</a:t>
            </a:r>
            <a:r>
              <a:rPr lang="en-US" sz="1200" dirty="0"/>
              <a:t>.</a:t>
            </a:r>
            <a:r>
              <a:rPr lang="de-DE" sz="1200" dirty="0"/>
              <a:t> </a:t>
            </a:r>
            <a:r>
              <a:rPr lang="en-US" sz="1200" dirty="0"/>
              <a:t>Penguin Books Limited, Mar 31, 2011</a:t>
            </a:r>
          </a:p>
          <a:p>
            <a:r>
              <a:rPr lang="en-US" sz="1200" dirty="0"/>
              <a:t>Frieda, et. Al. Evidence-based treatment guidelines for sexually transmitted infections developed with and for female sex workers. </a:t>
            </a:r>
            <a:r>
              <a:rPr lang="en-US" sz="1200" i="1" dirty="0"/>
              <a:t>Tropical Medicine and International Health</a:t>
            </a:r>
            <a:r>
              <a:rPr lang="en-US" sz="1200" dirty="0"/>
              <a:t>. volume 8 no 3 </a:t>
            </a:r>
            <a:r>
              <a:rPr lang="en-US" sz="1200" dirty="0" err="1"/>
              <a:t>pp</a:t>
            </a:r>
            <a:r>
              <a:rPr lang="en-US" sz="1200" dirty="0"/>
              <a:t> 251–258 march 2003. </a:t>
            </a:r>
          </a:p>
          <a:p>
            <a:r>
              <a:rPr lang="en-US" sz="1200" dirty="0" err="1"/>
              <a:t>Greenbaum</a:t>
            </a:r>
            <a:r>
              <a:rPr lang="en-US" sz="1200" dirty="0"/>
              <a:t>, et al. Child Sex Trafficking and Commercial Sexual Exploitation: Health Care Needs of Victims. </a:t>
            </a:r>
            <a:r>
              <a:rPr lang="en-US" sz="1200" i="1" dirty="0"/>
              <a:t>Pediatrics</a:t>
            </a:r>
            <a:r>
              <a:rPr lang="en-US" sz="1200" dirty="0"/>
              <a:t> Volume 135, number 3, March 2015</a:t>
            </a:r>
          </a:p>
          <a:p>
            <a:r>
              <a:rPr lang="en-US" sz="1200" dirty="0" err="1"/>
              <a:t>Greenbaum</a:t>
            </a:r>
            <a:r>
              <a:rPr lang="en-US" sz="1200" dirty="0"/>
              <a:t>, et al.  A Short Screening Tool to Identify Victims of Child Sex Trafficking in the Health Care Setting.</a:t>
            </a:r>
            <a:r>
              <a:rPr lang="en-US" sz="1200" u="sng" dirty="0"/>
              <a:t> </a:t>
            </a:r>
            <a:r>
              <a:rPr lang="en-US" sz="1200" i="1" dirty="0"/>
              <a:t>Pediatr </a:t>
            </a:r>
            <a:r>
              <a:rPr lang="en-US" sz="1200" i="1" dirty="0" err="1"/>
              <a:t>Emerg</a:t>
            </a:r>
            <a:r>
              <a:rPr lang="en-US" sz="1200" i="1" dirty="0"/>
              <a:t> Care.</a:t>
            </a:r>
            <a:r>
              <a:rPr lang="en-US" sz="1200" dirty="0"/>
              <a:t> 2015 Nov 23.</a:t>
            </a:r>
          </a:p>
          <a:p>
            <a:r>
              <a:rPr lang="en-US" sz="1200" dirty="0"/>
              <a:t>Goldberg, A., Moore, J., Houck, C., </a:t>
            </a:r>
            <a:r>
              <a:rPr lang="en-US" sz="1200" b="1" dirty="0"/>
              <a:t>Kaplan, D.,</a:t>
            </a:r>
            <a:r>
              <a:rPr lang="en-US" sz="1200" dirty="0"/>
              <a:t> Barron, C.  “Domestic Minor Sex Trafficking Patients: A Retrospective Analysis of Medical Presentation.”  </a:t>
            </a:r>
            <a:r>
              <a:rPr lang="en-US" sz="1200" i="1" dirty="0"/>
              <a:t>Journal of Pediatric and Adolescent Gynecology.</a:t>
            </a:r>
            <a:r>
              <a:rPr lang="en-US" sz="1200" dirty="0"/>
              <a:t>  Published Online: August 27, 2016.  </a:t>
            </a:r>
          </a:p>
          <a:p>
            <a:r>
              <a:rPr lang="en-US" altLang="en-US" sz="1200" dirty="0"/>
              <a:t>Institute of Medicine and National Research Council. </a:t>
            </a:r>
            <a:r>
              <a:rPr lang="en-US" altLang="en-US" sz="1200" i="1" dirty="0"/>
              <a:t>Confronting commercial sexual exploitation and sex trafficking of minors in the United States.</a:t>
            </a:r>
            <a:r>
              <a:rPr lang="en-US" altLang="en-US" sz="1200" dirty="0"/>
              <a:t> Washington, DC: The National Academies Press; 2013</a:t>
            </a:r>
          </a:p>
          <a:p>
            <a:r>
              <a:rPr lang="en-US" altLang="en-US" sz="1200" dirty="0" err="1"/>
              <a:t>Lederer</a:t>
            </a:r>
            <a:r>
              <a:rPr lang="en-US" altLang="en-US" sz="1200" dirty="0"/>
              <a:t> L &amp; Wetzel C. The health consequences of sex trafficking and their implications for identifying victims in healthcare facilities. </a:t>
            </a:r>
            <a:r>
              <a:rPr lang="en-US" altLang="en-US" sz="1200" i="1" dirty="0"/>
              <a:t>Ann of Health Law.</a:t>
            </a:r>
            <a:r>
              <a:rPr lang="en-US" altLang="en-US" sz="1200" dirty="0"/>
              <a:t> 2014; 23(1), 61-91</a:t>
            </a:r>
          </a:p>
          <a:p>
            <a:r>
              <a:rPr lang="en-US" sz="1200" dirty="0"/>
              <a:t>Lloyd, Rachel. </a:t>
            </a:r>
            <a:r>
              <a:rPr lang="en-US" sz="1200" i="1" dirty="0"/>
              <a:t>Girls Like Us: Fighting for a World Where Girls Are Not for Sale</a:t>
            </a:r>
            <a:r>
              <a:rPr lang="en-US" sz="1200" dirty="0"/>
              <a:t>. HarperCollins Publishers, April 2011.</a:t>
            </a:r>
          </a:p>
        </p:txBody>
      </p:sp>
    </p:spTree>
    <p:extLst>
      <p:ext uri="{BB962C8B-B14F-4D97-AF65-F5344CB8AC3E}">
        <p14:creationId xmlns:p14="http://schemas.microsoft.com/office/powerpoint/2010/main" val="320696491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5528"/>
          </a:xfrm>
        </p:spPr>
        <p:txBody>
          <a:bodyPr/>
          <a:lstStyle/>
          <a:p>
            <a:r>
              <a:rPr lang="en-US" dirty="0"/>
              <a:t>References</a:t>
            </a:r>
          </a:p>
        </p:txBody>
      </p:sp>
      <p:sp>
        <p:nvSpPr>
          <p:cNvPr id="3" name="Content Placeholder 2"/>
          <p:cNvSpPr>
            <a:spLocks noGrp="1"/>
          </p:cNvSpPr>
          <p:nvPr>
            <p:ph idx="1"/>
          </p:nvPr>
        </p:nvSpPr>
        <p:spPr>
          <a:xfrm>
            <a:off x="228600" y="609600"/>
            <a:ext cx="8534400" cy="6400800"/>
          </a:xfrm>
        </p:spPr>
        <p:txBody>
          <a:bodyPr/>
          <a:lstStyle/>
          <a:p>
            <a:r>
              <a:rPr lang="en-US" sz="1200" dirty="0" err="1"/>
              <a:t>Melborne</a:t>
            </a:r>
            <a:r>
              <a:rPr lang="en-US" sz="1200" dirty="0"/>
              <a:t> Sexual Health Center Treatment Guidelines.  Commercial Sex Workers Screening, Vaccination and issuing of certificate. March 2010.  </a:t>
            </a:r>
            <a:endParaRPr lang="en-US" sz="1200" i="1" dirty="0"/>
          </a:p>
          <a:p>
            <a:r>
              <a:rPr lang="en-US" sz="1200" i="1" dirty="0"/>
              <a:t>My Life, My Choice </a:t>
            </a:r>
            <a:r>
              <a:rPr lang="en-US" sz="1200" dirty="0"/>
              <a:t>training materials, http://www.fightingexploitation.org/about</a:t>
            </a:r>
          </a:p>
          <a:p>
            <a:r>
              <a:rPr lang="en-US" sz="1200" dirty="0"/>
              <a:t>Queensland Sexual Health Clinical Management Guidelines. </a:t>
            </a:r>
            <a:r>
              <a:rPr lang="en-US" sz="1200" dirty="0">
                <a:hlinkClick r:id="rId3"/>
              </a:rPr>
              <a:t>https://www.health.qld.gov.au/clinical-practice/guidelines-procedures/sex-health/guidelines/default.asp</a:t>
            </a:r>
            <a:endParaRPr lang="en-US" sz="1200" dirty="0"/>
          </a:p>
          <a:p>
            <a:pPr lvl="0"/>
            <a:r>
              <a:rPr lang="en-US" sz="1200" dirty="0"/>
              <a:t>Ravi, A, </a:t>
            </a:r>
            <a:r>
              <a:rPr lang="en-US" sz="1200" dirty="0">
                <a:hlinkClick r:id="rId4"/>
              </a:rPr>
              <a:t>Pfeiffer MR</a:t>
            </a:r>
            <a:r>
              <a:rPr lang="en-US" sz="1200" dirty="0"/>
              <a:t>, </a:t>
            </a:r>
            <a:r>
              <a:rPr lang="en-US" sz="1200" dirty="0" err="1">
                <a:hlinkClick r:id="rId5"/>
              </a:rPr>
              <a:t>Rosner</a:t>
            </a:r>
            <a:r>
              <a:rPr lang="en-US" sz="1200" dirty="0">
                <a:hlinkClick r:id="rId5"/>
              </a:rPr>
              <a:t> Z</a:t>
            </a:r>
            <a:r>
              <a:rPr lang="en-US" sz="1200" dirty="0"/>
              <a:t>, </a:t>
            </a:r>
            <a:r>
              <a:rPr lang="en-US" sz="1200" dirty="0" err="1">
                <a:hlinkClick r:id="rId6"/>
              </a:rPr>
              <a:t>Shea</a:t>
            </a:r>
            <a:r>
              <a:rPr lang="en-US" sz="1200" dirty="0">
                <a:hlinkClick r:id="rId6"/>
              </a:rPr>
              <a:t> JA</a:t>
            </a:r>
            <a:r>
              <a:rPr lang="en-US" sz="1200" baseline="30000" dirty="0"/>
              <a:t>. </a:t>
            </a:r>
            <a:r>
              <a:rPr lang="en-US" sz="1200" dirty="0"/>
              <a:t> Identifying Health Experiences of Domestically Sex-Trafficked Women in the USA: A Qualitative Study in </a:t>
            </a:r>
            <a:r>
              <a:rPr lang="en-US" sz="1200" dirty="0" err="1"/>
              <a:t>Rikers</a:t>
            </a:r>
            <a:r>
              <a:rPr lang="en-US" sz="1200" dirty="0"/>
              <a:t> Island Jail.  </a:t>
            </a:r>
            <a:r>
              <a:rPr lang="en-US" sz="1200" i="1" dirty="0">
                <a:hlinkClick r:id="rId7" tooltip="Journal of urban health : bulletin of the New York Academy of Medicine."/>
              </a:rPr>
              <a:t>J Urban Health</a:t>
            </a:r>
            <a:r>
              <a:rPr lang="en-US" sz="1200" dirty="0">
                <a:hlinkClick r:id="rId7" tooltip="Journal of urban health : bulletin of the New York Academy of Medicine."/>
              </a:rPr>
              <a:t>.</a:t>
            </a:r>
            <a:r>
              <a:rPr lang="en-US" sz="1200" dirty="0"/>
              <a:t> 2017 Jan 23. </a:t>
            </a:r>
            <a:r>
              <a:rPr lang="en-US" sz="1200" dirty="0" err="1"/>
              <a:t>doi</a:t>
            </a:r>
            <a:r>
              <a:rPr lang="en-US" sz="1200" dirty="0"/>
              <a:t>: 10.1007/s11524-016-0128-8.</a:t>
            </a:r>
          </a:p>
          <a:p>
            <a:r>
              <a:rPr lang="en-US" sz="1200" dirty="0"/>
              <a:t>Roth et al. Expanding sexually transmitted infection screening among women and men engaging in transactional sex: the feasibility of field-based self-collection</a:t>
            </a:r>
            <a:r>
              <a:rPr lang="en-US" sz="1200" b="1" dirty="0"/>
              <a:t>.</a:t>
            </a:r>
            <a:r>
              <a:rPr lang="en-US" sz="1200" dirty="0"/>
              <a:t> </a:t>
            </a:r>
            <a:r>
              <a:rPr lang="en-US" sz="1200" i="1" dirty="0"/>
              <a:t> </a:t>
            </a:r>
            <a:r>
              <a:rPr lang="en-US" sz="1200" i="1" dirty="0" err="1"/>
              <a:t>Int</a:t>
            </a:r>
            <a:r>
              <a:rPr lang="en-US" sz="1200" i="1" dirty="0"/>
              <a:t> J STD AIDS.</a:t>
            </a:r>
            <a:r>
              <a:rPr lang="en-US" sz="1200" dirty="0"/>
              <a:t> 2013 Apr;24(4):323-8. </a:t>
            </a:r>
          </a:p>
          <a:p>
            <a:r>
              <a:rPr lang="en-US" altLang="en-US" sz="1200" dirty="0"/>
              <a:t>Sex trafficking in the U.S. The Polaris Web site; Available at: http://www.polarisproject.org. Accessed June 11, 2015 </a:t>
            </a:r>
          </a:p>
          <a:p>
            <a:r>
              <a:rPr lang="en-US" altLang="en-US" sz="1200" dirty="0"/>
              <a:t>Smith L, </a:t>
            </a:r>
            <a:r>
              <a:rPr lang="en-US" altLang="en-US" sz="1200" dirty="0" err="1"/>
              <a:t>Vardaman</a:t>
            </a:r>
            <a:r>
              <a:rPr lang="en-US" altLang="en-US" sz="1200" dirty="0"/>
              <a:t> S, Snow M. The national report on domestic minor sex trafficking: America’s prostituted children. Vancouver, WA: Shared Hope International (SHI); 2009. Available at: http://sharedhope.org/wp-content/uploads/2012/09/SHI_National_Report_on_DMST_2009.pdf. Accessed June 20, 2015 </a:t>
            </a:r>
          </a:p>
          <a:p>
            <a:r>
              <a:rPr lang="en-US" sz="1200" dirty="0"/>
              <a:t>Special Report International Society for Prevention of Child Abuse and Neglect (ISPCAN), Editor Jenny Gray, </a:t>
            </a:r>
            <a:r>
              <a:rPr lang="en-US" sz="1200" dirty="0" err="1"/>
              <a:t>DipSW</a:t>
            </a:r>
            <a:r>
              <a:rPr lang="en-US" sz="1200" dirty="0"/>
              <a:t>, Dip Fam.</a:t>
            </a:r>
          </a:p>
          <a:p>
            <a:r>
              <a:rPr lang="en-US" sz="1200" dirty="0" err="1"/>
              <a:t>Hanni</a:t>
            </a:r>
            <a:r>
              <a:rPr lang="en-US" sz="1200" dirty="0"/>
              <a:t> </a:t>
            </a:r>
            <a:r>
              <a:rPr lang="en-US" sz="1200" dirty="0" err="1"/>
              <a:t>Stoklosa</a:t>
            </a:r>
            <a:r>
              <a:rPr lang="en-US" sz="1200" dirty="0"/>
              <a:t>, Elizabeth Showalter, Anna </a:t>
            </a:r>
            <a:r>
              <a:rPr lang="en-US" sz="1200" dirty="0" err="1"/>
              <a:t>Melnick</a:t>
            </a:r>
            <a:r>
              <a:rPr lang="en-US" sz="1200" dirty="0"/>
              <a:t> &amp; Emily F. Rothman (2016): Health Care Providers’ Experience with a Protocol for the Identification, Treatment, and Referral of Human-Trafficking Victims, Journal of Human Trafficking, DOI: 10.1080/23322705.2016.1194668</a:t>
            </a:r>
          </a:p>
          <a:p>
            <a:r>
              <a:rPr lang="en-US" sz="1200" dirty="0" err="1"/>
              <a:t>Titchen</a:t>
            </a:r>
            <a:r>
              <a:rPr lang="en-US" sz="1200" dirty="0"/>
              <a:t>, Kanai, Loo, </a:t>
            </a:r>
            <a:r>
              <a:rPr lang="en-US" sz="1200" dirty="0" err="1"/>
              <a:t>Dyani</a:t>
            </a:r>
            <a:r>
              <a:rPr lang="en-US" sz="1200" dirty="0"/>
              <a:t>, </a:t>
            </a:r>
            <a:r>
              <a:rPr lang="en-US" sz="1200" dirty="0" err="1"/>
              <a:t>Berdan</a:t>
            </a:r>
            <a:r>
              <a:rPr lang="en-US" sz="1200" dirty="0"/>
              <a:t>, Elizabeth, et al.  Domestic Sex Trafficking of Minors: Medical Student and Physician Awareness.  </a:t>
            </a:r>
            <a:r>
              <a:rPr lang="en-US" sz="1200" i="1" dirty="0"/>
              <a:t>Pediatric Adolescent Gynecology.  </a:t>
            </a:r>
            <a:r>
              <a:rPr lang="en-US" sz="1200" dirty="0"/>
              <a:t>(2015) 1-7. </a:t>
            </a:r>
          </a:p>
          <a:p>
            <a:r>
              <a:rPr lang="en-US" sz="1200" dirty="0"/>
              <a:t>U.S. Department of State. (2015). Trafficking in persons report. Retrieved from http://www.state.gov/documents/</a:t>
            </a:r>
          </a:p>
          <a:p>
            <a:r>
              <a:rPr lang="en-US" sz="1200" dirty="0"/>
              <a:t>organization/245365.pdf</a:t>
            </a:r>
          </a:p>
          <a:p>
            <a:r>
              <a:rPr lang="en-US" altLang="en-US" sz="1200" dirty="0" err="1"/>
              <a:t>Varma</a:t>
            </a:r>
            <a:r>
              <a:rPr lang="en-US" altLang="en-US" sz="1200" dirty="0"/>
              <a:t> S, Gillespie S, McCracken C, </a:t>
            </a:r>
            <a:r>
              <a:rPr lang="en-US" altLang="en-US" sz="1200" dirty="0" err="1"/>
              <a:t>Greenbaum</a:t>
            </a:r>
            <a:r>
              <a:rPr lang="en-US" altLang="en-US" sz="1200" dirty="0"/>
              <a:t> V. Characteristics of child commercial sexual exploitation and sex trafficking victims presenting for medical care in the United States. </a:t>
            </a:r>
            <a:r>
              <a:rPr lang="en-US" altLang="en-US" sz="1200" i="1" dirty="0"/>
              <a:t>Child Abuse </a:t>
            </a:r>
            <a:r>
              <a:rPr lang="en-US" altLang="en-US" sz="1200" i="1" dirty="0" err="1"/>
              <a:t>Negl</a:t>
            </a:r>
            <a:r>
              <a:rPr lang="en-US" altLang="en-US" sz="1200" i="1" dirty="0"/>
              <a:t>.</a:t>
            </a:r>
            <a:r>
              <a:rPr lang="en-US" altLang="en-US" sz="1200" dirty="0"/>
              <a:t> 2015;44:98-105 </a:t>
            </a:r>
          </a:p>
          <a:p>
            <a:r>
              <a:rPr lang="en-US" sz="1200" dirty="0"/>
              <a:t>Warf, et al. “Coming of age on the streets: Survival sex among homeless young women in Hollywood.” </a:t>
            </a:r>
            <a:r>
              <a:rPr lang="en-US" sz="1200" i="1" dirty="0"/>
              <a:t>Journal of Adolescence</a:t>
            </a:r>
            <a:r>
              <a:rPr lang="en-US" sz="1200" dirty="0"/>
              <a:t>. 36 (2013) 1205–1213</a:t>
            </a:r>
          </a:p>
          <a:p>
            <a:r>
              <a:rPr lang="en-US" sz="1200" dirty="0"/>
              <a:t>www.wikipedia.com</a:t>
            </a:r>
          </a:p>
          <a:p>
            <a:r>
              <a:rPr lang="en-US" sz="1200" dirty="0"/>
              <a:t>Williamson E, Dutch NM, Clawson Caliber HJ. Evidence-Based Mental Health Treatment for Victims of Human Trafficking. Dept. of Health &amp; Human Services. 2008. http://aspe.hhs.gov/basic-report/evidence-based-mental-health-treatment-victims-humantrafficking </a:t>
            </a:r>
          </a:p>
          <a:p>
            <a:r>
              <a:rPr lang="en-US" sz="1200" dirty="0"/>
              <a:t>Yates, Mackenzie, </a:t>
            </a:r>
            <a:r>
              <a:rPr lang="en-US" sz="1200" dirty="0" err="1"/>
              <a:t>Pennbridge</a:t>
            </a:r>
            <a:r>
              <a:rPr lang="en-US" sz="1200" dirty="0"/>
              <a:t>, &amp; </a:t>
            </a:r>
            <a:r>
              <a:rPr lang="en-US" sz="1200" dirty="0" err="1"/>
              <a:t>Swofford</a:t>
            </a:r>
            <a:r>
              <a:rPr lang="en-US" sz="1200" dirty="0"/>
              <a:t>. A risk profile comparison of homeless youth involved in prostitution and homeless youth not involved. J </a:t>
            </a:r>
            <a:r>
              <a:rPr lang="en-US" sz="1200" dirty="0" err="1"/>
              <a:t>Adolesc</a:t>
            </a:r>
            <a:r>
              <a:rPr lang="en-US" sz="1200" dirty="0"/>
              <a:t> Health. 1991 Nov;12(7):545-8.</a:t>
            </a:r>
          </a:p>
          <a:p>
            <a:endParaRPr lang="en-US" dirty="0"/>
          </a:p>
        </p:txBody>
      </p:sp>
    </p:spTree>
    <p:extLst>
      <p:ext uri="{BB962C8B-B14F-4D97-AF65-F5344CB8AC3E}">
        <p14:creationId xmlns:p14="http://schemas.microsoft.com/office/powerpoint/2010/main" val="3174572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Trafficking</a:t>
            </a:r>
            <a:endParaRPr lang="en-US" strike="sngStrike" dirty="0">
              <a:solidFill>
                <a:srgbClr val="FF0000"/>
              </a:solidFill>
            </a:endParaRPr>
          </a:p>
        </p:txBody>
      </p:sp>
      <p:sp>
        <p:nvSpPr>
          <p:cNvPr id="3" name="Content Placeholder 2"/>
          <p:cNvSpPr>
            <a:spLocks noGrp="1"/>
          </p:cNvSpPr>
          <p:nvPr>
            <p:ph idx="1"/>
          </p:nvPr>
        </p:nvSpPr>
        <p:spPr/>
        <p:txBody>
          <a:bodyPr/>
          <a:lstStyle/>
          <a:p>
            <a:pPr marL="342893" indent="-342893">
              <a:buFont typeface="Arial" panose="020B0604020202020204" pitchFamily="34" charset="0"/>
              <a:buChar char="•"/>
            </a:pPr>
            <a:r>
              <a:rPr lang="en-US" sz="2500" b="1" dirty="0">
                <a:solidFill>
                  <a:schemeClr val="tx1">
                    <a:lumMod val="50000"/>
                  </a:schemeClr>
                </a:solidFill>
                <a:latin typeface="Times New Roman" panose="02020603050405020304" pitchFamily="18" charset="0"/>
                <a:cs typeface="Times New Roman" panose="02020603050405020304" pitchFamily="18" charset="0"/>
              </a:rPr>
              <a:t>Labor Exploitation </a:t>
            </a:r>
          </a:p>
          <a:p>
            <a:pPr marL="690357" lvl="2" indent="-342893">
              <a:buFont typeface="Arial" panose="020B0604020202020204" pitchFamily="34" charset="0"/>
              <a:buChar char="•"/>
            </a:pPr>
            <a:r>
              <a:rPr lang="en-US" sz="2500" dirty="0">
                <a:solidFill>
                  <a:schemeClr val="tx1">
                    <a:lumMod val="50000"/>
                  </a:schemeClr>
                </a:solidFill>
                <a:latin typeface="Times New Roman" panose="02020603050405020304" pitchFamily="18" charset="0"/>
                <a:cs typeface="Times New Roman" panose="02020603050405020304" pitchFamily="18" charset="0"/>
              </a:rPr>
              <a:t>Person is working legally, but denied basic legal rights (such as fair compensation)</a:t>
            </a:r>
          </a:p>
          <a:p>
            <a:pPr marL="342893" indent="-342893">
              <a:buFont typeface="Arial" panose="020B0604020202020204" pitchFamily="34" charset="0"/>
              <a:buChar char="•"/>
            </a:pPr>
            <a:r>
              <a:rPr lang="en-US" sz="2500" b="1" dirty="0">
                <a:solidFill>
                  <a:schemeClr val="tx1">
                    <a:lumMod val="50000"/>
                  </a:schemeClr>
                </a:solidFill>
                <a:latin typeface="Times New Roman" panose="02020603050405020304" pitchFamily="18" charset="0"/>
                <a:cs typeface="Times New Roman" panose="02020603050405020304" pitchFamily="18" charset="0"/>
              </a:rPr>
              <a:t>Child Labor</a:t>
            </a:r>
          </a:p>
          <a:p>
            <a:pPr marL="690357" lvl="2" indent="-342893">
              <a:buFont typeface="Arial" panose="020B0604020202020204" pitchFamily="34" charset="0"/>
              <a:buChar char="•"/>
            </a:pPr>
            <a:r>
              <a:rPr lang="en-US" sz="2500" dirty="0">
                <a:solidFill>
                  <a:schemeClr val="tx1">
                    <a:lumMod val="50000"/>
                  </a:schemeClr>
                </a:solidFill>
                <a:latin typeface="Times New Roman" panose="02020603050405020304" pitchFamily="18" charset="0"/>
                <a:cs typeface="Times New Roman" panose="02020603050405020304" pitchFamily="18" charset="0"/>
              </a:rPr>
              <a:t>Minor under the legal working age and is engaging in illegal work and/or work that is harmful to his/her health, development, or education</a:t>
            </a:r>
          </a:p>
          <a:p>
            <a:pPr marL="342893" indent="-342893">
              <a:buFont typeface="Arial" panose="020B0604020202020204" pitchFamily="34" charset="0"/>
              <a:buChar char="•"/>
            </a:pPr>
            <a:r>
              <a:rPr lang="en-US" sz="2500" b="1" dirty="0">
                <a:solidFill>
                  <a:schemeClr val="tx1">
                    <a:lumMod val="50000"/>
                  </a:schemeClr>
                </a:solidFill>
                <a:latin typeface="Times New Roman" panose="02020603050405020304" pitchFamily="18" charset="0"/>
                <a:cs typeface="Times New Roman" panose="02020603050405020304" pitchFamily="18" charset="0"/>
              </a:rPr>
              <a:t>Labor Trafficking </a:t>
            </a:r>
          </a:p>
          <a:p>
            <a:pPr marL="690357" lvl="2" indent="-342893">
              <a:buFont typeface="Arial" panose="020B0604020202020204" pitchFamily="34" charset="0"/>
              <a:buChar char="•"/>
            </a:pPr>
            <a:r>
              <a:rPr lang="en-US" sz="2500" dirty="0">
                <a:solidFill>
                  <a:schemeClr val="tx1">
                    <a:lumMod val="50000"/>
                  </a:schemeClr>
                </a:solidFill>
                <a:latin typeface="Times New Roman" panose="02020603050405020304" pitchFamily="18" charset="0"/>
                <a:cs typeface="Times New Roman" panose="02020603050405020304" pitchFamily="18" charset="0"/>
              </a:rPr>
              <a:t>Many of the same components as labor exploitation, and child labor in the case of minors.</a:t>
            </a:r>
          </a:p>
          <a:p>
            <a:pPr marL="690357" lvl="2" indent="-342893">
              <a:buFont typeface="Arial" panose="020B0604020202020204" pitchFamily="34" charset="0"/>
              <a:buChar char="•"/>
            </a:pPr>
            <a:r>
              <a:rPr lang="en-US" sz="2500" dirty="0">
                <a:solidFill>
                  <a:schemeClr val="tx1">
                    <a:lumMod val="50000"/>
                  </a:schemeClr>
                </a:solidFill>
                <a:latin typeface="Times New Roman" panose="02020603050405020304" pitchFamily="18" charset="0"/>
                <a:cs typeface="Times New Roman" panose="02020603050405020304" pitchFamily="18" charset="0"/>
              </a:rPr>
              <a:t>Distinguished by the use of force, fraud, or coercion (e.g., forcing a person to work by threatening harm)</a:t>
            </a:r>
          </a:p>
        </p:txBody>
      </p:sp>
      <p:sp>
        <p:nvSpPr>
          <p:cNvPr id="4" name="Rectangle 3"/>
          <p:cNvSpPr/>
          <p:nvPr/>
        </p:nvSpPr>
        <p:spPr>
          <a:xfrm>
            <a:off x="8047798" y="6539170"/>
            <a:ext cx="1112801" cy="246219"/>
          </a:xfrm>
          <a:prstGeom prst="rect">
            <a:avLst/>
          </a:prstGeom>
        </p:spPr>
        <p:txBody>
          <a:bodyPr wrap="none" lIns="91438" tIns="45719" rIns="91438" bIns="45719">
            <a:spAutoFit/>
          </a:bodyPr>
          <a:lstStyle/>
          <a:p>
            <a:r>
              <a:rPr lang="en-US" sz="1000" dirty="0"/>
              <a:t>Owens et al. 2014</a:t>
            </a:r>
          </a:p>
        </p:txBody>
      </p:sp>
    </p:spTree>
    <p:extLst>
      <p:ext uri="{BB962C8B-B14F-4D97-AF65-F5344CB8AC3E}">
        <p14:creationId xmlns:p14="http://schemas.microsoft.com/office/powerpoint/2010/main" val="214915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Labor Trafficking</a:t>
            </a:r>
            <a:endParaRPr lang="en-US" strike="sngStrike" dirty="0">
              <a:solidFill>
                <a:srgbClr val="FF0000"/>
              </a:solidFill>
            </a:endParaRPr>
          </a:p>
        </p:txBody>
      </p:sp>
      <p:sp>
        <p:nvSpPr>
          <p:cNvPr id="3" name="Content Placeholder 2"/>
          <p:cNvSpPr>
            <a:spLocks noGrp="1"/>
          </p:cNvSpPr>
          <p:nvPr>
            <p:ph idx="1"/>
          </p:nvPr>
        </p:nvSpPr>
        <p:spPr/>
        <p:txBody>
          <a:bodyPr/>
          <a:lstStyle/>
          <a:p>
            <a:endParaRPr lang="en-US" dirty="0"/>
          </a:p>
        </p:txBody>
      </p:sp>
      <p:cxnSp>
        <p:nvCxnSpPr>
          <p:cNvPr id="4" name="Straight Arrow Connector 3"/>
          <p:cNvCxnSpPr/>
          <p:nvPr/>
        </p:nvCxnSpPr>
        <p:spPr bwMode="auto">
          <a:xfrm flipH="1">
            <a:off x="2590800" y="914400"/>
            <a:ext cx="609600" cy="45720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Arrow Connector 4"/>
          <p:cNvCxnSpPr/>
          <p:nvPr/>
        </p:nvCxnSpPr>
        <p:spPr bwMode="auto">
          <a:xfrm>
            <a:off x="5410200" y="914400"/>
            <a:ext cx="609600" cy="45720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4"/>
          <p:cNvSpPr txBox="1">
            <a:spLocks/>
          </p:cNvSpPr>
          <p:nvPr/>
        </p:nvSpPr>
        <p:spPr>
          <a:xfrm>
            <a:off x="990600" y="1524000"/>
            <a:ext cx="1752600" cy="609600"/>
          </a:xfrm>
          <a:prstGeom prst="rect">
            <a:avLst/>
          </a:prstGeom>
          <a:solidFill>
            <a:schemeClr val="tx2">
              <a:lumMod val="10000"/>
              <a:lumOff val="90000"/>
            </a:schemeClr>
          </a:solidFill>
          <a:ln>
            <a:solidFill>
              <a:schemeClr val="tx1"/>
            </a:solidFill>
          </a:ln>
        </p:spPr>
        <p:txBody>
          <a:bodyPr vert="horz" lIns="0" tIns="0" rIns="0" bIns="0" rtlCol="0">
            <a:noAutofit/>
          </a:bodyPr>
          <a:lstStyle>
            <a:lvl1pPr marL="0" indent="0" algn="l" defTabSz="457200" rtl="0" eaLnBrk="1" latinLnBrk="0" hangingPunct="1">
              <a:spcBef>
                <a:spcPts val="0"/>
              </a:spcBef>
              <a:spcAft>
                <a:spcPts val="300"/>
              </a:spcAft>
              <a:buFontTx/>
              <a:buNone/>
              <a:defRPr sz="1800" b="0" kern="1200">
                <a:solidFill>
                  <a:schemeClr val="tx1"/>
                </a:solidFill>
                <a:latin typeface="Calibri"/>
                <a:ea typeface="+mn-ea"/>
                <a:cs typeface="Calibri"/>
              </a:defRPr>
            </a:lvl1pPr>
            <a:lvl2pPr marL="171450" indent="-171450" algn="l" defTabSz="0" rtl="0" eaLnBrk="1" latinLnBrk="0" hangingPunct="1">
              <a:spcBef>
                <a:spcPts val="0"/>
              </a:spcBef>
              <a:spcAft>
                <a:spcPts val="300"/>
              </a:spcAft>
              <a:buFont typeface="Calibri" panose="020F0502020204030204" pitchFamily="34" charset="0"/>
              <a:buChar char="•"/>
              <a:defRPr sz="1800" b="0" i="0" kern="1200">
                <a:solidFill>
                  <a:schemeClr val="tx1"/>
                </a:solidFill>
                <a:latin typeface="Calibri"/>
                <a:ea typeface="+mn-ea"/>
                <a:cs typeface="Calibri"/>
              </a:defRPr>
            </a:lvl2pPr>
            <a:lvl3pPr marL="347472" indent="-164592" algn="l" defTabSz="401638" rtl="0" eaLnBrk="1" latinLnBrk="0" hangingPunct="1">
              <a:spcBef>
                <a:spcPts val="0"/>
              </a:spcBef>
              <a:spcAft>
                <a:spcPts val="300"/>
              </a:spcAft>
              <a:buFont typeface="Calibri" panose="020F0502020204030204" pitchFamily="34" charset="0"/>
              <a:buChar char="-"/>
              <a:defRPr sz="1800" b="0" i="0" kern="1200">
                <a:solidFill>
                  <a:schemeClr val="tx1"/>
                </a:solidFill>
                <a:latin typeface="Calibri"/>
                <a:ea typeface="+mn-ea"/>
                <a:cs typeface="Calibri"/>
              </a:defRPr>
            </a:lvl3pPr>
            <a:lvl4pPr marL="502920" indent="-146304" algn="l" defTabSz="228600" rtl="0" eaLnBrk="1" latinLnBrk="0" hangingPunct="1">
              <a:spcBef>
                <a:spcPts val="0"/>
              </a:spcBef>
              <a:spcAft>
                <a:spcPts val="300"/>
              </a:spcAft>
              <a:buFont typeface="Calibri" panose="020F0502020204030204" pitchFamily="34" charset="0"/>
              <a:buChar char="•"/>
              <a:defRPr sz="1400" b="0" i="0" kern="1200">
                <a:solidFill>
                  <a:schemeClr val="tx1"/>
                </a:solidFill>
                <a:latin typeface="Calibri"/>
                <a:ea typeface="+mn-ea"/>
                <a:cs typeface="Calibri"/>
              </a:defRPr>
            </a:lvl4pPr>
            <a:lvl5pPr marL="667512" indent="-146304" algn="l" defTabSz="457200" rtl="0" eaLnBrk="1" latinLnBrk="0" hangingPunct="1">
              <a:spcBef>
                <a:spcPts val="0"/>
              </a:spcBef>
              <a:spcAft>
                <a:spcPts val="300"/>
              </a:spcAft>
              <a:buFont typeface="Calibri" panose="020F0502020204030204" pitchFamily="34" charset="0"/>
              <a:buChar char="-"/>
              <a:defRPr lang="en-US" sz="1400" b="0" i="0" kern="1200">
                <a:solidFill>
                  <a:schemeClr val="tx1"/>
                </a:solidFill>
                <a:latin typeface="Calibri"/>
                <a:ea typeface="+mn-ea"/>
                <a:cs typeface="Calibri"/>
              </a:defRPr>
            </a:lvl5pPr>
            <a:lvl6pPr marL="822960" indent="-146304" algn="l" defTabSz="457200" rtl="0" eaLnBrk="1" latinLnBrk="0" hangingPunct="1">
              <a:spcBef>
                <a:spcPts val="0"/>
              </a:spcBef>
              <a:spcAft>
                <a:spcPts val="300"/>
              </a:spcAft>
              <a:buFont typeface="Calibri" panose="020F0502020204030204" pitchFamily="34" charset="0"/>
              <a:buChar char="•"/>
              <a:defRPr sz="1400" kern="1200">
                <a:solidFill>
                  <a:schemeClr val="tx1"/>
                </a:solidFill>
                <a:latin typeface="+mn-lt"/>
                <a:ea typeface="+mn-ea"/>
                <a:cs typeface="+mn-cs"/>
              </a:defRPr>
            </a:lvl6pPr>
            <a:lvl7pPr marL="978408" indent="-146304" algn="l" defTabSz="457200" rtl="0" eaLnBrk="1" latinLnBrk="0" hangingPunct="1">
              <a:spcBef>
                <a:spcPts val="0"/>
              </a:spcBef>
              <a:spcAft>
                <a:spcPts val="300"/>
              </a:spcAft>
              <a:buFont typeface="Calibri" panose="020F0502020204030204" pitchFamily="34" charset="0"/>
              <a:buChar char="-"/>
              <a:defRPr sz="1400" kern="1200">
                <a:solidFill>
                  <a:schemeClr val="tx1"/>
                </a:solidFill>
                <a:latin typeface="+mn-lt"/>
                <a:ea typeface="+mn-ea"/>
                <a:cs typeface="+mn-cs"/>
              </a:defRPr>
            </a:lvl7pPr>
            <a:lvl8pPr marL="1133856" indent="-146304" algn="l" defTabSz="457200" rtl="0" eaLnBrk="1" latinLnBrk="0" hangingPunct="1">
              <a:spcBef>
                <a:spcPts val="0"/>
              </a:spcBef>
              <a:spcAft>
                <a:spcPts val="300"/>
              </a:spcAft>
              <a:buFont typeface="Arial"/>
              <a:buChar char="•"/>
              <a:defRPr sz="1400" kern="1200">
                <a:solidFill>
                  <a:schemeClr val="tx1"/>
                </a:solidFill>
                <a:latin typeface="+mn-lt"/>
                <a:ea typeface="+mn-ea"/>
                <a:cs typeface="+mn-cs"/>
              </a:defRPr>
            </a:lvl8pPr>
            <a:lvl9pPr marL="1289304" indent="-146304" algn="l" defTabSz="457200" rtl="0" eaLnBrk="1" latinLnBrk="0" hangingPunct="1">
              <a:spcBef>
                <a:spcPts val="0"/>
              </a:spcBef>
              <a:spcAft>
                <a:spcPts val="300"/>
              </a:spcAft>
              <a:buFont typeface="Calibri" panose="020F0502020204030204" pitchFamily="34" charset="0"/>
              <a:buChar char="-"/>
              <a:defRPr sz="1400" kern="1200">
                <a:solidFill>
                  <a:schemeClr val="tx1"/>
                </a:solidFill>
                <a:latin typeface="+mn-lt"/>
                <a:ea typeface="+mn-ea"/>
                <a:cs typeface="+mn-cs"/>
              </a:defRPr>
            </a:lvl9pPr>
          </a:lstStyle>
          <a:p>
            <a:pPr algn="ctr"/>
            <a:r>
              <a:rPr lang="en-US" sz="3600" dirty="0">
                <a:solidFill>
                  <a:schemeClr val="tx1">
                    <a:lumMod val="50000"/>
                  </a:schemeClr>
                </a:solidFill>
                <a:latin typeface="+mn-lt"/>
              </a:rPr>
              <a:t>USA</a:t>
            </a:r>
          </a:p>
        </p:txBody>
      </p:sp>
      <p:sp>
        <p:nvSpPr>
          <p:cNvPr id="7" name="Content Placeholder 4"/>
          <p:cNvSpPr txBox="1">
            <a:spLocks/>
          </p:cNvSpPr>
          <p:nvPr/>
        </p:nvSpPr>
        <p:spPr bwMode="auto">
          <a:xfrm>
            <a:off x="5562600" y="1524000"/>
            <a:ext cx="3276600" cy="723900"/>
          </a:xfrm>
          <a:prstGeom prst="rect">
            <a:avLst/>
          </a:prstGeom>
          <a:solidFill>
            <a:schemeClr val="tx2">
              <a:lumMod val="10000"/>
              <a:lumOff val="90000"/>
            </a:schemeClr>
          </a:solidFill>
          <a:ln w="9525">
            <a:solidFill>
              <a:schemeClr val="tx1"/>
            </a:solidFill>
            <a:miter lim="800000"/>
            <a:headEnd/>
            <a:tailEnd/>
          </a:ln>
          <a:effectLst/>
          <a:extLst/>
        </p:spPr>
        <p:txBody>
          <a:bodyPr vert="horz" wrap="square" lIns="92073" tIns="46036" rIns="92073" bIns="46036" numCol="1" anchor="t" anchorCtr="0" compatLnSpc="1">
            <a:prstTxWarp prst="textNoShape">
              <a:avLst/>
            </a:prstTxWarp>
          </a:bodyPr>
          <a:lstStyle>
            <a:lvl1pPr marL="342900" indent="-342900" algn="l" rtl="0" eaLnBrk="1" fontAlgn="base" hangingPunct="1">
              <a:spcBef>
                <a:spcPct val="20000"/>
              </a:spcBef>
              <a:spcAft>
                <a:spcPct val="0"/>
              </a:spcAft>
              <a:buClr>
                <a:srgbClr val="64999F"/>
              </a:buClr>
              <a:buSzPct val="58000"/>
              <a:buChar char="_"/>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64999F"/>
              </a:buClr>
              <a:buSzPct val="58000"/>
              <a:buChar char="_"/>
              <a:defRPr sz="2400">
                <a:solidFill>
                  <a:schemeClr val="tx1"/>
                </a:solidFill>
                <a:latin typeface="+mn-lt"/>
              </a:defRPr>
            </a:lvl2pPr>
            <a:lvl3pPr marL="1085850" indent="-228600" algn="l" rtl="0" eaLnBrk="1" fontAlgn="base" hangingPunct="1">
              <a:spcBef>
                <a:spcPct val="20000"/>
              </a:spcBef>
              <a:spcAft>
                <a:spcPct val="0"/>
              </a:spcAft>
              <a:buClr>
                <a:srgbClr val="64999F"/>
              </a:buClr>
              <a:buSzPct val="58000"/>
              <a:buChar char="_"/>
              <a:defRPr sz="2000">
                <a:solidFill>
                  <a:schemeClr val="tx1"/>
                </a:solidFill>
                <a:latin typeface="+mn-lt"/>
              </a:defRPr>
            </a:lvl3pPr>
            <a:lvl4pPr marL="1428750" indent="-228600" algn="l" rtl="0" eaLnBrk="1" fontAlgn="base" hangingPunct="1">
              <a:spcBef>
                <a:spcPct val="20000"/>
              </a:spcBef>
              <a:spcAft>
                <a:spcPct val="0"/>
              </a:spcAft>
              <a:buClr>
                <a:srgbClr val="64999F"/>
              </a:buClr>
              <a:buSzPct val="58000"/>
              <a:buChar char="_"/>
              <a:defRPr>
                <a:solidFill>
                  <a:schemeClr val="tx1"/>
                </a:solidFill>
                <a:latin typeface="+mn-lt"/>
              </a:defRPr>
            </a:lvl4pPr>
            <a:lvl5pPr marL="1771650" indent="-228600" algn="l" rtl="0" eaLnBrk="1" fontAlgn="base" hangingPunct="1">
              <a:spcBef>
                <a:spcPct val="20000"/>
              </a:spcBef>
              <a:spcAft>
                <a:spcPct val="0"/>
              </a:spcAft>
              <a:buClr>
                <a:srgbClr val="64999F"/>
              </a:buClr>
              <a:buSzPct val="58000"/>
              <a:buChar char="_"/>
              <a:defRPr sz="1600">
                <a:solidFill>
                  <a:schemeClr val="tx1"/>
                </a:solidFill>
                <a:latin typeface="+mn-lt"/>
              </a:defRPr>
            </a:lvl5pPr>
            <a:lvl6pPr marL="2228850" indent="-228600" algn="l" rtl="0" eaLnBrk="1" fontAlgn="base" hangingPunct="1">
              <a:spcBef>
                <a:spcPct val="20000"/>
              </a:spcBef>
              <a:spcAft>
                <a:spcPct val="0"/>
              </a:spcAft>
              <a:buClr>
                <a:srgbClr val="64999F"/>
              </a:buClr>
              <a:buSzPct val="58000"/>
              <a:buChar char="_"/>
              <a:defRPr sz="1600">
                <a:solidFill>
                  <a:schemeClr val="tx1"/>
                </a:solidFill>
                <a:latin typeface="+mn-lt"/>
              </a:defRPr>
            </a:lvl6pPr>
            <a:lvl7pPr marL="2686050" indent="-228600" algn="l" rtl="0" eaLnBrk="1" fontAlgn="base" hangingPunct="1">
              <a:spcBef>
                <a:spcPct val="20000"/>
              </a:spcBef>
              <a:spcAft>
                <a:spcPct val="0"/>
              </a:spcAft>
              <a:buClr>
                <a:srgbClr val="64999F"/>
              </a:buClr>
              <a:buSzPct val="58000"/>
              <a:buChar char="_"/>
              <a:defRPr sz="1600">
                <a:solidFill>
                  <a:schemeClr val="tx1"/>
                </a:solidFill>
                <a:latin typeface="+mn-lt"/>
              </a:defRPr>
            </a:lvl7pPr>
            <a:lvl8pPr marL="3143250" indent="-228600" algn="l" rtl="0" eaLnBrk="1" fontAlgn="base" hangingPunct="1">
              <a:spcBef>
                <a:spcPct val="20000"/>
              </a:spcBef>
              <a:spcAft>
                <a:spcPct val="0"/>
              </a:spcAft>
              <a:buClr>
                <a:srgbClr val="64999F"/>
              </a:buClr>
              <a:buSzPct val="58000"/>
              <a:buChar char="_"/>
              <a:defRPr sz="1600">
                <a:solidFill>
                  <a:schemeClr val="tx1"/>
                </a:solidFill>
                <a:latin typeface="+mn-lt"/>
              </a:defRPr>
            </a:lvl8pPr>
            <a:lvl9pPr marL="3600450" indent="-228600" algn="l" rtl="0" eaLnBrk="1" fontAlgn="base" hangingPunct="1">
              <a:spcBef>
                <a:spcPct val="20000"/>
              </a:spcBef>
              <a:spcAft>
                <a:spcPct val="0"/>
              </a:spcAft>
              <a:buClr>
                <a:srgbClr val="64999F"/>
              </a:buClr>
              <a:buSzPct val="58000"/>
              <a:buChar char="_"/>
              <a:defRPr sz="1600">
                <a:solidFill>
                  <a:schemeClr val="tx1"/>
                </a:solidFill>
                <a:latin typeface="+mn-lt"/>
              </a:defRPr>
            </a:lvl9pPr>
          </a:lstStyle>
          <a:p>
            <a:pPr marL="0" indent="0" algn="ctr">
              <a:buNone/>
            </a:pPr>
            <a:r>
              <a:rPr lang="en-US" sz="3600" dirty="0">
                <a:solidFill>
                  <a:schemeClr val="tx1">
                    <a:lumMod val="50000"/>
                  </a:schemeClr>
                </a:solidFill>
              </a:rPr>
              <a:t>International</a:t>
            </a:r>
          </a:p>
        </p:txBody>
      </p:sp>
      <p:cxnSp>
        <p:nvCxnSpPr>
          <p:cNvPr id="9" name="Straight Arrow Connector 8"/>
          <p:cNvCxnSpPr>
            <a:stCxn id="6" idx="2"/>
          </p:cNvCxnSpPr>
          <p:nvPr/>
        </p:nvCxnSpPr>
        <p:spPr>
          <a:xfrm>
            <a:off x="1866900" y="2133600"/>
            <a:ext cx="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200900" y="2286000"/>
            <a:ext cx="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04800" y="2676704"/>
            <a:ext cx="4267200" cy="4154982"/>
          </a:xfrm>
          <a:prstGeom prst="rect">
            <a:avLst/>
          </a:prstGeom>
          <a:solidFill>
            <a:srgbClr val="00FFFF"/>
          </a:solidFill>
          <a:ln>
            <a:solidFill>
              <a:schemeClr val="tx1"/>
            </a:solidFill>
          </a:ln>
        </p:spPr>
        <p:txBody>
          <a:bodyPr wrap="square" lIns="91438" tIns="45719" rIns="91438" bIns="45719" numCol="1" rtlCol="0">
            <a:spAutoFit/>
          </a:bodyPr>
          <a:lstStyle/>
          <a:p>
            <a:pPr marL="457190" indent="-457190">
              <a:buFont typeface="Arial" panose="020B0604020202020204" pitchFamily="34" charset="0"/>
              <a:buChar char="•"/>
            </a:pPr>
            <a:r>
              <a:rPr lang="en-US" sz="2400" dirty="0">
                <a:solidFill>
                  <a:srgbClr val="0C0B04"/>
                </a:solidFill>
                <a:latin typeface="Times New Roman" panose="02020603050405020304" pitchFamily="18" charset="0"/>
                <a:cs typeface="Times New Roman" panose="02020603050405020304" pitchFamily="18" charset="0"/>
              </a:rPr>
              <a:t>Domestic servitude</a:t>
            </a:r>
          </a:p>
          <a:p>
            <a:pPr marL="457190" indent="-457190">
              <a:buFont typeface="Arial" panose="020B0604020202020204" pitchFamily="34" charset="0"/>
              <a:buChar char="•"/>
            </a:pPr>
            <a:r>
              <a:rPr lang="en-US" sz="2400" dirty="0">
                <a:solidFill>
                  <a:srgbClr val="0C0B04"/>
                </a:solidFill>
                <a:latin typeface="Times New Roman" panose="02020603050405020304" pitchFamily="18" charset="0"/>
                <a:cs typeface="Times New Roman" panose="02020603050405020304" pitchFamily="18" charset="0"/>
              </a:rPr>
              <a:t>Construction</a:t>
            </a:r>
          </a:p>
          <a:p>
            <a:pPr marL="457190" indent="-457190">
              <a:buFont typeface="Arial" panose="020B0604020202020204" pitchFamily="34" charset="0"/>
              <a:buChar char="•"/>
            </a:pPr>
            <a:r>
              <a:rPr lang="en-US" sz="2400" dirty="0">
                <a:solidFill>
                  <a:srgbClr val="0C0B04"/>
                </a:solidFill>
                <a:latin typeface="Times New Roman" panose="02020603050405020304" pitchFamily="18" charset="0"/>
                <a:cs typeface="Times New Roman" panose="02020603050405020304" pitchFamily="18" charset="0"/>
              </a:rPr>
              <a:t>Janitorial or cleaning</a:t>
            </a:r>
          </a:p>
          <a:p>
            <a:pPr marL="457190" indent="-457190">
              <a:buFont typeface="Arial" panose="020B0604020202020204" pitchFamily="34" charset="0"/>
              <a:buChar char="•"/>
            </a:pPr>
            <a:r>
              <a:rPr lang="en-US" sz="2400" dirty="0">
                <a:solidFill>
                  <a:srgbClr val="0C0B04"/>
                </a:solidFill>
                <a:latin typeface="Times New Roman" panose="02020603050405020304" pitchFamily="18" charset="0"/>
                <a:cs typeface="Times New Roman" panose="02020603050405020304" pitchFamily="18" charset="0"/>
              </a:rPr>
              <a:t>Door-to-door magazine sales</a:t>
            </a:r>
          </a:p>
          <a:p>
            <a:pPr marL="457190" indent="-457190">
              <a:buFont typeface="Arial" panose="020B0604020202020204" pitchFamily="34" charset="0"/>
              <a:buChar char="•"/>
            </a:pPr>
            <a:r>
              <a:rPr lang="en-US" sz="2400" dirty="0">
                <a:solidFill>
                  <a:srgbClr val="0C0B04"/>
                </a:solidFill>
                <a:latin typeface="Times New Roman" panose="02020603050405020304" pitchFamily="18" charset="0"/>
                <a:cs typeface="Times New Roman" panose="02020603050405020304" pitchFamily="18" charset="0"/>
              </a:rPr>
              <a:t>Agriculture</a:t>
            </a:r>
          </a:p>
          <a:p>
            <a:pPr marL="457190" indent="-457190">
              <a:buFont typeface="Arial" panose="020B0604020202020204" pitchFamily="34" charset="0"/>
              <a:buChar char="•"/>
            </a:pPr>
            <a:r>
              <a:rPr lang="en-US" sz="2400" dirty="0">
                <a:solidFill>
                  <a:srgbClr val="0C0B04"/>
                </a:solidFill>
                <a:latin typeface="Times New Roman" panose="02020603050405020304" pitchFamily="18" charset="0"/>
                <a:cs typeface="Times New Roman" panose="02020603050405020304" pitchFamily="18" charset="0"/>
              </a:rPr>
              <a:t>Health and beauty services</a:t>
            </a:r>
          </a:p>
          <a:p>
            <a:pPr marL="457190" indent="-457190">
              <a:buFont typeface="Arial" panose="020B0604020202020204" pitchFamily="34" charset="0"/>
              <a:buChar char="•"/>
            </a:pPr>
            <a:r>
              <a:rPr lang="en-US" sz="2400" dirty="0">
                <a:solidFill>
                  <a:srgbClr val="0C0B04"/>
                </a:solidFill>
                <a:latin typeface="Times New Roman" panose="02020603050405020304" pitchFamily="18" charset="0"/>
                <a:cs typeface="Times New Roman" panose="02020603050405020304" pitchFamily="18" charset="0"/>
              </a:rPr>
              <a:t>Begging or peddling</a:t>
            </a:r>
          </a:p>
          <a:p>
            <a:pPr marL="457190" indent="-457190">
              <a:buFont typeface="Arial" panose="020B0604020202020204" pitchFamily="34" charset="0"/>
              <a:buChar char="•"/>
            </a:pPr>
            <a:r>
              <a:rPr lang="en-US" sz="2400" dirty="0">
                <a:solidFill>
                  <a:srgbClr val="0C0B04"/>
                </a:solidFill>
                <a:latin typeface="Times New Roman" panose="02020603050405020304" pitchFamily="18" charset="0"/>
                <a:cs typeface="Times New Roman" panose="02020603050405020304" pitchFamily="18" charset="0"/>
              </a:rPr>
              <a:t>Hotel and restaurant businesses </a:t>
            </a:r>
          </a:p>
          <a:p>
            <a:pPr marL="457190" indent="-457190">
              <a:buFont typeface="Arial" panose="020B0604020202020204" pitchFamily="34" charset="0"/>
              <a:buChar char="•"/>
            </a:pPr>
            <a:r>
              <a:rPr lang="en-US" sz="2400" dirty="0">
                <a:solidFill>
                  <a:srgbClr val="0C0B04"/>
                </a:solidFill>
                <a:latin typeface="Times New Roman" panose="02020603050405020304" pitchFamily="18" charset="0"/>
                <a:cs typeface="Times New Roman" panose="02020603050405020304" pitchFamily="18" charset="0"/>
              </a:rPr>
              <a:t>Gang-involved drug sales and gun carrying</a:t>
            </a:r>
          </a:p>
        </p:txBody>
      </p:sp>
      <p:sp>
        <p:nvSpPr>
          <p:cNvPr id="12" name="TextBox 11"/>
          <p:cNvSpPr txBox="1"/>
          <p:nvPr/>
        </p:nvSpPr>
        <p:spPr>
          <a:xfrm>
            <a:off x="5029200" y="2829104"/>
            <a:ext cx="3962400" cy="2677654"/>
          </a:xfrm>
          <a:prstGeom prst="rect">
            <a:avLst/>
          </a:prstGeom>
          <a:solidFill>
            <a:srgbClr val="00FFFF"/>
          </a:solidFill>
          <a:ln>
            <a:solidFill>
              <a:schemeClr val="tx1"/>
            </a:solidFill>
          </a:ln>
        </p:spPr>
        <p:txBody>
          <a:bodyPr wrap="square" lIns="91438" tIns="45719" rIns="91438" bIns="45719" numCol="1" rtlCol="0">
            <a:spAutoFit/>
          </a:bodyPr>
          <a:lstStyle/>
          <a:p>
            <a:pPr marL="457190" indent="-457190">
              <a:buFont typeface="Arial" panose="020B0604020202020204" pitchFamily="34" charset="0"/>
              <a:buChar char="•"/>
            </a:pPr>
            <a:r>
              <a:rPr lang="en-US" sz="2400" dirty="0">
                <a:solidFill>
                  <a:srgbClr val="0C0B04"/>
                </a:solidFill>
                <a:latin typeface="Times New Roman" panose="02020603050405020304" pitchFamily="18" charset="0"/>
                <a:cs typeface="Times New Roman" panose="02020603050405020304" pitchFamily="18" charset="0"/>
              </a:rPr>
              <a:t>Construction</a:t>
            </a:r>
          </a:p>
          <a:p>
            <a:pPr marL="457190" indent="-457190">
              <a:buFont typeface="Arial" panose="020B0604020202020204" pitchFamily="34" charset="0"/>
              <a:buChar char="•"/>
            </a:pPr>
            <a:r>
              <a:rPr lang="en-US" sz="2400" dirty="0">
                <a:solidFill>
                  <a:srgbClr val="0C0B04"/>
                </a:solidFill>
                <a:latin typeface="Times New Roman" panose="02020603050405020304" pitchFamily="18" charset="0"/>
                <a:cs typeface="Times New Roman" panose="02020603050405020304" pitchFamily="18" charset="0"/>
              </a:rPr>
              <a:t>Mines and quarries</a:t>
            </a:r>
          </a:p>
          <a:p>
            <a:pPr marL="457190" indent="-457190">
              <a:buFont typeface="Arial" panose="020B0604020202020204" pitchFamily="34" charset="0"/>
              <a:buChar char="•"/>
            </a:pPr>
            <a:r>
              <a:rPr lang="en-US" sz="2400" dirty="0">
                <a:solidFill>
                  <a:srgbClr val="0C0B04"/>
                </a:solidFill>
                <a:latin typeface="Times New Roman" panose="02020603050405020304" pitchFamily="18" charset="0"/>
                <a:cs typeface="Times New Roman" panose="02020603050405020304" pitchFamily="18" charset="0"/>
              </a:rPr>
              <a:t>Brick kilns</a:t>
            </a:r>
          </a:p>
          <a:p>
            <a:pPr marL="457190" indent="-457190">
              <a:buFont typeface="Arial" panose="020B0604020202020204" pitchFamily="34" charset="0"/>
              <a:buChar char="•"/>
            </a:pPr>
            <a:r>
              <a:rPr lang="en-US" sz="2400" dirty="0">
                <a:solidFill>
                  <a:srgbClr val="0C0B04"/>
                </a:solidFill>
                <a:latin typeface="Times New Roman" panose="02020603050405020304" pitchFamily="18" charset="0"/>
                <a:cs typeface="Times New Roman" panose="02020603050405020304" pitchFamily="18" charset="0"/>
              </a:rPr>
              <a:t>Fisheries</a:t>
            </a:r>
          </a:p>
          <a:p>
            <a:pPr marL="457190" indent="-457190">
              <a:buFont typeface="Arial" panose="020B0604020202020204" pitchFamily="34" charset="0"/>
              <a:buChar char="•"/>
            </a:pPr>
            <a:r>
              <a:rPr lang="en-US" sz="2400" dirty="0">
                <a:solidFill>
                  <a:srgbClr val="0C0B04"/>
                </a:solidFill>
                <a:latin typeface="Times New Roman" panose="02020603050405020304" pitchFamily="18" charset="0"/>
                <a:cs typeface="Times New Roman" panose="02020603050405020304" pitchFamily="18" charset="0"/>
              </a:rPr>
              <a:t>Farms</a:t>
            </a:r>
          </a:p>
          <a:p>
            <a:pPr marL="457190" indent="-457190">
              <a:buFont typeface="Arial" panose="020B0604020202020204" pitchFamily="34" charset="0"/>
              <a:buChar char="•"/>
            </a:pPr>
            <a:r>
              <a:rPr lang="en-US" sz="2400" dirty="0">
                <a:solidFill>
                  <a:srgbClr val="0C0B04"/>
                </a:solidFill>
                <a:latin typeface="Times New Roman" panose="02020603050405020304" pitchFamily="18" charset="0"/>
                <a:cs typeface="Times New Roman" panose="02020603050405020304" pitchFamily="18" charset="0"/>
              </a:rPr>
              <a:t>Soldiers in armed conflicts</a:t>
            </a:r>
          </a:p>
          <a:p>
            <a:pPr marL="457190" indent="-457190">
              <a:buFont typeface="Arial" panose="020B0604020202020204" pitchFamily="34" charset="0"/>
              <a:buChar char="•"/>
            </a:pPr>
            <a:r>
              <a:rPr lang="en-US" sz="2400" dirty="0">
                <a:solidFill>
                  <a:srgbClr val="0C0B04"/>
                </a:solidFill>
                <a:latin typeface="Times New Roman" panose="02020603050405020304" pitchFamily="18" charset="0"/>
                <a:cs typeface="Times New Roman" panose="02020603050405020304" pitchFamily="18" charset="0"/>
              </a:rPr>
              <a:t>Drug trafficking </a:t>
            </a:r>
          </a:p>
        </p:txBody>
      </p:sp>
      <p:sp>
        <p:nvSpPr>
          <p:cNvPr id="13" name="TextBox 12"/>
          <p:cNvSpPr txBox="1"/>
          <p:nvPr/>
        </p:nvSpPr>
        <p:spPr>
          <a:xfrm>
            <a:off x="7848600" y="6523911"/>
            <a:ext cx="1295400" cy="246219"/>
          </a:xfrm>
          <a:prstGeom prst="rect">
            <a:avLst/>
          </a:prstGeom>
          <a:noFill/>
        </p:spPr>
        <p:txBody>
          <a:bodyPr wrap="square" lIns="91438" tIns="45719" rIns="91438" bIns="45719" rtlCol="0">
            <a:spAutoFit/>
          </a:bodyPr>
          <a:lstStyle/>
          <a:p>
            <a:r>
              <a:rPr lang="en-US" sz="1000" dirty="0" err="1"/>
              <a:t>Greenbaum</a:t>
            </a:r>
            <a:r>
              <a:rPr lang="en-US" sz="1000" dirty="0"/>
              <a:t> 2017</a:t>
            </a:r>
          </a:p>
        </p:txBody>
      </p:sp>
    </p:spTree>
    <p:extLst>
      <p:ext uri="{BB962C8B-B14F-4D97-AF65-F5344CB8AC3E}">
        <p14:creationId xmlns:p14="http://schemas.microsoft.com/office/powerpoint/2010/main" val="3854348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 and Labor Trafficking Overlap </a:t>
            </a:r>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3000" dirty="0">
                <a:solidFill>
                  <a:schemeClr val="tx1">
                    <a:lumMod val="50000"/>
                  </a:schemeClr>
                </a:solidFill>
                <a:latin typeface="Times New Roman" panose="02020603050405020304" pitchFamily="18" charset="0"/>
                <a:cs typeface="Times New Roman" panose="02020603050405020304" pitchFamily="18" charset="0"/>
              </a:rPr>
              <a:t>17 year old found exchanging sex for money by law enforcement after advertising on social media </a:t>
            </a:r>
          </a:p>
          <a:p>
            <a:pPr marL="285744" indent="-285744">
              <a:buFont typeface="Arial" panose="020B0604020202020204" pitchFamily="34" charset="0"/>
              <a:buChar char="•"/>
            </a:pPr>
            <a:r>
              <a:rPr lang="en-US" sz="3000" dirty="0">
                <a:solidFill>
                  <a:schemeClr val="tx1">
                    <a:lumMod val="50000"/>
                  </a:schemeClr>
                </a:solidFill>
                <a:latin typeface="Times New Roman" panose="02020603050405020304" pitchFamily="18" charset="0"/>
                <a:cs typeface="Times New Roman" panose="02020603050405020304" pitchFamily="18" charset="0"/>
              </a:rPr>
              <a:t>Exchanging sex for money for approximately 2 years </a:t>
            </a:r>
          </a:p>
          <a:p>
            <a:pPr marL="285744" indent="-285744">
              <a:buFont typeface="Arial" panose="020B0604020202020204" pitchFamily="34" charset="0"/>
              <a:buChar char="•"/>
            </a:pPr>
            <a:r>
              <a:rPr lang="en-US" sz="3000" dirty="0">
                <a:solidFill>
                  <a:schemeClr val="tx1">
                    <a:lumMod val="50000"/>
                  </a:schemeClr>
                </a:solidFill>
                <a:latin typeface="Times New Roman" panose="02020603050405020304" pitchFamily="18" charset="0"/>
                <a:cs typeface="Times New Roman" panose="02020603050405020304" pitchFamily="18" charset="0"/>
              </a:rPr>
              <a:t>Disclosed over time they began trafficking drugs and guns</a:t>
            </a:r>
          </a:p>
          <a:p>
            <a:endParaRPr lang="en-US" dirty="0"/>
          </a:p>
        </p:txBody>
      </p:sp>
    </p:spTree>
    <p:extLst>
      <p:ext uri="{BB962C8B-B14F-4D97-AF65-F5344CB8AC3E}">
        <p14:creationId xmlns:p14="http://schemas.microsoft.com/office/powerpoint/2010/main" val="501448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Trafficking vs. Smuggling: Legal Distinctions</a:t>
            </a:r>
          </a:p>
        </p:txBody>
      </p:sp>
      <p:sp>
        <p:nvSpPr>
          <p:cNvPr id="3" name="Content Placeholder 2"/>
          <p:cNvSpPr>
            <a:spLocks noGrp="1"/>
          </p:cNvSpPr>
          <p:nvPr>
            <p:ph idx="1"/>
          </p:nvPr>
        </p:nvSpPr>
        <p:spPr>
          <a:ln>
            <a:noFill/>
          </a:ln>
        </p:spPr>
        <p:txBody>
          <a:bodyPr numCol="2"/>
          <a:lstStyle/>
          <a:p>
            <a:r>
              <a:rPr lang="en-US" sz="2500" b="1" u="sng" dirty="0">
                <a:solidFill>
                  <a:srgbClr val="0C0B04"/>
                </a:solidFill>
                <a:latin typeface="Times New Roman" panose="02020603050405020304" pitchFamily="18" charset="0"/>
                <a:cs typeface="Times New Roman" panose="02020603050405020304" pitchFamily="18" charset="0"/>
              </a:rPr>
              <a:t>Smuggling </a:t>
            </a:r>
          </a:p>
          <a:p>
            <a:pPr marL="285744" indent="-285744">
              <a:buFont typeface="Arial" panose="020B0604020202020204" pitchFamily="34" charset="0"/>
              <a:buChar char="•"/>
            </a:pPr>
            <a:r>
              <a:rPr lang="en-US" sz="2500" dirty="0">
                <a:solidFill>
                  <a:srgbClr val="0C0B04"/>
                </a:solidFill>
                <a:latin typeface="Times New Roman" panose="02020603050405020304" pitchFamily="18" charset="0"/>
                <a:cs typeface="Times New Roman" panose="02020603050405020304" pitchFamily="18" charset="0"/>
              </a:rPr>
              <a:t>Purpose: Transportation  across an international boundary in exchange for payment </a:t>
            </a:r>
          </a:p>
          <a:p>
            <a:pPr marL="285744" indent="-285744">
              <a:buFont typeface="Arial" panose="020B0604020202020204" pitchFamily="34" charset="0"/>
              <a:buChar char="•"/>
            </a:pPr>
            <a:r>
              <a:rPr lang="en-US" sz="2500" dirty="0">
                <a:solidFill>
                  <a:srgbClr val="0C0B04"/>
                </a:solidFill>
                <a:latin typeface="Times New Roman" panose="02020603050405020304" pitchFamily="18" charset="0"/>
                <a:cs typeface="Times New Roman" panose="02020603050405020304" pitchFamily="18" charset="0"/>
              </a:rPr>
              <a:t>Transaction: Voluntary </a:t>
            </a:r>
          </a:p>
          <a:p>
            <a:pPr marL="285744" indent="-285744">
              <a:buFont typeface="Arial" panose="020B0604020202020204" pitchFamily="34" charset="0"/>
              <a:buChar char="•"/>
              <a:tabLst>
                <a:tab pos="3938501" algn="l"/>
              </a:tabLst>
            </a:pPr>
            <a:r>
              <a:rPr lang="en-US" sz="2500" dirty="0">
                <a:solidFill>
                  <a:srgbClr val="0C0B04"/>
                </a:solidFill>
                <a:latin typeface="Times New Roman" panose="02020603050405020304" pitchFamily="18" charset="0"/>
                <a:cs typeface="Times New Roman" panose="02020603050405020304" pitchFamily="18" charset="0"/>
              </a:rPr>
              <a:t>Crime: against a state</a:t>
            </a:r>
          </a:p>
          <a:p>
            <a:pPr marL="285744" indent="-285744">
              <a:buFont typeface="Arial" panose="020B0604020202020204" pitchFamily="34" charset="0"/>
              <a:buChar char="•"/>
            </a:pPr>
            <a:r>
              <a:rPr lang="en-US" sz="2500" i="1" dirty="0">
                <a:solidFill>
                  <a:srgbClr val="0C0B04"/>
                </a:solidFill>
                <a:latin typeface="Times New Roman" panose="02020603050405020304" pitchFamily="18" charset="0"/>
                <a:cs typeface="Times New Roman" panose="02020603050405020304" pitchFamily="18" charset="0"/>
              </a:rPr>
              <a:t>Always</a:t>
            </a:r>
            <a:r>
              <a:rPr lang="en-US" sz="2500" dirty="0">
                <a:solidFill>
                  <a:srgbClr val="0C0B04"/>
                </a:solidFill>
                <a:latin typeface="Times New Roman" panose="02020603050405020304" pitchFamily="18" charset="0"/>
                <a:cs typeface="Times New Roman" panose="02020603050405020304" pitchFamily="18" charset="0"/>
              </a:rPr>
              <a:t> involves crossing international borders</a:t>
            </a:r>
          </a:p>
          <a:p>
            <a:pPr marL="285744" indent="-285744">
              <a:buFont typeface="Arial" panose="020B0604020202020204" pitchFamily="34" charset="0"/>
              <a:buChar char="•"/>
            </a:pPr>
            <a:r>
              <a:rPr lang="en-US" sz="2500" dirty="0">
                <a:solidFill>
                  <a:srgbClr val="0C0B04"/>
                </a:solidFill>
                <a:latin typeface="Times New Roman" panose="02020603050405020304" pitchFamily="18" charset="0"/>
                <a:cs typeface="Times New Roman" panose="02020603050405020304" pitchFamily="18" charset="0"/>
              </a:rPr>
              <a:t>Concludes once the destination is reached</a:t>
            </a:r>
          </a:p>
          <a:p>
            <a:r>
              <a:rPr lang="en-US" sz="2500" b="1" u="sng" dirty="0">
                <a:solidFill>
                  <a:srgbClr val="0C0B04"/>
                </a:solidFill>
                <a:latin typeface="Times New Roman" panose="02020603050405020304" pitchFamily="18" charset="0"/>
                <a:cs typeface="Times New Roman" panose="02020603050405020304" pitchFamily="18" charset="0"/>
              </a:rPr>
              <a:t>Trafficking </a:t>
            </a:r>
          </a:p>
          <a:p>
            <a:pPr marL="285744" indent="-285744">
              <a:buFont typeface="Arial" panose="020B0604020202020204" pitchFamily="34" charset="0"/>
              <a:buChar char="•"/>
            </a:pPr>
            <a:r>
              <a:rPr lang="en-US" sz="2500" dirty="0">
                <a:solidFill>
                  <a:srgbClr val="0C0B04"/>
                </a:solidFill>
                <a:latin typeface="Times New Roman" panose="02020603050405020304" pitchFamily="18" charset="0"/>
                <a:cs typeface="Times New Roman" panose="02020603050405020304" pitchFamily="18" charset="0"/>
              </a:rPr>
              <a:t>Purpose: Exploitation</a:t>
            </a:r>
          </a:p>
          <a:p>
            <a:pPr marL="285744" indent="-285744">
              <a:buFont typeface="Arial" panose="020B0604020202020204" pitchFamily="34" charset="0"/>
              <a:buChar char="•"/>
            </a:pPr>
            <a:r>
              <a:rPr lang="en-US" sz="2500" dirty="0">
                <a:solidFill>
                  <a:srgbClr val="0C0B04"/>
                </a:solidFill>
                <a:latin typeface="Times New Roman" panose="02020603050405020304" pitchFamily="18" charset="0"/>
                <a:cs typeface="Times New Roman" panose="02020603050405020304" pitchFamily="18" charset="0"/>
              </a:rPr>
              <a:t>Transaction: Force, fraud, coercion, vulnerability </a:t>
            </a:r>
          </a:p>
          <a:p>
            <a:pPr marL="285744" indent="-285744">
              <a:buFont typeface="Arial" panose="020B0604020202020204" pitchFamily="34" charset="0"/>
              <a:buChar char="•"/>
            </a:pPr>
            <a:r>
              <a:rPr lang="en-US" sz="2500" dirty="0">
                <a:solidFill>
                  <a:srgbClr val="0C0B04"/>
                </a:solidFill>
                <a:latin typeface="Times New Roman" panose="02020603050405020304" pitchFamily="18" charset="0"/>
                <a:cs typeface="Times New Roman" panose="02020603050405020304" pitchFamily="18" charset="0"/>
              </a:rPr>
              <a:t>Crime: against a person </a:t>
            </a:r>
          </a:p>
          <a:p>
            <a:pPr marL="285744" indent="-285744">
              <a:buFont typeface="Arial" panose="020B0604020202020204" pitchFamily="34" charset="0"/>
              <a:buChar char="•"/>
            </a:pPr>
            <a:r>
              <a:rPr lang="en-US" sz="2500" dirty="0">
                <a:solidFill>
                  <a:srgbClr val="0C0B04"/>
                </a:solidFill>
                <a:latin typeface="Times New Roman" panose="02020603050405020304" pitchFamily="18" charset="0"/>
                <a:cs typeface="Times New Roman" panose="02020603050405020304" pitchFamily="18" charset="0"/>
              </a:rPr>
              <a:t>Does not always involve crossing international (or even local) borders</a:t>
            </a:r>
          </a:p>
          <a:p>
            <a:pPr marL="285744" indent="-285744">
              <a:buFont typeface="Arial" panose="020B0604020202020204" pitchFamily="34" charset="0"/>
              <a:buChar char="•"/>
            </a:pPr>
            <a:r>
              <a:rPr lang="en-US" sz="2500" dirty="0">
                <a:solidFill>
                  <a:srgbClr val="0C0B04"/>
                </a:solidFill>
                <a:latin typeface="Times New Roman" panose="02020603050405020304" pitchFamily="18" charset="0"/>
                <a:cs typeface="Times New Roman" panose="02020603050405020304" pitchFamily="18" charset="0"/>
              </a:rPr>
              <a:t>Ongoing (does not conclude upon reaching a destination</a:t>
            </a:r>
            <a:r>
              <a:rPr lang="en-US" sz="2500" dirty="0">
                <a:solidFill>
                  <a:srgbClr val="0C0B04"/>
                </a:solidFill>
              </a:rPr>
              <a:t>)</a:t>
            </a:r>
          </a:p>
        </p:txBody>
      </p:sp>
      <p:sp>
        <p:nvSpPr>
          <p:cNvPr id="4" name="Rectangle 3"/>
          <p:cNvSpPr/>
          <p:nvPr/>
        </p:nvSpPr>
        <p:spPr>
          <a:xfrm>
            <a:off x="6921607" y="6562433"/>
            <a:ext cx="2137119" cy="246219"/>
          </a:xfrm>
          <a:prstGeom prst="rect">
            <a:avLst/>
          </a:prstGeom>
        </p:spPr>
        <p:txBody>
          <a:bodyPr wrap="none" lIns="91438" tIns="45719" rIns="91438" bIns="45719">
            <a:spAutoFit/>
          </a:bodyPr>
          <a:lstStyle/>
          <a:p>
            <a:r>
              <a:rPr lang="en-US" sz="1000" dirty="0">
                <a:solidFill>
                  <a:srgbClr val="0C0B04"/>
                </a:solidFill>
              </a:rPr>
              <a:t>www.massmed.org/humantrafficking </a:t>
            </a:r>
          </a:p>
        </p:txBody>
      </p:sp>
    </p:spTree>
    <p:extLst>
      <p:ext uri="{BB962C8B-B14F-4D97-AF65-F5344CB8AC3E}">
        <p14:creationId xmlns:p14="http://schemas.microsoft.com/office/powerpoint/2010/main" val="183107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Trafficking and Smuggling: Overlap</a:t>
            </a:r>
          </a:p>
        </p:txBody>
      </p:sp>
      <p:sp>
        <p:nvSpPr>
          <p:cNvPr id="3" name="Content Placeholder 2"/>
          <p:cNvSpPr>
            <a:spLocks noGrp="1"/>
          </p:cNvSpPr>
          <p:nvPr>
            <p:ph idx="1"/>
          </p:nvPr>
        </p:nvSpPr>
        <p:spPr/>
        <p:txBody>
          <a:bodyPr/>
          <a:lstStyle/>
          <a:p>
            <a:pPr marL="457190" indent="-457190">
              <a:buFont typeface="Arial" panose="020B0604020202020204" pitchFamily="34" charset="0"/>
              <a:buChar char="•"/>
            </a:pPr>
            <a:r>
              <a:rPr lang="en-US" sz="3000" dirty="0">
                <a:solidFill>
                  <a:schemeClr val="tx1">
                    <a:lumMod val="50000"/>
                  </a:schemeClr>
                </a:solidFill>
                <a:latin typeface="Times New Roman" panose="02020603050405020304" pitchFamily="18" charset="0"/>
                <a:cs typeface="Times New Roman" panose="02020603050405020304" pitchFamily="18" charset="0"/>
              </a:rPr>
              <a:t>16 year old smuggled into Mexico from Guatemala</a:t>
            </a:r>
          </a:p>
          <a:p>
            <a:pPr marL="457190" indent="-457190">
              <a:buFont typeface="Arial" panose="020B0604020202020204" pitchFamily="34" charset="0"/>
              <a:buChar char="•"/>
            </a:pPr>
            <a:r>
              <a:rPr lang="en-US" sz="3000" dirty="0">
                <a:solidFill>
                  <a:schemeClr val="tx1">
                    <a:lumMod val="50000"/>
                  </a:schemeClr>
                </a:solidFill>
                <a:latin typeface="Times New Roman" panose="02020603050405020304" pitchFamily="18" charset="0"/>
                <a:cs typeface="Times New Roman" panose="02020603050405020304" pitchFamily="18" charset="0"/>
              </a:rPr>
              <a:t>Once in Mexico, they were forced to exchange sex for money by the coyotes</a:t>
            </a:r>
          </a:p>
          <a:p>
            <a:pPr marL="457190" indent="-457190">
              <a:buFont typeface="Arial" panose="020B0604020202020204" pitchFamily="34" charset="0"/>
              <a:buChar char="•"/>
            </a:pPr>
            <a:r>
              <a:rPr lang="en-US" sz="3000" dirty="0">
                <a:solidFill>
                  <a:schemeClr val="tx1">
                    <a:lumMod val="50000"/>
                  </a:schemeClr>
                </a:solidFill>
                <a:latin typeface="Times New Roman" panose="02020603050405020304" pitchFamily="18" charset="0"/>
                <a:cs typeface="Times New Roman" panose="02020603050405020304" pitchFamily="18" charset="0"/>
              </a:rPr>
              <a:t>They are smuggled across the US border, placed in a detention camp</a:t>
            </a:r>
          </a:p>
          <a:p>
            <a:pPr marL="457190" indent="-457190">
              <a:buFont typeface="Arial" panose="020B0604020202020204" pitchFamily="34" charset="0"/>
              <a:buChar char="•"/>
            </a:pPr>
            <a:endParaRPr lang="en-US" sz="3000" dirty="0">
              <a:solidFill>
                <a:srgbClr val="0C0B04"/>
              </a:solidFill>
              <a:latin typeface="Times New Roman" panose="02020603050405020304" pitchFamily="18" charset="0"/>
              <a:cs typeface="Times New Roman" panose="02020603050405020304" pitchFamily="18" charset="0"/>
            </a:endParaRPr>
          </a:p>
        </p:txBody>
      </p:sp>
      <p:sp>
        <p:nvSpPr>
          <p:cNvPr id="4" name="Rectangle 3"/>
          <p:cNvSpPr/>
          <p:nvPr/>
        </p:nvSpPr>
        <p:spPr>
          <a:xfrm>
            <a:off x="6921607" y="6562433"/>
            <a:ext cx="2137119" cy="246219"/>
          </a:xfrm>
          <a:prstGeom prst="rect">
            <a:avLst/>
          </a:prstGeom>
        </p:spPr>
        <p:txBody>
          <a:bodyPr wrap="none" lIns="91438" tIns="45719" rIns="91438" bIns="45719">
            <a:spAutoFit/>
          </a:bodyPr>
          <a:lstStyle/>
          <a:p>
            <a:r>
              <a:rPr lang="en-US" sz="1000" dirty="0">
                <a:solidFill>
                  <a:srgbClr val="0C0B04"/>
                </a:solidFill>
              </a:rPr>
              <a:t>www.massmed.org/humantrafficking </a:t>
            </a:r>
          </a:p>
        </p:txBody>
      </p:sp>
    </p:spTree>
    <p:extLst>
      <p:ext uri="{BB962C8B-B14F-4D97-AF65-F5344CB8AC3E}">
        <p14:creationId xmlns:p14="http://schemas.microsoft.com/office/powerpoint/2010/main" val="1131163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Incidence and Prevalence </a:t>
            </a:r>
          </a:p>
        </p:txBody>
      </p:sp>
      <p:sp>
        <p:nvSpPr>
          <p:cNvPr id="4" name="Content Placeholder 3"/>
          <p:cNvSpPr>
            <a:spLocks noGrp="1"/>
          </p:cNvSpPr>
          <p:nvPr>
            <p:ph idx="1"/>
          </p:nvPr>
        </p:nvSpPr>
        <p:spPr/>
        <p:txBody>
          <a:bodyPr/>
          <a:lstStyle/>
          <a:p>
            <a:pPr marL="285744" indent="-285744">
              <a:buFont typeface="Arial" panose="020B0604020202020204" pitchFamily="34" charset="0"/>
              <a:buChar char="•"/>
            </a:pPr>
            <a:r>
              <a:rPr lang="en-US" sz="3000" dirty="0">
                <a:solidFill>
                  <a:srgbClr val="0C0B04"/>
                </a:solidFill>
                <a:latin typeface="Times New Roman" panose="02020603050405020304" pitchFamily="18" charset="0"/>
                <a:cs typeface="Times New Roman" panose="02020603050405020304" pitchFamily="18" charset="0"/>
              </a:rPr>
              <a:t>Reliable estimates of the incidence and prevalence of trafficking globally are not available</a:t>
            </a:r>
          </a:p>
          <a:p>
            <a:pPr marL="285744" indent="-285744">
              <a:buFont typeface="Arial" panose="020B0604020202020204" pitchFamily="34" charset="0"/>
              <a:buChar char="•"/>
            </a:pPr>
            <a:r>
              <a:rPr lang="en-US" sz="3000" dirty="0">
                <a:solidFill>
                  <a:srgbClr val="0C0B04"/>
                </a:solidFill>
                <a:latin typeface="Times New Roman" panose="02020603050405020304" pitchFamily="18" charset="0"/>
                <a:cs typeface="Times New Roman" panose="02020603050405020304" pitchFamily="18" charset="0"/>
              </a:rPr>
              <a:t>Due to: </a:t>
            </a:r>
          </a:p>
          <a:p>
            <a:pPr marL="788652" lvl="3" indent="-285744">
              <a:buFont typeface="Arial" panose="020B0604020202020204" pitchFamily="34" charset="0"/>
              <a:buChar char="•"/>
            </a:pPr>
            <a:r>
              <a:rPr lang="en-US" sz="3000" dirty="0">
                <a:solidFill>
                  <a:srgbClr val="0C0B04"/>
                </a:solidFill>
                <a:latin typeface="Times New Roman" panose="02020603050405020304" pitchFamily="18" charset="0"/>
                <a:cs typeface="Times New Roman" panose="02020603050405020304" pitchFamily="18" charset="0"/>
              </a:rPr>
              <a:t>Lack of uniform definitions among those collecting data</a:t>
            </a:r>
          </a:p>
          <a:p>
            <a:pPr marL="788652" lvl="3" indent="-285744">
              <a:buFont typeface="Arial" panose="020B0604020202020204" pitchFamily="34" charset="0"/>
              <a:buChar char="•"/>
            </a:pPr>
            <a:r>
              <a:rPr lang="en-US" sz="3000" dirty="0">
                <a:solidFill>
                  <a:srgbClr val="0C0B04"/>
                </a:solidFill>
                <a:latin typeface="Times New Roman" panose="02020603050405020304" pitchFamily="18" charset="0"/>
                <a:cs typeface="Times New Roman" panose="02020603050405020304" pitchFamily="18" charset="0"/>
              </a:rPr>
              <a:t>Lack of a centralized database</a:t>
            </a:r>
          </a:p>
          <a:p>
            <a:pPr marL="788652" lvl="3" indent="-285744">
              <a:buFont typeface="Arial" panose="020B0604020202020204" pitchFamily="34" charset="0"/>
              <a:buChar char="•"/>
            </a:pPr>
            <a:r>
              <a:rPr lang="en-US" sz="3000" dirty="0">
                <a:solidFill>
                  <a:srgbClr val="0C0B04"/>
                </a:solidFill>
                <a:latin typeface="Times New Roman" panose="02020603050405020304" pitchFamily="18" charset="0"/>
                <a:cs typeface="Times New Roman" panose="02020603050405020304" pitchFamily="18" charset="0"/>
              </a:rPr>
              <a:t>Under recognition of victims </a:t>
            </a:r>
          </a:p>
          <a:p>
            <a:pPr marL="285744" indent="-285744">
              <a:buFont typeface="Arial" panose="020B0604020202020204" pitchFamily="34" charset="0"/>
              <a:buChar char="•"/>
            </a:pPr>
            <a:r>
              <a:rPr lang="en-US" sz="3000" dirty="0">
                <a:solidFill>
                  <a:srgbClr val="0C0B04"/>
                </a:solidFill>
                <a:latin typeface="Times New Roman" panose="02020603050405020304" pitchFamily="18" charset="0"/>
                <a:cs typeface="Times New Roman" panose="02020603050405020304" pitchFamily="18" charset="0"/>
              </a:rPr>
              <a:t>Sound familiar?  </a:t>
            </a:r>
          </a:p>
        </p:txBody>
      </p:sp>
      <p:sp>
        <p:nvSpPr>
          <p:cNvPr id="5" name="TextBox 4"/>
          <p:cNvSpPr txBox="1"/>
          <p:nvPr/>
        </p:nvSpPr>
        <p:spPr>
          <a:xfrm>
            <a:off x="7620000" y="6600111"/>
            <a:ext cx="1524000" cy="246219"/>
          </a:xfrm>
          <a:prstGeom prst="rect">
            <a:avLst/>
          </a:prstGeom>
          <a:noFill/>
        </p:spPr>
        <p:txBody>
          <a:bodyPr wrap="square" lIns="91438" tIns="45719" rIns="91438" bIns="45719" rtlCol="0">
            <a:spAutoFit/>
          </a:bodyPr>
          <a:lstStyle/>
          <a:p>
            <a:r>
              <a:rPr lang="en-US" sz="1000" dirty="0" err="1"/>
              <a:t>Greenbaum</a:t>
            </a:r>
            <a:r>
              <a:rPr lang="en-US" sz="1000" dirty="0"/>
              <a:t> 2017</a:t>
            </a:r>
          </a:p>
        </p:txBody>
      </p:sp>
    </p:spTree>
    <p:extLst>
      <p:ext uri="{BB962C8B-B14F-4D97-AF65-F5344CB8AC3E}">
        <p14:creationId xmlns:p14="http://schemas.microsoft.com/office/powerpoint/2010/main" val="149569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295400"/>
            <a:ext cx="7691736" cy="3999704"/>
          </a:xfrm>
          <a:prstGeom prst="rect">
            <a:avLst/>
          </a:prstGeom>
        </p:spPr>
      </p:pic>
      <p:sp>
        <p:nvSpPr>
          <p:cNvPr id="3" name="Content Placeholder 2"/>
          <p:cNvSpPr>
            <a:spLocks noGrp="1"/>
          </p:cNvSpPr>
          <p:nvPr>
            <p:ph idx="1"/>
          </p:nvPr>
        </p:nvSpPr>
        <p:spPr>
          <a:xfrm>
            <a:off x="609600" y="304801"/>
            <a:ext cx="8001000" cy="4511323"/>
          </a:xfrm>
        </p:spPr>
        <p:txBody>
          <a:bodyPr>
            <a:normAutofit/>
          </a:bodyPr>
          <a:lstStyle/>
          <a:p>
            <a:pPr algn="ctr"/>
            <a:r>
              <a:rPr lang="en-US" sz="3600" dirty="0">
                <a:solidFill>
                  <a:schemeClr val="accent1"/>
                </a:solidFill>
                <a:latin typeface="+mn-lt"/>
              </a:rPr>
              <a:t>Human Trafficking in the U.S.</a:t>
            </a:r>
            <a:endParaRPr lang="en-US" sz="3600" dirty="0">
              <a:solidFill>
                <a:schemeClr val="accent1"/>
              </a:solidFill>
            </a:endParaRPr>
          </a:p>
        </p:txBody>
      </p:sp>
      <p:sp>
        <p:nvSpPr>
          <p:cNvPr id="5" name="Oval 4"/>
          <p:cNvSpPr/>
          <p:nvPr/>
        </p:nvSpPr>
        <p:spPr bwMode="auto">
          <a:xfrm rot="1395581">
            <a:off x="6400337" y="2259222"/>
            <a:ext cx="1524000" cy="2438400"/>
          </a:xfrm>
          <a:prstGeom prst="ellipse">
            <a:avLst/>
          </a:prstGeom>
          <a:noFill/>
          <a:ln w="76200" cap="flat" cmpd="sng" algn="ctr">
            <a:solidFill>
              <a:schemeClr val="accent3"/>
            </a:solidFill>
            <a:prstDash val="solid"/>
            <a:round/>
            <a:headEnd type="none" w="sm" len="sm"/>
            <a:tailEnd type="none" w="sm" len="sm"/>
          </a:ln>
          <a:effectLst/>
          <a:extLst/>
        </p:spPr>
        <p:txBody>
          <a:bodyPr vert="horz" wrap="square" lIns="91438" tIns="45719" rIns="91438" bIns="45719" numCol="1" rtlCol="0" anchor="t" anchorCtr="0" compatLnSpc="1">
            <a:prstTxWarp prst="textNoShape">
              <a:avLst/>
            </a:prstTxWarp>
          </a:bodyPr>
          <a:lstStyle/>
          <a:p>
            <a:pPr eaLnBrk="0" fontAlgn="base" hangingPunct="0">
              <a:spcBef>
                <a:spcPct val="0"/>
              </a:spcBef>
              <a:spcAft>
                <a:spcPct val="0"/>
              </a:spcAft>
            </a:pPr>
            <a:endParaRPr lang="en-US" sz="3600">
              <a:latin typeface="Times New Roman" pitchFamily="18" charset="0"/>
            </a:endParaRPr>
          </a:p>
        </p:txBody>
      </p:sp>
      <p:sp>
        <p:nvSpPr>
          <p:cNvPr id="7" name="TextBox 6"/>
          <p:cNvSpPr txBox="1"/>
          <p:nvPr/>
        </p:nvSpPr>
        <p:spPr>
          <a:xfrm>
            <a:off x="7806036" y="6479458"/>
            <a:ext cx="1295400" cy="230830"/>
          </a:xfrm>
          <a:prstGeom prst="rect">
            <a:avLst/>
          </a:prstGeom>
          <a:noFill/>
        </p:spPr>
        <p:txBody>
          <a:bodyPr wrap="square" lIns="91438" tIns="45719" rIns="91438" bIns="45719" rtlCol="0">
            <a:spAutoFit/>
          </a:bodyPr>
          <a:lstStyle/>
          <a:p>
            <a:r>
              <a:rPr lang="en-US" sz="900" dirty="0"/>
              <a:t>201</a:t>
            </a:r>
            <a:r>
              <a:rPr lang="en-US" sz="900" dirty="0">
                <a:solidFill>
                  <a:srgbClr val="FF0000"/>
                </a:solidFill>
              </a:rPr>
              <a:t>7 </a:t>
            </a:r>
            <a:r>
              <a:rPr lang="en-US" sz="900" dirty="0"/>
              <a:t>Statistics, Polaris</a:t>
            </a:r>
          </a:p>
        </p:txBody>
      </p:sp>
    </p:spTree>
    <p:extLst>
      <p:ext uri="{BB962C8B-B14F-4D97-AF65-F5344CB8AC3E}">
        <p14:creationId xmlns:p14="http://schemas.microsoft.com/office/powerpoint/2010/main" val="3122602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 Trafficking: Recruitment </a:t>
            </a:r>
          </a:p>
        </p:txBody>
      </p:sp>
      <p:sp>
        <p:nvSpPr>
          <p:cNvPr id="3" name="Content Placeholder 2"/>
          <p:cNvSpPr>
            <a:spLocks noGrp="1"/>
          </p:cNvSpPr>
          <p:nvPr>
            <p:ph idx="1"/>
          </p:nvPr>
        </p:nvSpPr>
        <p:spPr/>
        <p:txBody>
          <a:bodyPr/>
          <a:lstStyle/>
          <a:p>
            <a:pPr marL="571487" indent="-571487">
              <a:buFont typeface="Arial" panose="020B0604020202020204" pitchFamily="34" charset="0"/>
              <a:buChar char="•"/>
            </a:pPr>
            <a:r>
              <a:rPr lang="en-US" sz="3600" dirty="0">
                <a:solidFill>
                  <a:schemeClr val="tx1">
                    <a:lumMod val="50000"/>
                  </a:schemeClr>
                </a:solidFill>
                <a:latin typeface="+mn-lt"/>
              </a:rPr>
              <a:t>Important to recognize that children become adults!</a:t>
            </a:r>
          </a:p>
          <a:p>
            <a:pPr marL="571487" indent="-571487">
              <a:buFont typeface="Arial" panose="020B0604020202020204" pitchFamily="34" charset="0"/>
              <a:buChar char="•"/>
            </a:pPr>
            <a:r>
              <a:rPr lang="en-US" sz="3600" dirty="0">
                <a:solidFill>
                  <a:schemeClr val="tx1">
                    <a:lumMod val="50000"/>
                  </a:schemeClr>
                </a:solidFill>
                <a:latin typeface="+mn-lt"/>
              </a:rPr>
              <a:t>Face to face</a:t>
            </a:r>
          </a:p>
          <a:p>
            <a:pPr marL="571487" indent="-571487">
              <a:buFont typeface="Arial" panose="020B0604020202020204" pitchFamily="34" charset="0"/>
              <a:buChar char="•"/>
            </a:pPr>
            <a:r>
              <a:rPr lang="en-US" sz="3600" dirty="0">
                <a:solidFill>
                  <a:schemeClr val="tx1">
                    <a:lumMod val="50000"/>
                  </a:schemeClr>
                </a:solidFill>
                <a:latin typeface="+mn-lt"/>
              </a:rPr>
              <a:t>Social Media</a:t>
            </a:r>
          </a:p>
          <a:p>
            <a:pPr lvl="6"/>
            <a:r>
              <a:rPr lang="en-US" sz="2500" dirty="0">
                <a:solidFill>
                  <a:schemeClr val="tx1">
                    <a:lumMod val="50000"/>
                  </a:schemeClr>
                </a:solidFill>
              </a:rPr>
              <a:t>Facebook</a:t>
            </a:r>
          </a:p>
          <a:p>
            <a:pPr lvl="6"/>
            <a:r>
              <a:rPr lang="en-US" sz="2500" dirty="0" err="1">
                <a:solidFill>
                  <a:schemeClr val="tx1">
                    <a:lumMod val="50000"/>
                  </a:schemeClr>
                </a:solidFill>
              </a:rPr>
              <a:t>Snapchat</a:t>
            </a:r>
            <a:endParaRPr lang="en-US" sz="2500" dirty="0">
              <a:solidFill>
                <a:schemeClr val="tx1">
                  <a:lumMod val="50000"/>
                </a:schemeClr>
              </a:solidFill>
            </a:endParaRPr>
          </a:p>
          <a:p>
            <a:pPr lvl="6"/>
            <a:r>
              <a:rPr lang="en-US" sz="2500" dirty="0">
                <a:solidFill>
                  <a:schemeClr val="tx1">
                    <a:lumMod val="50000"/>
                  </a:schemeClr>
                </a:solidFill>
              </a:rPr>
              <a:t>Instagram </a:t>
            </a:r>
          </a:p>
          <a:p>
            <a:pPr lvl="6"/>
            <a:r>
              <a:rPr lang="en-US" sz="2500" dirty="0">
                <a:solidFill>
                  <a:schemeClr val="tx1">
                    <a:lumMod val="50000"/>
                  </a:schemeClr>
                </a:solidFill>
              </a:rPr>
              <a:t>Twitter</a:t>
            </a:r>
          </a:p>
          <a:p>
            <a:pPr lvl="6"/>
            <a:r>
              <a:rPr lang="en-US" sz="2500" dirty="0" err="1">
                <a:solidFill>
                  <a:schemeClr val="tx1">
                    <a:lumMod val="50000"/>
                  </a:schemeClr>
                </a:solidFill>
              </a:rPr>
              <a:t>Kik</a:t>
            </a:r>
            <a:endParaRPr lang="en-US" sz="2500" dirty="0">
              <a:solidFill>
                <a:schemeClr val="tx1">
                  <a:lumMod val="50000"/>
                </a:schemeClr>
              </a:solidFill>
            </a:endParaRPr>
          </a:p>
          <a:p>
            <a:pPr lvl="6"/>
            <a:r>
              <a:rPr lang="en-US" sz="2500" dirty="0">
                <a:solidFill>
                  <a:schemeClr val="tx1">
                    <a:lumMod val="50000"/>
                  </a:schemeClr>
                </a:solidFill>
              </a:rPr>
              <a:t>WhatsApp</a:t>
            </a:r>
          </a:p>
        </p:txBody>
      </p:sp>
    </p:spTree>
    <p:extLst>
      <p:ext uri="{BB962C8B-B14F-4D97-AF65-F5344CB8AC3E}">
        <p14:creationId xmlns:p14="http://schemas.microsoft.com/office/powerpoint/2010/main" val="154222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dirty="0"/>
              <a:t>Financial Disclosures</a:t>
            </a:r>
          </a:p>
        </p:txBody>
      </p:sp>
      <p:sp>
        <p:nvSpPr>
          <p:cNvPr id="4099" name="Rectangle 3"/>
          <p:cNvSpPr>
            <a:spLocks noGrp="1" noChangeArrowheads="1"/>
          </p:cNvSpPr>
          <p:nvPr>
            <p:ph idx="1"/>
          </p:nvPr>
        </p:nvSpPr>
        <p:spPr/>
        <p:txBody>
          <a:bodyPr/>
          <a:lstStyle/>
          <a:p>
            <a:pPr algn="ctr" eaLnBrk="1" hangingPunct="1">
              <a:buFont typeface="Wingdings" pitchFamily="2" charset="2"/>
              <a:buNone/>
            </a:pPr>
            <a:endParaRPr lang="en-US" altLang="en-US" sz="3200" dirty="0">
              <a:solidFill>
                <a:schemeClr val="tx1">
                  <a:lumMod val="50000"/>
                </a:schemeClr>
              </a:solidFill>
              <a:latin typeface="+mn-lt"/>
            </a:endParaRPr>
          </a:p>
          <a:p>
            <a:pPr algn="ctr" eaLnBrk="1" hangingPunct="1">
              <a:buFont typeface="Wingdings" pitchFamily="2" charset="2"/>
              <a:buNone/>
            </a:pPr>
            <a:r>
              <a:rPr lang="en-US" altLang="en-US" sz="3200" dirty="0">
                <a:solidFill>
                  <a:schemeClr val="tx1">
                    <a:lumMod val="50000"/>
                  </a:schemeClr>
                </a:solidFill>
                <a:latin typeface="+mn-lt"/>
              </a:rPr>
              <a:t>Dana Kaplan, MD, FAAP </a:t>
            </a:r>
          </a:p>
          <a:p>
            <a:pPr algn="ctr" eaLnBrk="1" hangingPunct="1">
              <a:buFont typeface="Wingdings" pitchFamily="2" charset="2"/>
              <a:buNone/>
            </a:pPr>
            <a:r>
              <a:rPr lang="en-US" altLang="en-US" sz="3200" dirty="0">
                <a:solidFill>
                  <a:schemeClr val="tx1">
                    <a:lumMod val="50000"/>
                  </a:schemeClr>
                </a:solidFill>
                <a:latin typeface="+mn-lt"/>
              </a:rPr>
              <a:t> </a:t>
            </a:r>
          </a:p>
          <a:p>
            <a:pPr algn="ctr" eaLnBrk="1" hangingPunct="1">
              <a:buFont typeface="Wingdings" pitchFamily="2" charset="2"/>
              <a:buNone/>
            </a:pPr>
            <a:r>
              <a:rPr lang="en-US" altLang="en-US" sz="3200" dirty="0">
                <a:solidFill>
                  <a:schemeClr val="tx1">
                    <a:lumMod val="50000"/>
                  </a:schemeClr>
                </a:solidFill>
                <a:latin typeface="+mn-lt"/>
              </a:rPr>
              <a:t>Has no financial interest in or affiliation with </a:t>
            </a:r>
          </a:p>
          <a:p>
            <a:pPr algn="ctr" eaLnBrk="1" hangingPunct="1">
              <a:buFont typeface="Wingdings" pitchFamily="2" charset="2"/>
              <a:buNone/>
            </a:pPr>
            <a:r>
              <a:rPr lang="en-US" altLang="en-US" sz="3200" dirty="0">
                <a:solidFill>
                  <a:schemeClr val="tx1">
                    <a:lumMod val="50000"/>
                  </a:schemeClr>
                </a:solidFill>
                <a:latin typeface="+mn-lt"/>
              </a:rPr>
              <a:t>any commercial supporter to disclose. </a:t>
            </a:r>
          </a:p>
        </p:txBody>
      </p:sp>
    </p:spTree>
    <p:extLst>
      <p:ext uri="{BB962C8B-B14F-4D97-AF65-F5344CB8AC3E}">
        <p14:creationId xmlns:p14="http://schemas.microsoft.com/office/powerpoint/2010/main" val="630396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descr="Providence classifieds for apts, jobs, and items for sale - backpage.com - Google Chrome"/>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51" t="7390" b="28020"/>
          <a:stretch/>
        </p:blipFill>
        <p:spPr>
          <a:xfrm>
            <a:off x="76200" y="152400"/>
            <a:ext cx="8992048" cy="6324600"/>
          </a:xfrm>
        </p:spPr>
      </p:pic>
      <p:sp>
        <p:nvSpPr>
          <p:cNvPr id="5" name="Oval 4"/>
          <p:cNvSpPr/>
          <p:nvPr/>
        </p:nvSpPr>
        <p:spPr>
          <a:xfrm>
            <a:off x="6598065" y="1600200"/>
            <a:ext cx="1981200" cy="236220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p>
        </p:txBody>
      </p:sp>
    </p:spTree>
    <p:extLst>
      <p:ext uri="{BB962C8B-B14F-4D97-AF65-F5344CB8AC3E}">
        <p14:creationId xmlns:p14="http://schemas.microsoft.com/office/powerpoint/2010/main" val="264857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50" y="0"/>
            <a:ext cx="9031357" cy="6858000"/>
          </a:xfrm>
        </p:spPr>
      </p:pic>
      <p:sp>
        <p:nvSpPr>
          <p:cNvPr id="3" name="Oval 2"/>
          <p:cNvSpPr/>
          <p:nvPr/>
        </p:nvSpPr>
        <p:spPr>
          <a:xfrm>
            <a:off x="4419600" y="533400"/>
            <a:ext cx="2133600" cy="1524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3773690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 y="-1"/>
            <a:ext cx="9163050" cy="6858001"/>
          </a:xfrm>
        </p:spPr>
      </p:pic>
    </p:spTree>
    <p:extLst>
      <p:ext uri="{BB962C8B-B14F-4D97-AF65-F5344CB8AC3E}">
        <p14:creationId xmlns:p14="http://schemas.microsoft.com/office/powerpoint/2010/main" val="3420031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450" y="304800"/>
            <a:ext cx="8953500" cy="5695950"/>
          </a:xfrm>
        </p:spPr>
      </p:pic>
      <p:sp>
        <p:nvSpPr>
          <p:cNvPr id="5" name="Rectangle 4"/>
          <p:cNvSpPr/>
          <p:nvPr/>
        </p:nvSpPr>
        <p:spPr>
          <a:xfrm>
            <a:off x="7239000" y="2057400"/>
            <a:ext cx="1371600" cy="457200"/>
          </a:xfrm>
          <a:prstGeom prst="rect">
            <a:avLst/>
          </a:prstGeom>
          <a:solidFill>
            <a:schemeClr val="tx1">
              <a:lumMod val="50000"/>
            </a:schemeClr>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6" name="Oval 5"/>
          <p:cNvSpPr/>
          <p:nvPr/>
        </p:nvSpPr>
        <p:spPr>
          <a:xfrm>
            <a:off x="2362200" y="2362200"/>
            <a:ext cx="1447800" cy="381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7" name="Rectangle 6"/>
          <p:cNvSpPr/>
          <p:nvPr/>
        </p:nvSpPr>
        <p:spPr>
          <a:xfrm>
            <a:off x="1185532" y="1773866"/>
            <a:ext cx="838200" cy="228600"/>
          </a:xfrm>
          <a:prstGeom prst="rect">
            <a:avLst/>
          </a:prstGeom>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114115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rotWithShape="1">
          <a:blip r:embed="rId2">
            <a:extLst>
              <a:ext uri="{28A0092B-C50C-407E-A947-70E740481C1C}">
                <a14:useLocalDpi xmlns:a14="http://schemas.microsoft.com/office/drawing/2010/main" val="0"/>
              </a:ext>
            </a:extLst>
          </a:blip>
          <a:srcRect l="3801" t="5778" r="6251" b="3778"/>
          <a:stretch/>
        </p:blipFill>
        <p:spPr>
          <a:xfrm>
            <a:off x="1143000" y="533400"/>
            <a:ext cx="7010400" cy="5740911"/>
          </a:xfrm>
        </p:spPr>
      </p:pic>
    </p:spTree>
    <p:extLst>
      <p:ext uri="{BB962C8B-B14F-4D97-AF65-F5344CB8AC3E}">
        <p14:creationId xmlns:p14="http://schemas.microsoft.com/office/powerpoint/2010/main" val="2780494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Now What?</a:t>
            </a:r>
          </a:p>
        </p:txBody>
      </p:sp>
      <p:sp>
        <p:nvSpPr>
          <p:cNvPr id="9" name="Content Placeholder 8"/>
          <p:cNvSpPr>
            <a:spLocks noGrp="1"/>
          </p:cNvSpPr>
          <p:nvPr>
            <p:ph idx="1"/>
          </p:nvPr>
        </p:nvSpPr>
        <p:spPr/>
        <p:txBody>
          <a:bodyPr/>
          <a:lstStyle/>
          <a:p>
            <a:pPr marL="285744" indent="-285744">
              <a:buFont typeface="Arial" panose="020B0604020202020204" pitchFamily="34" charset="0"/>
              <a:buChar char="•"/>
            </a:pPr>
            <a:r>
              <a:rPr lang="en-US" sz="3200" dirty="0">
                <a:solidFill>
                  <a:schemeClr val="tx1">
                    <a:lumMod val="50000"/>
                  </a:schemeClr>
                </a:solidFill>
                <a:latin typeface="+mn-lt"/>
              </a:rPr>
              <a:t>Other sites with classified ads</a:t>
            </a:r>
          </a:p>
          <a:p>
            <a:pPr marL="285744" indent="-285744">
              <a:buFont typeface="Arial" panose="020B0604020202020204" pitchFamily="34" charset="0"/>
              <a:buChar char="•"/>
            </a:pPr>
            <a:r>
              <a:rPr lang="en-US" sz="3200" dirty="0">
                <a:solidFill>
                  <a:schemeClr val="tx1">
                    <a:lumMod val="50000"/>
                  </a:schemeClr>
                </a:solidFill>
                <a:latin typeface="+mn-lt"/>
              </a:rPr>
              <a:t>Dating sites </a:t>
            </a:r>
          </a:p>
        </p:txBody>
      </p:sp>
      <p:pic>
        <p:nvPicPr>
          <p:cNvPr id="10" name="Picture 9"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759" y="2644534"/>
            <a:ext cx="6358077" cy="2994266"/>
          </a:xfrm>
          <a:prstGeom prst="rect">
            <a:avLst/>
          </a:prstGeom>
        </p:spPr>
      </p:pic>
    </p:spTree>
    <p:extLst>
      <p:ext uri="{BB962C8B-B14F-4D97-AF65-F5344CB8AC3E}">
        <p14:creationId xmlns:p14="http://schemas.microsoft.com/office/powerpoint/2010/main" val="15369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descr="http://www.tnetnoc.com/hotelphotos/341/36341/2631759-Best-Western-Hotel-JTBSouthpoint-Guest-Room-4-D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99482"/>
            <a:ext cx="9636921" cy="622991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rollingout.com/wp-content/uploads/2015/12/sex-trafficking-feature.jpg?35eca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914400"/>
            <a:ext cx="5715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quot;No&quot; Symbol 2"/>
          <p:cNvSpPr/>
          <p:nvPr/>
        </p:nvSpPr>
        <p:spPr bwMode="auto">
          <a:xfrm>
            <a:off x="1447800" y="914400"/>
            <a:ext cx="5943600" cy="4876800"/>
          </a:xfrm>
          <a:prstGeom prst="noSmoking">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9" rIns="91438" bIns="45719" numCol="1" rtlCol="0" anchor="t" anchorCtr="0" compatLnSpc="1">
            <a:prstTxWarp prst="textNoShape">
              <a:avLst/>
            </a:prstTxWarp>
          </a:bodyPr>
          <a:lstStyle/>
          <a:p>
            <a:pPr eaLnBrk="0" fontAlgn="base" hangingPunct="0">
              <a:spcBef>
                <a:spcPct val="0"/>
              </a:spcBef>
              <a:spcAft>
                <a:spcPct val="0"/>
              </a:spcAft>
            </a:pPr>
            <a:endParaRPr lang="en-US" sz="3600">
              <a:latin typeface="Times New Roman" pitchFamily="18" charset="0"/>
            </a:endParaRPr>
          </a:p>
        </p:txBody>
      </p:sp>
    </p:spTree>
    <p:extLst>
      <p:ext uri="{BB962C8B-B14F-4D97-AF65-F5344CB8AC3E}">
        <p14:creationId xmlns:p14="http://schemas.microsoft.com/office/powerpoint/2010/main" val="55386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img2-1.timeinc.net/people/i/2015/news/150223/juanita-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88392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988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Image result for emergency depart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
            <a:ext cx="8953500" cy="61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68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p:txBody>
          <a:bodyPr/>
          <a:lstStyle/>
          <a:p>
            <a:pPr lvl="0"/>
            <a:r>
              <a:rPr lang="en-US" dirty="0"/>
              <a:t>Why Should Healthcare be Concerned?</a:t>
            </a:r>
          </a:p>
        </p:txBody>
      </p:sp>
      <p:sp>
        <p:nvSpPr>
          <p:cNvPr id="85" name="Google Shape;85;p17"/>
          <p:cNvSpPr txBox="1">
            <a:spLocks noGrp="1"/>
          </p:cNvSpPr>
          <p:nvPr>
            <p:ph type="body" idx="1"/>
          </p:nvPr>
        </p:nvSpPr>
        <p:spPr/>
        <p:txBody>
          <a:bodyPr/>
          <a:lstStyle/>
          <a:p>
            <a:pPr lvl="0"/>
            <a:r>
              <a:rPr lang="en-US" sz="3000" b="1" dirty="0">
                <a:solidFill>
                  <a:schemeClr val="tx1">
                    <a:lumMod val="50000"/>
                  </a:schemeClr>
                </a:solidFill>
                <a:latin typeface="Times New Roman" panose="02020603050405020304" pitchFamily="18" charset="0"/>
                <a:cs typeface="Times New Roman" panose="02020603050405020304" pitchFamily="18" charset="0"/>
              </a:rPr>
              <a:t>68% </a:t>
            </a:r>
            <a:r>
              <a:rPr lang="en-US" sz="3000" dirty="0">
                <a:solidFill>
                  <a:schemeClr val="tx1">
                    <a:lumMod val="50000"/>
                  </a:schemeClr>
                </a:solidFill>
                <a:latin typeface="Times New Roman" panose="02020603050405020304" pitchFamily="18" charset="0"/>
                <a:cs typeface="Times New Roman" panose="02020603050405020304" pitchFamily="18" charset="0"/>
              </a:rPr>
              <a:t>of victims access health care</a:t>
            </a:r>
          </a:p>
          <a:p>
            <a:pPr lvl="0"/>
            <a:endParaRPr lang="en-US" sz="3000" dirty="0">
              <a:solidFill>
                <a:schemeClr val="tx1">
                  <a:lumMod val="50000"/>
                </a:schemeClr>
              </a:solidFill>
              <a:latin typeface="Times New Roman" panose="02020603050405020304" pitchFamily="18" charset="0"/>
              <a:cs typeface="Times New Roman" panose="02020603050405020304" pitchFamily="18" charset="0"/>
            </a:endParaRPr>
          </a:p>
          <a:p>
            <a:r>
              <a:rPr lang="en-US" sz="3000" dirty="0">
                <a:solidFill>
                  <a:schemeClr val="tx1">
                    <a:lumMod val="50000"/>
                  </a:schemeClr>
                </a:solidFill>
                <a:latin typeface="Times New Roman" panose="02020603050405020304" pitchFamily="18" charset="0"/>
                <a:cs typeface="Times New Roman" panose="02020603050405020304" pitchFamily="18" charset="0"/>
              </a:rPr>
              <a:t>The health care setting is thought to be one of the most promising places to identify victims of trafficking</a:t>
            </a:r>
          </a:p>
        </p:txBody>
      </p:sp>
      <p:sp>
        <p:nvSpPr>
          <p:cNvPr id="86" name="Google Shape;86;p17"/>
          <p:cNvSpPr txBox="1"/>
          <p:nvPr/>
        </p:nvSpPr>
        <p:spPr>
          <a:xfrm>
            <a:off x="2024176" y="6309628"/>
            <a:ext cx="7123573" cy="472173"/>
          </a:xfrm>
          <a:prstGeom prst="rect">
            <a:avLst/>
          </a:prstGeom>
          <a:noFill/>
          <a:ln>
            <a:noFill/>
          </a:ln>
        </p:spPr>
        <p:txBody>
          <a:bodyPr spcFirstLastPara="1" wrap="square" lIns="91423" tIns="91423" rIns="91423" bIns="91423" anchor="t" anchorCtr="0">
            <a:noAutofit/>
          </a:bodyPr>
          <a:lstStyle/>
          <a:p>
            <a:pPr lvl="0" algn="r"/>
            <a:r>
              <a:rPr lang="en-US" sz="1200" dirty="0">
                <a:solidFill>
                  <a:srgbClr val="999999"/>
                </a:solidFill>
                <a:latin typeface="Proxima Nova"/>
                <a:ea typeface="Proxima Nova"/>
                <a:cs typeface="Proxima Nova"/>
                <a:sym typeface="Proxima Nova"/>
              </a:rPr>
              <a:t>Chisolm-Straker et al., 2016</a:t>
            </a:r>
            <a:endParaRPr sz="1200" dirty="0">
              <a:solidFill>
                <a:srgbClr val="999999"/>
              </a:solidFill>
              <a:latin typeface="Proxima Nova"/>
              <a:ea typeface="Proxima Nova"/>
              <a:cs typeface="Proxima Nova"/>
              <a:sym typeface="Proxima Nova"/>
            </a:endParaRPr>
          </a:p>
        </p:txBody>
      </p:sp>
    </p:spTree>
    <p:extLst>
      <p:ext uri="{BB962C8B-B14F-4D97-AF65-F5344CB8AC3E}">
        <p14:creationId xmlns:p14="http://schemas.microsoft.com/office/powerpoint/2010/main" val="2324529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dirty="0"/>
              <a:t>Learning Objectives</a:t>
            </a:r>
          </a:p>
        </p:txBody>
      </p:sp>
      <p:sp>
        <p:nvSpPr>
          <p:cNvPr id="6147" name="Rectangle 3"/>
          <p:cNvSpPr>
            <a:spLocks noGrp="1" noChangeArrowheads="1"/>
          </p:cNvSpPr>
          <p:nvPr>
            <p:ph idx="1"/>
          </p:nvPr>
        </p:nvSpPr>
        <p:spPr>
          <a:xfrm>
            <a:off x="533400" y="1752600"/>
            <a:ext cx="8077200" cy="4114800"/>
          </a:xfrm>
        </p:spPr>
        <p:txBody>
          <a:bodyPr>
            <a:normAutofit/>
          </a:bodyPr>
          <a:lstStyle/>
          <a:p>
            <a:pPr eaLnBrk="1" hangingPunct="1">
              <a:buFont typeface="Wingdings" pitchFamily="2" charset="2"/>
              <a:buNone/>
            </a:pPr>
            <a:r>
              <a:rPr lang="en-US" altLang="en-US" sz="2800" dirty="0">
                <a:solidFill>
                  <a:schemeClr val="tx1">
                    <a:lumMod val="50000"/>
                  </a:schemeClr>
                </a:solidFill>
                <a:latin typeface="+mn-lt"/>
              </a:rPr>
              <a:t>At the conclusion of this presentation participants should be able to:</a:t>
            </a:r>
            <a:br>
              <a:rPr lang="en-US" altLang="en-US" sz="2800" dirty="0">
                <a:solidFill>
                  <a:schemeClr val="tx1">
                    <a:lumMod val="50000"/>
                  </a:schemeClr>
                </a:solidFill>
                <a:latin typeface="+mn-lt"/>
              </a:rPr>
            </a:br>
            <a:endParaRPr lang="en-US" altLang="en-US" sz="2800" dirty="0">
              <a:solidFill>
                <a:schemeClr val="tx1">
                  <a:lumMod val="50000"/>
                </a:schemeClr>
              </a:solidFill>
              <a:latin typeface="+mn-lt"/>
            </a:endParaRPr>
          </a:p>
          <a:p>
            <a:pPr marL="285744" indent="-285744">
              <a:buFont typeface="Arial" panose="020B0604020202020204" pitchFamily="34" charset="0"/>
              <a:buChar char="•"/>
            </a:pPr>
            <a:r>
              <a:rPr lang="en-US" sz="2600" dirty="0">
                <a:solidFill>
                  <a:schemeClr val="tx1">
                    <a:lumMod val="50000"/>
                  </a:schemeClr>
                </a:solidFill>
                <a:latin typeface="+mn-lt"/>
              </a:rPr>
              <a:t>Develop a survivor-centered, informed &amp; collaborative approach to victims of human trafficking</a:t>
            </a:r>
          </a:p>
          <a:p>
            <a:pPr marL="285744" indent="-285744">
              <a:buFont typeface="Arial" panose="020B0604020202020204" pitchFamily="34" charset="0"/>
              <a:buChar char="•"/>
            </a:pPr>
            <a:r>
              <a:rPr lang="en-US" sz="2600" dirty="0">
                <a:solidFill>
                  <a:schemeClr val="tx1">
                    <a:lumMod val="50000"/>
                  </a:schemeClr>
                </a:solidFill>
                <a:latin typeface="+mn-lt"/>
              </a:rPr>
              <a:t>Summarize the dynamics that influence victims of human trafficking, with a specific focus on sex trafficking</a:t>
            </a:r>
          </a:p>
          <a:p>
            <a:pPr marL="285744" indent="-285744">
              <a:buFont typeface="Arial" panose="020B0604020202020204" pitchFamily="34" charset="0"/>
              <a:buChar char="•"/>
            </a:pPr>
            <a:r>
              <a:rPr lang="en-US" sz="2600" dirty="0">
                <a:solidFill>
                  <a:schemeClr val="tx1">
                    <a:lumMod val="50000"/>
                  </a:schemeClr>
                </a:solidFill>
                <a:latin typeface="Times New Roman" panose="02020603050405020304" pitchFamily="18" charset="0"/>
                <a:cs typeface="Times New Roman" panose="02020603050405020304" pitchFamily="18" charset="0"/>
              </a:rPr>
              <a:t>Explore the intersection of public health and human trafficking</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48919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#1</a:t>
            </a:r>
          </a:p>
        </p:txBody>
      </p:sp>
      <p:sp>
        <p:nvSpPr>
          <p:cNvPr id="3" name="Content Placeholder 2"/>
          <p:cNvSpPr>
            <a:spLocks noGrp="1"/>
          </p:cNvSpPr>
          <p:nvPr>
            <p:ph idx="1"/>
          </p:nvPr>
        </p:nvSpPr>
        <p:spPr/>
        <p:txBody>
          <a:bodyPr>
            <a:normAutofit/>
          </a:bodyPr>
          <a:lstStyle/>
          <a:p>
            <a:pPr marL="285744" indent="-285744">
              <a:buFont typeface="Arial" panose="020B0604020202020204" pitchFamily="34" charset="0"/>
              <a:buChar char="•"/>
            </a:pPr>
            <a:r>
              <a:rPr lang="en-US" sz="3200" dirty="0">
                <a:solidFill>
                  <a:schemeClr val="tx1">
                    <a:lumMod val="50000"/>
                  </a:schemeClr>
                </a:solidFill>
                <a:latin typeface="+mn-lt"/>
              </a:rPr>
              <a:t>16 year old female brought to Emergency Department by Homeland Security (HSI) </a:t>
            </a:r>
          </a:p>
          <a:p>
            <a:pPr marL="285744" indent="-285744">
              <a:buFont typeface="Arial" panose="020B0604020202020204" pitchFamily="34" charset="0"/>
              <a:buChar char="•"/>
            </a:pPr>
            <a:r>
              <a:rPr lang="en-US" sz="3200" dirty="0">
                <a:solidFill>
                  <a:schemeClr val="tx1">
                    <a:lumMod val="50000"/>
                  </a:schemeClr>
                </a:solidFill>
                <a:latin typeface="+mn-lt"/>
              </a:rPr>
              <a:t>Found advertised on social media for a “two girl special”</a:t>
            </a:r>
          </a:p>
          <a:p>
            <a:pPr marL="285744" indent="-285744">
              <a:buFont typeface="Arial" panose="020B0604020202020204" pitchFamily="34" charset="0"/>
              <a:buChar char="•"/>
            </a:pPr>
            <a:r>
              <a:rPr lang="en-US" sz="3200" dirty="0">
                <a:solidFill>
                  <a:schemeClr val="tx1">
                    <a:lumMod val="50000"/>
                  </a:schemeClr>
                </a:solidFill>
                <a:latin typeface="+mn-lt"/>
              </a:rPr>
              <a:t>Detectives reserved a hotel room in an attempt to find the victim</a:t>
            </a:r>
          </a:p>
          <a:p>
            <a:pPr marL="285744" indent="-285744">
              <a:buFont typeface="Arial" panose="020B0604020202020204" pitchFamily="34" charset="0"/>
              <a:buChar char="•"/>
            </a:pPr>
            <a:r>
              <a:rPr lang="en-US" sz="3200" dirty="0">
                <a:solidFill>
                  <a:schemeClr val="tx1">
                    <a:lumMod val="50000"/>
                  </a:schemeClr>
                </a:solidFill>
                <a:latin typeface="+mn-lt"/>
              </a:rPr>
              <a:t>Set up an encounter</a:t>
            </a:r>
          </a:p>
          <a:p>
            <a:pPr marL="285744" indent="-285744">
              <a:buFont typeface="Arial" panose="020B0604020202020204" pitchFamily="34" charset="0"/>
              <a:buChar char="•"/>
            </a:pPr>
            <a:r>
              <a:rPr lang="en-US" sz="3200" dirty="0">
                <a:solidFill>
                  <a:schemeClr val="tx1">
                    <a:lumMod val="50000"/>
                  </a:schemeClr>
                </a:solidFill>
                <a:latin typeface="+mn-lt"/>
              </a:rPr>
              <a:t>Exchanged $350 in anticipation of having sex with both girls</a:t>
            </a:r>
          </a:p>
        </p:txBody>
      </p:sp>
    </p:spTree>
    <p:extLst>
      <p:ext uri="{BB962C8B-B14F-4D97-AF65-F5344CB8AC3E}">
        <p14:creationId xmlns:p14="http://schemas.microsoft.com/office/powerpoint/2010/main" val="2107299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#1</a:t>
            </a:r>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3200" dirty="0">
                <a:solidFill>
                  <a:schemeClr val="tx1">
                    <a:lumMod val="50000"/>
                  </a:schemeClr>
                </a:solidFill>
                <a:latin typeface="+mn-lt"/>
              </a:rPr>
              <a:t>Detectives brought both girls to the Emergency Department</a:t>
            </a:r>
          </a:p>
          <a:p>
            <a:pPr marL="285744" indent="-285744">
              <a:buFont typeface="Arial" panose="020B0604020202020204" pitchFamily="34" charset="0"/>
              <a:buChar char="•"/>
            </a:pPr>
            <a:r>
              <a:rPr lang="en-US" sz="3200" dirty="0">
                <a:solidFill>
                  <a:schemeClr val="tx1">
                    <a:lumMod val="50000"/>
                  </a:schemeClr>
                </a:solidFill>
                <a:latin typeface="+mn-lt"/>
              </a:rPr>
              <a:t>The “pimp” was arrested </a:t>
            </a:r>
          </a:p>
          <a:p>
            <a:pPr marL="285744" indent="-285744">
              <a:buFont typeface="Arial" panose="020B0604020202020204" pitchFamily="34" charset="0"/>
              <a:buChar char="•"/>
            </a:pPr>
            <a:r>
              <a:rPr lang="en-US" sz="3200" dirty="0">
                <a:solidFill>
                  <a:schemeClr val="tx1">
                    <a:lumMod val="50000"/>
                  </a:schemeClr>
                </a:solidFill>
                <a:latin typeface="+mn-lt"/>
              </a:rPr>
              <a:t>Child Protection Services called and both girls were placed into county custody due to lack of a safe discharge plan</a:t>
            </a:r>
          </a:p>
          <a:p>
            <a:pPr marL="285744" indent="-285744">
              <a:buFont typeface="Arial" panose="020B0604020202020204" pitchFamily="34" charset="0"/>
              <a:buChar char="•"/>
            </a:pPr>
            <a:r>
              <a:rPr lang="en-US" sz="3200" dirty="0">
                <a:solidFill>
                  <a:schemeClr val="tx1">
                    <a:lumMod val="50000"/>
                  </a:schemeClr>
                </a:solidFill>
                <a:latin typeface="+mn-lt"/>
              </a:rPr>
              <a:t>Admitted to the hospital</a:t>
            </a:r>
          </a:p>
        </p:txBody>
      </p:sp>
    </p:spTree>
    <p:extLst>
      <p:ext uri="{BB962C8B-B14F-4D97-AF65-F5344CB8AC3E}">
        <p14:creationId xmlns:p14="http://schemas.microsoft.com/office/powerpoint/2010/main" val="4147484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#1</a:t>
            </a:r>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2800" dirty="0">
                <a:solidFill>
                  <a:schemeClr val="tx1">
                    <a:lumMod val="50000"/>
                  </a:schemeClr>
                </a:solidFill>
                <a:latin typeface="+mn-lt"/>
              </a:rPr>
              <a:t>Angry, agitated</a:t>
            </a:r>
          </a:p>
          <a:p>
            <a:pPr marL="285744" indent="-285744">
              <a:buFont typeface="Arial" panose="020B0604020202020204" pitchFamily="34" charset="0"/>
              <a:buChar char="•"/>
            </a:pPr>
            <a:r>
              <a:rPr lang="en-US" sz="2800" dirty="0">
                <a:solidFill>
                  <a:schemeClr val="tx1">
                    <a:lumMod val="50000"/>
                  </a:schemeClr>
                </a:solidFill>
                <a:latin typeface="+mn-lt"/>
              </a:rPr>
              <a:t>Disclosed exchanging sex for money	</a:t>
            </a:r>
          </a:p>
          <a:p>
            <a:pPr lvl="4"/>
            <a:r>
              <a:rPr lang="en-US" sz="2400" dirty="0">
                <a:solidFill>
                  <a:schemeClr val="tx1">
                    <a:lumMod val="50000"/>
                  </a:schemeClr>
                </a:solidFill>
                <a:latin typeface="+mn-lt"/>
              </a:rPr>
              <a:t>Did not want to provide details</a:t>
            </a:r>
          </a:p>
          <a:p>
            <a:pPr lvl="4"/>
            <a:r>
              <a:rPr lang="en-US" sz="2400" dirty="0">
                <a:solidFill>
                  <a:schemeClr val="tx1">
                    <a:lumMod val="50000"/>
                  </a:schemeClr>
                </a:solidFill>
                <a:latin typeface="+mn-lt"/>
              </a:rPr>
              <a:t>Said it was her choice </a:t>
            </a:r>
          </a:p>
          <a:p>
            <a:pPr marL="285744" indent="-285744">
              <a:buFont typeface="Arial" panose="020B0604020202020204" pitchFamily="34" charset="0"/>
              <a:buChar char="•"/>
            </a:pPr>
            <a:r>
              <a:rPr lang="en-US" sz="2800" dirty="0">
                <a:solidFill>
                  <a:schemeClr val="tx1">
                    <a:lumMod val="50000"/>
                  </a:schemeClr>
                </a:solidFill>
                <a:latin typeface="+mn-lt"/>
              </a:rPr>
              <a:t>Major concern is her “boyfriend”</a:t>
            </a:r>
          </a:p>
          <a:p>
            <a:pPr lvl="4"/>
            <a:r>
              <a:rPr lang="en-US" sz="2400" dirty="0">
                <a:solidFill>
                  <a:schemeClr val="tx1">
                    <a:lumMod val="50000"/>
                  </a:schemeClr>
                </a:solidFill>
                <a:latin typeface="+mn-lt"/>
              </a:rPr>
              <a:t>Says she should be arrested, not him</a:t>
            </a:r>
          </a:p>
          <a:p>
            <a:pPr marL="285744" indent="-285744">
              <a:buFont typeface="Arial" panose="020B0604020202020204" pitchFamily="34" charset="0"/>
              <a:buChar char="•"/>
            </a:pPr>
            <a:r>
              <a:rPr lang="en-US" sz="2800" dirty="0">
                <a:solidFill>
                  <a:schemeClr val="tx1">
                    <a:lumMod val="50000"/>
                  </a:schemeClr>
                </a:solidFill>
                <a:latin typeface="+mn-lt"/>
              </a:rPr>
              <a:t>“Everyone here is looking at me like I’m a ho”</a:t>
            </a:r>
          </a:p>
          <a:p>
            <a:pPr marL="285744" indent="-285744">
              <a:buFont typeface="Arial" panose="020B0604020202020204" pitchFamily="34" charset="0"/>
              <a:buChar char="•"/>
            </a:pPr>
            <a:r>
              <a:rPr lang="en-US" sz="2800" dirty="0">
                <a:solidFill>
                  <a:schemeClr val="tx1">
                    <a:lumMod val="50000"/>
                  </a:schemeClr>
                </a:solidFill>
                <a:latin typeface="+mn-lt"/>
              </a:rPr>
              <a:t>Responded that she is not a ho, she is a victim </a:t>
            </a:r>
          </a:p>
          <a:p>
            <a:pPr lvl="4"/>
            <a:r>
              <a:rPr lang="en-US" sz="2400" dirty="0">
                <a:solidFill>
                  <a:schemeClr val="tx1">
                    <a:lumMod val="50000"/>
                  </a:schemeClr>
                </a:solidFill>
                <a:latin typeface="+mn-lt"/>
              </a:rPr>
              <a:t>“I am </a:t>
            </a:r>
            <a:r>
              <a:rPr lang="en-US" sz="2400" u="sng" dirty="0">
                <a:solidFill>
                  <a:schemeClr val="tx1">
                    <a:lumMod val="50000"/>
                  </a:schemeClr>
                </a:solidFill>
                <a:latin typeface="+mn-lt"/>
              </a:rPr>
              <a:t>not</a:t>
            </a:r>
            <a:r>
              <a:rPr lang="en-US" sz="2400" dirty="0">
                <a:solidFill>
                  <a:schemeClr val="tx1">
                    <a:lumMod val="50000"/>
                  </a:schemeClr>
                </a:solidFill>
                <a:latin typeface="+mn-lt"/>
              </a:rPr>
              <a:t> a victim” </a:t>
            </a:r>
          </a:p>
        </p:txBody>
      </p:sp>
    </p:spTree>
    <p:extLst>
      <p:ext uri="{BB962C8B-B14F-4D97-AF65-F5344CB8AC3E}">
        <p14:creationId xmlns:p14="http://schemas.microsoft.com/office/powerpoint/2010/main" val="3717083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#1</a:t>
            </a:r>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2800" dirty="0">
                <a:solidFill>
                  <a:schemeClr val="tx1">
                    <a:lumMod val="50000"/>
                  </a:schemeClr>
                </a:solidFill>
                <a:latin typeface="+mn-lt"/>
              </a:rPr>
              <a:t>Upon discharge, noted clothing</a:t>
            </a:r>
          </a:p>
          <a:p>
            <a:pPr lvl="2"/>
            <a:r>
              <a:rPr lang="en-US" sz="2800" dirty="0">
                <a:solidFill>
                  <a:schemeClr val="tx1">
                    <a:lumMod val="50000"/>
                  </a:schemeClr>
                </a:solidFill>
                <a:latin typeface="+mn-lt"/>
              </a:rPr>
              <a:t>Provided new clothing </a:t>
            </a:r>
          </a:p>
          <a:p>
            <a:pPr marL="285744" indent="-285744">
              <a:buFont typeface="Arial" panose="020B0604020202020204" pitchFamily="34" charset="0"/>
              <a:buChar char="•"/>
            </a:pPr>
            <a:endParaRPr lang="en-US" sz="2800" dirty="0">
              <a:solidFill>
                <a:schemeClr val="tx1">
                  <a:lumMod val="50000"/>
                </a:schemeClr>
              </a:solidFill>
              <a:latin typeface="+mn-lt"/>
            </a:endParaRPr>
          </a:p>
          <a:p>
            <a:pPr marL="285744" indent="-285744">
              <a:buFont typeface="Arial" panose="020B0604020202020204" pitchFamily="34" charset="0"/>
              <a:buChar char="•"/>
            </a:pPr>
            <a:r>
              <a:rPr lang="en-US" sz="2800" dirty="0">
                <a:solidFill>
                  <a:schemeClr val="tx1">
                    <a:lumMod val="50000"/>
                  </a:schemeClr>
                </a:solidFill>
                <a:latin typeface="+mn-lt"/>
              </a:rPr>
              <a:t>Discharged to group home after 5 day admission</a:t>
            </a:r>
          </a:p>
          <a:p>
            <a:pPr lvl="2"/>
            <a:r>
              <a:rPr lang="en-US" sz="2800" dirty="0">
                <a:solidFill>
                  <a:schemeClr val="tx1">
                    <a:lumMod val="50000"/>
                  </a:schemeClr>
                </a:solidFill>
                <a:latin typeface="+mn-lt"/>
              </a:rPr>
              <a:t>She did not run</a:t>
            </a:r>
          </a:p>
          <a:p>
            <a:pPr lvl="2"/>
            <a:r>
              <a:rPr lang="en-US" sz="2800" dirty="0">
                <a:solidFill>
                  <a:schemeClr val="tx1">
                    <a:lumMod val="50000"/>
                  </a:schemeClr>
                </a:solidFill>
                <a:latin typeface="+mn-lt"/>
              </a:rPr>
              <a:t>Came for follow-up 3 months after discharge</a:t>
            </a:r>
          </a:p>
          <a:p>
            <a:pPr lvl="2"/>
            <a:r>
              <a:rPr lang="en-US" sz="2800" dirty="0">
                <a:solidFill>
                  <a:schemeClr val="tx1">
                    <a:lumMod val="50000"/>
                  </a:schemeClr>
                </a:solidFill>
                <a:latin typeface="+mn-lt"/>
              </a:rPr>
              <a:t>Then ran</a:t>
            </a:r>
          </a:p>
          <a:p>
            <a:pPr lvl="1"/>
            <a:r>
              <a:rPr lang="en-US" sz="2800" dirty="0">
                <a:solidFill>
                  <a:schemeClr val="tx1">
                    <a:lumMod val="50000"/>
                  </a:schemeClr>
                </a:solidFill>
                <a:latin typeface="+mn-lt"/>
              </a:rPr>
              <a:t>Lost to follow-up</a:t>
            </a:r>
          </a:p>
        </p:txBody>
      </p:sp>
      <p:pic>
        <p:nvPicPr>
          <p:cNvPr id="4098" name="Picture 2" descr="http://img.alibaba.com/wsphoto/v0/363499377/Free-shipping-Lovely-Leather-PVC-Set-Sexy-Lingerie-Leather-Lingerie-wholesale-retail-8218.jpg"/>
          <p:cNvPicPr>
            <a:picLocks noChangeAspect="1" noChangeArrowheads="1"/>
          </p:cNvPicPr>
          <p:nvPr/>
        </p:nvPicPr>
        <p:blipFill rotWithShape="1">
          <a:blip r:embed="rId3">
            <a:extLst>
              <a:ext uri="{28A0092B-C50C-407E-A947-70E740481C1C}">
                <a14:useLocalDpi xmlns:a14="http://schemas.microsoft.com/office/drawing/2010/main" val="0"/>
              </a:ext>
            </a:extLst>
          </a:blip>
          <a:srcRect l="21755" t="27650" r="20120" b="10064"/>
          <a:stretch/>
        </p:blipFill>
        <p:spPr bwMode="auto">
          <a:xfrm>
            <a:off x="6477000" y="497793"/>
            <a:ext cx="1756822"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42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Points</a:t>
            </a:r>
          </a:p>
        </p:txBody>
      </p:sp>
      <p:sp>
        <p:nvSpPr>
          <p:cNvPr id="3" name="Content Placeholder 2"/>
          <p:cNvSpPr>
            <a:spLocks noGrp="1"/>
          </p:cNvSpPr>
          <p:nvPr>
            <p:ph idx="1"/>
          </p:nvPr>
        </p:nvSpPr>
        <p:spPr/>
        <p:txBody>
          <a:bodyPr/>
          <a:lstStyle/>
          <a:p>
            <a:pPr marL="457190" indent="-457190">
              <a:buFont typeface="Arial" panose="020B0604020202020204" pitchFamily="34" charset="0"/>
              <a:buChar char="•"/>
            </a:pPr>
            <a:r>
              <a:rPr lang="en-US" sz="3200" dirty="0">
                <a:solidFill>
                  <a:schemeClr val="tx1">
                    <a:lumMod val="50000"/>
                  </a:schemeClr>
                </a:solidFill>
                <a:latin typeface="+mn-lt"/>
              </a:rPr>
              <a:t>Who is this “boyfriend”?</a:t>
            </a:r>
          </a:p>
          <a:p>
            <a:pPr marL="457190" indent="-457190">
              <a:buFont typeface="Arial" panose="020B0604020202020204" pitchFamily="34" charset="0"/>
              <a:buChar char="•"/>
            </a:pPr>
            <a:r>
              <a:rPr lang="en-US" sz="3200" dirty="0">
                <a:solidFill>
                  <a:schemeClr val="tx1">
                    <a:lumMod val="50000"/>
                  </a:schemeClr>
                </a:solidFill>
                <a:latin typeface="+mn-lt"/>
              </a:rPr>
              <a:t>Why do victims stay in “the life”?</a:t>
            </a:r>
          </a:p>
        </p:txBody>
      </p:sp>
    </p:spTree>
    <p:extLst>
      <p:ext uri="{BB962C8B-B14F-4D97-AF65-F5344CB8AC3E}">
        <p14:creationId xmlns:p14="http://schemas.microsoft.com/office/powerpoint/2010/main" val="225244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sz="3200" dirty="0">
                <a:solidFill>
                  <a:schemeClr val="tx1">
                    <a:lumMod val="50000"/>
                  </a:schemeClr>
                </a:solidFill>
                <a:latin typeface="+mn-lt"/>
              </a:rPr>
              <a:t>“I’m in love with you.  There is nobody else, Nobody can make me feel this way.  I love you unconditionally.”</a:t>
            </a:r>
          </a:p>
          <a:p>
            <a:endParaRPr lang="en-US" sz="3200" dirty="0">
              <a:solidFill>
                <a:schemeClr val="tx1">
                  <a:lumMod val="50000"/>
                </a:schemeClr>
              </a:solidFill>
              <a:latin typeface="+mn-lt"/>
            </a:endParaRPr>
          </a:p>
          <a:p>
            <a:r>
              <a:rPr lang="en-US" sz="3200" dirty="0">
                <a:solidFill>
                  <a:schemeClr val="tx1">
                    <a:lumMod val="50000"/>
                  </a:schemeClr>
                </a:solidFill>
                <a:latin typeface="+mn-lt"/>
              </a:rPr>
              <a:t>-</a:t>
            </a:r>
            <a:r>
              <a:rPr lang="en-US" sz="2800" dirty="0">
                <a:solidFill>
                  <a:schemeClr val="tx1">
                    <a:lumMod val="50000"/>
                  </a:schemeClr>
                </a:solidFill>
                <a:latin typeface="+mn-lt"/>
              </a:rPr>
              <a:t>51 year old male to 7 year old female</a:t>
            </a:r>
          </a:p>
          <a:p>
            <a:endParaRPr lang="en-US" dirty="0"/>
          </a:p>
        </p:txBody>
      </p:sp>
      <p:sp>
        <p:nvSpPr>
          <p:cNvPr id="4" name="TextBox 3"/>
          <p:cNvSpPr txBox="1"/>
          <p:nvPr/>
        </p:nvSpPr>
        <p:spPr>
          <a:xfrm>
            <a:off x="7391400" y="6554726"/>
            <a:ext cx="1752600" cy="276997"/>
          </a:xfrm>
          <a:prstGeom prst="rect">
            <a:avLst/>
          </a:prstGeom>
          <a:noFill/>
        </p:spPr>
        <p:txBody>
          <a:bodyPr wrap="square" lIns="91438" tIns="45719" rIns="91438" bIns="45719" rtlCol="0">
            <a:spAutoFit/>
          </a:bodyPr>
          <a:lstStyle/>
          <a:p>
            <a:r>
              <a:rPr lang="en-US" sz="1200" i="1" dirty="0"/>
              <a:t>Tiger Tiger: page 94</a:t>
            </a:r>
          </a:p>
        </p:txBody>
      </p:sp>
      <p:pic>
        <p:nvPicPr>
          <p:cNvPr id="5" name="Picture 2" descr="http://wpmedia.news.nationalpost.com/2011/03/tiger.jpg?w=300&amp;h=447">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400800" y="2590800"/>
            <a:ext cx="2096778"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11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Grooming in Child Sexual Abuse</a:t>
            </a:r>
          </a:p>
        </p:txBody>
      </p:sp>
      <p:sp>
        <p:nvSpPr>
          <p:cNvPr id="3" name="Content Placeholder 2"/>
          <p:cNvSpPr>
            <a:spLocks noGrp="1"/>
          </p:cNvSpPr>
          <p:nvPr>
            <p:ph idx="1"/>
          </p:nvPr>
        </p:nvSpPr>
        <p:spPr>
          <a:xfrm>
            <a:off x="457200" y="1447800"/>
            <a:ext cx="7924800" cy="4114800"/>
          </a:xfrm>
        </p:spPr>
        <p:txBody>
          <a:bodyPr/>
          <a:lstStyle/>
          <a:p>
            <a:pPr marL="571487" indent="-571487">
              <a:buFont typeface="Arial" panose="020B0604020202020204" pitchFamily="34" charset="0"/>
              <a:buChar char="•"/>
            </a:pPr>
            <a:r>
              <a:rPr lang="en-US" sz="3600" dirty="0">
                <a:solidFill>
                  <a:schemeClr val="tx1">
                    <a:lumMod val="50000"/>
                  </a:schemeClr>
                </a:solidFill>
                <a:latin typeface="+mn-lt"/>
              </a:rPr>
              <a:t>Build trust with child and the adults around the child </a:t>
            </a:r>
          </a:p>
          <a:p>
            <a:pPr marL="571487" indent="-571487">
              <a:buFont typeface="Arial" panose="020B0604020202020204" pitchFamily="34" charset="0"/>
              <a:buChar char="•"/>
            </a:pPr>
            <a:r>
              <a:rPr lang="en-US" sz="3600" dirty="0">
                <a:solidFill>
                  <a:schemeClr val="tx1">
                    <a:lumMod val="50000"/>
                  </a:schemeClr>
                </a:solidFill>
                <a:latin typeface="+mn-lt"/>
                <a:sym typeface="Wingdings" pitchFamily="2" charset="2"/>
              </a:rPr>
              <a:t>Create a “safe” relationship </a:t>
            </a:r>
          </a:p>
          <a:p>
            <a:pPr marL="571487" indent="-571487">
              <a:buFont typeface="Arial" panose="020B0604020202020204" pitchFamily="34" charset="0"/>
              <a:buChar char="•"/>
            </a:pPr>
            <a:r>
              <a:rPr lang="en-US" sz="3600" dirty="0">
                <a:solidFill>
                  <a:schemeClr val="tx1">
                    <a:lumMod val="50000"/>
                  </a:schemeClr>
                </a:solidFill>
                <a:latin typeface="+mn-lt"/>
              </a:rPr>
              <a:t>Gain access and time alone with the victim</a:t>
            </a:r>
          </a:p>
          <a:p>
            <a:pPr marL="571487" indent="-571487">
              <a:buFont typeface="Arial" panose="020B0604020202020204" pitchFamily="34" charset="0"/>
              <a:buChar char="•"/>
            </a:pPr>
            <a:r>
              <a:rPr lang="en-US" sz="3600" dirty="0">
                <a:solidFill>
                  <a:schemeClr val="tx1">
                    <a:lumMod val="50000"/>
                  </a:schemeClr>
                </a:solidFill>
                <a:latin typeface="+mn-lt"/>
              </a:rPr>
              <a:t>Offer love, currency </a:t>
            </a:r>
          </a:p>
          <a:p>
            <a:pPr marL="571487" indent="-571487">
              <a:buFont typeface="Arial" panose="020B0604020202020204" pitchFamily="34" charset="0"/>
              <a:buChar char="•"/>
            </a:pPr>
            <a:r>
              <a:rPr lang="en-US" sz="3600" i="1" dirty="0">
                <a:solidFill>
                  <a:schemeClr val="tx1">
                    <a:lumMod val="50000"/>
                  </a:schemeClr>
                </a:solidFill>
                <a:latin typeface="+mn-lt"/>
                <a:sym typeface="Wingdings" pitchFamily="2" charset="2"/>
              </a:rPr>
              <a:t>Plays on the victim’s vulnerabilities and needs</a:t>
            </a:r>
          </a:p>
        </p:txBody>
      </p:sp>
      <p:pic>
        <p:nvPicPr>
          <p:cNvPr id="4100" name="Picture 4" descr="Dog Grooming: The Do's and Do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1"/>
            <a:ext cx="2209800" cy="1472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888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Grooming in Human Trafficking </a:t>
            </a:r>
            <a:endParaRPr lang="en-US" strike="sngStrike" dirty="0">
              <a:solidFill>
                <a:srgbClr val="FF0000"/>
              </a:solidFill>
            </a:endParaRPr>
          </a:p>
        </p:txBody>
      </p:sp>
      <p:sp>
        <p:nvSpPr>
          <p:cNvPr id="3" name="Content Placeholder 2"/>
          <p:cNvSpPr>
            <a:spLocks noGrp="1"/>
          </p:cNvSpPr>
          <p:nvPr>
            <p:ph idx="1"/>
          </p:nvPr>
        </p:nvSpPr>
        <p:spPr>
          <a:xfrm>
            <a:off x="457200" y="1447800"/>
            <a:ext cx="7772400" cy="4572000"/>
          </a:xfrm>
        </p:spPr>
        <p:txBody>
          <a:bodyPr>
            <a:normAutofit/>
          </a:bodyPr>
          <a:lstStyle/>
          <a:p>
            <a:pPr lvl="1"/>
            <a:r>
              <a:rPr lang="en-US" sz="3600" dirty="0">
                <a:solidFill>
                  <a:schemeClr val="tx1">
                    <a:lumMod val="50000"/>
                  </a:schemeClr>
                </a:solidFill>
                <a:latin typeface="+mn-lt"/>
              </a:rPr>
              <a:t>Gain trust and loyalty </a:t>
            </a:r>
          </a:p>
          <a:p>
            <a:pPr lvl="1"/>
            <a:r>
              <a:rPr lang="en-US" sz="3600" dirty="0">
                <a:solidFill>
                  <a:schemeClr val="tx1">
                    <a:lumMod val="50000"/>
                  </a:schemeClr>
                </a:solidFill>
                <a:latin typeface="+mn-lt"/>
                <a:sym typeface="Wingdings" pitchFamily="2" charset="2"/>
              </a:rPr>
              <a:t>Offer “love” </a:t>
            </a:r>
          </a:p>
          <a:p>
            <a:pPr lvl="1"/>
            <a:r>
              <a:rPr lang="en-US" sz="3600" dirty="0">
                <a:solidFill>
                  <a:schemeClr val="tx1">
                    <a:lumMod val="50000"/>
                  </a:schemeClr>
                </a:solidFill>
                <a:latin typeface="+mn-lt"/>
                <a:sym typeface="Wingdings" pitchFamily="2" charset="2"/>
              </a:rPr>
              <a:t>Currency </a:t>
            </a:r>
          </a:p>
          <a:p>
            <a:pPr lvl="1"/>
            <a:r>
              <a:rPr lang="en-US" sz="3600" dirty="0">
                <a:solidFill>
                  <a:schemeClr val="tx1">
                    <a:lumMod val="50000"/>
                  </a:schemeClr>
                </a:solidFill>
                <a:latin typeface="+mn-lt"/>
              </a:rPr>
              <a:t>Befriend and seduce in order to recruit</a:t>
            </a:r>
          </a:p>
          <a:p>
            <a:pPr lvl="1"/>
            <a:r>
              <a:rPr lang="en-US" sz="3600" i="1" dirty="0">
                <a:solidFill>
                  <a:schemeClr val="tx1">
                    <a:lumMod val="50000"/>
                  </a:schemeClr>
                </a:solidFill>
                <a:latin typeface="+mn-lt"/>
                <a:sym typeface="Wingdings" pitchFamily="2" charset="2"/>
              </a:rPr>
              <a:t>Play on the victim’s vulnerabilities and needs</a:t>
            </a:r>
          </a:p>
          <a:p>
            <a:pPr lvl="1"/>
            <a:endParaRPr lang="en-US" sz="3200" i="1" dirty="0">
              <a:sym typeface="Wingdings" pitchFamily="2" charset="2"/>
            </a:endParaRPr>
          </a:p>
        </p:txBody>
      </p:sp>
      <p:pic>
        <p:nvPicPr>
          <p:cNvPr id="3074" name="Picture 2" descr="http://i.coolsavings.com/v3/articles/pet-groom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0"/>
            <a:ext cx="2819400" cy="1945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5627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Finesse Pimp/Romeo Pimp</a:t>
            </a:r>
          </a:p>
        </p:txBody>
      </p:sp>
      <p:sp>
        <p:nvSpPr>
          <p:cNvPr id="3" name="Content Placeholder 2"/>
          <p:cNvSpPr>
            <a:spLocks noGrp="1"/>
          </p:cNvSpPr>
          <p:nvPr>
            <p:ph idx="1"/>
          </p:nvPr>
        </p:nvSpPr>
        <p:spPr/>
        <p:txBody>
          <a:bodyPr/>
          <a:lstStyle/>
          <a:p>
            <a:pPr marL="571487" indent="-571487">
              <a:buFont typeface="Arial" panose="020B0604020202020204" pitchFamily="34" charset="0"/>
              <a:buChar char="•"/>
            </a:pPr>
            <a:r>
              <a:rPr lang="en-US" sz="3600" dirty="0">
                <a:solidFill>
                  <a:schemeClr val="tx1">
                    <a:lumMod val="50000"/>
                  </a:schemeClr>
                </a:solidFill>
                <a:latin typeface="+mn-lt"/>
              </a:rPr>
              <a:t>One who prides himself on controlling others primarily through psychological manip­ulation</a:t>
            </a:r>
          </a:p>
        </p:txBody>
      </p:sp>
      <p:sp>
        <p:nvSpPr>
          <p:cNvPr id="4" name="TextBox 3"/>
          <p:cNvSpPr txBox="1"/>
          <p:nvPr/>
        </p:nvSpPr>
        <p:spPr>
          <a:xfrm>
            <a:off x="7890387" y="6561773"/>
            <a:ext cx="1219200" cy="276997"/>
          </a:xfrm>
          <a:prstGeom prst="rect">
            <a:avLst/>
          </a:prstGeom>
          <a:noFill/>
        </p:spPr>
        <p:txBody>
          <a:bodyPr wrap="square" lIns="91438" tIns="45719" rIns="91438" bIns="45719" rtlCol="0">
            <a:spAutoFit/>
          </a:bodyPr>
          <a:lstStyle/>
          <a:p>
            <a:r>
              <a:rPr lang="en-US" sz="1200" dirty="0"/>
              <a:t>Sharedhope.org</a:t>
            </a:r>
          </a:p>
        </p:txBody>
      </p:sp>
    </p:spTree>
    <p:extLst>
      <p:ext uri="{BB962C8B-B14F-4D97-AF65-F5344CB8AC3E}">
        <p14:creationId xmlns:p14="http://schemas.microsoft.com/office/powerpoint/2010/main" val="4201066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Pimp?</a:t>
            </a:r>
          </a:p>
        </p:txBody>
      </p:sp>
      <p:sp>
        <p:nvSpPr>
          <p:cNvPr id="3" name="Content Placeholder 2"/>
          <p:cNvSpPr>
            <a:spLocks noGrp="1"/>
          </p:cNvSpPr>
          <p:nvPr>
            <p:ph idx="1"/>
          </p:nvPr>
        </p:nvSpPr>
        <p:spPr/>
        <p:txBody>
          <a:bodyPr/>
          <a:lstStyle/>
          <a:p>
            <a:pPr marL="571487" indent="-571487">
              <a:buFont typeface="Arial" panose="020B0604020202020204" pitchFamily="34" charset="0"/>
              <a:buChar char="•"/>
            </a:pPr>
            <a:r>
              <a:rPr lang="en-US" sz="3600" dirty="0">
                <a:solidFill>
                  <a:schemeClr val="tx1">
                    <a:lumMod val="50000"/>
                  </a:schemeClr>
                </a:solidFill>
                <a:latin typeface="+mn-lt"/>
              </a:rPr>
              <a:t>A recruiter, an exploiter, an abuser, a trafficker</a:t>
            </a:r>
          </a:p>
          <a:p>
            <a:pPr marL="571487" indent="-571487">
              <a:buFont typeface="Arial" panose="020B0604020202020204" pitchFamily="34" charset="0"/>
              <a:buChar char="•"/>
            </a:pPr>
            <a:r>
              <a:rPr lang="en-US" sz="3600" dirty="0">
                <a:solidFill>
                  <a:schemeClr val="tx1">
                    <a:lumMod val="50000"/>
                  </a:schemeClr>
                </a:solidFill>
                <a:latin typeface="+mn-lt"/>
              </a:rPr>
              <a:t>Pimps capitalize on a victim’s vulnerably as the grounds to become exploited</a:t>
            </a:r>
          </a:p>
          <a:p>
            <a:pPr lvl="4"/>
            <a:r>
              <a:rPr lang="en-US" sz="3200" dirty="0">
                <a:solidFill>
                  <a:schemeClr val="tx1">
                    <a:lumMod val="50000"/>
                  </a:schemeClr>
                </a:solidFill>
                <a:latin typeface="+mn-lt"/>
              </a:rPr>
              <a:t>Using tools like befriending, seduction</a:t>
            </a:r>
          </a:p>
          <a:p>
            <a:endParaRPr lang="en-US" dirty="0"/>
          </a:p>
        </p:txBody>
      </p:sp>
    </p:spTree>
    <p:extLst>
      <p:ext uri="{BB962C8B-B14F-4D97-AF65-F5344CB8AC3E}">
        <p14:creationId xmlns:p14="http://schemas.microsoft.com/office/powerpoint/2010/main" val="852735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6FD41-BE92-470D-B529-940E8D8FE2AA}"/>
              </a:ext>
            </a:extLst>
          </p:cNvPr>
          <p:cNvSpPr>
            <a:spLocks noGrp="1"/>
          </p:cNvSpPr>
          <p:nvPr>
            <p:ph type="title"/>
          </p:nvPr>
        </p:nvSpPr>
        <p:spPr/>
        <p:txBody>
          <a:bodyPr/>
          <a:lstStyle/>
          <a:p>
            <a:pPr algn="ctr"/>
            <a:r>
              <a:rPr lang="en-US" sz="3600" dirty="0"/>
              <a:t>Trafficking Prevention and</a:t>
            </a:r>
            <a:r>
              <a:rPr lang="en-US" sz="4400" dirty="0"/>
              <a:t> </a:t>
            </a:r>
            <a:r>
              <a:rPr lang="en-US" sz="4000" dirty="0"/>
              <a:t>Intervention</a:t>
            </a:r>
          </a:p>
        </p:txBody>
      </p:sp>
      <p:sp>
        <p:nvSpPr>
          <p:cNvPr id="3" name="Content Placeholder 2">
            <a:extLst>
              <a:ext uri="{FF2B5EF4-FFF2-40B4-BE49-F238E27FC236}">
                <a16:creationId xmlns:a16="http://schemas.microsoft.com/office/drawing/2014/main" id="{B32D668A-336A-44E1-BF10-A4D24D72BF97}"/>
              </a:ext>
            </a:extLst>
          </p:cNvPr>
          <p:cNvSpPr>
            <a:spLocks noGrp="1"/>
          </p:cNvSpPr>
          <p:nvPr>
            <p:ph idx="1"/>
          </p:nvPr>
        </p:nvSpPr>
        <p:spPr/>
        <p:txBody>
          <a:bodyPr/>
          <a:lstStyle/>
          <a:p>
            <a:endParaRPr lang="en-US" dirty="0">
              <a:latin typeface="+mn-lt"/>
            </a:endParaRPr>
          </a:p>
          <a:p>
            <a:pPr algn="ctr"/>
            <a:r>
              <a:rPr lang="en-US" sz="2400" dirty="0">
                <a:solidFill>
                  <a:schemeClr val="tx1">
                    <a:lumMod val="50000"/>
                  </a:schemeClr>
                </a:solidFill>
                <a:latin typeface="+mn-lt"/>
              </a:rPr>
              <a:t>There are moments of vulnerability and opportunities </a:t>
            </a:r>
          </a:p>
          <a:p>
            <a:pPr algn="ctr"/>
            <a:r>
              <a:rPr lang="en-US" sz="2400" dirty="0">
                <a:solidFill>
                  <a:schemeClr val="tx1">
                    <a:lumMod val="50000"/>
                  </a:schemeClr>
                </a:solidFill>
                <a:latin typeface="+mn-lt"/>
              </a:rPr>
              <a:t>throughout the lifespan </a:t>
            </a:r>
          </a:p>
          <a:p>
            <a:pPr algn="ctr"/>
            <a:r>
              <a:rPr lang="en-US" sz="2400" dirty="0">
                <a:solidFill>
                  <a:schemeClr val="tx1">
                    <a:lumMod val="50000"/>
                  </a:schemeClr>
                </a:solidFill>
                <a:latin typeface="+mn-lt"/>
              </a:rPr>
              <a:t>for prevention efforts or interventions.</a:t>
            </a:r>
          </a:p>
          <a:p>
            <a:pPr algn="ctr"/>
            <a:endParaRPr lang="en-US" sz="2400" dirty="0">
              <a:solidFill>
                <a:schemeClr val="tx1">
                  <a:lumMod val="50000"/>
                </a:schemeClr>
              </a:solidFill>
              <a:latin typeface="+mn-lt"/>
            </a:endParaRPr>
          </a:p>
          <a:p>
            <a:pPr algn="ctr"/>
            <a:r>
              <a:rPr lang="en-US" sz="2400" dirty="0">
                <a:solidFill>
                  <a:schemeClr val="tx1">
                    <a:lumMod val="50000"/>
                  </a:schemeClr>
                </a:solidFill>
                <a:latin typeface="+mn-lt"/>
              </a:rPr>
              <a:t>Many of the programs in this room </a:t>
            </a:r>
          </a:p>
          <a:p>
            <a:pPr algn="ctr"/>
            <a:r>
              <a:rPr lang="en-US" sz="2400" dirty="0">
                <a:solidFill>
                  <a:schemeClr val="tx1">
                    <a:lumMod val="50000"/>
                  </a:schemeClr>
                </a:solidFill>
                <a:latin typeface="+mn-lt"/>
              </a:rPr>
              <a:t>have these opportunities to intervene. </a:t>
            </a:r>
          </a:p>
          <a:p>
            <a:pPr algn="ctr"/>
            <a:endParaRPr lang="en-US" sz="2400" dirty="0">
              <a:solidFill>
                <a:schemeClr val="tx1">
                  <a:lumMod val="50000"/>
                </a:schemeClr>
              </a:solidFill>
              <a:latin typeface="+mn-lt"/>
            </a:endParaRPr>
          </a:p>
          <a:p>
            <a:pPr algn="ctr"/>
            <a:r>
              <a:rPr lang="en-US" sz="2400" dirty="0">
                <a:solidFill>
                  <a:schemeClr val="tx1">
                    <a:lumMod val="50000"/>
                  </a:schemeClr>
                </a:solidFill>
                <a:latin typeface="+mn-lt"/>
              </a:rPr>
              <a:t>That’s why its so important that you have </a:t>
            </a:r>
          </a:p>
          <a:p>
            <a:pPr algn="ctr"/>
            <a:r>
              <a:rPr lang="en-US" sz="2400" dirty="0">
                <a:solidFill>
                  <a:schemeClr val="tx1">
                    <a:lumMod val="50000"/>
                  </a:schemeClr>
                </a:solidFill>
                <a:latin typeface="+mn-lt"/>
              </a:rPr>
              <a:t>the information and resources to take action.</a:t>
            </a:r>
          </a:p>
          <a:p>
            <a:pPr algn="ctr"/>
            <a:endParaRPr lang="en-US" sz="2400" dirty="0"/>
          </a:p>
          <a:p>
            <a:pPr algn="ctr"/>
            <a:endParaRPr lang="en-US" sz="2400" dirty="0"/>
          </a:p>
        </p:txBody>
      </p:sp>
    </p:spTree>
    <p:extLst>
      <p:ext uri="{BB962C8B-B14F-4D97-AF65-F5344CB8AC3E}">
        <p14:creationId xmlns:p14="http://schemas.microsoft.com/office/powerpoint/2010/main" val="3713368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t>
            </a:r>
          </a:p>
        </p:txBody>
      </p:sp>
      <p:sp>
        <p:nvSpPr>
          <p:cNvPr id="4" name="Content Placeholder 2"/>
          <p:cNvSpPr>
            <a:spLocks noGrp="1"/>
          </p:cNvSpPr>
          <p:nvPr>
            <p:ph idx="1"/>
          </p:nvPr>
        </p:nvSpPr>
        <p:spPr/>
        <p:txBody>
          <a:bodyPr>
            <a:normAutofit/>
          </a:bodyPr>
          <a:lstStyle/>
          <a:p>
            <a:pPr marL="571487" indent="-571487">
              <a:buFont typeface="Arial" panose="020B0604020202020204" pitchFamily="34" charset="0"/>
              <a:buChar char="•"/>
            </a:pPr>
            <a:r>
              <a:rPr lang="en-US" sz="4000" dirty="0">
                <a:solidFill>
                  <a:schemeClr val="tx1">
                    <a:lumMod val="50000"/>
                  </a:schemeClr>
                </a:solidFill>
                <a:latin typeface="+mn-lt"/>
                <a:sym typeface="Wingdings" pitchFamily="2" charset="2"/>
              </a:rPr>
              <a:t>Term used to describe when a victim still complies with a pimp’s rules even when he is not around (ex. incarcerated)</a:t>
            </a:r>
          </a:p>
          <a:p>
            <a:pPr marL="571487" indent="-571487">
              <a:spcBef>
                <a:spcPts val="500"/>
              </a:spcBef>
              <a:buFont typeface="Arial" panose="020B0604020202020204" pitchFamily="34" charset="0"/>
              <a:buChar char="•"/>
            </a:pPr>
            <a:endParaRPr lang="en-US" sz="4000" dirty="0">
              <a:solidFill>
                <a:schemeClr val="tx1">
                  <a:lumMod val="50000"/>
                </a:schemeClr>
              </a:solidFill>
              <a:latin typeface="+mn-lt"/>
              <a:ea typeface="ＭＳ Ｐゴシック" charset="-128"/>
            </a:endParaRPr>
          </a:p>
          <a:p>
            <a:pPr marL="571487" indent="-571487">
              <a:spcBef>
                <a:spcPts val="500"/>
              </a:spcBef>
              <a:buFont typeface="Arial" panose="020B0604020202020204" pitchFamily="34" charset="0"/>
              <a:buChar char="•"/>
            </a:pPr>
            <a:r>
              <a:rPr lang="en-US" sz="4000" dirty="0">
                <a:solidFill>
                  <a:schemeClr val="tx1">
                    <a:lumMod val="50000"/>
                  </a:schemeClr>
                </a:solidFill>
                <a:latin typeface="+mn-lt"/>
                <a:ea typeface="ＭＳ Ｐゴシック" charset="-128"/>
              </a:rPr>
              <a:t>aka “learned loyalty” to an exploiter</a:t>
            </a:r>
            <a:endParaRPr lang="en-US" sz="3900" dirty="0">
              <a:solidFill>
                <a:schemeClr val="tx1">
                  <a:lumMod val="50000"/>
                </a:schemeClr>
              </a:solidFill>
              <a:latin typeface="+mn-lt"/>
              <a:ea typeface="ＭＳ Ｐゴシック" charset="-128"/>
            </a:endParaRPr>
          </a:p>
          <a:p>
            <a:endParaRPr lang="en-US" dirty="0">
              <a:ea typeface="ＭＳ Ｐゴシック" charset="-128"/>
            </a:endParaRPr>
          </a:p>
        </p:txBody>
      </p:sp>
      <p:sp>
        <p:nvSpPr>
          <p:cNvPr id="5" name="TextBox 4"/>
          <p:cNvSpPr txBox="1"/>
          <p:nvPr/>
        </p:nvSpPr>
        <p:spPr>
          <a:xfrm>
            <a:off x="7924800" y="6561772"/>
            <a:ext cx="1219200" cy="276997"/>
          </a:xfrm>
          <a:prstGeom prst="rect">
            <a:avLst/>
          </a:prstGeom>
          <a:noFill/>
        </p:spPr>
        <p:txBody>
          <a:bodyPr wrap="square" lIns="91438" tIns="45719" rIns="91438" bIns="45719" rtlCol="0">
            <a:spAutoFit/>
          </a:bodyPr>
          <a:lstStyle/>
          <a:p>
            <a:r>
              <a:rPr lang="en-US" sz="1200" dirty="0"/>
              <a:t>Sharedhope.org</a:t>
            </a:r>
          </a:p>
        </p:txBody>
      </p:sp>
    </p:spTree>
    <p:extLst>
      <p:ext uri="{BB962C8B-B14F-4D97-AF65-F5344CB8AC3E}">
        <p14:creationId xmlns:p14="http://schemas.microsoft.com/office/powerpoint/2010/main" val="325276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Learned Loyalty - 2009</a:t>
            </a:r>
          </a:p>
        </p:txBody>
      </p:sp>
      <p:pic>
        <p:nvPicPr>
          <p:cNvPr id="8194" name="Picture 2" descr="http://cdn.urbanislandz.com/wp-content/uploads/2012/06/rihanna-assault-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95400"/>
            <a:ext cx="5867400" cy="43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758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Learned Loyalty – November 2015 </a:t>
            </a:r>
          </a:p>
        </p:txBody>
      </p:sp>
      <p:sp>
        <p:nvSpPr>
          <p:cNvPr id="4" name="Rectangle 3"/>
          <p:cNvSpPr/>
          <p:nvPr/>
        </p:nvSpPr>
        <p:spPr>
          <a:xfrm>
            <a:off x="4648201" y="1225689"/>
            <a:ext cx="4347672" cy="4401203"/>
          </a:xfrm>
          <a:prstGeom prst="rect">
            <a:avLst/>
          </a:prstGeom>
        </p:spPr>
        <p:txBody>
          <a:bodyPr wrap="square" lIns="91438" tIns="45719" rIns="91438" bIns="45719">
            <a:spAutoFit/>
          </a:bodyPr>
          <a:lstStyle/>
          <a:p>
            <a:pPr fontAlgn="base"/>
            <a:r>
              <a:rPr lang="en-US" sz="2800" dirty="0">
                <a:solidFill>
                  <a:schemeClr val="tx1">
                    <a:lumMod val="50000"/>
                  </a:schemeClr>
                </a:solidFill>
              </a:rPr>
              <a:t>“I was very protective of him, I felt that people didn’t understand him. Even after."</a:t>
            </a:r>
            <a:br>
              <a:rPr lang="en-US" sz="2800" dirty="0">
                <a:solidFill>
                  <a:schemeClr val="tx1">
                    <a:lumMod val="50000"/>
                  </a:schemeClr>
                </a:solidFill>
              </a:rPr>
            </a:br>
            <a:endParaRPr lang="en-US" sz="2800" dirty="0">
              <a:solidFill>
                <a:schemeClr val="tx1">
                  <a:lumMod val="50000"/>
                </a:schemeClr>
              </a:solidFill>
            </a:endParaRPr>
          </a:p>
          <a:p>
            <a:pPr fontAlgn="base"/>
            <a:r>
              <a:rPr lang="en-US" sz="2800" dirty="0">
                <a:solidFill>
                  <a:schemeClr val="tx1">
                    <a:lumMod val="50000"/>
                  </a:schemeClr>
                </a:solidFill>
              </a:rPr>
              <a:t>"I don’t hate him. I will care about him until the day I die. We’re not friends, but it’s not like we’re enemies. We don’t have much of a relationship now."</a:t>
            </a:r>
          </a:p>
        </p:txBody>
      </p:sp>
      <p:pic>
        <p:nvPicPr>
          <p:cNvPr id="6146" name="Picture 2" descr="http://media.vanityfair.com/photos/560e8deadd0e7ddf17bcde98/master/pass/rihanna-november-2015-annie-leibovitz-v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452" y="1295400"/>
            <a:ext cx="4076150" cy="540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800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shatterthesilenceofinterpersonalviolence.files.wordpress.com/2013/02/teen-power-and-control-wheel.gif"/>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8600" y="838200"/>
            <a:ext cx="43434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609601"/>
            <a:ext cx="4495800" cy="4814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0" y="838200"/>
            <a:ext cx="228600" cy="609600"/>
          </a:xfrm>
          <a:prstGeom prst="rect">
            <a:avLst/>
          </a:prstGeom>
          <a:solidFill>
            <a:schemeClr val="bg1"/>
          </a:solidFill>
          <a:ln w="12700" cap="flat" cmpd="sng" algn="ctr">
            <a:noFill/>
            <a:prstDash val="solid"/>
            <a:round/>
            <a:headEnd type="none" w="sm" len="sm"/>
            <a:tailEnd type="none" w="sm" len="sm"/>
          </a:ln>
          <a:effectLst/>
          <a:extLst/>
        </p:spPr>
        <p:txBody>
          <a:bodyPr vert="horz" wrap="square" lIns="91438" tIns="45719" rIns="91438" bIns="45719" numCol="1" rtlCol="0" anchor="t" anchorCtr="0" compatLnSpc="1">
            <a:prstTxWarp prst="textNoShape">
              <a:avLst/>
            </a:prstTxWarp>
          </a:bodyPr>
          <a:lstStyle/>
          <a:p>
            <a:pPr eaLnBrk="0" fontAlgn="base" hangingPunct="0">
              <a:spcBef>
                <a:spcPct val="0"/>
              </a:spcBef>
              <a:spcAft>
                <a:spcPct val="0"/>
              </a:spcAft>
            </a:pPr>
            <a:endParaRPr lang="en-US" sz="3600" dirty="0">
              <a:latin typeface="Times New Roman" pitchFamily="18" charset="0"/>
            </a:endParaRPr>
          </a:p>
        </p:txBody>
      </p:sp>
    </p:spTree>
    <p:extLst>
      <p:ext uri="{BB962C8B-B14F-4D97-AF65-F5344CB8AC3E}">
        <p14:creationId xmlns:p14="http://schemas.microsoft.com/office/powerpoint/2010/main" val="212106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t>
            </a:r>
          </a:p>
        </p:txBody>
      </p:sp>
      <p:sp>
        <p:nvSpPr>
          <p:cNvPr id="3" name="Content Placeholder 2"/>
          <p:cNvSpPr>
            <a:spLocks noGrp="1"/>
          </p:cNvSpPr>
          <p:nvPr>
            <p:ph idx="1"/>
          </p:nvPr>
        </p:nvSpPr>
        <p:spPr/>
        <p:txBody>
          <a:bodyPr/>
          <a:lstStyle/>
          <a:p>
            <a:pPr>
              <a:spcBef>
                <a:spcPts val="500"/>
              </a:spcBef>
            </a:pPr>
            <a:r>
              <a:rPr lang="en-US" sz="3600" dirty="0">
                <a:solidFill>
                  <a:schemeClr val="tx1">
                    <a:lumMod val="50000"/>
                  </a:schemeClr>
                </a:solidFill>
                <a:latin typeface="+mn-lt"/>
                <a:ea typeface="ＭＳ Ｐゴシック" charset="-128"/>
              </a:rPr>
              <a:t>Accompanied/monitored by exploiter</a:t>
            </a:r>
          </a:p>
          <a:p>
            <a:endParaRPr lang="en-US" dirty="0"/>
          </a:p>
        </p:txBody>
      </p:sp>
      <p:pic>
        <p:nvPicPr>
          <p:cNvPr id="1026" name="Picture 2" descr="Pimp clot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2057400"/>
            <a:ext cx="2857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images5.fanpop.com/image/photos/31000000/Robin-how-i-met-your-mother-31078810-1024-768.png"/>
          <p:cNvPicPr>
            <a:picLocks noChangeAspect="1" noChangeArrowheads="1"/>
          </p:cNvPicPr>
          <p:nvPr/>
        </p:nvPicPr>
        <p:blipFill rotWithShape="1">
          <a:blip r:embed="rId4">
            <a:extLst>
              <a:ext uri="{28A0092B-C50C-407E-A947-70E740481C1C}">
                <a14:useLocalDpi xmlns:a14="http://schemas.microsoft.com/office/drawing/2010/main" val="0"/>
              </a:ext>
            </a:extLst>
          </a:blip>
          <a:srcRect r="14369"/>
          <a:stretch/>
        </p:blipFill>
        <p:spPr bwMode="auto">
          <a:xfrm>
            <a:off x="685800" y="2225467"/>
            <a:ext cx="4263046"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07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Bottom</a:t>
            </a:r>
          </a:p>
        </p:txBody>
      </p:sp>
      <p:sp>
        <p:nvSpPr>
          <p:cNvPr id="6" name="Content Placeholder 2"/>
          <p:cNvSpPr>
            <a:spLocks noGrp="1"/>
          </p:cNvSpPr>
          <p:nvPr>
            <p:ph idx="1"/>
          </p:nvPr>
        </p:nvSpPr>
        <p:spPr>
          <a:xfrm>
            <a:off x="228600" y="1447800"/>
            <a:ext cx="4800600" cy="5181600"/>
          </a:xfrm>
        </p:spPr>
        <p:txBody>
          <a:bodyPr/>
          <a:lstStyle/>
          <a:p>
            <a:r>
              <a:rPr lang="en-US" sz="3200" dirty="0">
                <a:solidFill>
                  <a:schemeClr val="tx1">
                    <a:lumMod val="50000"/>
                  </a:schemeClr>
                </a:solidFill>
                <a:latin typeface="+mn-lt"/>
              </a:rPr>
              <a:t>Female appointed by the trafficker/pimp to supervise and report rule violations </a:t>
            </a:r>
          </a:p>
          <a:p>
            <a:pPr lvl="2"/>
            <a:r>
              <a:rPr lang="en-US" sz="3200" dirty="0">
                <a:solidFill>
                  <a:schemeClr val="tx1">
                    <a:lumMod val="50000"/>
                  </a:schemeClr>
                </a:solidFill>
                <a:latin typeface="+mn-lt"/>
              </a:rPr>
              <a:t>Help instruct victims</a:t>
            </a:r>
          </a:p>
          <a:p>
            <a:pPr lvl="2"/>
            <a:r>
              <a:rPr lang="en-US" sz="3200" dirty="0">
                <a:solidFill>
                  <a:schemeClr val="tx1">
                    <a:lumMod val="50000"/>
                  </a:schemeClr>
                </a:solidFill>
                <a:latin typeface="+mn-lt"/>
              </a:rPr>
              <a:t>Collect money</a:t>
            </a:r>
          </a:p>
          <a:p>
            <a:pPr lvl="2"/>
            <a:r>
              <a:rPr lang="en-US" sz="3200" dirty="0">
                <a:solidFill>
                  <a:schemeClr val="tx1">
                    <a:lumMod val="50000"/>
                  </a:schemeClr>
                </a:solidFill>
                <a:latin typeface="+mn-lt"/>
              </a:rPr>
              <a:t>Book hotel rooms</a:t>
            </a:r>
          </a:p>
          <a:p>
            <a:pPr lvl="2"/>
            <a:r>
              <a:rPr lang="en-US" sz="3200" dirty="0">
                <a:solidFill>
                  <a:schemeClr val="tx1">
                    <a:lumMod val="50000"/>
                  </a:schemeClr>
                </a:solidFill>
                <a:latin typeface="+mn-lt"/>
              </a:rPr>
              <a:t>Post ads</a:t>
            </a:r>
          </a:p>
          <a:p>
            <a:pPr lvl="2"/>
            <a:r>
              <a:rPr lang="en-US" sz="3200" dirty="0">
                <a:solidFill>
                  <a:schemeClr val="tx1">
                    <a:lumMod val="50000"/>
                  </a:schemeClr>
                </a:solidFill>
                <a:latin typeface="+mn-lt"/>
              </a:rPr>
              <a:t>Inflict punishments</a:t>
            </a:r>
          </a:p>
        </p:txBody>
      </p:sp>
      <p:pic>
        <p:nvPicPr>
          <p:cNvPr id="4"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114" y="1219200"/>
            <a:ext cx="3211286"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772400" y="6581002"/>
            <a:ext cx="1219200" cy="276997"/>
          </a:xfrm>
          <a:prstGeom prst="rect">
            <a:avLst/>
          </a:prstGeom>
          <a:noFill/>
        </p:spPr>
        <p:txBody>
          <a:bodyPr wrap="square" lIns="91438" tIns="45719" rIns="91438" bIns="45719" rtlCol="0">
            <a:spAutoFit/>
          </a:bodyPr>
          <a:lstStyle/>
          <a:p>
            <a:r>
              <a:rPr lang="en-US" sz="1200" dirty="0"/>
              <a:t>Sharedhope.org</a:t>
            </a:r>
          </a:p>
        </p:txBody>
      </p:sp>
    </p:spTree>
    <p:extLst>
      <p:ext uri="{BB962C8B-B14F-4D97-AF65-F5344CB8AC3E}">
        <p14:creationId xmlns:p14="http://schemas.microsoft.com/office/powerpoint/2010/main" val="291684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Should You Do?</a:t>
            </a:r>
          </a:p>
        </p:txBody>
      </p:sp>
      <p:sp>
        <p:nvSpPr>
          <p:cNvPr id="3" name="Content Placeholder 2"/>
          <p:cNvSpPr>
            <a:spLocks noGrp="1"/>
          </p:cNvSpPr>
          <p:nvPr>
            <p:ph idx="1"/>
          </p:nvPr>
        </p:nvSpPr>
        <p:spPr/>
        <p:txBody>
          <a:bodyPr/>
          <a:lstStyle/>
          <a:p>
            <a:pPr marL="571487" indent="-571487">
              <a:buFont typeface="Arial" panose="020B0604020202020204" pitchFamily="34" charset="0"/>
              <a:buChar char="•"/>
            </a:pPr>
            <a:r>
              <a:rPr lang="en-US" sz="3600" dirty="0">
                <a:solidFill>
                  <a:schemeClr val="tx1">
                    <a:lumMod val="50000"/>
                  </a:schemeClr>
                </a:solidFill>
                <a:latin typeface="+mn-lt"/>
              </a:rPr>
              <a:t>Similar to what you would do if you suspected Intimate Partner Violence/Domestic Violence situation</a:t>
            </a:r>
          </a:p>
          <a:p>
            <a:pPr marL="571487" indent="-571487">
              <a:buFont typeface="Arial" panose="020B0604020202020204" pitchFamily="34" charset="0"/>
              <a:buChar char="•"/>
            </a:pPr>
            <a:r>
              <a:rPr lang="en-US" sz="3200" dirty="0">
                <a:solidFill>
                  <a:schemeClr val="tx1">
                    <a:lumMod val="50000"/>
                  </a:schemeClr>
                </a:solidFill>
                <a:latin typeface="+mn-lt"/>
              </a:rPr>
              <a:t>Observe the interaction</a:t>
            </a:r>
          </a:p>
          <a:p>
            <a:pPr marL="1721320" lvl="6" indent="-742934">
              <a:buFont typeface="+mj-lt"/>
              <a:buAutoNum type="arabicPeriod"/>
            </a:pPr>
            <a:r>
              <a:rPr lang="en-US" sz="3600" dirty="0">
                <a:solidFill>
                  <a:schemeClr val="tx1">
                    <a:lumMod val="50000"/>
                  </a:schemeClr>
                </a:solidFill>
              </a:rPr>
              <a:t>Separate the client</a:t>
            </a:r>
          </a:p>
          <a:p>
            <a:pPr marL="1746465" lvl="8" indent="-457190"/>
            <a:r>
              <a:rPr lang="en-US" sz="2800" dirty="0">
                <a:solidFill>
                  <a:schemeClr val="tx1">
                    <a:lumMod val="50000"/>
                  </a:schemeClr>
                </a:solidFill>
              </a:rPr>
              <a:t>To ask more questions</a:t>
            </a:r>
          </a:p>
          <a:p>
            <a:pPr marL="1746465" lvl="8" indent="-457190"/>
            <a:r>
              <a:rPr lang="en-US" sz="2800" dirty="0">
                <a:solidFill>
                  <a:schemeClr val="tx1">
                    <a:lumMod val="50000"/>
                  </a:schemeClr>
                </a:solidFill>
              </a:rPr>
              <a:t>To assess safety  </a:t>
            </a:r>
          </a:p>
          <a:p>
            <a:pPr marL="1746465" lvl="8" indent="-457190"/>
            <a:r>
              <a:rPr lang="en-US" sz="2800" dirty="0">
                <a:solidFill>
                  <a:schemeClr val="tx1">
                    <a:lumMod val="50000"/>
                  </a:schemeClr>
                </a:solidFill>
              </a:rPr>
              <a:t>Consider your safety and the client’s safety</a:t>
            </a:r>
          </a:p>
        </p:txBody>
      </p:sp>
    </p:spTree>
    <p:extLst>
      <p:ext uri="{BB962C8B-B14F-4D97-AF65-F5344CB8AC3E}">
        <p14:creationId xmlns:p14="http://schemas.microsoft.com/office/powerpoint/2010/main" val="1888692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#2</a:t>
            </a:r>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2800" dirty="0">
                <a:solidFill>
                  <a:schemeClr val="tx1">
                    <a:lumMod val="50000"/>
                  </a:schemeClr>
                </a:solidFill>
                <a:latin typeface="+mn-lt"/>
              </a:rPr>
              <a:t>17 year old</a:t>
            </a:r>
            <a:endParaRPr lang="en-US" sz="2800" strike="sngStrike" dirty="0">
              <a:solidFill>
                <a:schemeClr val="tx1">
                  <a:lumMod val="50000"/>
                </a:schemeClr>
              </a:solidFill>
              <a:latin typeface="+mn-lt"/>
            </a:endParaRPr>
          </a:p>
          <a:p>
            <a:pPr marL="285744" indent="-285744">
              <a:buFont typeface="Arial" panose="020B0604020202020204" pitchFamily="34" charset="0"/>
              <a:buChar char="•"/>
            </a:pPr>
            <a:r>
              <a:rPr lang="en-US" sz="2800" dirty="0">
                <a:solidFill>
                  <a:schemeClr val="tx1">
                    <a:lumMod val="50000"/>
                  </a:schemeClr>
                </a:solidFill>
                <a:latin typeface="+mn-lt"/>
              </a:rPr>
              <a:t>Met 34 year old online via Instagram</a:t>
            </a:r>
          </a:p>
          <a:p>
            <a:pPr marL="285744" indent="-285744">
              <a:buFont typeface="Arial" panose="020B0604020202020204" pitchFamily="34" charset="0"/>
              <a:buChar char="•"/>
            </a:pPr>
            <a:r>
              <a:rPr lang="en-US" sz="2800" dirty="0">
                <a:solidFill>
                  <a:schemeClr val="tx1">
                    <a:lumMod val="50000"/>
                  </a:schemeClr>
                </a:solidFill>
                <a:latin typeface="+mn-lt"/>
              </a:rPr>
              <a:t>Victim is advertised on social media</a:t>
            </a:r>
          </a:p>
          <a:p>
            <a:pPr marL="285744" indent="-285744">
              <a:buFont typeface="Arial" panose="020B0604020202020204" pitchFamily="34" charset="0"/>
              <a:buChar char="•"/>
            </a:pPr>
            <a:r>
              <a:rPr lang="en-US" sz="2800" dirty="0">
                <a:solidFill>
                  <a:schemeClr val="tx1">
                    <a:lumMod val="50000"/>
                  </a:schemeClr>
                </a:solidFill>
                <a:latin typeface="+mn-lt"/>
              </a:rPr>
              <a:t>Discloses 6 “clients”</a:t>
            </a:r>
          </a:p>
          <a:p>
            <a:pPr marL="285744" indent="-285744">
              <a:buFont typeface="Arial" panose="020B0604020202020204" pitchFamily="34" charset="0"/>
              <a:buChar char="•"/>
            </a:pPr>
            <a:r>
              <a:rPr lang="en-US" sz="2800" dirty="0">
                <a:solidFill>
                  <a:schemeClr val="tx1">
                    <a:lumMod val="50000"/>
                  </a:schemeClr>
                </a:solidFill>
                <a:latin typeface="+mn-lt"/>
              </a:rPr>
              <a:t>Admitted to the hospital due to sexually transmitted infection</a:t>
            </a:r>
          </a:p>
          <a:p>
            <a:pPr marL="285744" indent="-285744">
              <a:buFont typeface="Arial" panose="020B0604020202020204" pitchFamily="34" charset="0"/>
              <a:buChar char="•"/>
            </a:pPr>
            <a:r>
              <a:rPr lang="en-US" sz="2800" dirty="0">
                <a:solidFill>
                  <a:schemeClr val="tx1">
                    <a:lumMod val="50000"/>
                  </a:schemeClr>
                </a:solidFill>
                <a:latin typeface="+mn-lt"/>
              </a:rPr>
              <a:t>Father came to the hospital </a:t>
            </a:r>
          </a:p>
          <a:p>
            <a:pPr lvl="4"/>
            <a:r>
              <a:rPr lang="en-US" sz="2800" dirty="0">
                <a:solidFill>
                  <a:schemeClr val="tx1">
                    <a:lumMod val="50000"/>
                  </a:schemeClr>
                </a:solidFill>
                <a:latin typeface="+mn-lt"/>
              </a:rPr>
              <a:t>Supportive, engaged, no history of abuse/neglect</a:t>
            </a:r>
          </a:p>
          <a:p>
            <a:pPr marL="285744" indent="-285744">
              <a:buFont typeface="Arial" panose="020B0604020202020204" pitchFamily="34" charset="0"/>
              <a:buChar char="•"/>
            </a:pPr>
            <a:r>
              <a:rPr lang="en-US" sz="2800" dirty="0">
                <a:solidFill>
                  <a:schemeClr val="tx1">
                    <a:lumMod val="50000"/>
                  </a:schemeClr>
                </a:solidFill>
                <a:latin typeface="+mn-lt"/>
              </a:rPr>
              <a:t>“Everyone is doing this”</a:t>
            </a:r>
          </a:p>
        </p:txBody>
      </p:sp>
    </p:spTree>
    <p:extLst>
      <p:ext uri="{BB962C8B-B14F-4D97-AF65-F5344CB8AC3E}">
        <p14:creationId xmlns:p14="http://schemas.microsoft.com/office/powerpoint/2010/main" val="3447714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Points</a:t>
            </a:r>
          </a:p>
        </p:txBody>
      </p:sp>
      <p:sp>
        <p:nvSpPr>
          <p:cNvPr id="3" name="Content Placeholder 2"/>
          <p:cNvSpPr>
            <a:spLocks noGrp="1"/>
          </p:cNvSpPr>
          <p:nvPr>
            <p:ph idx="1"/>
          </p:nvPr>
        </p:nvSpPr>
        <p:spPr/>
        <p:txBody>
          <a:bodyPr/>
          <a:lstStyle/>
          <a:p>
            <a:pPr marL="457190" indent="-457190">
              <a:buFont typeface="Arial" panose="020B0604020202020204" pitchFamily="34" charset="0"/>
              <a:buChar char="•"/>
            </a:pPr>
            <a:r>
              <a:rPr lang="en-US" sz="3200" dirty="0">
                <a:solidFill>
                  <a:schemeClr val="tx1">
                    <a:lumMod val="50000"/>
                  </a:schemeClr>
                </a:solidFill>
                <a:latin typeface="+mn-lt"/>
              </a:rPr>
              <a:t>Who is at risk?</a:t>
            </a:r>
          </a:p>
          <a:p>
            <a:pPr marL="457190" indent="-457190">
              <a:buFont typeface="Arial" panose="020B0604020202020204" pitchFamily="34" charset="0"/>
              <a:buChar char="•"/>
            </a:pPr>
            <a:r>
              <a:rPr lang="en-US" sz="3200" dirty="0">
                <a:solidFill>
                  <a:schemeClr val="tx1">
                    <a:lumMod val="50000"/>
                  </a:schemeClr>
                </a:solidFill>
                <a:latin typeface="+mn-lt"/>
              </a:rPr>
              <a:t>Is this a “thing”?</a:t>
            </a:r>
          </a:p>
        </p:txBody>
      </p:sp>
    </p:spTree>
    <p:extLst>
      <p:ext uri="{BB962C8B-B14F-4D97-AF65-F5344CB8AC3E}">
        <p14:creationId xmlns:p14="http://schemas.microsoft.com/office/powerpoint/2010/main" val="1179637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a:t>
            </a:r>
          </a:p>
        </p:txBody>
      </p:sp>
      <p:sp>
        <p:nvSpPr>
          <p:cNvPr id="3" name="Content Placeholder 2"/>
          <p:cNvSpPr>
            <a:spLocks noGrp="1"/>
          </p:cNvSpPr>
          <p:nvPr>
            <p:ph idx="1"/>
          </p:nvPr>
        </p:nvSpPr>
        <p:spPr/>
        <p:txBody>
          <a:bodyPr>
            <a:noAutofit/>
          </a:bodyPr>
          <a:lstStyle/>
          <a:p>
            <a:pPr marL="457190" indent="-457190">
              <a:buFont typeface="Arial" panose="020B0604020202020204" pitchFamily="34" charset="0"/>
              <a:buChar char="•"/>
            </a:pPr>
            <a:r>
              <a:rPr lang="en-US" sz="3200" dirty="0">
                <a:solidFill>
                  <a:schemeClr val="tx1">
                    <a:lumMod val="50000"/>
                  </a:schemeClr>
                </a:solidFill>
                <a:latin typeface="+mn-lt"/>
              </a:rPr>
              <a:t>The total number of human-trafficking victims in the United States is unknown</a:t>
            </a:r>
          </a:p>
          <a:p>
            <a:pPr marL="457190" indent="-457190">
              <a:buFont typeface="Arial" panose="020B0604020202020204" pitchFamily="34" charset="0"/>
              <a:buChar char="•"/>
            </a:pPr>
            <a:r>
              <a:rPr lang="en-US" sz="3200" dirty="0">
                <a:solidFill>
                  <a:schemeClr val="tx1">
                    <a:lumMod val="50000"/>
                  </a:schemeClr>
                </a:solidFill>
                <a:latin typeface="+mn-lt"/>
              </a:rPr>
              <a:t>In 2014 there were 8,414 victims identified in the Western Hemisphere, including Canada, the United States, Mexico, Central and South America</a:t>
            </a:r>
          </a:p>
          <a:p>
            <a:pPr marL="457190" indent="-457190">
              <a:buFont typeface="Arial" panose="020B0604020202020204" pitchFamily="34" charset="0"/>
              <a:buChar char="•"/>
            </a:pPr>
            <a:r>
              <a:rPr lang="en-US" sz="3200" dirty="0">
                <a:solidFill>
                  <a:schemeClr val="tx1">
                    <a:lumMod val="50000"/>
                  </a:schemeClr>
                </a:solidFill>
                <a:latin typeface="+mn-lt"/>
              </a:rPr>
              <a:t>In 2014 the U.S. Department of Justice charged 335 defendants (exploiters) with trafficking through 208 prosecutions</a:t>
            </a:r>
          </a:p>
        </p:txBody>
      </p:sp>
      <p:sp>
        <p:nvSpPr>
          <p:cNvPr id="4" name="TextBox 3"/>
          <p:cNvSpPr txBox="1"/>
          <p:nvPr/>
        </p:nvSpPr>
        <p:spPr>
          <a:xfrm>
            <a:off x="7010400" y="6574614"/>
            <a:ext cx="2133600" cy="276997"/>
          </a:xfrm>
          <a:prstGeom prst="rect">
            <a:avLst/>
          </a:prstGeom>
          <a:noFill/>
        </p:spPr>
        <p:txBody>
          <a:bodyPr wrap="square" lIns="91438" tIns="45719" rIns="91438" bIns="45719" rtlCol="0">
            <a:spAutoFit/>
          </a:bodyPr>
          <a:lstStyle/>
          <a:p>
            <a:r>
              <a:rPr lang="en-US" sz="1200" dirty="0"/>
              <a:t>U.S. Department of State, 2015</a:t>
            </a:r>
          </a:p>
        </p:txBody>
      </p:sp>
    </p:spTree>
    <p:extLst>
      <p:ext uri="{BB962C8B-B14F-4D97-AF65-F5344CB8AC3E}">
        <p14:creationId xmlns:p14="http://schemas.microsoft.com/office/powerpoint/2010/main" val="406090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Image" descr="Image"/>
          <p:cNvPicPr>
            <a:picLocks noChangeAspect="1"/>
          </p:cNvPicPr>
          <p:nvPr/>
        </p:nvPicPr>
        <p:blipFill>
          <a:blip r:embed="rId3">
            <a:extLst/>
          </a:blip>
          <a:stretch>
            <a:fillRect/>
          </a:stretch>
        </p:blipFill>
        <p:spPr>
          <a:xfrm>
            <a:off x="2739322" y="1399910"/>
            <a:ext cx="3755023" cy="4026430"/>
          </a:xfrm>
          <a:prstGeom prst="rect">
            <a:avLst/>
          </a:prstGeom>
          <a:ln w="12700">
            <a:miter lim="400000"/>
          </a:ln>
        </p:spPr>
      </p:pic>
      <p:sp>
        <p:nvSpPr>
          <p:cNvPr id="186" name="Circle"/>
          <p:cNvSpPr/>
          <p:nvPr/>
        </p:nvSpPr>
        <p:spPr>
          <a:xfrm>
            <a:off x="5530609" y="4906404"/>
            <a:ext cx="146450" cy="146450"/>
          </a:xfrm>
          <a:prstGeom prst="ellipse">
            <a:avLst/>
          </a:prstGeom>
          <a:solidFill>
            <a:srgbClr val="F497A5">
              <a:alpha val="40000"/>
            </a:srgbClr>
          </a:solidFill>
          <a:ln w="12700">
            <a:miter lim="400000"/>
          </a:ln>
        </p:spPr>
        <p:txBody>
          <a:bodyPr lIns="19050" tIns="19050" rIns="19050" bIns="19050" anchor="ctr"/>
          <a:lstStyle/>
          <a:p>
            <a:pPr algn="ctr" defTabSz="309556" hangingPunct="0">
              <a:defRPr sz="3200">
                <a:solidFill>
                  <a:srgbClr val="FFFFFF"/>
                </a:solidFill>
              </a:defRPr>
            </a:pPr>
            <a:endParaRPr sz="1200" kern="0">
              <a:solidFill>
                <a:srgbClr val="FFFFFF"/>
              </a:solidFill>
              <a:latin typeface="Helvetica Light"/>
              <a:sym typeface="Helvetica Light"/>
            </a:endParaRPr>
          </a:p>
        </p:txBody>
      </p:sp>
      <p:sp>
        <p:nvSpPr>
          <p:cNvPr id="165" name="Slide Number"/>
          <p:cNvSpPr txBox="1">
            <a:spLocks noGrp="1"/>
          </p:cNvSpPr>
          <p:nvPr>
            <p:ph type="sldNum" sz="quarter" idx="2"/>
          </p:nvPr>
        </p:nvSpPr>
        <p:spPr>
          <a:xfrm>
            <a:off x="8780075" y="5729139"/>
            <a:ext cx="235600" cy="276956"/>
          </a:xfrm>
          <a:prstGeom prst="rect">
            <a:avLst/>
          </a:prstGeom>
          <a:extLst>
            <a:ext uri="{C572A759-6A51-4108-AA02-DFA0A04FC94B}">
              <ma14:wrappingTextBoxFlag xmlns:ma14="http://schemas.microsoft.com/office/mac/drawingml/2011/main" xmlns="" val="1"/>
            </a:ext>
          </a:extLst>
        </p:spPr>
        <p:txBody>
          <a:bodyPr/>
          <a:lstStyle/>
          <a:p>
            <a:pPr algn="ctr" hangingPunct="0"/>
            <a:fld id="{86CB4B4D-7CA3-9044-876B-883B54F8677D}" type="slidenum">
              <a:rPr kern="0"/>
              <a:pPr algn="ctr" hangingPunct="0"/>
              <a:t>5</a:t>
            </a:fld>
            <a:endParaRPr kern="0"/>
          </a:p>
        </p:txBody>
      </p:sp>
      <p:sp>
        <p:nvSpPr>
          <p:cNvPr id="168" name="Birth into inequality"/>
          <p:cNvSpPr txBox="1"/>
          <p:nvPr/>
        </p:nvSpPr>
        <p:spPr>
          <a:xfrm>
            <a:off x="1457422" y="2432953"/>
            <a:ext cx="1273181" cy="284864"/>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nSpc>
                <a:spcPct val="80000"/>
              </a:lnSpc>
              <a:defRPr sz="1600" cap="all" spc="112">
                <a:solidFill>
                  <a:srgbClr val="999898"/>
                </a:solidFill>
                <a:latin typeface="Open Sans Bold"/>
                <a:ea typeface="Open Sans Bold"/>
                <a:cs typeface="Open Sans Bold"/>
                <a:sym typeface="Open Sans Bold"/>
              </a:defRPr>
            </a:lvl1pPr>
          </a:lstStyle>
          <a:p>
            <a:pPr algn="ctr" defTabSz="309556" hangingPunct="0"/>
            <a:r>
              <a:rPr sz="800" kern="0" spc="0" dirty="0"/>
              <a:t>Birth into inequality</a:t>
            </a:r>
          </a:p>
        </p:txBody>
      </p:sp>
      <p:sp>
        <p:nvSpPr>
          <p:cNvPr id="169" name="Child…"/>
          <p:cNvSpPr txBox="1"/>
          <p:nvPr/>
        </p:nvSpPr>
        <p:spPr>
          <a:xfrm>
            <a:off x="1825001" y="1955048"/>
            <a:ext cx="1198263" cy="284864"/>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p>
            <a:pPr algn="ctr" defTabSz="309556" hangingPunct="0">
              <a:lnSpc>
                <a:spcPct val="80000"/>
              </a:lnSpc>
              <a:defRPr sz="1600" cap="all" spc="112">
                <a:solidFill>
                  <a:srgbClr val="999898"/>
                </a:solidFill>
                <a:latin typeface="Open Sans Bold"/>
                <a:ea typeface="Open Sans Bold"/>
                <a:cs typeface="Open Sans Bold"/>
                <a:sym typeface="Open Sans Bold"/>
              </a:defRPr>
            </a:pPr>
            <a:r>
              <a:rPr sz="800" kern="0" cap="all" spc="42" dirty="0">
                <a:solidFill>
                  <a:srgbClr val="999898"/>
                </a:solidFill>
                <a:latin typeface="Open Sans Bold"/>
                <a:sym typeface="Open Sans Bold"/>
              </a:rPr>
              <a:t>Child</a:t>
            </a:r>
            <a:r>
              <a:rPr lang="en-US" sz="800" kern="0" cap="all" spc="42" dirty="0">
                <a:solidFill>
                  <a:srgbClr val="999898"/>
                </a:solidFill>
                <a:latin typeface="Open Sans Bold"/>
                <a:sym typeface="Open Sans Bold"/>
              </a:rPr>
              <a:t> </a:t>
            </a:r>
            <a:r>
              <a:rPr sz="800" kern="0" cap="all" spc="42" dirty="0">
                <a:solidFill>
                  <a:srgbClr val="999898"/>
                </a:solidFill>
                <a:latin typeface="Open Sans Bold"/>
                <a:sym typeface="Open Sans Bold"/>
              </a:rPr>
              <a:t>sexual abuse</a:t>
            </a:r>
          </a:p>
        </p:txBody>
      </p:sp>
      <p:sp>
        <p:nvSpPr>
          <p:cNvPr id="170" name="Foster care"/>
          <p:cNvSpPr txBox="1"/>
          <p:nvPr/>
        </p:nvSpPr>
        <p:spPr>
          <a:xfrm>
            <a:off x="3165345" y="1355731"/>
            <a:ext cx="766071" cy="284864"/>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nSpc>
                <a:spcPct val="80000"/>
              </a:lnSpc>
              <a:defRPr sz="1600" cap="all" spc="112">
                <a:solidFill>
                  <a:srgbClr val="999898"/>
                </a:solidFill>
                <a:latin typeface="Open Sans Bold"/>
                <a:ea typeface="Open Sans Bold"/>
                <a:cs typeface="Open Sans Bold"/>
                <a:sym typeface="Open Sans Bold"/>
              </a:defRPr>
            </a:lvl1pPr>
          </a:lstStyle>
          <a:p>
            <a:pPr algn="ctr" defTabSz="309556" hangingPunct="0"/>
            <a:r>
              <a:rPr sz="800" kern="0" spc="0" dirty="0"/>
              <a:t>Foster care</a:t>
            </a:r>
          </a:p>
        </p:txBody>
      </p:sp>
      <p:sp>
        <p:nvSpPr>
          <p:cNvPr id="171" name="School"/>
          <p:cNvSpPr txBox="1"/>
          <p:nvPr/>
        </p:nvSpPr>
        <p:spPr>
          <a:xfrm>
            <a:off x="4505658" y="1201987"/>
            <a:ext cx="766071" cy="284864"/>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nSpc>
                <a:spcPct val="80000"/>
              </a:lnSpc>
              <a:defRPr sz="1600" cap="all" spc="112">
                <a:solidFill>
                  <a:srgbClr val="999898"/>
                </a:solidFill>
                <a:latin typeface="Open Sans Bold"/>
                <a:ea typeface="Open Sans Bold"/>
                <a:cs typeface="Open Sans Bold"/>
                <a:sym typeface="Open Sans Bold"/>
              </a:defRPr>
            </a:lvl1pPr>
          </a:lstStyle>
          <a:p>
            <a:pPr algn="ctr" defTabSz="309556" hangingPunct="0"/>
            <a:r>
              <a:rPr sz="800" kern="0" spc="0" dirty="0"/>
              <a:t>School</a:t>
            </a:r>
          </a:p>
        </p:txBody>
      </p:sp>
      <p:sp>
        <p:nvSpPr>
          <p:cNvPr id="172" name="RUNAWAY"/>
          <p:cNvSpPr txBox="1"/>
          <p:nvPr/>
        </p:nvSpPr>
        <p:spPr>
          <a:xfrm>
            <a:off x="5862445" y="1852274"/>
            <a:ext cx="766070" cy="284864"/>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nSpc>
                <a:spcPct val="80000"/>
              </a:lnSpc>
              <a:defRPr sz="1600" cap="all" spc="112">
                <a:solidFill>
                  <a:srgbClr val="999898"/>
                </a:solidFill>
                <a:latin typeface="Open Sans Bold"/>
                <a:ea typeface="Open Sans Bold"/>
                <a:cs typeface="Open Sans Bold"/>
                <a:sym typeface="Open Sans Bold"/>
              </a:defRPr>
            </a:lvl1pPr>
          </a:lstStyle>
          <a:p>
            <a:pPr algn="ctr" defTabSz="309556" hangingPunct="0"/>
            <a:r>
              <a:rPr sz="800" kern="0" spc="0" dirty="0"/>
              <a:t>RUNAWAY</a:t>
            </a:r>
          </a:p>
        </p:txBody>
      </p:sp>
      <p:sp>
        <p:nvSpPr>
          <p:cNvPr id="173" name="Immigration"/>
          <p:cNvSpPr txBox="1"/>
          <p:nvPr/>
        </p:nvSpPr>
        <p:spPr>
          <a:xfrm>
            <a:off x="6421506" y="2709975"/>
            <a:ext cx="766071" cy="284864"/>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nSpc>
                <a:spcPct val="80000"/>
              </a:lnSpc>
              <a:defRPr sz="1600" cap="all" spc="112">
                <a:solidFill>
                  <a:srgbClr val="999898"/>
                </a:solidFill>
                <a:latin typeface="Open Sans Bold"/>
                <a:ea typeface="Open Sans Bold"/>
                <a:cs typeface="Open Sans Bold"/>
                <a:sym typeface="Open Sans Bold"/>
              </a:defRPr>
            </a:lvl1pPr>
          </a:lstStyle>
          <a:p>
            <a:pPr algn="ctr" defTabSz="309556" hangingPunct="0"/>
            <a:r>
              <a:rPr sz="800" kern="0" spc="0" dirty="0"/>
              <a:t>Immigration</a:t>
            </a:r>
          </a:p>
        </p:txBody>
      </p:sp>
      <p:sp>
        <p:nvSpPr>
          <p:cNvPr id="174" name="Entry into the life"/>
          <p:cNvSpPr txBox="1"/>
          <p:nvPr/>
        </p:nvSpPr>
        <p:spPr>
          <a:xfrm>
            <a:off x="6502237" y="3356124"/>
            <a:ext cx="1048602" cy="284864"/>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nSpc>
                <a:spcPct val="80000"/>
              </a:lnSpc>
              <a:defRPr sz="1600" cap="all" spc="112">
                <a:solidFill>
                  <a:srgbClr val="999898"/>
                </a:solidFill>
                <a:latin typeface="Open Sans Bold"/>
                <a:ea typeface="Open Sans Bold"/>
                <a:cs typeface="Open Sans Bold"/>
                <a:sym typeface="Open Sans Bold"/>
              </a:defRPr>
            </a:lvl1pPr>
          </a:lstStyle>
          <a:p>
            <a:pPr algn="ctr" defTabSz="309556" hangingPunct="0"/>
            <a:r>
              <a:rPr sz="800" kern="0" spc="0" dirty="0"/>
              <a:t>Entry into the life</a:t>
            </a:r>
          </a:p>
        </p:txBody>
      </p:sp>
      <p:sp>
        <p:nvSpPr>
          <p:cNvPr id="175" name="Medical…"/>
          <p:cNvSpPr txBox="1"/>
          <p:nvPr/>
        </p:nvSpPr>
        <p:spPr>
          <a:xfrm>
            <a:off x="6252632" y="4034682"/>
            <a:ext cx="1397034" cy="284864"/>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p>
            <a:pPr algn="ctr" defTabSz="309556" hangingPunct="0">
              <a:lnSpc>
                <a:spcPct val="80000"/>
              </a:lnSpc>
              <a:defRPr sz="1600" cap="all" spc="112">
                <a:solidFill>
                  <a:srgbClr val="999898"/>
                </a:solidFill>
                <a:latin typeface="Open Sans Bold"/>
                <a:ea typeface="Open Sans Bold"/>
                <a:cs typeface="Open Sans Bold"/>
                <a:sym typeface="Open Sans Bold"/>
              </a:defRPr>
            </a:pPr>
            <a:r>
              <a:rPr sz="800" kern="0" cap="all" spc="42" dirty="0">
                <a:solidFill>
                  <a:srgbClr val="999898"/>
                </a:solidFill>
                <a:latin typeface="Open Sans Bold"/>
                <a:sym typeface="Open Sans Bold"/>
              </a:rPr>
              <a:t>Medical</a:t>
            </a:r>
            <a:r>
              <a:rPr lang="en-US" sz="800" kern="0" cap="all" spc="42" dirty="0">
                <a:solidFill>
                  <a:srgbClr val="999898"/>
                </a:solidFill>
                <a:latin typeface="Open Sans Bold"/>
                <a:sym typeface="Open Sans Bold"/>
              </a:rPr>
              <a:t> </a:t>
            </a:r>
            <a:r>
              <a:rPr sz="800" kern="0" cap="all" spc="42" dirty="0">
                <a:solidFill>
                  <a:srgbClr val="999898"/>
                </a:solidFill>
                <a:latin typeface="Open Sans Bold"/>
                <a:sym typeface="Open Sans Bold"/>
              </a:rPr>
              <a:t>emergency</a:t>
            </a:r>
          </a:p>
        </p:txBody>
      </p:sp>
      <p:sp>
        <p:nvSpPr>
          <p:cNvPr id="176" name="motherhood"/>
          <p:cNvSpPr txBox="1"/>
          <p:nvPr/>
        </p:nvSpPr>
        <p:spPr>
          <a:xfrm>
            <a:off x="5596439" y="4993893"/>
            <a:ext cx="766071" cy="284864"/>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nSpc>
                <a:spcPct val="80000"/>
              </a:lnSpc>
              <a:defRPr sz="1600" cap="all" spc="112">
                <a:solidFill>
                  <a:srgbClr val="999898"/>
                </a:solidFill>
                <a:latin typeface="Open Sans Bold"/>
                <a:ea typeface="Open Sans Bold"/>
                <a:cs typeface="Open Sans Bold"/>
                <a:sym typeface="Open Sans Bold"/>
              </a:defRPr>
            </a:lvl1pPr>
          </a:lstStyle>
          <a:p>
            <a:pPr algn="ctr" defTabSz="309556" hangingPunct="0"/>
            <a:r>
              <a:rPr sz="800" kern="0" spc="0" dirty="0"/>
              <a:t>motherhood</a:t>
            </a:r>
          </a:p>
        </p:txBody>
      </p:sp>
      <p:sp>
        <p:nvSpPr>
          <p:cNvPr id="177" name="housing"/>
          <p:cNvSpPr txBox="1"/>
          <p:nvPr/>
        </p:nvSpPr>
        <p:spPr>
          <a:xfrm>
            <a:off x="4146103" y="5381468"/>
            <a:ext cx="766070" cy="211815"/>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nSpc>
                <a:spcPct val="80000"/>
              </a:lnSpc>
              <a:defRPr sz="1600" cap="all" spc="112">
                <a:solidFill>
                  <a:srgbClr val="999898"/>
                </a:solidFill>
                <a:latin typeface="Open Sans Bold"/>
                <a:ea typeface="Open Sans Bold"/>
                <a:cs typeface="Open Sans Bold"/>
                <a:sym typeface="Open Sans Bold"/>
              </a:defRPr>
            </a:lvl1pPr>
          </a:lstStyle>
          <a:p>
            <a:pPr algn="ctr" defTabSz="309556" hangingPunct="0"/>
            <a:r>
              <a:rPr sz="800" kern="0" spc="0" dirty="0"/>
              <a:t>housing</a:t>
            </a:r>
          </a:p>
        </p:txBody>
      </p:sp>
      <p:sp>
        <p:nvSpPr>
          <p:cNvPr id="178" name="Trauma &amp; addiction"/>
          <p:cNvSpPr txBox="1"/>
          <p:nvPr/>
        </p:nvSpPr>
        <p:spPr>
          <a:xfrm>
            <a:off x="2421027" y="4992535"/>
            <a:ext cx="1175966" cy="284864"/>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nSpc>
                <a:spcPct val="80000"/>
              </a:lnSpc>
              <a:defRPr sz="1600" cap="all" spc="112">
                <a:solidFill>
                  <a:srgbClr val="999898"/>
                </a:solidFill>
                <a:latin typeface="Open Sans Bold"/>
                <a:ea typeface="Open Sans Bold"/>
                <a:cs typeface="Open Sans Bold"/>
                <a:sym typeface="Open Sans Bold"/>
              </a:defRPr>
            </a:lvl1pPr>
          </a:lstStyle>
          <a:p>
            <a:pPr algn="ctr" defTabSz="309556" hangingPunct="0"/>
            <a:r>
              <a:rPr sz="800" kern="0" spc="0" dirty="0"/>
              <a:t>Trauma &amp;</a:t>
            </a:r>
            <a:r>
              <a:rPr lang="en-US" sz="800" kern="0" spc="0" dirty="0"/>
              <a:t> </a:t>
            </a:r>
            <a:r>
              <a:rPr sz="800" kern="0" spc="0" dirty="0"/>
              <a:t>addiction</a:t>
            </a:r>
          </a:p>
        </p:txBody>
      </p:sp>
      <p:sp>
        <p:nvSpPr>
          <p:cNvPr id="179" name="Law enforcement"/>
          <p:cNvSpPr txBox="1"/>
          <p:nvPr/>
        </p:nvSpPr>
        <p:spPr>
          <a:xfrm>
            <a:off x="2023575" y="4602495"/>
            <a:ext cx="1049622" cy="284864"/>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nSpc>
                <a:spcPct val="80000"/>
              </a:lnSpc>
              <a:defRPr sz="1600" cap="all" spc="112">
                <a:solidFill>
                  <a:srgbClr val="999898"/>
                </a:solidFill>
                <a:latin typeface="Open Sans Bold"/>
                <a:ea typeface="Open Sans Bold"/>
                <a:cs typeface="Open Sans Bold"/>
                <a:sym typeface="Open Sans Bold"/>
              </a:defRPr>
            </a:lvl1pPr>
          </a:lstStyle>
          <a:p>
            <a:pPr algn="ctr" defTabSz="309556" hangingPunct="0"/>
            <a:r>
              <a:rPr sz="800" kern="0" spc="0" dirty="0"/>
              <a:t>Law</a:t>
            </a:r>
            <a:r>
              <a:rPr lang="en-US" sz="800" kern="0" spc="0" dirty="0"/>
              <a:t> </a:t>
            </a:r>
            <a:r>
              <a:rPr sz="800" kern="0" spc="0" dirty="0"/>
              <a:t>enforcement</a:t>
            </a:r>
          </a:p>
        </p:txBody>
      </p:sp>
      <p:sp>
        <p:nvSpPr>
          <p:cNvPr id="180" name="The…"/>
          <p:cNvSpPr txBox="1"/>
          <p:nvPr/>
        </p:nvSpPr>
        <p:spPr>
          <a:xfrm>
            <a:off x="1752154" y="3977408"/>
            <a:ext cx="1049622" cy="284864"/>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p>
            <a:pPr algn="ctr" defTabSz="309556" hangingPunct="0">
              <a:lnSpc>
                <a:spcPct val="80000"/>
              </a:lnSpc>
              <a:defRPr sz="1600" cap="all" spc="112">
                <a:solidFill>
                  <a:srgbClr val="999898"/>
                </a:solidFill>
                <a:latin typeface="Open Sans Bold"/>
                <a:ea typeface="Open Sans Bold"/>
                <a:cs typeface="Open Sans Bold"/>
                <a:sym typeface="Open Sans Bold"/>
              </a:defRPr>
            </a:pPr>
            <a:r>
              <a:rPr sz="800" kern="0" cap="all" spc="42" dirty="0">
                <a:solidFill>
                  <a:srgbClr val="999898"/>
                </a:solidFill>
                <a:latin typeface="Open Sans Bold"/>
                <a:sym typeface="Open Sans Bold"/>
              </a:rPr>
              <a:t>The</a:t>
            </a:r>
            <a:r>
              <a:rPr lang="en-US" sz="800" kern="0" cap="all" spc="42" dirty="0">
                <a:solidFill>
                  <a:srgbClr val="999898"/>
                </a:solidFill>
                <a:latin typeface="Open Sans Bold"/>
                <a:sym typeface="Open Sans Bold"/>
              </a:rPr>
              <a:t> </a:t>
            </a:r>
            <a:r>
              <a:rPr sz="800" kern="0" cap="all" spc="42" dirty="0">
                <a:solidFill>
                  <a:srgbClr val="999898"/>
                </a:solidFill>
                <a:latin typeface="Open Sans Bold"/>
                <a:sym typeface="Open Sans Bold"/>
              </a:rPr>
              <a:t>long exit</a:t>
            </a:r>
          </a:p>
        </p:txBody>
      </p:sp>
      <p:sp>
        <p:nvSpPr>
          <p:cNvPr id="183" name="Circle"/>
          <p:cNvSpPr/>
          <p:nvPr/>
        </p:nvSpPr>
        <p:spPr>
          <a:xfrm>
            <a:off x="3114145" y="4655728"/>
            <a:ext cx="146450" cy="146450"/>
          </a:xfrm>
          <a:prstGeom prst="ellipse">
            <a:avLst/>
          </a:prstGeom>
          <a:solidFill>
            <a:srgbClr val="738CBC">
              <a:alpha val="40000"/>
            </a:srgbClr>
          </a:solidFill>
          <a:ln w="12700">
            <a:miter lim="400000"/>
          </a:ln>
        </p:spPr>
        <p:txBody>
          <a:bodyPr lIns="19050" tIns="19050" rIns="19050" bIns="19050" anchor="ctr"/>
          <a:lstStyle/>
          <a:p>
            <a:pPr algn="ctr" defTabSz="309556" hangingPunct="0">
              <a:defRPr sz="3200">
                <a:solidFill>
                  <a:srgbClr val="FFFFFF"/>
                </a:solidFill>
              </a:defRPr>
            </a:pPr>
            <a:endParaRPr sz="1200" kern="0">
              <a:solidFill>
                <a:srgbClr val="FFFFFF"/>
              </a:solidFill>
              <a:latin typeface="Helvetica Light"/>
              <a:sym typeface="Helvetica Light"/>
            </a:endParaRPr>
          </a:p>
        </p:txBody>
      </p:sp>
      <p:sp>
        <p:nvSpPr>
          <p:cNvPr id="184" name="Circle"/>
          <p:cNvSpPr/>
          <p:nvPr/>
        </p:nvSpPr>
        <p:spPr>
          <a:xfrm>
            <a:off x="3620797" y="5045044"/>
            <a:ext cx="146450" cy="146450"/>
          </a:xfrm>
          <a:prstGeom prst="ellipse">
            <a:avLst/>
          </a:prstGeom>
          <a:solidFill>
            <a:srgbClr val="DD6B39">
              <a:alpha val="40000"/>
            </a:srgbClr>
          </a:solidFill>
          <a:ln w="12700">
            <a:miter lim="400000"/>
          </a:ln>
        </p:spPr>
        <p:txBody>
          <a:bodyPr lIns="19050" tIns="19050" rIns="19050" bIns="19050" anchor="ctr"/>
          <a:lstStyle/>
          <a:p>
            <a:pPr algn="ctr" defTabSz="309556" hangingPunct="0">
              <a:defRPr sz="3200">
                <a:solidFill>
                  <a:srgbClr val="FFFFFF"/>
                </a:solidFill>
              </a:defRPr>
            </a:pPr>
            <a:endParaRPr sz="1200" kern="0">
              <a:solidFill>
                <a:srgbClr val="FFFFFF"/>
              </a:solidFill>
              <a:latin typeface="Helvetica Light"/>
              <a:sym typeface="Helvetica Light"/>
            </a:endParaRPr>
          </a:p>
        </p:txBody>
      </p:sp>
      <p:sp>
        <p:nvSpPr>
          <p:cNvPr id="185" name="Circle"/>
          <p:cNvSpPr/>
          <p:nvPr/>
        </p:nvSpPr>
        <p:spPr>
          <a:xfrm>
            <a:off x="4452696" y="5235017"/>
            <a:ext cx="146450" cy="146450"/>
          </a:xfrm>
          <a:prstGeom prst="ellipse">
            <a:avLst/>
          </a:prstGeom>
          <a:solidFill>
            <a:srgbClr val="C1523A">
              <a:alpha val="40000"/>
            </a:srgbClr>
          </a:solidFill>
          <a:ln w="12700">
            <a:miter lim="400000"/>
          </a:ln>
        </p:spPr>
        <p:txBody>
          <a:bodyPr lIns="19050" tIns="19050" rIns="19050" bIns="19050" anchor="ctr"/>
          <a:lstStyle/>
          <a:p>
            <a:pPr algn="ctr" defTabSz="309556" hangingPunct="0">
              <a:defRPr sz="3200">
                <a:solidFill>
                  <a:srgbClr val="FFFFFF"/>
                </a:solidFill>
              </a:defRPr>
            </a:pPr>
            <a:endParaRPr sz="1200" kern="0">
              <a:solidFill>
                <a:srgbClr val="FFFFFF"/>
              </a:solidFill>
              <a:latin typeface="Helvetica Light"/>
              <a:sym typeface="Helvetica Light"/>
            </a:endParaRPr>
          </a:p>
        </p:txBody>
      </p:sp>
      <p:sp>
        <p:nvSpPr>
          <p:cNvPr id="187" name="Circle"/>
          <p:cNvSpPr/>
          <p:nvPr/>
        </p:nvSpPr>
        <p:spPr>
          <a:xfrm>
            <a:off x="6181195" y="4094519"/>
            <a:ext cx="146450" cy="146450"/>
          </a:xfrm>
          <a:prstGeom prst="ellipse">
            <a:avLst/>
          </a:prstGeom>
          <a:solidFill>
            <a:srgbClr val="EE9F40">
              <a:alpha val="40000"/>
            </a:srgbClr>
          </a:solidFill>
          <a:ln w="12700">
            <a:miter lim="400000"/>
          </a:ln>
        </p:spPr>
        <p:txBody>
          <a:bodyPr lIns="19050" tIns="19050" rIns="19050" bIns="19050" anchor="ctr"/>
          <a:lstStyle/>
          <a:p>
            <a:pPr algn="ctr" defTabSz="309556" hangingPunct="0">
              <a:defRPr sz="3200">
                <a:solidFill>
                  <a:srgbClr val="FFFFFF"/>
                </a:solidFill>
              </a:defRPr>
            </a:pPr>
            <a:endParaRPr sz="1200" kern="0">
              <a:solidFill>
                <a:srgbClr val="FFFFFF"/>
              </a:solidFill>
              <a:latin typeface="Helvetica Light"/>
              <a:sym typeface="Helvetica Light"/>
            </a:endParaRPr>
          </a:p>
        </p:txBody>
      </p:sp>
      <p:sp>
        <p:nvSpPr>
          <p:cNvPr id="188" name="Circle"/>
          <p:cNvSpPr/>
          <p:nvPr/>
        </p:nvSpPr>
        <p:spPr>
          <a:xfrm>
            <a:off x="6338357" y="3411506"/>
            <a:ext cx="146450" cy="146450"/>
          </a:xfrm>
          <a:prstGeom prst="ellipse">
            <a:avLst/>
          </a:prstGeom>
          <a:solidFill>
            <a:srgbClr val="E4B637">
              <a:alpha val="40000"/>
            </a:srgbClr>
          </a:solidFill>
          <a:ln w="12700">
            <a:miter lim="400000"/>
          </a:ln>
        </p:spPr>
        <p:txBody>
          <a:bodyPr lIns="19050" tIns="19050" rIns="19050" bIns="19050" anchor="ctr"/>
          <a:lstStyle/>
          <a:p>
            <a:pPr algn="ctr" defTabSz="309556" hangingPunct="0">
              <a:defRPr sz="3200">
                <a:solidFill>
                  <a:srgbClr val="FFFFFF"/>
                </a:solidFill>
              </a:defRPr>
            </a:pPr>
            <a:endParaRPr sz="1200" kern="0">
              <a:solidFill>
                <a:srgbClr val="FFFFFF"/>
              </a:solidFill>
              <a:latin typeface="Helvetica Light"/>
              <a:sym typeface="Helvetica Light"/>
            </a:endParaRPr>
          </a:p>
        </p:txBody>
      </p:sp>
      <p:sp>
        <p:nvSpPr>
          <p:cNvPr id="189" name="Circle"/>
          <p:cNvSpPr/>
          <p:nvPr/>
        </p:nvSpPr>
        <p:spPr>
          <a:xfrm>
            <a:off x="6252632" y="2768719"/>
            <a:ext cx="146450" cy="146450"/>
          </a:xfrm>
          <a:prstGeom prst="ellipse">
            <a:avLst/>
          </a:prstGeom>
          <a:solidFill>
            <a:srgbClr val="E374A1">
              <a:alpha val="40000"/>
            </a:srgbClr>
          </a:solidFill>
          <a:ln w="12700">
            <a:miter lim="400000"/>
          </a:ln>
        </p:spPr>
        <p:txBody>
          <a:bodyPr lIns="19050" tIns="19050" rIns="19050" bIns="19050" anchor="ctr"/>
          <a:lstStyle/>
          <a:p>
            <a:pPr algn="ctr" defTabSz="309556" hangingPunct="0">
              <a:defRPr sz="3200">
                <a:solidFill>
                  <a:srgbClr val="FFFFFF"/>
                </a:solidFill>
              </a:defRPr>
            </a:pPr>
            <a:endParaRPr sz="1200" kern="0">
              <a:solidFill>
                <a:srgbClr val="FFFFFF"/>
              </a:solidFill>
              <a:latin typeface="Helvetica Light"/>
              <a:sym typeface="Helvetica Light"/>
            </a:endParaRPr>
          </a:p>
        </p:txBody>
      </p:sp>
      <p:sp>
        <p:nvSpPr>
          <p:cNvPr id="190" name="Circle"/>
          <p:cNvSpPr/>
          <p:nvPr/>
        </p:nvSpPr>
        <p:spPr>
          <a:xfrm>
            <a:off x="5743045" y="1911845"/>
            <a:ext cx="146450" cy="146450"/>
          </a:xfrm>
          <a:prstGeom prst="ellipse">
            <a:avLst/>
          </a:prstGeom>
          <a:solidFill>
            <a:srgbClr val="C7AF64">
              <a:alpha val="40000"/>
            </a:srgbClr>
          </a:solidFill>
          <a:ln w="12700">
            <a:miter lim="400000"/>
          </a:ln>
        </p:spPr>
        <p:txBody>
          <a:bodyPr lIns="19050" tIns="19050" rIns="19050" bIns="19050" anchor="ctr"/>
          <a:lstStyle/>
          <a:p>
            <a:pPr algn="ctr" defTabSz="309556" hangingPunct="0">
              <a:defRPr sz="3200">
                <a:solidFill>
                  <a:srgbClr val="FFFFFF"/>
                </a:solidFill>
              </a:defRPr>
            </a:pPr>
            <a:endParaRPr sz="1200" kern="0">
              <a:solidFill>
                <a:srgbClr val="FFFFFF"/>
              </a:solidFill>
              <a:latin typeface="Helvetica Light"/>
              <a:sym typeface="Helvetica Light"/>
            </a:endParaRPr>
          </a:p>
        </p:txBody>
      </p:sp>
      <p:sp>
        <p:nvSpPr>
          <p:cNvPr id="191" name="Circle"/>
          <p:cNvSpPr/>
          <p:nvPr/>
        </p:nvSpPr>
        <p:spPr>
          <a:xfrm>
            <a:off x="4809595" y="1439831"/>
            <a:ext cx="146450" cy="146450"/>
          </a:xfrm>
          <a:prstGeom prst="ellipse">
            <a:avLst/>
          </a:prstGeom>
          <a:solidFill>
            <a:srgbClr val="8FBA86">
              <a:alpha val="40000"/>
            </a:srgbClr>
          </a:solidFill>
          <a:ln w="12700">
            <a:miter lim="400000"/>
          </a:ln>
        </p:spPr>
        <p:txBody>
          <a:bodyPr lIns="19050" tIns="19050" rIns="19050" bIns="19050" anchor="ctr"/>
          <a:lstStyle/>
          <a:p>
            <a:pPr algn="ctr" defTabSz="309556" hangingPunct="0">
              <a:defRPr sz="3200">
                <a:solidFill>
                  <a:srgbClr val="FFFFFF"/>
                </a:solidFill>
              </a:defRPr>
            </a:pPr>
            <a:endParaRPr sz="1200" kern="0">
              <a:solidFill>
                <a:srgbClr val="FFFFFF"/>
              </a:solidFill>
              <a:latin typeface="Helvetica Light"/>
              <a:sym typeface="Helvetica Light"/>
            </a:endParaRPr>
          </a:p>
        </p:txBody>
      </p:sp>
      <p:sp>
        <p:nvSpPr>
          <p:cNvPr id="192" name="Circle"/>
          <p:cNvSpPr/>
          <p:nvPr/>
        </p:nvSpPr>
        <p:spPr>
          <a:xfrm>
            <a:off x="3538007" y="1559420"/>
            <a:ext cx="146450" cy="146450"/>
          </a:xfrm>
          <a:prstGeom prst="ellipse">
            <a:avLst/>
          </a:prstGeom>
          <a:solidFill>
            <a:srgbClr val="308A5D">
              <a:alpha val="40000"/>
            </a:srgbClr>
          </a:solidFill>
          <a:ln w="12700">
            <a:miter lim="400000"/>
          </a:ln>
        </p:spPr>
        <p:txBody>
          <a:bodyPr lIns="19050" tIns="19050" rIns="19050" bIns="19050" anchor="ctr"/>
          <a:lstStyle/>
          <a:p>
            <a:pPr algn="ctr" defTabSz="309556" hangingPunct="0">
              <a:defRPr sz="3200">
                <a:solidFill>
                  <a:srgbClr val="FFFFFF"/>
                </a:solidFill>
              </a:defRPr>
            </a:pPr>
            <a:endParaRPr sz="1200" kern="0">
              <a:solidFill>
                <a:srgbClr val="FFFFFF"/>
              </a:solidFill>
              <a:latin typeface="Helvetica Light"/>
              <a:sym typeface="Helvetica Light"/>
            </a:endParaRPr>
          </a:p>
        </p:txBody>
      </p:sp>
      <p:sp>
        <p:nvSpPr>
          <p:cNvPr id="193" name="Circle"/>
          <p:cNvSpPr/>
          <p:nvPr/>
        </p:nvSpPr>
        <p:spPr>
          <a:xfrm>
            <a:off x="3018895" y="2012918"/>
            <a:ext cx="146450" cy="146450"/>
          </a:xfrm>
          <a:prstGeom prst="ellipse">
            <a:avLst/>
          </a:prstGeom>
          <a:solidFill>
            <a:srgbClr val="85C0C3">
              <a:alpha val="40000"/>
            </a:srgbClr>
          </a:solidFill>
          <a:ln w="12700">
            <a:miter lim="400000"/>
          </a:ln>
        </p:spPr>
        <p:txBody>
          <a:bodyPr lIns="19050" tIns="19050" rIns="19050" bIns="19050" anchor="ctr"/>
          <a:lstStyle/>
          <a:p>
            <a:pPr algn="ctr" defTabSz="309556" hangingPunct="0">
              <a:defRPr sz="3200">
                <a:solidFill>
                  <a:srgbClr val="FFFFFF"/>
                </a:solidFill>
              </a:defRPr>
            </a:pPr>
            <a:endParaRPr sz="1200" kern="0">
              <a:solidFill>
                <a:srgbClr val="FFFFFF"/>
              </a:solidFill>
              <a:latin typeface="Helvetica Light"/>
              <a:sym typeface="Helvetica Light"/>
            </a:endParaRPr>
          </a:p>
        </p:txBody>
      </p:sp>
      <p:sp>
        <p:nvSpPr>
          <p:cNvPr id="194" name="Circle"/>
          <p:cNvSpPr/>
          <p:nvPr/>
        </p:nvSpPr>
        <p:spPr>
          <a:xfrm>
            <a:off x="2702519" y="2487581"/>
            <a:ext cx="146450" cy="146450"/>
          </a:xfrm>
          <a:prstGeom prst="ellipse">
            <a:avLst/>
          </a:prstGeom>
          <a:solidFill>
            <a:srgbClr val="5577B9">
              <a:alpha val="40000"/>
            </a:srgbClr>
          </a:solidFill>
          <a:ln w="12700">
            <a:miter lim="400000"/>
          </a:ln>
        </p:spPr>
        <p:txBody>
          <a:bodyPr lIns="19050" tIns="19050" rIns="19050" bIns="19050" anchor="ctr"/>
          <a:lstStyle/>
          <a:p>
            <a:pPr algn="ctr" defTabSz="309556" hangingPunct="0">
              <a:defRPr sz="3200">
                <a:solidFill>
                  <a:srgbClr val="FFFFFF"/>
                </a:solidFill>
              </a:defRPr>
            </a:pPr>
            <a:endParaRPr sz="1200" kern="0">
              <a:solidFill>
                <a:srgbClr val="FFFFFF"/>
              </a:solidFill>
              <a:latin typeface="Helvetica Light"/>
              <a:sym typeface="Helvetica Light"/>
            </a:endParaRPr>
          </a:p>
        </p:txBody>
      </p:sp>
      <p:sp>
        <p:nvSpPr>
          <p:cNvPr id="195" name="Circle"/>
          <p:cNvSpPr/>
          <p:nvPr/>
        </p:nvSpPr>
        <p:spPr>
          <a:xfrm>
            <a:off x="2691406" y="4035860"/>
            <a:ext cx="146450" cy="146450"/>
          </a:xfrm>
          <a:prstGeom prst="ellipse">
            <a:avLst/>
          </a:prstGeom>
          <a:solidFill>
            <a:srgbClr val="BBA2CC">
              <a:alpha val="40000"/>
            </a:srgbClr>
          </a:solidFill>
          <a:ln w="12700">
            <a:miter lim="400000"/>
          </a:ln>
        </p:spPr>
        <p:txBody>
          <a:bodyPr lIns="19050" tIns="19050" rIns="19050" bIns="19050" anchor="ctr"/>
          <a:lstStyle/>
          <a:p>
            <a:pPr algn="ctr" defTabSz="309556" hangingPunct="0">
              <a:defRPr sz="3200">
                <a:solidFill>
                  <a:srgbClr val="FFFFFF"/>
                </a:solidFill>
              </a:defRPr>
            </a:pPr>
            <a:endParaRPr sz="1200" kern="0">
              <a:solidFill>
                <a:srgbClr val="FFFFFF"/>
              </a:solidFill>
              <a:latin typeface="Helvetica Light"/>
              <a:sym typeface="Helvetica Light"/>
            </a:endParaRPr>
          </a:p>
        </p:txBody>
      </p:sp>
      <p:sp>
        <p:nvSpPr>
          <p:cNvPr id="34" name="Immigration">
            <a:extLst>
              <a:ext uri="{FF2B5EF4-FFF2-40B4-BE49-F238E27FC236}">
                <a16:creationId xmlns:a16="http://schemas.microsoft.com/office/drawing/2014/main" id="{B940AEDB-A2FD-3444-A7F1-3DF058F7388C}"/>
              </a:ext>
            </a:extLst>
          </p:cNvPr>
          <p:cNvSpPr txBox="1"/>
          <p:nvPr/>
        </p:nvSpPr>
        <p:spPr>
          <a:xfrm>
            <a:off x="188755" y="876652"/>
            <a:ext cx="2052871" cy="221736"/>
          </a:xfrm>
          <a:prstGeom prst="rect">
            <a:avLst/>
          </a:prstGeom>
          <a:ln w="12700">
            <a:miter lim="400000"/>
          </a:ln>
          <a:extLst>
            <a:ext uri="{C572A759-6A51-4108-AA02-DFA0A04FC94B}">
              <ma14:wrappingTextBoxFlag xmlns:ma14="http://schemas.microsoft.com/office/mac/drawingml/2011/main" xmlns="" val="1"/>
            </a:ext>
          </a:extLst>
        </p:spPr>
        <p:txBody>
          <a:bodyPr lIns="14280" tIns="14280" rIns="14280" bIns="14280" anchor="ctr"/>
          <a:lstStyle>
            <a:lvl1pPr algn="l">
              <a:defRPr sz="2400" u="sng" spc="95">
                <a:solidFill>
                  <a:srgbClr val="2338A4"/>
                </a:solidFill>
                <a:latin typeface="Halant SemiBold"/>
                <a:ea typeface="Halant SemiBold"/>
                <a:cs typeface="Halant SemiBold"/>
                <a:sym typeface="Halant SemiBold"/>
              </a:defRPr>
            </a:lvl1pPr>
          </a:lstStyle>
          <a:p>
            <a:pPr defTabSz="309556" hangingPunct="0"/>
            <a:r>
              <a:rPr lang="en-US" sz="900" kern="0" spc="36" dirty="0">
                <a:solidFill>
                  <a:srgbClr val="3E64AF"/>
                </a:solidFill>
              </a:rPr>
              <a:t>Intro</a:t>
            </a:r>
            <a:endParaRPr sz="900" kern="0" spc="36" dirty="0">
              <a:solidFill>
                <a:srgbClr val="3E64AF"/>
              </a:solidFill>
            </a:endParaRPr>
          </a:p>
        </p:txBody>
      </p:sp>
      <p:pic>
        <p:nvPicPr>
          <p:cNvPr id="167" name="Image" descr="Image"/>
          <p:cNvPicPr>
            <a:picLocks noChangeAspect="1"/>
          </p:cNvPicPr>
          <p:nvPr/>
        </p:nvPicPr>
        <p:blipFill>
          <a:blip r:embed="rId4">
            <a:extLst/>
          </a:blip>
          <a:stretch>
            <a:fillRect/>
          </a:stretch>
        </p:blipFill>
        <p:spPr>
          <a:xfrm>
            <a:off x="3136771" y="3253897"/>
            <a:ext cx="2870458" cy="437856"/>
          </a:xfrm>
          <a:prstGeom prst="rect">
            <a:avLst/>
          </a:prstGeom>
          <a:ln w="12700">
            <a:miter lim="400000"/>
          </a:ln>
        </p:spPr>
      </p:pic>
      <p:sp>
        <p:nvSpPr>
          <p:cNvPr id="36" name="Line">
            <a:extLst>
              <a:ext uri="{FF2B5EF4-FFF2-40B4-BE49-F238E27FC236}">
                <a16:creationId xmlns:a16="http://schemas.microsoft.com/office/drawing/2014/main" id="{61285A9F-78CC-1B47-8DF1-FC76F311E9F9}"/>
              </a:ext>
            </a:extLst>
          </p:cNvPr>
          <p:cNvSpPr/>
          <p:nvPr/>
        </p:nvSpPr>
        <p:spPr>
          <a:xfrm>
            <a:off x="3872274" y="3787166"/>
            <a:ext cx="1399455" cy="0"/>
          </a:xfrm>
          <a:prstGeom prst="line">
            <a:avLst/>
          </a:prstGeom>
          <a:ln w="38100">
            <a:solidFill>
              <a:srgbClr val="FF4600"/>
            </a:solidFill>
            <a:miter lim="400000"/>
          </a:ln>
        </p:spPr>
        <p:txBody>
          <a:bodyPr lIns="19050" tIns="19050" rIns="19050" bIns="19050" anchor="ctr"/>
          <a:lstStyle/>
          <a:p>
            <a:pPr algn="ctr" defTabSz="309556" hangingPunct="0">
              <a:defRPr sz="3200"/>
            </a:pPr>
            <a:endParaRPr sz="1200" kern="0">
              <a:solidFill>
                <a:srgbClr val="000000"/>
              </a:solidFill>
              <a:latin typeface="Helvetica Light"/>
              <a:sym typeface="Helvetica Light"/>
            </a:endParaRPr>
          </a:p>
        </p:txBody>
      </p:sp>
      <p:pic>
        <p:nvPicPr>
          <p:cNvPr id="182" name="Image" descr="Image"/>
          <p:cNvPicPr>
            <a:picLocks noChangeAspect="1"/>
          </p:cNvPicPr>
          <p:nvPr/>
        </p:nvPicPr>
        <p:blipFill>
          <a:blip r:embed="rId5">
            <a:extLst/>
          </a:blip>
          <a:stretch>
            <a:fillRect/>
          </a:stretch>
        </p:blipFill>
        <p:spPr>
          <a:xfrm>
            <a:off x="-47640" y="1054493"/>
            <a:ext cx="9056748" cy="4719309"/>
          </a:xfrm>
          <a:prstGeom prst="rect">
            <a:avLst/>
          </a:prstGeom>
          <a:ln w="12700">
            <a:miter lim="400000"/>
          </a:ln>
        </p:spPr>
      </p:pic>
    </p:spTree>
    <p:extLst>
      <p:ext uri="{BB962C8B-B14F-4D97-AF65-F5344CB8AC3E}">
        <p14:creationId xmlns:p14="http://schemas.microsoft.com/office/powerpoint/2010/main" val="78576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9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169"/>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9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70"/>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19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171"/>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19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172"/>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iterate>
                                    <p:tmAbs val="0"/>
                                  </p:iterate>
                                  <p:childTnLst>
                                    <p:set>
                                      <p:cBhvr>
                                        <p:cTn id="37" fill="hold"/>
                                        <p:tgtEl>
                                          <p:spTgt spid="19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iterate>
                                    <p:tmAbs val="0"/>
                                  </p:iterate>
                                  <p:childTnLst>
                                    <p:set>
                                      <p:cBhvr>
                                        <p:cTn id="41" fill="hold"/>
                                        <p:tgtEl>
                                          <p:spTgt spid="173"/>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0"/>
                                  </p:stCondLst>
                                  <p:iterate>
                                    <p:tmAbs val="0"/>
                                  </p:iterate>
                                  <p:childTnLst>
                                    <p:set>
                                      <p:cBhvr>
                                        <p:cTn id="44" fill="hold"/>
                                        <p:tgtEl>
                                          <p:spTgt spid="18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iterate>
                                    <p:tmAbs val="0"/>
                                  </p:iterate>
                                  <p:childTnLst>
                                    <p:set>
                                      <p:cBhvr>
                                        <p:cTn id="48" fill="hold"/>
                                        <p:tgtEl>
                                          <p:spTgt spid="174"/>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iterate>
                                    <p:tmAbs val="0"/>
                                  </p:iterate>
                                  <p:childTnLst>
                                    <p:set>
                                      <p:cBhvr>
                                        <p:cTn id="51" fill="hold"/>
                                        <p:tgtEl>
                                          <p:spTgt spid="18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iterate>
                                    <p:tmAbs val="0"/>
                                  </p:iterate>
                                  <p:childTnLst>
                                    <p:set>
                                      <p:cBhvr>
                                        <p:cTn id="55" fill="hold"/>
                                        <p:tgtEl>
                                          <p:spTgt spid="175"/>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iterate>
                                    <p:tmAbs val="0"/>
                                  </p:iterate>
                                  <p:childTnLst>
                                    <p:set>
                                      <p:cBhvr>
                                        <p:cTn id="58" fill="hold"/>
                                        <p:tgtEl>
                                          <p:spTgt spid="18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iterate>
                                    <p:tmAbs val="0"/>
                                  </p:iterate>
                                  <p:childTnLst>
                                    <p:set>
                                      <p:cBhvr>
                                        <p:cTn id="62" fill="hold"/>
                                        <p:tgtEl>
                                          <p:spTgt spid="176"/>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grpId="0" nodeType="afterEffect">
                                  <p:stCondLst>
                                    <p:cond delay="0"/>
                                  </p:stCondLst>
                                  <p:iterate>
                                    <p:tmAbs val="0"/>
                                  </p:iterate>
                                  <p:childTnLst>
                                    <p:set>
                                      <p:cBhvr>
                                        <p:cTn id="65" fill="hold"/>
                                        <p:tgtEl>
                                          <p:spTgt spid="18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iterate>
                                    <p:tmAbs val="0"/>
                                  </p:iterate>
                                  <p:childTnLst>
                                    <p:set>
                                      <p:cBhvr>
                                        <p:cTn id="69" fill="hold"/>
                                        <p:tgtEl>
                                          <p:spTgt spid="177"/>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iterate>
                                    <p:tmAbs val="0"/>
                                  </p:iterate>
                                  <p:childTnLst>
                                    <p:set>
                                      <p:cBhvr>
                                        <p:cTn id="72" fill="hold"/>
                                        <p:tgtEl>
                                          <p:spTgt spid="18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iterate>
                                    <p:tmAbs val="0"/>
                                  </p:iterate>
                                  <p:childTnLst>
                                    <p:set>
                                      <p:cBhvr>
                                        <p:cTn id="76" fill="hold"/>
                                        <p:tgtEl>
                                          <p:spTgt spid="178"/>
                                        </p:tgtEl>
                                        <p:attrNameLst>
                                          <p:attrName>style.visibility</p:attrName>
                                        </p:attrNameLst>
                                      </p:cBhvr>
                                      <p:to>
                                        <p:strVal val="visible"/>
                                      </p:to>
                                    </p:set>
                                  </p:childTnLst>
                                </p:cTn>
                              </p:par>
                            </p:childTnLst>
                          </p:cTn>
                        </p:par>
                        <p:par>
                          <p:cTn id="77" fill="hold">
                            <p:stCondLst>
                              <p:cond delay="0"/>
                            </p:stCondLst>
                            <p:childTnLst>
                              <p:par>
                                <p:cTn id="78" presetID="1" presetClass="entr" presetSubtype="0" fill="hold" grpId="0" nodeType="afterEffect">
                                  <p:stCondLst>
                                    <p:cond delay="0"/>
                                  </p:stCondLst>
                                  <p:iterate>
                                    <p:tmAbs val="0"/>
                                  </p:iterate>
                                  <p:childTnLst>
                                    <p:set>
                                      <p:cBhvr>
                                        <p:cTn id="79" fill="hold"/>
                                        <p:tgtEl>
                                          <p:spTgt spid="18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iterate>
                                    <p:tmAbs val="0"/>
                                  </p:iterate>
                                  <p:childTnLst>
                                    <p:set>
                                      <p:cBhvr>
                                        <p:cTn id="83" fill="hold"/>
                                        <p:tgtEl>
                                          <p:spTgt spid="179"/>
                                        </p:tgtEl>
                                        <p:attrNameLst>
                                          <p:attrName>style.visibility</p:attrName>
                                        </p:attrNameLst>
                                      </p:cBhvr>
                                      <p:to>
                                        <p:strVal val="visible"/>
                                      </p:to>
                                    </p:set>
                                  </p:childTnLst>
                                </p:cTn>
                              </p:par>
                            </p:childTnLst>
                          </p:cTn>
                        </p:par>
                        <p:par>
                          <p:cTn id="84" fill="hold">
                            <p:stCondLst>
                              <p:cond delay="0"/>
                            </p:stCondLst>
                            <p:childTnLst>
                              <p:par>
                                <p:cTn id="85" presetID="1" presetClass="entr" presetSubtype="0" fill="hold" grpId="0" nodeType="afterEffect">
                                  <p:stCondLst>
                                    <p:cond delay="0"/>
                                  </p:stCondLst>
                                  <p:iterate>
                                    <p:tmAbs val="0"/>
                                  </p:iterate>
                                  <p:childTnLst>
                                    <p:set>
                                      <p:cBhvr>
                                        <p:cTn id="86" fill="hold"/>
                                        <p:tgtEl>
                                          <p:spTgt spid="18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iterate>
                                    <p:tmAbs val="0"/>
                                  </p:iterate>
                                  <p:childTnLst>
                                    <p:set>
                                      <p:cBhvr>
                                        <p:cTn id="90" fill="hold"/>
                                        <p:tgtEl>
                                          <p:spTgt spid="180"/>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grpId="0" nodeType="afterEffect">
                                  <p:stCondLst>
                                    <p:cond delay="0"/>
                                  </p:stCondLst>
                                  <p:iterate>
                                    <p:tmAbs val="0"/>
                                  </p:iterate>
                                  <p:childTnLst>
                                    <p:set>
                                      <p:cBhvr>
                                        <p:cTn id="93" fill="hold"/>
                                        <p:tgtEl>
                                          <p:spTgt spid="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advAuto="0"/>
      <p:bldP spid="168" grpId="0" animBg="1" advAuto="0"/>
      <p:bldP spid="169" grpId="0" animBg="1" advAuto="0"/>
      <p:bldP spid="170" grpId="0" animBg="1" advAuto="0"/>
      <p:bldP spid="171" grpId="0" animBg="1" advAuto="0"/>
      <p:bldP spid="172" grpId="0" animBg="1" advAuto="0"/>
      <p:bldP spid="173" grpId="0" animBg="1" advAuto="0"/>
      <p:bldP spid="174" grpId="0" animBg="1" advAuto="0"/>
      <p:bldP spid="175" grpId="0" animBg="1" advAuto="0"/>
      <p:bldP spid="176" grpId="0" animBg="1" advAuto="0"/>
      <p:bldP spid="177" grpId="0" animBg="1" advAuto="0"/>
      <p:bldP spid="178" grpId="0" animBg="1" advAuto="0"/>
      <p:bldP spid="179" grpId="0" animBg="1" advAuto="0"/>
      <p:bldP spid="180" grpId="0" animBg="1" advAuto="0"/>
      <p:bldP spid="183" grpId="0" animBg="1" advAuto="0"/>
      <p:bldP spid="184" grpId="0" animBg="1" advAuto="0"/>
      <p:bldP spid="185" grpId="0" animBg="1" advAuto="0"/>
      <p:bldP spid="187" grpId="0" animBg="1" advAuto="0"/>
      <p:bldP spid="188" grpId="0" animBg="1" advAuto="0"/>
      <p:bldP spid="189" grpId="0" animBg="1" advAuto="0"/>
      <p:bldP spid="190" grpId="0" animBg="1" advAuto="0"/>
      <p:bldP spid="191" grpId="0" animBg="1" advAuto="0"/>
      <p:bldP spid="192" grpId="0" animBg="1" advAuto="0"/>
      <p:bldP spid="193" grpId="0" animBg="1" advAuto="0"/>
      <p:bldP spid="194" grpId="0" animBg="1" advAuto="0"/>
      <p:bldP spid="195" grpId="0"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a:t>
            </a:r>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3600" dirty="0">
                <a:solidFill>
                  <a:schemeClr val="tx1">
                    <a:lumMod val="50000"/>
                  </a:schemeClr>
                </a:solidFill>
                <a:latin typeface="+mn-lt"/>
              </a:rPr>
              <a:t>Tremendous difficulty in identifying victims </a:t>
            </a:r>
          </a:p>
          <a:p>
            <a:pPr marL="633208" lvl="2" indent="-285744">
              <a:buFont typeface="Arial" panose="020B0604020202020204" pitchFamily="34" charset="0"/>
              <a:buChar char="•"/>
            </a:pPr>
            <a:r>
              <a:rPr lang="en-US" sz="3600" dirty="0">
                <a:solidFill>
                  <a:schemeClr val="tx1">
                    <a:lumMod val="50000"/>
                  </a:schemeClr>
                </a:solidFill>
                <a:latin typeface="+mn-lt"/>
              </a:rPr>
              <a:t>Law enforcement overall does not have the widespread ability to investigate </a:t>
            </a:r>
            <a:r>
              <a:rPr lang="en-US" sz="3600" i="1" dirty="0">
                <a:solidFill>
                  <a:schemeClr val="tx1">
                    <a:lumMod val="50000"/>
                  </a:schemeClr>
                </a:solidFill>
                <a:latin typeface="+mn-lt"/>
              </a:rPr>
              <a:t>potential</a:t>
            </a:r>
            <a:r>
              <a:rPr lang="en-US" sz="3600" dirty="0">
                <a:solidFill>
                  <a:schemeClr val="tx1">
                    <a:lumMod val="50000"/>
                  </a:schemeClr>
                </a:solidFill>
                <a:latin typeface="+mn-lt"/>
              </a:rPr>
              <a:t> cases </a:t>
            </a:r>
          </a:p>
          <a:p>
            <a:pPr marL="633208" lvl="2" indent="-285744">
              <a:buFont typeface="Arial" panose="020B0604020202020204" pitchFamily="34" charset="0"/>
              <a:buChar char="•"/>
            </a:pPr>
            <a:r>
              <a:rPr lang="en-US" sz="3200" dirty="0">
                <a:solidFill>
                  <a:schemeClr val="tx1">
                    <a:lumMod val="50000"/>
                  </a:schemeClr>
                </a:solidFill>
                <a:latin typeface="+mn-lt"/>
              </a:rPr>
              <a:t>May be responsible for the low number of identified victims</a:t>
            </a:r>
            <a:endParaRPr lang="en-US" sz="3600" dirty="0">
              <a:solidFill>
                <a:schemeClr val="tx1">
                  <a:lumMod val="50000"/>
                </a:schemeClr>
              </a:solidFill>
              <a:latin typeface="+mn-lt"/>
            </a:endParaRPr>
          </a:p>
        </p:txBody>
      </p:sp>
      <p:sp>
        <p:nvSpPr>
          <p:cNvPr id="4" name="TextBox 3"/>
          <p:cNvSpPr txBox="1"/>
          <p:nvPr/>
        </p:nvSpPr>
        <p:spPr>
          <a:xfrm>
            <a:off x="6934200" y="6400800"/>
            <a:ext cx="2209800" cy="523218"/>
          </a:xfrm>
          <a:prstGeom prst="rect">
            <a:avLst/>
          </a:prstGeom>
          <a:noFill/>
        </p:spPr>
        <p:txBody>
          <a:bodyPr wrap="square" lIns="91438" tIns="45719" rIns="91438" bIns="45719" rtlCol="0">
            <a:spAutoFit/>
          </a:bodyPr>
          <a:lstStyle/>
          <a:p>
            <a:pPr marL="0" lvl="2"/>
            <a:r>
              <a:rPr lang="en-US" sz="1000" dirty="0"/>
              <a:t>Farrell, McDevitt, &amp; </a:t>
            </a:r>
            <a:r>
              <a:rPr lang="en-US" sz="1000" dirty="0" err="1"/>
              <a:t>Fahy</a:t>
            </a:r>
            <a:r>
              <a:rPr lang="en-US" sz="1000" dirty="0"/>
              <a:t>, 2010</a:t>
            </a:r>
          </a:p>
          <a:p>
            <a:endParaRPr lang="en-US" dirty="0"/>
          </a:p>
        </p:txBody>
      </p:sp>
    </p:spTree>
    <p:extLst>
      <p:ext uri="{BB962C8B-B14F-4D97-AF65-F5344CB8AC3E}">
        <p14:creationId xmlns:p14="http://schemas.microsoft.com/office/powerpoint/2010/main" val="2568457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Children and Adolescents Particularly at Risk?</a:t>
            </a:r>
          </a:p>
        </p:txBody>
      </p:sp>
      <p:sp>
        <p:nvSpPr>
          <p:cNvPr id="3" name="Content Placeholder 2"/>
          <p:cNvSpPr>
            <a:spLocks noGrp="1"/>
          </p:cNvSpPr>
          <p:nvPr>
            <p:ph idx="1"/>
          </p:nvPr>
        </p:nvSpPr>
        <p:spPr/>
        <p:txBody>
          <a:bodyPr/>
          <a:lstStyle/>
          <a:p>
            <a:pPr marL="571487" indent="-571487">
              <a:buFont typeface="Arial" panose="020B0604020202020204" pitchFamily="34" charset="0"/>
              <a:buChar char="•"/>
            </a:pPr>
            <a:r>
              <a:rPr lang="en-US" sz="3600" dirty="0">
                <a:solidFill>
                  <a:schemeClr val="tx1">
                    <a:lumMod val="50000"/>
                  </a:schemeClr>
                </a:solidFill>
                <a:latin typeface="+mn-lt"/>
              </a:rPr>
              <a:t>Want more independence</a:t>
            </a:r>
          </a:p>
          <a:p>
            <a:pPr lvl="4"/>
            <a:r>
              <a:rPr lang="en-US" sz="2800" dirty="0">
                <a:solidFill>
                  <a:schemeClr val="tx1">
                    <a:lumMod val="50000"/>
                  </a:schemeClr>
                </a:solidFill>
                <a:latin typeface="+mn-lt"/>
              </a:rPr>
              <a:t>Separate from their parents </a:t>
            </a:r>
          </a:p>
          <a:p>
            <a:pPr lvl="4"/>
            <a:r>
              <a:rPr lang="en-US" sz="2800" dirty="0">
                <a:solidFill>
                  <a:schemeClr val="tx1">
                    <a:lumMod val="50000"/>
                  </a:schemeClr>
                </a:solidFill>
                <a:latin typeface="+mn-lt"/>
              </a:rPr>
              <a:t>Friends most important</a:t>
            </a:r>
          </a:p>
          <a:p>
            <a:pPr lvl="4"/>
            <a:r>
              <a:rPr lang="en-US" sz="2800" dirty="0">
                <a:solidFill>
                  <a:schemeClr val="tx1">
                    <a:lumMod val="50000"/>
                  </a:schemeClr>
                </a:solidFill>
                <a:latin typeface="+mn-lt"/>
              </a:rPr>
              <a:t>Romantic relationships  </a:t>
            </a:r>
          </a:p>
          <a:p>
            <a:pPr marL="571487" indent="-571487">
              <a:buFont typeface="Arial" panose="020B0604020202020204" pitchFamily="34" charset="0"/>
              <a:buChar char="•"/>
            </a:pPr>
            <a:r>
              <a:rPr lang="en-US" sz="3600" dirty="0">
                <a:solidFill>
                  <a:schemeClr val="tx1">
                    <a:lumMod val="50000"/>
                  </a:schemeClr>
                </a:solidFill>
                <a:latin typeface="+mn-lt"/>
              </a:rPr>
              <a:t>Test boundaries </a:t>
            </a:r>
          </a:p>
          <a:p>
            <a:pPr marL="571487" indent="-571487">
              <a:buFont typeface="Arial" panose="020B0604020202020204" pitchFamily="34" charset="0"/>
              <a:buChar char="•"/>
            </a:pPr>
            <a:r>
              <a:rPr lang="en-US" sz="3600" dirty="0">
                <a:solidFill>
                  <a:schemeClr val="tx1">
                    <a:lumMod val="50000"/>
                  </a:schemeClr>
                </a:solidFill>
                <a:latin typeface="+mn-lt"/>
              </a:rPr>
              <a:t>Take risks</a:t>
            </a:r>
          </a:p>
          <a:p>
            <a:pPr marL="571487" indent="-571487">
              <a:buFont typeface="Arial" panose="020B0604020202020204" pitchFamily="34" charset="0"/>
              <a:buChar char="•"/>
            </a:pPr>
            <a:r>
              <a:rPr lang="en-US" sz="3600" dirty="0">
                <a:solidFill>
                  <a:schemeClr val="tx1">
                    <a:lumMod val="50000"/>
                  </a:schemeClr>
                </a:solidFill>
                <a:latin typeface="+mn-lt"/>
              </a:rPr>
              <a:t>Experiment </a:t>
            </a:r>
            <a:endParaRPr lang="en-US" dirty="0">
              <a:solidFill>
                <a:schemeClr val="tx1">
                  <a:lumMod val="50000"/>
                </a:schemeClr>
              </a:solidFill>
              <a:latin typeface="+mn-lt"/>
            </a:endParaRPr>
          </a:p>
        </p:txBody>
      </p:sp>
    </p:spTree>
    <p:extLst>
      <p:ext uri="{BB962C8B-B14F-4D97-AF65-F5344CB8AC3E}">
        <p14:creationId xmlns:p14="http://schemas.microsoft.com/office/powerpoint/2010/main" val="219763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at Risk?</a:t>
            </a:r>
          </a:p>
        </p:txBody>
      </p:sp>
      <p:sp>
        <p:nvSpPr>
          <p:cNvPr id="3" name="Content Placeholder 2"/>
          <p:cNvSpPr>
            <a:spLocks noGrp="1"/>
          </p:cNvSpPr>
          <p:nvPr>
            <p:ph idx="1"/>
          </p:nvPr>
        </p:nvSpPr>
        <p:spPr/>
        <p:txBody>
          <a:bodyPr/>
          <a:lstStyle/>
          <a:p>
            <a:r>
              <a:rPr lang="en-US" sz="3600" dirty="0">
                <a:solidFill>
                  <a:schemeClr val="tx1">
                    <a:lumMod val="50000"/>
                  </a:schemeClr>
                </a:solidFill>
                <a:latin typeface="+mn-lt"/>
              </a:rPr>
              <a:t>Adolescents are at higher risk!!! </a:t>
            </a:r>
          </a:p>
          <a:p>
            <a:pPr lvl="1"/>
            <a:endParaRPr lang="en-US" dirty="0"/>
          </a:p>
          <a:p>
            <a:endParaRPr lang="en-US" dirty="0"/>
          </a:p>
          <a:p>
            <a:endParaRPr lang="en-US" dirty="0"/>
          </a:p>
        </p:txBody>
      </p:sp>
      <p:pic>
        <p:nvPicPr>
          <p:cNvPr id="7170" name="Picture 2" descr="Image result for adolesc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743200"/>
            <a:ext cx="5210616"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9180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all adolescents are at risk…</a:t>
            </a:r>
          </a:p>
        </p:txBody>
      </p:sp>
      <p:sp>
        <p:nvSpPr>
          <p:cNvPr id="3" name="Content Placeholder 2"/>
          <p:cNvSpPr>
            <a:spLocks noGrp="1"/>
          </p:cNvSpPr>
          <p:nvPr>
            <p:ph idx="1"/>
          </p:nvPr>
        </p:nvSpPr>
        <p:spPr/>
        <p:txBody>
          <a:bodyPr/>
          <a:lstStyle/>
          <a:p>
            <a:r>
              <a:rPr lang="en-US" dirty="0"/>
              <a:t>			</a:t>
            </a:r>
          </a:p>
          <a:p>
            <a:pPr algn="ctr"/>
            <a:endParaRPr lang="en-US" sz="6000" dirty="0"/>
          </a:p>
          <a:p>
            <a:pPr algn="ctr"/>
            <a:r>
              <a:rPr lang="en-US" sz="6000" dirty="0">
                <a:solidFill>
                  <a:schemeClr val="tx1">
                    <a:lumMod val="50000"/>
                  </a:schemeClr>
                </a:solidFill>
                <a:latin typeface="+mn-lt"/>
              </a:rPr>
              <a:t>Is this a </a:t>
            </a:r>
            <a:r>
              <a:rPr lang="en-US" sz="6000" i="1" dirty="0">
                <a:solidFill>
                  <a:schemeClr val="tx1">
                    <a:lumMod val="50000"/>
                  </a:schemeClr>
                </a:solidFill>
                <a:latin typeface="+mn-lt"/>
              </a:rPr>
              <a:t>thing</a:t>
            </a:r>
            <a:r>
              <a:rPr lang="en-US" sz="6000" dirty="0">
                <a:solidFill>
                  <a:schemeClr val="tx1">
                    <a:lumMod val="50000"/>
                  </a:schemeClr>
                </a:solidFill>
                <a:latin typeface="+mn-lt"/>
              </a:rPr>
              <a:t>…?</a:t>
            </a:r>
          </a:p>
        </p:txBody>
      </p:sp>
    </p:spTree>
    <p:extLst>
      <p:ext uri="{BB962C8B-B14F-4D97-AF65-F5344CB8AC3E}">
        <p14:creationId xmlns:p14="http://schemas.microsoft.com/office/powerpoint/2010/main" val="13600339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a:t>
            </a:r>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57200" y="1430338"/>
            <a:ext cx="1524000" cy="2286000"/>
          </a:xfr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3886200"/>
            <a:ext cx="2512521" cy="1676400"/>
          </a:xfrm>
          <a:prstGeom prst="rect">
            <a:avLst/>
          </a:prstGeom>
        </p:spPr>
      </p:pic>
      <p:pic>
        <p:nvPicPr>
          <p:cNvPr id="1026" name="Picture 2" descr="InstagramStarWa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580612" y="-2789238"/>
            <a:ext cx="5857875" cy="58102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stagramStarWa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428212" y="-2636838"/>
            <a:ext cx="5857875" cy="58102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nalisa selfi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3853543"/>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inhalant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1295401"/>
            <a:ext cx="316230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cdn.arstechnica.net/wp-content/uploads/2015/04/aol-dial-up-640x360.jpg"/>
          <p:cNvPicPr>
            <a:picLocks noChangeAspect="1" noChangeArrowheads="1"/>
          </p:cNvPicPr>
          <p:nvPr/>
        </p:nvPicPr>
        <p:blipFill rotWithShape="1">
          <a:blip r:embed="rId11">
            <a:extLst>
              <a:ext uri="{28A0092B-C50C-407E-A947-70E740481C1C}">
                <a14:useLocalDpi xmlns:a14="http://schemas.microsoft.com/office/drawing/2010/main" val="0"/>
              </a:ext>
            </a:extLst>
          </a:blip>
          <a:srcRect l="9376" r="9107" b="4603"/>
          <a:stretch/>
        </p:blipFill>
        <p:spPr bwMode="auto">
          <a:xfrm>
            <a:off x="5562600" y="1295400"/>
            <a:ext cx="3414864" cy="2247900"/>
          </a:xfrm>
          <a:prstGeom prst="rect">
            <a:avLst/>
          </a:prstGeom>
          <a:noFill/>
          <a:extLst>
            <a:ext uri="{909E8E84-426E-40DD-AFC4-6F175D3DCCD1}">
              <a14:hiddenFill xmlns:a14="http://schemas.microsoft.com/office/drawing/2010/main">
                <a:solidFill>
                  <a:srgbClr val="FFFFFF"/>
                </a:solidFill>
              </a14:hiddenFill>
            </a:ext>
          </a:extLst>
        </p:spPr>
      </p:pic>
      <p:pic>
        <p:nvPicPr>
          <p:cNvPr id="18" name="Content Placeholder 5" descr="Providence classifieds for apts, jobs, and items for sale - backpage.com - Google Chrome"/>
          <p:cNvPicPr>
            <a:picLocks noChangeAspect="1"/>
          </p:cNvPicPr>
          <p:nvPr/>
        </p:nvPicPr>
        <p:blipFill rotWithShape="1">
          <a:blip r:embed="rId12" cstate="print">
            <a:extLst>
              <a:ext uri="{28A0092B-C50C-407E-A947-70E740481C1C}">
                <a14:useLocalDpi xmlns:a14="http://schemas.microsoft.com/office/drawing/2010/main" val="0"/>
              </a:ext>
            </a:extLst>
          </a:blip>
          <a:srcRect l="851" t="7390" b="28020"/>
          <a:stretch/>
        </p:blipFill>
        <p:spPr>
          <a:xfrm>
            <a:off x="5448300" y="3898900"/>
            <a:ext cx="3238500" cy="2277814"/>
          </a:xfrm>
          <a:prstGeom prst="rect">
            <a:avLst/>
          </a:prstGeom>
        </p:spPr>
      </p:pic>
    </p:spTree>
    <p:controls>
      <mc:AlternateContent xmlns:mc="http://schemas.openxmlformats.org/markup-compatibility/2006">
        <mc:Choice xmlns:v="urn:schemas-microsoft-com:vml" Requires="v">
          <p:control spid="5260" name="DefaultOcx" r:id="rId2" imgW="914400" imgH="228600"/>
        </mc:Choice>
        <mc:Fallback>
          <p:control name="DefaultOcx" r:id="rId2" imgW="914400" imgH="228600">
            <p:pic>
              <p:nvPicPr>
                <p:cNvPr id="3" name="DefaultOcx"/>
                <p:cNvPicPr preferRelativeResize="0">
                  <a:picLocks noChangeArrowheads="1" noChangeShapeType="1"/>
                </p:cNvPicPr>
                <p:nvPr/>
              </p:nvPicPr>
              <p:blipFill>
                <a:blip r:embed="rId13"/>
                <a:srcRect/>
                <a:stretch>
                  <a:fillRect/>
                </a:stretch>
              </p:blipFill>
              <p:spPr bwMode="auto">
                <a:xfrm>
                  <a:off x="0" y="0"/>
                  <a:ext cx="9144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5261" name="HTMLHidden1" r:id="rId3" imgW="914400" imgH="228600"/>
        </mc:Choice>
        <mc:Fallback>
          <p:control name="HTMLHidden1" r:id="rId3" imgW="914400" imgH="228600">
            <p:pic>
              <p:nvPicPr>
                <p:cNvPr id="5" name="HTMLHidden1"/>
                <p:cNvPicPr preferRelativeResize="0">
                  <a:picLocks noChangeArrowheads="1" noChangeShapeType="1"/>
                </p:cNvPicPr>
                <p:nvPr/>
              </p:nvPicPr>
              <p:blipFill>
                <a:blip r:embed="rId13"/>
                <a:srcRect/>
                <a:stretch>
                  <a:fillRect/>
                </a:stretch>
              </p:blipFill>
              <p:spPr bwMode="auto">
                <a:xfrm>
                  <a:off x="0" y="0"/>
                  <a:ext cx="9144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96138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this a thing?</a:t>
            </a:r>
          </a:p>
        </p:txBody>
      </p:sp>
      <p:sp>
        <p:nvSpPr>
          <p:cNvPr id="3" name="Content Placeholder 2"/>
          <p:cNvSpPr>
            <a:spLocks noGrp="1"/>
          </p:cNvSpPr>
          <p:nvPr>
            <p:ph idx="1"/>
          </p:nvPr>
        </p:nvSpPr>
        <p:spPr/>
        <p:txBody>
          <a:bodyPr/>
          <a:lstStyle/>
          <a:p>
            <a:pPr marL="457190" indent="-457190">
              <a:buFont typeface="Arial" panose="020B0604020202020204" pitchFamily="34" charset="0"/>
              <a:buChar char="•"/>
            </a:pPr>
            <a:r>
              <a:rPr lang="en-US" sz="3200" dirty="0">
                <a:solidFill>
                  <a:schemeClr val="tx1">
                    <a:lumMod val="50000"/>
                  </a:schemeClr>
                </a:solidFill>
                <a:latin typeface="+mn-lt"/>
              </a:rPr>
              <a:t>Among a nationally representative sample of more than 13,000 7th to 12th graders in the United States, 3.5% admitted to exchanging sex for money or drugs</a:t>
            </a:r>
          </a:p>
        </p:txBody>
      </p:sp>
      <p:sp>
        <p:nvSpPr>
          <p:cNvPr id="4" name="TextBox 3"/>
          <p:cNvSpPr txBox="1"/>
          <p:nvPr/>
        </p:nvSpPr>
        <p:spPr>
          <a:xfrm>
            <a:off x="7629525" y="6553199"/>
            <a:ext cx="1438275" cy="276997"/>
          </a:xfrm>
          <a:prstGeom prst="rect">
            <a:avLst/>
          </a:prstGeom>
          <a:noFill/>
        </p:spPr>
        <p:txBody>
          <a:bodyPr wrap="square" lIns="91438" tIns="45719" rIns="91438" bIns="45719" rtlCol="0">
            <a:spAutoFit/>
          </a:bodyPr>
          <a:lstStyle/>
          <a:p>
            <a:r>
              <a:rPr lang="en-US" sz="1200" dirty="0"/>
              <a:t>Edwards 2006</a:t>
            </a:r>
          </a:p>
        </p:txBody>
      </p:sp>
    </p:spTree>
    <p:extLst>
      <p:ext uri="{BB962C8B-B14F-4D97-AF65-F5344CB8AC3E}">
        <p14:creationId xmlns:p14="http://schemas.microsoft.com/office/powerpoint/2010/main" val="31489904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in Adolescence</a:t>
            </a:r>
          </a:p>
        </p:txBody>
      </p:sp>
      <p:sp>
        <p:nvSpPr>
          <p:cNvPr id="3" name="Content Placeholder 2"/>
          <p:cNvSpPr>
            <a:spLocks noGrp="1"/>
          </p:cNvSpPr>
          <p:nvPr>
            <p:ph idx="1"/>
          </p:nvPr>
        </p:nvSpPr>
        <p:spPr/>
        <p:txBody>
          <a:bodyPr/>
          <a:lstStyle/>
          <a:p>
            <a:pPr marL="457190" indent="-457190">
              <a:buFont typeface="Arial" panose="020B0604020202020204" pitchFamily="34" charset="0"/>
              <a:buChar char="•"/>
            </a:pPr>
            <a:r>
              <a:rPr lang="en-US" sz="3200" dirty="0">
                <a:solidFill>
                  <a:schemeClr val="tx1">
                    <a:lumMod val="50000"/>
                  </a:schemeClr>
                </a:solidFill>
                <a:latin typeface="+mn-lt"/>
              </a:rPr>
              <a:t>All adolescents are looking for love, acceptance </a:t>
            </a:r>
          </a:p>
          <a:p>
            <a:pPr lvl="4"/>
            <a:r>
              <a:rPr lang="en-US" sz="2600" dirty="0">
                <a:solidFill>
                  <a:schemeClr val="tx1">
                    <a:lumMod val="50000"/>
                  </a:schemeClr>
                </a:solidFill>
                <a:latin typeface="+mn-lt"/>
              </a:rPr>
              <a:t>They also experiment</a:t>
            </a:r>
          </a:p>
          <a:p>
            <a:pPr marL="457190" indent="-457190">
              <a:buFont typeface="Arial" panose="020B0604020202020204" pitchFamily="34" charset="0"/>
              <a:buChar char="•"/>
            </a:pPr>
            <a:r>
              <a:rPr lang="en-US" sz="3200" dirty="0">
                <a:solidFill>
                  <a:schemeClr val="tx1">
                    <a:lumMod val="50000"/>
                  </a:schemeClr>
                </a:solidFill>
                <a:latin typeface="+mn-lt"/>
              </a:rPr>
              <a:t>Pimps capitalize on an adolescent’s vulnerably as the grounds to become exploited</a:t>
            </a:r>
          </a:p>
          <a:p>
            <a:pPr marL="457190" indent="-457190">
              <a:buFont typeface="Arial" panose="020B0604020202020204" pitchFamily="34" charset="0"/>
              <a:buChar char="•"/>
            </a:pPr>
            <a:r>
              <a:rPr lang="en-US" sz="3200" dirty="0">
                <a:solidFill>
                  <a:schemeClr val="tx1">
                    <a:lumMod val="50000"/>
                  </a:schemeClr>
                </a:solidFill>
                <a:latin typeface="+mn-lt"/>
              </a:rPr>
              <a:t>Not a normal “thing”</a:t>
            </a:r>
          </a:p>
          <a:p>
            <a:pPr marL="457190" indent="-457190">
              <a:buFont typeface="Arial" panose="020B0604020202020204" pitchFamily="34" charset="0"/>
              <a:buChar char="•"/>
            </a:pPr>
            <a:r>
              <a:rPr lang="en-US" sz="3200" dirty="0">
                <a:solidFill>
                  <a:schemeClr val="tx1">
                    <a:lumMod val="50000"/>
                  </a:schemeClr>
                </a:solidFill>
                <a:latin typeface="+mn-lt"/>
              </a:rPr>
              <a:t>What makes some adolescents more vulnerable than others?</a:t>
            </a:r>
          </a:p>
        </p:txBody>
      </p:sp>
    </p:spTree>
    <p:extLst>
      <p:ext uri="{BB962C8B-B14F-4D97-AF65-F5344CB8AC3E}">
        <p14:creationId xmlns:p14="http://schemas.microsoft.com/office/powerpoint/2010/main" val="9459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Known Risk Factors</a:t>
            </a:r>
          </a:p>
        </p:txBody>
      </p:sp>
      <p:sp>
        <p:nvSpPr>
          <p:cNvPr id="3" name="Content Placeholder 2"/>
          <p:cNvSpPr>
            <a:spLocks noGrp="1"/>
          </p:cNvSpPr>
          <p:nvPr>
            <p:ph idx="1"/>
          </p:nvPr>
        </p:nvSpPr>
        <p:spPr/>
        <p:txBody>
          <a:bodyPr/>
          <a:lstStyle/>
          <a:p>
            <a:pPr marL="571487" indent="-571487">
              <a:buFont typeface="Arial" panose="020B0604020202020204" pitchFamily="34" charset="0"/>
              <a:buChar char="•"/>
            </a:pPr>
            <a:r>
              <a:rPr lang="en-US" sz="3600" dirty="0">
                <a:solidFill>
                  <a:schemeClr val="tx1">
                    <a:lumMod val="50000"/>
                  </a:schemeClr>
                </a:solidFill>
                <a:latin typeface="+mn-lt"/>
              </a:rPr>
              <a:t>Domestic violence</a:t>
            </a:r>
          </a:p>
          <a:p>
            <a:pPr marL="571487" indent="-571487">
              <a:buFont typeface="Arial" panose="020B0604020202020204" pitchFamily="34" charset="0"/>
              <a:buChar char="•"/>
            </a:pPr>
            <a:r>
              <a:rPr lang="en-US" sz="3600" dirty="0">
                <a:solidFill>
                  <a:schemeClr val="tx1">
                    <a:lumMod val="50000"/>
                  </a:schemeClr>
                </a:solidFill>
                <a:latin typeface="+mn-lt"/>
              </a:rPr>
              <a:t>Death/abandonment of a parent</a:t>
            </a:r>
          </a:p>
          <a:p>
            <a:pPr marL="571487" indent="-571487">
              <a:buFont typeface="Arial" panose="020B0604020202020204" pitchFamily="34" charset="0"/>
              <a:buChar char="•"/>
            </a:pPr>
            <a:r>
              <a:rPr lang="en-US" sz="3600" dirty="0">
                <a:solidFill>
                  <a:schemeClr val="tx1">
                    <a:lumMod val="50000"/>
                  </a:schemeClr>
                </a:solidFill>
                <a:latin typeface="+mn-lt"/>
              </a:rPr>
              <a:t>Parental or self substance abuse/addiction </a:t>
            </a:r>
          </a:p>
          <a:p>
            <a:pPr marL="571487" indent="-571487">
              <a:buFont typeface="Arial" panose="020B0604020202020204" pitchFamily="34" charset="0"/>
              <a:buChar char="•"/>
            </a:pPr>
            <a:r>
              <a:rPr lang="en-US" sz="3600" dirty="0">
                <a:solidFill>
                  <a:schemeClr val="tx1">
                    <a:lumMod val="50000"/>
                  </a:schemeClr>
                </a:solidFill>
                <a:latin typeface="+mn-lt"/>
              </a:rPr>
              <a:t>Homelessness or runaway youth</a:t>
            </a:r>
          </a:p>
          <a:p>
            <a:pPr marL="571487" indent="-571487">
              <a:buFont typeface="Arial" panose="020B0604020202020204" pitchFamily="34" charset="0"/>
              <a:buChar char="•"/>
            </a:pPr>
            <a:r>
              <a:rPr lang="en-US" sz="3600" dirty="0">
                <a:solidFill>
                  <a:schemeClr val="tx1">
                    <a:lumMod val="50000"/>
                  </a:schemeClr>
                </a:solidFill>
                <a:latin typeface="+mn-lt"/>
              </a:rPr>
              <a:t>Any vulnerability!</a:t>
            </a:r>
          </a:p>
          <a:p>
            <a:endParaRPr lang="en-US" dirty="0"/>
          </a:p>
          <a:p>
            <a:pPr marL="457190" lvl="1" indent="0">
              <a:buNone/>
            </a:pPr>
            <a:endParaRPr lang="en-US" dirty="0"/>
          </a:p>
          <a:p>
            <a:pPr marL="457190" lvl="1" indent="0">
              <a:buNone/>
            </a:pPr>
            <a:endParaRPr lang="en-US" dirty="0"/>
          </a:p>
        </p:txBody>
      </p:sp>
      <p:sp>
        <p:nvSpPr>
          <p:cNvPr id="6" name="Rectangle 5"/>
          <p:cNvSpPr/>
          <p:nvPr/>
        </p:nvSpPr>
        <p:spPr>
          <a:xfrm>
            <a:off x="7629258" y="6560363"/>
            <a:ext cx="1514742" cy="276997"/>
          </a:xfrm>
          <a:prstGeom prst="rect">
            <a:avLst/>
          </a:prstGeom>
        </p:spPr>
        <p:txBody>
          <a:bodyPr wrap="square" lIns="91438" tIns="45719" rIns="91438" bIns="45719">
            <a:spAutoFit/>
          </a:bodyPr>
          <a:lstStyle/>
          <a:p>
            <a:r>
              <a:rPr lang="en-US" sz="1200" dirty="0"/>
              <a:t>Clawson, et al.  2009</a:t>
            </a:r>
          </a:p>
        </p:txBody>
      </p:sp>
    </p:spTree>
    <p:extLst>
      <p:ext uri="{BB962C8B-B14F-4D97-AF65-F5344CB8AC3E}">
        <p14:creationId xmlns:p14="http://schemas.microsoft.com/office/powerpoint/2010/main" val="1971560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Known Risk Factors </a:t>
            </a:r>
            <a:endParaRPr lang="en-US" b="1" dirty="0"/>
          </a:p>
        </p:txBody>
      </p:sp>
      <p:sp>
        <p:nvSpPr>
          <p:cNvPr id="3" name="Content Placeholder 2"/>
          <p:cNvSpPr>
            <a:spLocks noGrp="1"/>
          </p:cNvSpPr>
          <p:nvPr>
            <p:ph idx="1"/>
          </p:nvPr>
        </p:nvSpPr>
        <p:spPr/>
        <p:txBody>
          <a:bodyPr/>
          <a:lstStyle/>
          <a:p>
            <a:pPr marL="571487" indent="-571487">
              <a:buFont typeface="Arial" panose="020B0604020202020204" pitchFamily="34" charset="0"/>
              <a:buChar char="•"/>
            </a:pPr>
            <a:r>
              <a:rPr lang="en-US" sz="3600" dirty="0">
                <a:solidFill>
                  <a:schemeClr val="tx1">
                    <a:lumMod val="50000"/>
                  </a:schemeClr>
                </a:solidFill>
                <a:latin typeface="+mn-lt"/>
              </a:rPr>
              <a:t>Sexual abuse</a:t>
            </a:r>
          </a:p>
          <a:p>
            <a:pPr marL="1074397" lvl="3" indent="-571487">
              <a:buFont typeface="Arial" panose="020B0604020202020204" pitchFamily="34" charset="0"/>
              <a:buChar char="•"/>
            </a:pPr>
            <a:r>
              <a:rPr lang="en-US" sz="3200" dirty="0">
                <a:solidFill>
                  <a:schemeClr val="tx1">
                    <a:lumMod val="50000"/>
                  </a:schemeClr>
                </a:solidFill>
                <a:latin typeface="+mn-lt"/>
              </a:rPr>
              <a:t>Increased risk-taking behavior in victims of childhood sexual abuse</a:t>
            </a:r>
          </a:p>
          <a:p>
            <a:pPr marL="1074397" lvl="3" indent="-571487">
              <a:buFont typeface="Arial" panose="020B0604020202020204" pitchFamily="34" charset="0"/>
              <a:buChar char="•"/>
            </a:pPr>
            <a:r>
              <a:rPr lang="en-US" sz="3200" dirty="0">
                <a:solidFill>
                  <a:schemeClr val="tx1">
                    <a:lumMod val="50000"/>
                  </a:schemeClr>
                </a:solidFill>
                <a:latin typeface="+mn-lt"/>
              </a:rPr>
              <a:t>Altered emotional development increasing vulnerability </a:t>
            </a:r>
          </a:p>
          <a:p>
            <a:pPr marL="1074397" lvl="3" indent="-571487">
              <a:buFont typeface="Arial" panose="020B0604020202020204" pitchFamily="34" charset="0"/>
              <a:buChar char="•"/>
            </a:pPr>
            <a:r>
              <a:rPr lang="en-US" sz="3200" dirty="0">
                <a:solidFill>
                  <a:schemeClr val="tx1">
                    <a:lumMod val="50000"/>
                  </a:schemeClr>
                </a:solidFill>
                <a:latin typeface="+mn-lt"/>
              </a:rPr>
              <a:t>Grooming </a:t>
            </a:r>
          </a:p>
        </p:txBody>
      </p:sp>
      <p:sp>
        <p:nvSpPr>
          <p:cNvPr id="5" name="Rectangle 4"/>
          <p:cNvSpPr/>
          <p:nvPr/>
        </p:nvSpPr>
        <p:spPr>
          <a:xfrm>
            <a:off x="7616558" y="6578322"/>
            <a:ext cx="1514742" cy="276997"/>
          </a:xfrm>
          <a:prstGeom prst="rect">
            <a:avLst/>
          </a:prstGeom>
        </p:spPr>
        <p:txBody>
          <a:bodyPr wrap="square" lIns="91438" tIns="45719" rIns="91438" bIns="45719">
            <a:spAutoFit/>
          </a:bodyPr>
          <a:lstStyle/>
          <a:p>
            <a:r>
              <a:rPr lang="en-US" sz="1200" dirty="0"/>
              <a:t>Varma 2015 </a:t>
            </a:r>
          </a:p>
        </p:txBody>
      </p:sp>
    </p:spTree>
    <p:extLst>
      <p:ext uri="{BB962C8B-B14F-4D97-AF65-F5344CB8AC3E}">
        <p14:creationId xmlns:p14="http://schemas.microsoft.com/office/powerpoint/2010/main" val="35082827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Adverse Childhood Experiences (ACEs)</a:t>
            </a:r>
          </a:p>
        </p:txBody>
      </p:sp>
      <p:sp>
        <p:nvSpPr>
          <p:cNvPr id="3" name="Content Placeholder 2"/>
          <p:cNvSpPr>
            <a:spLocks noGrp="1"/>
          </p:cNvSpPr>
          <p:nvPr>
            <p:ph sz="quarter" idx="10"/>
          </p:nvPr>
        </p:nvSpPr>
        <p:spPr/>
        <p:txBody>
          <a:bodyPr/>
          <a:lstStyle/>
          <a:p>
            <a:pPr marL="342893" indent="-342893">
              <a:buFont typeface="Arial" panose="020B0604020202020204" pitchFamily="34" charset="0"/>
              <a:buChar char="•"/>
            </a:pPr>
            <a:r>
              <a:rPr lang="en-US" sz="3200" u="sng" dirty="0">
                <a:solidFill>
                  <a:schemeClr val="tx1">
                    <a:lumMod val="50000"/>
                  </a:schemeClr>
                </a:solidFill>
                <a:latin typeface="+mn-lt"/>
              </a:rPr>
              <a:t>Abuse</a:t>
            </a:r>
          </a:p>
          <a:p>
            <a:pPr marL="690357" lvl="2" indent="-342893">
              <a:buFont typeface="Arial" panose="020B0604020202020204" pitchFamily="34" charset="0"/>
              <a:buChar char="•"/>
            </a:pPr>
            <a:r>
              <a:rPr lang="en-US" sz="3200" dirty="0">
                <a:solidFill>
                  <a:schemeClr val="tx1">
                    <a:lumMod val="50000"/>
                  </a:schemeClr>
                </a:solidFill>
                <a:latin typeface="+mn-lt"/>
              </a:rPr>
              <a:t>Emotional</a:t>
            </a:r>
          </a:p>
          <a:p>
            <a:pPr marL="690357" lvl="2" indent="-342893">
              <a:buFont typeface="Arial" panose="020B0604020202020204" pitchFamily="34" charset="0"/>
              <a:buChar char="•"/>
            </a:pPr>
            <a:r>
              <a:rPr lang="en-US" sz="3200" dirty="0">
                <a:solidFill>
                  <a:schemeClr val="tx1">
                    <a:lumMod val="50000"/>
                  </a:schemeClr>
                </a:solidFill>
                <a:latin typeface="+mn-lt"/>
              </a:rPr>
              <a:t>Physical</a:t>
            </a:r>
          </a:p>
          <a:p>
            <a:pPr marL="690357" lvl="2" indent="-342893">
              <a:buFont typeface="Arial" panose="020B0604020202020204" pitchFamily="34" charset="0"/>
              <a:buChar char="•"/>
            </a:pPr>
            <a:r>
              <a:rPr lang="en-US" sz="3200" dirty="0">
                <a:solidFill>
                  <a:schemeClr val="tx1">
                    <a:lumMod val="50000"/>
                  </a:schemeClr>
                </a:solidFill>
                <a:latin typeface="+mn-lt"/>
              </a:rPr>
              <a:t>Sexual</a:t>
            </a:r>
          </a:p>
          <a:p>
            <a:pPr marL="342893" indent="-342893">
              <a:buFont typeface="Arial" panose="020B0604020202020204" pitchFamily="34" charset="0"/>
              <a:buChar char="•"/>
            </a:pPr>
            <a:r>
              <a:rPr lang="en-US" sz="3200" u="sng" dirty="0">
                <a:solidFill>
                  <a:schemeClr val="tx1">
                    <a:lumMod val="50000"/>
                  </a:schemeClr>
                </a:solidFill>
                <a:latin typeface="+mn-lt"/>
              </a:rPr>
              <a:t>Neglect</a:t>
            </a:r>
          </a:p>
          <a:p>
            <a:pPr marL="690357" lvl="2" indent="-342893">
              <a:buFont typeface="Arial" panose="020B0604020202020204" pitchFamily="34" charset="0"/>
              <a:buChar char="•"/>
            </a:pPr>
            <a:r>
              <a:rPr lang="en-US" sz="3200" dirty="0">
                <a:solidFill>
                  <a:schemeClr val="tx1">
                    <a:lumMod val="50000"/>
                  </a:schemeClr>
                </a:solidFill>
                <a:latin typeface="+mn-lt"/>
              </a:rPr>
              <a:t>Emotional</a:t>
            </a:r>
          </a:p>
          <a:p>
            <a:pPr marL="690357" lvl="2" indent="-342893">
              <a:buFont typeface="Arial" panose="020B0604020202020204" pitchFamily="34" charset="0"/>
              <a:buChar char="•"/>
            </a:pPr>
            <a:r>
              <a:rPr lang="en-US" sz="3200" dirty="0">
                <a:solidFill>
                  <a:schemeClr val="tx1">
                    <a:lumMod val="50000"/>
                  </a:schemeClr>
                </a:solidFill>
                <a:latin typeface="+mn-lt"/>
              </a:rPr>
              <a:t>Physical</a:t>
            </a:r>
          </a:p>
          <a:p>
            <a:pPr lvl="2" indent="0">
              <a:buNone/>
            </a:pPr>
            <a:endParaRPr lang="en-US" sz="2000" dirty="0">
              <a:latin typeface="+mn-lt"/>
            </a:endParaRPr>
          </a:p>
          <a:p>
            <a:pPr marL="514339" lvl="1" indent="-342893">
              <a:buFont typeface="Arial" panose="020B0604020202020204" pitchFamily="34" charset="0"/>
              <a:buChar char="•"/>
            </a:pPr>
            <a:endParaRPr lang="en-US" sz="2000" dirty="0">
              <a:latin typeface="+mn-lt"/>
            </a:endParaRPr>
          </a:p>
        </p:txBody>
      </p:sp>
      <p:sp>
        <p:nvSpPr>
          <p:cNvPr id="4" name="Content Placeholder 3"/>
          <p:cNvSpPr>
            <a:spLocks noGrp="1"/>
          </p:cNvSpPr>
          <p:nvPr>
            <p:ph sz="quarter" idx="11"/>
          </p:nvPr>
        </p:nvSpPr>
        <p:spPr/>
        <p:txBody>
          <a:bodyPr/>
          <a:lstStyle/>
          <a:p>
            <a:pPr marL="342893" indent="-342893">
              <a:buFont typeface="Arial" panose="020B0604020202020204" pitchFamily="34" charset="0"/>
              <a:buChar char="•"/>
            </a:pPr>
            <a:r>
              <a:rPr lang="en-US" sz="3000" u="sng" dirty="0">
                <a:solidFill>
                  <a:schemeClr val="tx1">
                    <a:lumMod val="50000"/>
                  </a:schemeClr>
                </a:solidFill>
                <a:latin typeface="+mn-lt"/>
              </a:rPr>
              <a:t>Household Challenges</a:t>
            </a:r>
          </a:p>
          <a:p>
            <a:pPr marL="690357" lvl="2" indent="-342893">
              <a:buFont typeface="Arial" panose="020B0604020202020204" pitchFamily="34" charset="0"/>
              <a:buChar char="•"/>
            </a:pPr>
            <a:r>
              <a:rPr lang="en-US" sz="3000" dirty="0">
                <a:solidFill>
                  <a:schemeClr val="tx1">
                    <a:lumMod val="50000"/>
                  </a:schemeClr>
                </a:solidFill>
                <a:latin typeface="+mn-lt"/>
              </a:rPr>
              <a:t>Mother treated violently </a:t>
            </a:r>
          </a:p>
          <a:p>
            <a:pPr marL="690357" lvl="2" indent="-342893">
              <a:buFont typeface="Arial" panose="020B0604020202020204" pitchFamily="34" charset="0"/>
              <a:buChar char="•"/>
            </a:pPr>
            <a:r>
              <a:rPr lang="en-US" sz="3000" dirty="0">
                <a:solidFill>
                  <a:schemeClr val="tx1">
                    <a:lumMod val="50000"/>
                  </a:schemeClr>
                </a:solidFill>
                <a:latin typeface="+mn-lt"/>
              </a:rPr>
              <a:t>Household substance abuse </a:t>
            </a:r>
          </a:p>
          <a:p>
            <a:pPr marL="690357" lvl="2" indent="-342893">
              <a:buFont typeface="Arial" panose="020B0604020202020204" pitchFamily="34" charset="0"/>
              <a:buChar char="•"/>
            </a:pPr>
            <a:r>
              <a:rPr lang="en-US" sz="3000" dirty="0">
                <a:solidFill>
                  <a:schemeClr val="tx1">
                    <a:lumMod val="50000"/>
                  </a:schemeClr>
                </a:solidFill>
                <a:latin typeface="+mn-lt"/>
              </a:rPr>
              <a:t>Mental illness in the household</a:t>
            </a:r>
          </a:p>
          <a:p>
            <a:pPr marL="690357" lvl="2" indent="-342893">
              <a:buFont typeface="Arial" panose="020B0604020202020204" pitchFamily="34" charset="0"/>
              <a:buChar char="•"/>
            </a:pPr>
            <a:r>
              <a:rPr lang="en-US" sz="3000" dirty="0">
                <a:solidFill>
                  <a:schemeClr val="tx1">
                    <a:lumMod val="50000"/>
                  </a:schemeClr>
                </a:solidFill>
                <a:latin typeface="+mn-lt"/>
              </a:rPr>
              <a:t>Parental separation or divorce</a:t>
            </a:r>
          </a:p>
          <a:p>
            <a:pPr marL="690357" lvl="2" indent="-342893">
              <a:buFont typeface="Arial" panose="020B0604020202020204" pitchFamily="34" charset="0"/>
              <a:buChar char="•"/>
            </a:pPr>
            <a:r>
              <a:rPr lang="en-US" sz="3000" dirty="0">
                <a:solidFill>
                  <a:schemeClr val="tx1">
                    <a:lumMod val="50000"/>
                  </a:schemeClr>
                </a:solidFill>
                <a:latin typeface="+mn-lt"/>
              </a:rPr>
              <a:t>Criminal household member </a:t>
            </a:r>
          </a:p>
          <a:p>
            <a:endParaRPr lang="en-US" dirty="0"/>
          </a:p>
        </p:txBody>
      </p:sp>
    </p:spTree>
    <p:extLst>
      <p:ext uri="{BB962C8B-B14F-4D97-AF65-F5344CB8AC3E}">
        <p14:creationId xmlns:p14="http://schemas.microsoft.com/office/powerpoint/2010/main" val="1246074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Trafficking in the United States </a:t>
            </a:r>
          </a:p>
        </p:txBody>
      </p:sp>
      <p:sp>
        <p:nvSpPr>
          <p:cNvPr id="3" name="Content Placeholder 2"/>
          <p:cNvSpPr>
            <a:spLocks noGrp="1"/>
          </p:cNvSpPr>
          <p:nvPr>
            <p:ph idx="1"/>
          </p:nvPr>
        </p:nvSpPr>
        <p:spPr/>
        <p:txBody>
          <a:bodyPr/>
          <a:lstStyle/>
          <a:p>
            <a:pPr marL="457190" indent="-457190">
              <a:buFont typeface="Arial" panose="020B0604020202020204" pitchFamily="34" charset="0"/>
              <a:buChar char="•"/>
            </a:pPr>
            <a:r>
              <a:rPr lang="en-US" sz="3000" dirty="0">
                <a:solidFill>
                  <a:schemeClr val="tx1">
                    <a:lumMod val="50000"/>
                  </a:schemeClr>
                </a:solidFill>
                <a:latin typeface="Times New Roman" panose="02020603050405020304" pitchFamily="18" charset="0"/>
                <a:cs typeface="Times New Roman" panose="02020603050405020304" pitchFamily="18" charset="0"/>
              </a:rPr>
              <a:t>As defined under Federal Trafficking Victims Protection Act (TVPA), victims of human trafficking can be divided into three populations:</a:t>
            </a:r>
          </a:p>
          <a:p>
            <a:pPr marL="960099" lvl="3" indent="-457190">
              <a:buFont typeface="Arial" panose="020B0604020202020204" pitchFamily="34" charset="0"/>
              <a:buChar char="•"/>
            </a:pPr>
            <a:r>
              <a:rPr lang="en-US" sz="3000" b="1" dirty="0">
                <a:solidFill>
                  <a:schemeClr val="tx1">
                    <a:lumMod val="50000"/>
                  </a:schemeClr>
                </a:solidFill>
                <a:latin typeface="Times New Roman" panose="02020603050405020304" pitchFamily="18" charset="0"/>
                <a:cs typeface="Times New Roman" panose="02020603050405020304" pitchFamily="18" charset="0"/>
              </a:rPr>
              <a:t>Children</a:t>
            </a:r>
            <a:r>
              <a:rPr lang="en-US" sz="3000" dirty="0">
                <a:solidFill>
                  <a:schemeClr val="tx1">
                    <a:lumMod val="50000"/>
                  </a:schemeClr>
                </a:solidFill>
                <a:latin typeface="Times New Roman" panose="02020603050405020304" pitchFamily="18" charset="0"/>
                <a:cs typeface="Times New Roman" panose="02020603050405020304" pitchFamily="18" charset="0"/>
              </a:rPr>
              <a:t> under age 18 induced into commercial sex</a:t>
            </a:r>
          </a:p>
          <a:p>
            <a:pPr marL="960099" lvl="3" indent="-457190">
              <a:buFont typeface="Arial" panose="020B0604020202020204" pitchFamily="34" charset="0"/>
              <a:buChar char="•"/>
            </a:pPr>
            <a:r>
              <a:rPr lang="en-US" sz="3000" b="1" dirty="0">
                <a:solidFill>
                  <a:schemeClr val="tx1">
                    <a:lumMod val="50000"/>
                  </a:schemeClr>
                </a:solidFill>
                <a:latin typeface="Times New Roman" panose="02020603050405020304" pitchFamily="18" charset="0"/>
                <a:cs typeface="Times New Roman" panose="02020603050405020304" pitchFamily="18" charset="0"/>
              </a:rPr>
              <a:t>Adults</a:t>
            </a:r>
            <a:r>
              <a:rPr lang="en-US" sz="3000" dirty="0">
                <a:solidFill>
                  <a:schemeClr val="tx1">
                    <a:lumMod val="50000"/>
                  </a:schemeClr>
                </a:solidFill>
                <a:latin typeface="Times New Roman" panose="02020603050405020304" pitchFamily="18" charset="0"/>
                <a:cs typeface="Times New Roman" panose="02020603050405020304" pitchFamily="18" charset="0"/>
              </a:rPr>
              <a:t> aged 18 or over induced into commercial sex through force, fraud, or coercion</a:t>
            </a:r>
          </a:p>
          <a:p>
            <a:pPr marL="960099" lvl="3" indent="-457190">
              <a:buFont typeface="Arial" panose="020B0604020202020204" pitchFamily="34" charset="0"/>
              <a:buChar char="•"/>
            </a:pPr>
            <a:r>
              <a:rPr lang="en-US" sz="3000" b="1" dirty="0">
                <a:solidFill>
                  <a:schemeClr val="tx1">
                    <a:lumMod val="50000"/>
                  </a:schemeClr>
                </a:solidFill>
                <a:latin typeface="Times New Roman" panose="02020603050405020304" pitchFamily="18" charset="0"/>
                <a:cs typeface="Times New Roman" panose="02020603050405020304" pitchFamily="18" charset="0"/>
              </a:rPr>
              <a:t>Children</a:t>
            </a:r>
            <a:r>
              <a:rPr lang="en-US" sz="3000" dirty="0">
                <a:solidFill>
                  <a:schemeClr val="tx1">
                    <a:lumMod val="50000"/>
                  </a:schemeClr>
                </a:solidFill>
                <a:latin typeface="Times New Roman" panose="02020603050405020304" pitchFamily="18" charset="0"/>
                <a:cs typeface="Times New Roman" panose="02020603050405020304" pitchFamily="18" charset="0"/>
              </a:rPr>
              <a:t> and </a:t>
            </a:r>
            <a:r>
              <a:rPr lang="en-US" sz="3000" b="1" dirty="0">
                <a:solidFill>
                  <a:schemeClr val="tx1">
                    <a:lumMod val="50000"/>
                  </a:schemeClr>
                </a:solidFill>
                <a:latin typeface="Times New Roman" panose="02020603050405020304" pitchFamily="18" charset="0"/>
                <a:cs typeface="Times New Roman" panose="02020603050405020304" pitchFamily="18" charset="0"/>
              </a:rPr>
              <a:t>adults</a:t>
            </a:r>
            <a:r>
              <a:rPr lang="en-US" sz="3000" dirty="0">
                <a:solidFill>
                  <a:schemeClr val="tx1">
                    <a:lumMod val="50000"/>
                  </a:schemeClr>
                </a:solidFill>
                <a:latin typeface="Times New Roman" panose="02020603050405020304" pitchFamily="18" charset="0"/>
                <a:cs typeface="Times New Roman" panose="02020603050405020304" pitchFamily="18" charset="0"/>
              </a:rPr>
              <a:t> induced to perform labor or services through force, fraud, or coercion</a:t>
            </a:r>
          </a:p>
          <a:p>
            <a:endParaRPr lang="en-US" dirty="0">
              <a:solidFill>
                <a:schemeClr val="tx1">
                  <a:lumMod val="50000"/>
                </a:schemeClr>
              </a:solidFill>
            </a:endParaRPr>
          </a:p>
        </p:txBody>
      </p:sp>
      <p:sp>
        <p:nvSpPr>
          <p:cNvPr id="4" name="TextBox 3"/>
          <p:cNvSpPr txBox="1"/>
          <p:nvPr/>
        </p:nvSpPr>
        <p:spPr>
          <a:xfrm>
            <a:off x="7772400" y="6357907"/>
            <a:ext cx="1362222" cy="400108"/>
          </a:xfrm>
          <a:prstGeom prst="rect">
            <a:avLst/>
          </a:prstGeom>
          <a:noFill/>
        </p:spPr>
        <p:txBody>
          <a:bodyPr wrap="square" lIns="91438" tIns="45719" rIns="91438" bIns="45719" rtlCol="0">
            <a:spAutoFit/>
          </a:bodyPr>
          <a:lstStyle/>
          <a:p>
            <a:r>
              <a:rPr lang="en-US" sz="1000" dirty="0"/>
              <a:t>PolarisProject.org, TVPA 2000</a:t>
            </a:r>
          </a:p>
        </p:txBody>
      </p:sp>
    </p:spTree>
    <p:extLst>
      <p:ext uri="{BB962C8B-B14F-4D97-AF65-F5344CB8AC3E}">
        <p14:creationId xmlns:p14="http://schemas.microsoft.com/office/powerpoint/2010/main" val="38491837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ce.pdf - Adobe Reader"/>
          <p:cNvPicPr>
            <a:picLocks noGrp="1" noChangeAspect="1"/>
          </p:cNvPicPr>
          <p:nvPr>
            <p:ph idx="1"/>
          </p:nvPr>
        </p:nvPicPr>
        <p:blipFill rotWithShape="1">
          <a:blip r:embed="rId2">
            <a:extLst>
              <a:ext uri="{28A0092B-C50C-407E-A947-70E740481C1C}">
                <a14:useLocalDpi xmlns:a14="http://schemas.microsoft.com/office/drawing/2010/main" val="0"/>
              </a:ext>
            </a:extLst>
          </a:blip>
          <a:srcRect l="7655" t="27596" r="12632" b="42089"/>
          <a:stretch/>
        </p:blipFill>
        <p:spPr>
          <a:xfrm>
            <a:off x="686369" y="457200"/>
            <a:ext cx="7847463" cy="1589964"/>
          </a:xfrm>
        </p:spPr>
      </p:pic>
      <p:sp>
        <p:nvSpPr>
          <p:cNvPr id="9" name="TextBox 8"/>
          <p:cNvSpPr txBox="1"/>
          <p:nvPr/>
        </p:nvSpPr>
        <p:spPr>
          <a:xfrm>
            <a:off x="228600" y="2514600"/>
            <a:ext cx="8763000" cy="3539428"/>
          </a:xfrm>
          <a:prstGeom prst="rect">
            <a:avLst/>
          </a:prstGeom>
          <a:noFill/>
        </p:spPr>
        <p:txBody>
          <a:bodyPr wrap="square" lIns="91438" tIns="45719" rIns="91438" bIns="45719" rtlCol="0">
            <a:spAutoFit/>
          </a:bodyPr>
          <a:lstStyle/>
          <a:p>
            <a:pPr marL="457190" indent="-457190">
              <a:buFont typeface="Arial" panose="020B0604020202020204" pitchFamily="34" charset="0"/>
              <a:buChar char="•"/>
            </a:pPr>
            <a:r>
              <a:rPr lang="en-US" sz="3200" dirty="0">
                <a:solidFill>
                  <a:schemeClr val="tx1">
                    <a:lumMod val="50000"/>
                  </a:schemeClr>
                </a:solidFill>
              </a:rPr>
              <a:t>Examined the link between human trafficking of minors and childhood adversity</a:t>
            </a:r>
          </a:p>
          <a:p>
            <a:pPr marL="457190" indent="-457190">
              <a:buFont typeface="Arial" panose="020B0604020202020204" pitchFamily="34" charset="0"/>
              <a:buChar char="•"/>
            </a:pPr>
            <a:r>
              <a:rPr lang="en-US" sz="3200" dirty="0">
                <a:solidFill>
                  <a:schemeClr val="tx1">
                    <a:lumMod val="50000"/>
                  </a:schemeClr>
                </a:solidFill>
              </a:rPr>
              <a:t>6 ACEs indicative of child maltreatment were more prevalent among youths who had human trafficking abuse reports  </a:t>
            </a:r>
          </a:p>
          <a:p>
            <a:pPr marL="457190" indent="-457190">
              <a:buFont typeface="Arial" panose="020B0604020202020204" pitchFamily="34" charset="0"/>
              <a:buChar char="•"/>
            </a:pPr>
            <a:r>
              <a:rPr lang="en-US" sz="3200" dirty="0">
                <a:solidFill>
                  <a:schemeClr val="tx1">
                    <a:lumMod val="50000"/>
                  </a:schemeClr>
                </a:solidFill>
              </a:rPr>
              <a:t>Sexual abuse was the strongest predictor of human trafficking</a:t>
            </a:r>
          </a:p>
        </p:txBody>
      </p:sp>
    </p:spTree>
    <p:extLst>
      <p:ext uri="{BB962C8B-B14F-4D97-AF65-F5344CB8AC3E}">
        <p14:creationId xmlns:p14="http://schemas.microsoft.com/office/powerpoint/2010/main" val="3151995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Highest Risk Populations</a:t>
            </a:r>
          </a:p>
        </p:txBody>
      </p:sp>
      <p:sp>
        <p:nvSpPr>
          <p:cNvPr id="3" name="Content Placeholder 2"/>
          <p:cNvSpPr>
            <a:spLocks noGrp="1"/>
          </p:cNvSpPr>
          <p:nvPr>
            <p:ph idx="1"/>
          </p:nvPr>
        </p:nvSpPr>
        <p:spPr/>
        <p:txBody>
          <a:bodyPr/>
          <a:lstStyle/>
          <a:p>
            <a:pPr marL="571487" indent="-571487">
              <a:buFont typeface="Arial" panose="020B0604020202020204" pitchFamily="34" charset="0"/>
              <a:buChar char="•"/>
            </a:pPr>
            <a:r>
              <a:rPr lang="en-US" sz="3600" dirty="0">
                <a:solidFill>
                  <a:schemeClr val="tx1">
                    <a:lumMod val="50000"/>
                  </a:schemeClr>
                </a:solidFill>
                <a:latin typeface="+mn-lt"/>
              </a:rPr>
              <a:t>Youth in group homes/foster care system</a:t>
            </a:r>
          </a:p>
          <a:p>
            <a:pPr marL="571487" indent="-571487">
              <a:buFont typeface="Arial" panose="020B0604020202020204" pitchFamily="34" charset="0"/>
              <a:buChar char="•"/>
            </a:pPr>
            <a:r>
              <a:rPr lang="en-US" sz="3600" dirty="0">
                <a:solidFill>
                  <a:schemeClr val="tx1">
                    <a:lumMod val="50000"/>
                  </a:schemeClr>
                </a:solidFill>
                <a:latin typeface="+mn-lt"/>
              </a:rPr>
              <a:t>Homeless/runaway youth</a:t>
            </a:r>
          </a:p>
          <a:p>
            <a:pPr marL="457190" lvl="1" indent="0">
              <a:buNone/>
            </a:pPr>
            <a:r>
              <a:rPr lang="en-US" sz="3200" dirty="0"/>
              <a:t> </a:t>
            </a:r>
          </a:p>
          <a:p>
            <a:pPr lvl="1"/>
            <a:endParaRPr lang="en-US" dirty="0"/>
          </a:p>
          <a:p>
            <a:pPr lvl="1"/>
            <a:endParaRPr lang="en-US" b="1" dirty="0"/>
          </a:p>
          <a:p>
            <a:endParaRPr lang="en-US" dirty="0"/>
          </a:p>
          <a:p>
            <a:pPr algn="r"/>
            <a:endParaRPr lang="en-US" sz="800" i="1" dirty="0"/>
          </a:p>
          <a:p>
            <a:pPr algn="r"/>
            <a:endParaRPr lang="en-US" sz="800" i="1" dirty="0"/>
          </a:p>
          <a:p>
            <a:pPr algn="r"/>
            <a:endParaRPr lang="en-US" sz="800" i="1" dirty="0"/>
          </a:p>
        </p:txBody>
      </p:sp>
      <p:sp>
        <p:nvSpPr>
          <p:cNvPr id="4" name="TextBox 3"/>
          <p:cNvSpPr txBox="1"/>
          <p:nvPr/>
        </p:nvSpPr>
        <p:spPr>
          <a:xfrm>
            <a:off x="7043650" y="6553201"/>
            <a:ext cx="2100350" cy="276997"/>
          </a:xfrm>
          <a:prstGeom prst="rect">
            <a:avLst/>
          </a:prstGeom>
          <a:noFill/>
        </p:spPr>
        <p:txBody>
          <a:bodyPr wrap="square" lIns="91438" tIns="45719" rIns="91438" bIns="45719" rtlCol="0">
            <a:spAutoFit/>
          </a:bodyPr>
          <a:lstStyle/>
          <a:p>
            <a:r>
              <a:rPr lang="en-US" sz="1200" dirty="0"/>
              <a:t>Estes &amp; Weiner, 2001 &amp;2002</a:t>
            </a:r>
          </a:p>
        </p:txBody>
      </p:sp>
      <p:pic>
        <p:nvPicPr>
          <p:cNvPr id="6146" name="Picture 2" descr="https://cdn4.iconfinder.com/data/icons/travel-std-pack/512/target-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5829" y="3352800"/>
            <a:ext cx="2057399" cy="2057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4153" y="2667000"/>
            <a:ext cx="8077200" cy="861772"/>
          </a:xfrm>
          <a:prstGeom prst="rect">
            <a:avLst/>
          </a:prstGeom>
          <a:noFill/>
        </p:spPr>
        <p:txBody>
          <a:bodyPr wrap="square" lIns="91438" tIns="45719" rIns="91438" bIns="45719" rtlCol="0">
            <a:spAutoFit/>
          </a:bodyPr>
          <a:lstStyle/>
          <a:p>
            <a:pPr algn="ctr"/>
            <a:r>
              <a:rPr lang="en-US" sz="3200" b="1" dirty="0">
                <a:solidFill>
                  <a:srgbClr val="FF0000"/>
                </a:solidFill>
              </a:rPr>
              <a:t>Targeted by a pimp to become exploited</a:t>
            </a:r>
          </a:p>
          <a:p>
            <a:endParaRPr lang="en-US" dirty="0"/>
          </a:p>
        </p:txBody>
      </p:sp>
    </p:spTree>
    <p:extLst>
      <p:ext uri="{BB962C8B-B14F-4D97-AF65-F5344CB8AC3E}">
        <p14:creationId xmlns:p14="http://schemas.microsoft.com/office/powerpoint/2010/main" val="23812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for “Family”</a:t>
            </a:r>
          </a:p>
        </p:txBody>
      </p:sp>
      <p:sp>
        <p:nvSpPr>
          <p:cNvPr id="3" name="Content Placeholder 2"/>
          <p:cNvSpPr>
            <a:spLocks noGrp="1"/>
          </p:cNvSpPr>
          <p:nvPr>
            <p:ph idx="1"/>
          </p:nvPr>
        </p:nvSpPr>
        <p:spPr/>
        <p:txBody>
          <a:bodyPr/>
          <a:lstStyle/>
          <a:p>
            <a:pPr marL="571487" indent="-571487">
              <a:buFont typeface="Arial" panose="020B0604020202020204" pitchFamily="34" charset="0"/>
              <a:buChar char="•"/>
            </a:pPr>
            <a:r>
              <a:rPr lang="en-US" sz="3600" dirty="0">
                <a:solidFill>
                  <a:schemeClr val="tx1">
                    <a:lumMod val="50000"/>
                  </a:schemeClr>
                </a:solidFill>
                <a:latin typeface="+mn-lt"/>
              </a:rPr>
              <a:t>Individuals under the control of the same pimp </a:t>
            </a:r>
          </a:p>
          <a:p>
            <a:pPr marL="571487" indent="-571487">
              <a:buFont typeface="Arial" panose="020B0604020202020204" pitchFamily="34" charset="0"/>
              <a:buChar char="•"/>
            </a:pPr>
            <a:r>
              <a:rPr lang="en-US" sz="3600" dirty="0">
                <a:solidFill>
                  <a:schemeClr val="tx1">
                    <a:lumMod val="50000"/>
                  </a:schemeClr>
                </a:solidFill>
                <a:latin typeface="+mn-lt"/>
              </a:rPr>
              <a:t>The pimp plays the role of “Daddy” while the group fulfills the need for a “family”</a:t>
            </a:r>
          </a:p>
          <a:p>
            <a:pPr marL="571487" indent="-571487">
              <a:buFont typeface="Arial" panose="020B0604020202020204" pitchFamily="34" charset="0"/>
              <a:buChar char="•"/>
            </a:pPr>
            <a:r>
              <a:rPr lang="en-US" sz="3600" dirty="0">
                <a:solidFill>
                  <a:schemeClr val="tx1">
                    <a:lumMod val="50000"/>
                  </a:schemeClr>
                </a:solidFill>
                <a:latin typeface="+mn-lt"/>
              </a:rPr>
              <a:t>Part of grooming</a:t>
            </a:r>
          </a:p>
          <a:p>
            <a:pPr marL="571487" indent="-571487">
              <a:buFont typeface="Arial" panose="020B0604020202020204" pitchFamily="34" charset="0"/>
              <a:buChar char="•"/>
            </a:pPr>
            <a:r>
              <a:rPr lang="en-US" sz="3600" dirty="0">
                <a:solidFill>
                  <a:schemeClr val="tx1">
                    <a:lumMod val="50000"/>
                  </a:schemeClr>
                </a:solidFill>
                <a:latin typeface="+mn-lt"/>
              </a:rPr>
              <a:t>And remember these children become adults, the needs do not change!</a:t>
            </a:r>
          </a:p>
        </p:txBody>
      </p:sp>
      <p:sp>
        <p:nvSpPr>
          <p:cNvPr id="4" name="TextBox 3"/>
          <p:cNvSpPr txBox="1"/>
          <p:nvPr/>
        </p:nvSpPr>
        <p:spPr>
          <a:xfrm>
            <a:off x="7924800" y="6539866"/>
            <a:ext cx="1219200" cy="276997"/>
          </a:xfrm>
          <a:prstGeom prst="rect">
            <a:avLst/>
          </a:prstGeom>
          <a:noFill/>
        </p:spPr>
        <p:txBody>
          <a:bodyPr wrap="square" lIns="91438" tIns="45719" rIns="91438" bIns="45719" rtlCol="0">
            <a:spAutoFit/>
          </a:bodyPr>
          <a:lstStyle/>
          <a:p>
            <a:r>
              <a:rPr lang="en-US" sz="1200" dirty="0"/>
              <a:t>Sharedhope.org</a:t>
            </a:r>
          </a:p>
        </p:txBody>
      </p:sp>
    </p:spTree>
    <p:extLst>
      <p:ext uri="{BB962C8B-B14F-4D97-AF65-F5344CB8AC3E}">
        <p14:creationId xmlns:p14="http://schemas.microsoft.com/office/powerpoint/2010/main" val="9714989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Case #3</a:t>
            </a:r>
            <a:endParaRPr lang="en-US" dirty="0"/>
          </a:p>
        </p:txBody>
      </p:sp>
      <p:sp>
        <p:nvSpPr>
          <p:cNvPr id="3" name="Content Placeholder 2"/>
          <p:cNvSpPr>
            <a:spLocks noGrp="1"/>
          </p:cNvSpPr>
          <p:nvPr>
            <p:ph idx="1"/>
          </p:nvPr>
        </p:nvSpPr>
        <p:spPr/>
        <p:txBody>
          <a:bodyPr/>
          <a:lstStyle/>
          <a:p>
            <a:pPr marL="457190" indent="-457190">
              <a:buFont typeface="Arial" panose="020B0604020202020204" pitchFamily="34" charset="0"/>
              <a:buChar char="•"/>
            </a:pPr>
            <a:r>
              <a:rPr lang="en-US" sz="3200" dirty="0">
                <a:solidFill>
                  <a:schemeClr val="tx1">
                    <a:lumMod val="50000"/>
                  </a:schemeClr>
                </a:solidFill>
                <a:latin typeface="+mn-lt"/>
              </a:rPr>
              <a:t>15 year old female evaluated after an acute sexual assault by a 44 year old male (a friend of a friend)</a:t>
            </a:r>
          </a:p>
          <a:p>
            <a:pPr marL="457190" indent="-457190">
              <a:buFont typeface="Arial" panose="020B0604020202020204" pitchFamily="34" charset="0"/>
              <a:buChar char="•"/>
            </a:pPr>
            <a:r>
              <a:rPr lang="en-US" sz="3200" dirty="0">
                <a:solidFill>
                  <a:schemeClr val="tx1">
                    <a:lumMod val="50000"/>
                  </a:schemeClr>
                </a:solidFill>
                <a:latin typeface="+mn-lt"/>
              </a:rPr>
              <a:t>States she found out her friend’s mother was paid to set this up </a:t>
            </a:r>
          </a:p>
        </p:txBody>
      </p:sp>
    </p:spTree>
    <p:extLst>
      <p:ext uri="{BB962C8B-B14F-4D97-AF65-F5344CB8AC3E}">
        <p14:creationId xmlns:p14="http://schemas.microsoft.com/office/powerpoint/2010/main" val="39516028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Case #3</a:t>
            </a:r>
            <a:endParaRPr lang="en-US" dirty="0"/>
          </a:p>
        </p:txBody>
      </p:sp>
      <p:sp>
        <p:nvSpPr>
          <p:cNvPr id="3" name="Content Placeholder 2"/>
          <p:cNvSpPr>
            <a:spLocks noGrp="1"/>
          </p:cNvSpPr>
          <p:nvPr>
            <p:ph idx="1"/>
          </p:nvPr>
        </p:nvSpPr>
        <p:spPr/>
        <p:txBody>
          <a:bodyPr/>
          <a:lstStyle/>
          <a:p>
            <a:pPr marL="457190" indent="-457190">
              <a:buFont typeface="Arial" panose="020B0604020202020204" pitchFamily="34" charset="0"/>
              <a:buChar char="•"/>
            </a:pPr>
            <a:r>
              <a:rPr lang="en-US" sz="2800" dirty="0">
                <a:solidFill>
                  <a:schemeClr val="tx1">
                    <a:lumMod val="50000"/>
                  </a:schemeClr>
                </a:solidFill>
                <a:latin typeface="+mn-lt"/>
              </a:rPr>
              <a:t>Denies previous sexual activity (consensual or nonconsensual)</a:t>
            </a:r>
          </a:p>
          <a:p>
            <a:pPr marL="457190" indent="-457190">
              <a:buFont typeface="Arial" panose="020B0604020202020204" pitchFamily="34" charset="0"/>
              <a:buChar char="•"/>
            </a:pPr>
            <a:r>
              <a:rPr lang="en-US" sz="2800" dirty="0">
                <a:solidFill>
                  <a:schemeClr val="tx1">
                    <a:lumMod val="50000"/>
                  </a:schemeClr>
                </a:solidFill>
                <a:latin typeface="+mn-lt"/>
              </a:rPr>
              <a:t>Denies Sex Trafficking </a:t>
            </a:r>
          </a:p>
          <a:p>
            <a:pPr marL="457190" indent="-457190">
              <a:buFont typeface="Arial" panose="020B0604020202020204" pitchFamily="34" charset="0"/>
              <a:buChar char="•"/>
            </a:pPr>
            <a:r>
              <a:rPr lang="en-US" sz="2800" dirty="0">
                <a:solidFill>
                  <a:schemeClr val="tx1">
                    <a:lumMod val="50000"/>
                  </a:schemeClr>
                </a:solidFill>
                <a:latin typeface="+mn-lt"/>
              </a:rPr>
              <a:t>On physical exam:</a:t>
            </a:r>
          </a:p>
        </p:txBody>
      </p:sp>
      <p:pic>
        <p:nvPicPr>
          <p:cNvPr id="4" name="Picture 2" descr="http://slodive.com/wp-content/uploads/2012/05/let-it-be-tattoo/the-beatles.jpg"/>
          <p:cNvPicPr>
            <a:picLocks noChangeAspect="1" noChangeArrowheads="1"/>
          </p:cNvPicPr>
          <p:nvPr/>
        </p:nvPicPr>
        <p:blipFill rotWithShape="1">
          <a:blip r:embed="rId3">
            <a:extLst>
              <a:ext uri="{28A0092B-C50C-407E-A947-70E740481C1C}">
                <a14:useLocalDpi xmlns:a14="http://schemas.microsoft.com/office/drawing/2010/main" val="0"/>
              </a:ext>
            </a:extLst>
          </a:blip>
          <a:srcRect l="32274" t="25122" r="11202" b="22841"/>
          <a:stretch/>
        </p:blipFill>
        <p:spPr bwMode="auto">
          <a:xfrm>
            <a:off x="2590801" y="3505201"/>
            <a:ext cx="3230311" cy="198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47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Follow-up</a:t>
            </a:r>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3600" dirty="0">
                <a:solidFill>
                  <a:schemeClr val="tx1">
                    <a:lumMod val="50000"/>
                  </a:schemeClr>
                </a:solidFill>
                <a:latin typeface="+mn-lt"/>
              </a:rPr>
              <a:t>Returns to clinic requesting STI testing, denies sexual activity and sex trafficking</a:t>
            </a:r>
          </a:p>
          <a:p>
            <a:pPr marL="285744" indent="-285744">
              <a:buFont typeface="Arial" panose="020B0604020202020204" pitchFamily="34" charset="0"/>
              <a:buChar char="•"/>
            </a:pPr>
            <a:r>
              <a:rPr lang="en-US" sz="3600" dirty="0">
                <a:solidFill>
                  <a:schemeClr val="tx1">
                    <a:lumMod val="50000"/>
                  </a:schemeClr>
                </a:solidFill>
                <a:latin typeface="+mn-lt"/>
              </a:rPr>
              <a:t>States there are rumors </a:t>
            </a:r>
          </a:p>
          <a:p>
            <a:pPr marL="285744" indent="-285744">
              <a:buFont typeface="Arial" panose="020B0604020202020204" pitchFamily="34" charset="0"/>
              <a:buChar char="•"/>
            </a:pPr>
            <a:r>
              <a:rPr lang="en-US" sz="3600" dirty="0">
                <a:solidFill>
                  <a:schemeClr val="tx1">
                    <a:lumMod val="50000"/>
                  </a:schemeClr>
                </a:solidFill>
                <a:latin typeface="+mn-lt"/>
              </a:rPr>
              <a:t>Requests birth control </a:t>
            </a:r>
          </a:p>
        </p:txBody>
      </p:sp>
    </p:spTree>
    <p:extLst>
      <p:ext uri="{BB962C8B-B14F-4D97-AF65-F5344CB8AC3E}">
        <p14:creationId xmlns:p14="http://schemas.microsoft.com/office/powerpoint/2010/main" val="17826825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Follow-up</a:t>
            </a:r>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3200" dirty="0">
                <a:solidFill>
                  <a:schemeClr val="tx1">
                    <a:lumMod val="50000"/>
                  </a:schemeClr>
                </a:solidFill>
                <a:latin typeface="+mn-lt"/>
              </a:rPr>
              <a:t>When asked if someone she knows has ever had sex for money she states her sister did</a:t>
            </a:r>
          </a:p>
          <a:p>
            <a:pPr marL="285744" indent="-285744">
              <a:buFont typeface="Arial" panose="020B0604020202020204" pitchFamily="34" charset="0"/>
              <a:buChar char="•"/>
            </a:pPr>
            <a:r>
              <a:rPr lang="en-US" sz="3200" dirty="0">
                <a:solidFill>
                  <a:schemeClr val="tx1">
                    <a:lumMod val="50000"/>
                  </a:schemeClr>
                </a:solidFill>
                <a:latin typeface="+mn-lt"/>
              </a:rPr>
              <a:t>Her sister is currently pregnant</a:t>
            </a:r>
          </a:p>
          <a:p>
            <a:pPr marL="285744" indent="-285744">
              <a:buFont typeface="Arial" panose="020B0604020202020204" pitchFamily="34" charset="0"/>
              <a:buChar char="•"/>
            </a:pPr>
            <a:r>
              <a:rPr lang="en-US" sz="3200" dirty="0">
                <a:solidFill>
                  <a:schemeClr val="tx1">
                    <a:lumMod val="50000"/>
                  </a:schemeClr>
                </a:solidFill>
                <a:latin typeface="+mn-lt"/>
              </a:rPr>
              <a:t>Her sister is the patient who presented with:  </a:t>
            </a:r>
          </a:p>
        </p:txBody>
      </p:sp>
      <p:pic>
        <p:nvPicPr>
          <p:cNvPr id="5" name="Picture 2" descr="http://img.alibaba.com/wsphoto/v0/363499377/Free-shipping-Lovely-Leather-PVC-Set-Sexy-Lingerie-Leather-Lingerie-wholesale-retail-8218.jpg"/>
          <p:cNvPicPr>
            <a:picLocks noChangeAspect="1" noChangeArrowheads="1"/>
          </p:cNvPicPr>
          <p:nvPr/>
        </p:nvPicPr>
        <p:blipFill rotWithShape="1">
          <a:blip r:embed="rId3">
            <a:extLst>
              <a:ext uri="{28A0092B-C50C-407E-A947-70E740481C1C}">
                <a14:useLocalDpi xmlns:a14="http://schemas.microsoft.com/office/drawing/2010/main" val="0"/>
              </a:ext>
            </a:extLst>
          </a:blip>
          <a:srcRect l="21755" t="27650" r="20120" b="10064"/>
          <a:stretch/>
        </p:blipFill>
        <p:spPr bwMode="auto">
          <a:xfrm>
            <a:off x="3850211" y="3886200"/>
            <a:ext cx="1756822"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76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Points</a:t>
            </a:r>
          </a:p>
        </p:txBody>
      </p:sp>
      <p:sp>
        <p:nvSpPr>
          <p:cNvPr id="3" name="Content Placeholder 2"/>
          <p:cNvSpPr>
            <a:spLocks noGrp="1"/>
          </p:cNvSpPr>
          <p:nvPr>
            <p:ph idx="1"/>
          </p:nvPr>
        </p:nvSpPr>
        <p:spPr/>
        <p:txBody>
          <a:bodyPr/>
          <a:lstStyle/>
          <a:p>
            <a:pPr marL="457190" indent="-457190">
              <a:buFont typeface="Arial" panose="020B0604020202020204" pitchFamily="34" charset="0"/>
              <a:buChar char="•"/>
            </a:pPr>
            <a:r>
              <a:rPr lang="en-US" sz="3200" dirty="0">
                <a:solidFill>
                  <a:schemeClr val="tx1">
                    <a:lumMod val="50000"/>
                  </a:schemeClr>
                </a:solidFill>
                <a:latin typeface="+mn-lt"/>
              </a:rPr>
              <a:t>Identification  </a:t>
            </a:r>
          </a:p>
          <a:p>
            <a:pPr marL="457190" indent="-457190">
              <a:buFont typeface="Arial" panose="020B0604020202020204" pitchFamily="34" charset="0"/>
              <a:buChar char="•"/>
            </a:pPr>
            <a:r>
              <a:rPr lang="en-US" sz="3200" dirty="0">
                <a:solidFill>
                  <a:schemeClr val="tx1">
                    <a:lumMod val="50000"/>
                  </a:schemeClr>
                </a:solidFill>
                <a:latin typeface="+mn-lt"/>
              </a:rPr>
              <a:t>Medical care</a:t>
            </a:r>
          </a:p>
          <a:p>
            <a:pPr marL="0" lvl="1" indent="0">
              <a:buNone/>
            </a:pPr>
            <a:endParaRPr lang="en-US" sz="3200" dirty="0">
              <a:solidFill>
                <a:schemeClr val="tx1">
                  <a:lumMod val="50000"/>
                </a:schemeClr>
              </a:solidFill>
              <a:latin typeface="+mn-lt"/>
            </a:endParaRPr>
          </a:p>
          <a:p>
            <a:pPr marL="356608" lvl="3" indent="0">
              <a:buNone/>
            </a:pPr>
            <a:r>
              <a:rPr lang="en-US" sz="2800" dirty="0">
                <a:solidFill>
                  <a:srgbClr val="FF0000"/>
                </a:solidFill>
                <a:latin typeface="+mn-lt"/>
              </a:rPr>
              <a:t> </a:t>
            </a:r>
          </a:p>
          <a:p>
            <a:pPr marL="356608" lvl="3" indent="0">
              <a:buNone/>
            </a:pPr>
            <a:endParaRPr lang="en-US" sz="2800" dirty="0">
              <a:solidFill>
                <a:schemeClr val="tx1">
                  <a:lumMod val="50000"/>
                </a:schemeClr>
              </a:solidFill>
              <a:latin typeface="+mn-lt"/>
            </a:endParaRPr>
          </a:p>
        </p:txBody>
      </p:sp>
    </p:spTree>
    <p:extLst>
      <p:ext uri="{BB962C8B-B14F-4D97-AF65-F5344CB8AC3E}">
        <p14:creationId xmlns:p14="http://schemas.microsoft.com/office/powerpoint/2010/main" val="20613653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Identification: Physical</a:t>
            </a:r>
          </a:p>
        </p:txBody>
      </p:sp>
      <p:sp>
        <p:nvSpPr>
          <p:cNvPr id="3" name="Content Placeholder 2"/>
          <p:cNvSpPr>
            <a:spLocks noGrp="1"/>
          </p:cNvSpPr>
          <p:nvPr>
            <p:ph idx="1"/>
          </p:nvPr>
        </p:nvSpPr>
        <p:spPr/>
        <p:txBody>
          <a:bodyPr/>
          <a:lstStyle/>
          <a:p>
            <a:pPr marL="571487" indent="-571487">
              <a:buFont typeface="Arial" panose="020B0604020202020204" pitchFamily="34" charset="0"/>
              <a:buChar char="•"/>
            </a:pPr>
            <a:r>
              <a:rPr lang="en-US" sz="3600" i="1" dirty="0">
                <a:solidFill>
                  <a:schemeClr val="tx1">
                    <a:lumMod val="50000"/>
                  </a:schemeClr>
                </a:solidFill>
                <a:latin typeface="+mn-lt"/>
              </a:rPr>
              <a:t>Dressed in inappropriate clothing*</a:t>
            </a:r>
          </a:p>
          <a:p>
            <a:pPr marL="571487" indent="-571487">
              <a:buFont typeface="Arial" panose="020B0604020202020204" pitchFamily="34" charset="0"/>
              <a:buChar char="•"/>
            </a:pPr>
            <a:r>
              <a:rPr lang="en-US" sz="3600" dirty="0">
                <a:solidFill>
                  <a:schemeClr val="tx1">
                    <a:lumMod val="50000"/>
                  </a:schemeClr>
                </a:solidFill>
                <a:latin typeface="+mn-lt"/>
              </a:rPr>
              <a:t>Visible signs of injury without plausible explanations/medical care </a:t>
            </a:r>
          </a:p>
          <a:p>
            <a:pPr marL="571487" indent="-571487">
              <a:buFont typeface="Arial" panose="020B0604020202020204" pitchFamily="34" charset="0"/>
              <a:buChar char="•"/>
            </a:pPr>
            <a:r>
              <a:rPr lang="en-US" sz="3600" dirty="0">
                <a:solidFill>
                  <a:schemeClr val="tx1">
                    <a:lumMod val="50000"/>
                  </a:schemeClr>
                </a:solidFill>
                <a:latin typeface="+mn-lt"/>
              </a:rPr>
              <a:t>Change in physical appearance</a:t>
            </a:r>
          </a:p>
          <a:p>
            <a:pPr marL="571487" indent="-571487">
              <a:buFont typeface="Arial" panose="020B0604020202020204" pitchFamily="34" charset="0"/>
              <a:buChar char="•"/>
            </a:pPr>
            <a:r>
              <a:rPr lang="en-US" sz="3600" dirty="0">
                <a:solidFill>
                  <a:schemeClr val="tx1">
                    <a:lumMod val="50000"/>
                  </a:schemeClr>
                </a:solidFill>
                <a:latin typeface="+mn-lt"/>
              </a:rPr>
              <a:t>Reluctant to explain a certain tattoo</a:t>
            </a:r>
          </a:p>
        </p:txBody>
      </p:sp>
      <p:pic>
        <p:nvPicPr>
          <p:cNvPr id="4" name="Picture 2" descr="C:\Users\user\Desktop\Untitled.png"/>
          <p:cNvPicPr>
            <a:picLocks noChangeAspect="1" noChangeArrowheads="1"/>
          </p:cNvPicPr>
          <p:nvPr/>
        </p:nvPicPr>
        <p:blipFill>
          <a:blip r:embed="rId3"/>
          <a:srcRect/>
          <a:stretch>
            <a:fillRect/>
          </a:stretch>
        </p:blipFill>
        <p:spPr bwMode="auto">
          <a:xfrm>
            <a:off x="4096720" y="4495800"/>
            <a:ext cx="4818680" cy="2202656"/>
          </a:xfrm>
          <a:prstGeom prst="rect">
            <a:avLst/>
          </a:prstGeom>
          <a:noFill/>
        </p:spPr>
      </p:pic>
      <p:pic>
        <p:nvPicPr>
          <p:cNvPr id="6146" name="Picture 2" descr="http://slodive.com/wp-content/uploads/2012/05/let-it-be-tattoo/the-beatles.jpg"/>
          <p:cNvPicPr>
            <a:picLocks noChangeAspect="1" noChangeArrowheads="1"/>
          </p:cNvPicPr>
          <p:nvPr/>
        </p:nvPicPr>
        <p:blipFill rotWithShape="1">
          <a:blip r:embed="rId4">
            <a:extLst>
              <a:ext uri="{28A0092B-C50C-407E-A947-70E740481C1C}">
                <a14:useLocalDpi xmlns:a14="http://schemas.microsoft.com/office/drawing/2010/main" val="0"/>
              </a:ext>
            </a:extLst>
          </a:blip>
          <a:srcRect l="32274" t="25122" r="11202" b="22841"/>
          <a:stretch/>
        </p:blipFill>
        <p:spPr bwMode="auto">
          <a:xfrm>
            <a:off x="354150" y="4495801"/>
            <a:ext cx="3409561" cy="220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37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Identification: Behavioral</a:t>
            </a:r>
          </a:p>
        </p:txBody>
      </p:sp>
      <p:sp>
        <p:nvSpPr>
          <p:cNvPr id="3" name="Content Placeholder 2"/>
          <p:cNvSpPr>
            <a:spLocks noGrp="1"/>
          </p:cNvSpPr>
          <p:nvPr>
            <p:ph idx="1"/>
          </p:nvPr>
        </p:nvSpPr>
        <p:spPr>
          <a:xfrm>
            <a:off x="457200" y="1447800"/>
            <a:ext cx="7772400" cy="3733800"/>
          </a:xfrm>
        </p:spPr>
        <p:txBody>
          <a:bodyPr>
            <a:noAutofit/>
          </a:bodyPr>
          <a:lstStyle/>
          <a:p>
            <a:pPr marL="571487" indent="-571487">
              <a:buFont typeface="Arial" panose="020B0604020202020204" pitchFamily="34" charset="0"/>
              <a:buChar char="•"/>
            </a:pPr>
            <a:r>
              <a:rPr lang="en-US" sz="3600" dirty="0">
                <a:solidFill>
                  <a:schemeClr val="tx1">
                    <a:lumMod val="50000"/>
                  </a:schemeClr>
                </a:solidFill>
                <a:latin typeface="+mn-lt"/>
              </a:rPr>
              <a:t>Unexplained/multiple absences from home, school or group home</a:t>
            </a:r>
          </a:p>
          <a:p>
            <a:pPr lvl="4"/>
            <a:r>
              <a:rPr lang="en-US" sz="2800" dirty="0">
                <a:solidFill>
                  <a:schemeClr val="tx1">
                    <a:lumMod val="50000"/>
                  </a:schemeClr>
                </a:solidFill>
                <a:latin typeface="+mn-lt"/>
              </a:rPr>
              <a:t>Including running away</a:t>
            </a:r>
          </a:p>
          <a:p>
            <a:pPr marL="571487" indent="-571487">
              <a:buFont typeface="Arial" panose="020B0604020202020204" pitchFamily="34" charset="0"/>
              <a:buChar char="•"/>
            </a:pPr>
            <a:r>
              <a:rPr lang="en-US" sz="3600" dirty="0">
                <a:solidFill>
                  <a:schemeClr val="tx1">
                    <a:lumMod val="50000"/>
                  </a:schemeClr>
                </a:solidFill>
                <a:latin typeface="+mn-lt"/>
              </a:rPr>
              <a:t>Controlling relationships</a:t>
            </a:r>
          </a:p>
          <a:p>
            <a:pPr marL="571487" indent="-571487">
              <a:buFont typeface="Arial" panose="020B0604020202020204" pitchFamily="34" charset="0"/>
              <a:buChar char="•"/>
            </a:pPr>
            <a:r>
              <a:rPr lang="en-US" sz="3600" dirty="0">
                <a:solidFill>
                  <a:schemeClr val="tx1">
                    <a:lumMod val="50000"/>
                  </a:schemeClr>
                </a:solidFill>
                <a:latin typeface="+mn-lt"/>
              </a:rPr>
              <a:t>History of abuse/neglect </a:t>
            </a:r>
          </a:p>
        </p:txBody>
      </p:sp>
    </p:spTree>
    <p:extLst>
      <p:ext uri="{BB962C8B-B14F-4D97-AF65-F5344CB8AC3E}">
        <p14:creationId xmlns:p14="http://schemas.microsoft.com/office/powerpoint/2010/main" val="1690010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Trafficking in the United States </a:t>
            </a:r>
          </a:p>
        </p:txBody>
      </p:sp>
      <p:sp>
        <p:nvSpPr>
          <p:cNvPr id="3" name="Content Placeholder 2"/>
          <p:cNvSpPr>
            <a:spLocks noGrp="1"/>
          </p:cNvSpPr>
          <p:nvPr>
            <p:ph idx="1"/>
          </p:nvPr>
        </p:nvSpPr>
        <p:spPr/>
        <p:txBody>
          <a:bodyPr numCol="1"/>
          <a:lstStyle/>
          <a:p>
            <a:r>
              <a:rPr lang="en-US" sz="3000" b="1" u="sng" dirty="0">
                <a:solidFill>
                  <a:schemeClr val="tx1">
                    <a:lumMod val="50000"/>
                  </a:schemeClr>
                </a:solidFill>
                <a:latin typeface="Times New Roman" panose="02020603050405020304" pitchFamily="18" charset="0"/>
                <a:cs typeface="Times New Roman" panose="02020603050405020304" pitchFamily="18" charset="0"/>
              </a:rPr>
              <a:t>Sex trafficking of minors </a:t>
            </a:r>
          </a:p>
          <a:p>
            <a:pPr marL="457190" indent="-457190">
              <a:buFont typeface="Arial" panose="020B0604020202020204" pitchFamily="34" charset="0"/>
              <a:buChar char="•"/>
            </a:pPr>
            <a:r>
              <a:rPr lang="en-US" sz="3000" dirty="0">
                <a:solidFill>
                  <a:schemeClr val="tx1">
                    <a:lumMod val="50000"/>
                  </a:schemeClr>
                </a:solidFill>
                <a:latin typeface="Times New Roman" panose="02020603050405020304" pitchFamily="18" charset="0"/>
                <a:cs typeface="Times New Roman" panose="02020603050405020304" pitchFamily="18" charset="0"/>
              </a:rPr>
              <a:t>Commercial Sexual Exploitation of Children (CSEC), Domestic Minor Sex Trafficking (DMST) </a:t>
            </a:r>
          </a:p>
          <a:p>
            <a:pPr marL="457190" indent="-457190">
              <a:buFont typeface="Arial" panose="020B0604020202020204" pitchFamily="34" charset="0"/>
              <a:buChar char="•"/>
            </a:pPr>
            <a:r>
              <a:rPr lang="en-US" sz="3000" dirty="0">
                <a:solidFill>
                  <a:schemeClr val="tx1">
                    <a:lumMod val="50000"/>
                  </a:schemeClr>
                </a:solidFill>
                <a:latin typeface="Times New Roman" panose="02020603050405020304" pitchFamily="18" charset="0"/>
                <a:cs typeface="Times New Roman" panose="02020603050405020304" pitchFamily="18" charset="0"/>
              </a:rPr>
              <a:t>Minor is induced to engage in a sex act in  exchange for something of value</a:t>
            </a:r>
          </a:p>
          <a:p>
            <a:pPr marL="457190" indent="-457190">
              <a:buFont typeface="Arial" panose="020B0604020202020204" pitchFamily="34" charset="0"/>
              <a:buChar char="•"/>
            </a:pPr>
            <a:r>
              <a:rPr lang="en-US" sz="3000" dirty="0">
                <a:solidFill>
                  <a:schemeClr val="tx1">
                    <a:lumMod val="50000"/>
                  </a:schemeClr>
                </a:solidFill>
                <a:latin typeface="Times New Roman" panose="02020603050405020304" pitchFamily="18" charset="0"/>
                <a:cs typeface="Times New Roman" panose="02020603050405020304" pitchFamily="18" charset="0"/>
              </a:rPr>
              <a:t>Victims by definition </a:t>
            </a:r>
          </a:p>
          <a:p>
            <a:pPr marL="457190" indent="-457190">
              <a:buFont typeface="Arial" panose="020B0604020202020204" pitchFamily="34" charset="0"/>
              <a:buChar char="•"/>
            </a:pPr>
            <a:r>
              <a:rPr lang="en-US" sz="3000" dirty="0">
                <a:solidFill>
                  <a:schemeClr val="tx1">
                    <a:lumMod val="50000"/>
                  </a:schemeClr>
                </a:solidFill>
                <a:latin typeface="Times New Roman" panose="02020603050405020304" pitchFamily="18" charset="0"/>
                <a:cs typeface="Times New Roman" panose="02020603050405020304" pitchFamily="18" charset="0"/>
              </a:rPr>
              <a:t>Form of sexual abuse</a:t>
            </a:r>
          </a:p>
          <a:p>
            <a:pPr marL="457190" indent="-457190">
              <a:buFont typeface="Arial" panose="020B0604020202020204" pitchFamily="34" charset="0"/>
              <a:buChar char="•"/>
            </a:pPr>
            <a:r>
              <a:rPr lang="en-US" sz="3000" dirty="0">
                <a:solidFill>
                  <a:schemeClr val="tx1">
                    <a:lumMod val="50000"/>
                  </a:schemeClr>
                </a:solidFill>
                <a:latin typeface="Times New Roman" panose="02020603050405020304" pitchFamily="18" charset="0"/>
                <a:cs typeface="Times New Roman" panose="02020603050405020304" pitchFamily="18" charset="0"/>
              </a:rPr>
              <a:t>Sex trafficking is illegal under any circumstances in the USA </a:t>
            </a:r>
          </a:p>
          <a:p>
            <a:endParaRPr lang="en-US" sz="3000" dirty="0">
              <a:solidFill>
                <a:srgbClr val="0C0B04"/>
              </a:solidFill>
              <a:latin typeface="Times New Roman" panose="02020603050405020304" pitchFamily="18" charset="0"/>
              <a:cs typeface="Times New Roman" panose="02020603050405020304" pitchFamily="18" charset="0"/>
            </a:endParaRPr>
          </a:p>
          <a:p>
            <a:endParaRPr lang="en-US" sz="3000" dirty="0">
              <a:solidFill>
                <a:srgbClr val="0C0B04"/>
              </a:solidFill>
              <a:latin typeface="Times New Roman" panose="02020603050405020304" pitchFamily="18" charset="0"/>
              <a:cs typeface="Times New Roman" panose="02020603050405020304" pitchFamily="18" charset="0"/>
            </a:endParaRPr>
          </a:p>
          <a:p>
            <a:endParaRPr lang="en-US" sz="3000" dirty="0">
              <a:solidFill>
                <a:srgbClr val="0C0B04"/>
              </a:solidFill>
              <a:latin typeface="Times New Roman" panose="02020603050405020304" pitchFamily="18" charset="0"/>
              <a:cs typeface="Times New Roman" panose="02020603050405020304" pitchFamily="18" charset="0"/>
            </a:endParaRPr>
          </a:p>
          <a:p>
            <a:endParaRPr lang="en-US" dirty="0"/>
          </a:p>
          <a:p>
            <a:endParaRPr lang="en-US" dirty="0"/>
          </a:p>
        </p:txBody>
      </p:sp>
      <p:sp>
        <p:nvSpPr>
          <p:cNvPr id="4" name="Rectangle 3"/>
          <p:cNvSpPr/>
          <p:nvPr/>
        </p:nvSpPr>
        <p:spPr>
          <a:xfrm>
            <a:off x="5639972" y="6380464"/>
            <a:ext cx="3504028" cy="246219"/>
          </a:xfrm>
          <a:prstGeom prst="rect">
            <a:avLst/>
          </a:prstGeom>
        </p:spPr>
        <p:txBody>
          <a:bodyPr wrap="square" lIns="91438" tIns="45719" rIns="91438" bIns="45719">
            <a:spAutoFit/>
          </a:bodyPr>
          <a:lstStyle/>
          <a:p>
            <a:r>
              <a:rPr lang="en-US" sz="1000" dirty="0"/>
              <a:t>https://www.ojjdp.gov/mpg/litreviews/child-labor-trafficking.pdf</a:t>
            </a:r>
          </a:p>
        </p:txBody>
      </p:sp>
    </p:spTree>
    <p:extLst>
      <p:ext uri="{BB962C8B-B14F-4D97-AF65-F5344CB8AC3E}">
        <p14:creationId xmlns:p14="http://schemas.microsoft.com/office/powerpoint/2010/main" val="30321599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Identification: Psychological </a:t>
            </a:r>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3600" dirty="0">
                <a:solidFill>
                  <a:schemeClr val="tx1">
                    <a:lumMod val="50000"/>
                  </a:schemeClr>
                </a:solidFill>
                <a:latin typeface="+mn-lt"/>
              </a:rPr>
              <a:t>Self injury</a:t>
            </a:r>
          </a:p>
          <a:p>
            <a:pPr marL="285744" indent="-285744">
              <a:buFont typeface="Arial" panose="020B0604020202020204" pitchFamily="34" charset="0"/>
              <a:buChar char="•"/>
            </a:pPr>
            <a:r>
              <a:rPr lang="en-US" sz="3600" dirty="0">
                <a:solidFill>
                  <a:schemeClr val="tx1">
                    <a:lumMod val="50000"/>
                  </a:schemeClr>
                </a:solidFill>
                <a:latin typeface="+mn-lt"/>
              </a:rPr>
              <a:t>Suicidal ideation </a:t>
            </a:r>
          </a:p>
          <a:p>
            <a:pPr marL="285744" indent="-285744">
              <a:buFont typeface="Arial" panose="020B0604020202020204" pitchFamily="34" charset="0"/>
              <a:buChar char="•"/>
            </a:pPr>
            <a:r>
              <a:rPr lang="en-US" sz="3600" dirty="0">
                <a:solidFill>
                  <a:schemeClr val="tx1">
                    <a:lumMod val="50000"/>
                  </a:schemeClr>
                </a:solidFill>
                <a:latin typeface="+mn-lt"/>
              </a:rPr>
              <a:t>Substance abuse</a:t>
            </a:r>
          </a:p>
          <a:p>
            <a:r>
              <a:rPr lang="en-US" sz="3600" dirty="0">
                <a:solidFill>
                  <a:schemeClr val="tx1">
                    <a:lumMod val="50000"/>
                  </a:schemeClr>
                </a:solidFill>
                <a:latin typeface="+mn-lt"/>
              </a:rPr>
              <a:t> </a:t>
            </a:r>
          </a:p>
          <a:p>
            <a:endParaRPr lang="en-US" dirty="0"/>
          </a:p>
        </p:txBody>
      </p:sp>
    </p:spTree>
    <p:extLst>
      <p:ext uri="{BB962C8B-B14F-4D97-AF65-F5344CB8AC3E}">
        <p14:creationId xmlns:p14="http://schemas.microsoft.com/office/powerpoint/2010/main" val="22150887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Identification: Medical</a:t>
            </a:r>
          </a:p>
        </p:txBody>
      </p:sp>
      <p:sp>
        <p:nvSpPr>
          <p:cNvPr id="3" name="Content Placeholder 2"/>
          <p:cNvSpPr>
            <a:spLocks noGrp="1"/>
          </p:cNvSpPr>
          <p:nvPr>
            <p:ph idx="1"/>
          </p:nvPr>
        </p:nvSpPr>
        <p:spPr>
          <a:xfrm>
            <a:off x="457200" y="1447800"/>
            <a:ext cx="7772400" cy="5029200"/>
          </a:xfrm>
        </p:spPr>
        <p:txBody>
          <a:bodyPr/>
          <a:lstStyle/>
          <a:p>
            <a:pPr marL="571487" indent="-571487">
              <a:buFont typeface="Arial" panose="020B0604020202020204" pitchFamily="34" charset="0"/>
              <a:buChar char="•"/>
            </a:pPr>
            <a:r>
              <a:rPr lang="en-US" sz="3600" dirty="0">
                <a:solidFill>
                  <a:schemeClr val="tx1">
                    <a:lumMod val="50000"/>
                  </a:schemeClr>
                </a:solidFill>
                <a:latin typeface="+mn-lt"/>
              </a:rPr>
              <a:t>History of multiple STI’s</a:t>
            </a:r>
          </a:p>
          <a:p>
            <a:pPr marL="571487" indent="-571487">
              <a:buFont typeface="Arial" panose="020B0604020202020204" pitchFamily="34" charset="0"/>
              <a:buChar char="•"/>
            </a:pPr>
            <a:r>
              <a:rPr lang="en-US" sz="3600" dirty="0">
                <a:solidFill>
                  <a:schemeClr val="tx1">
                    <a:lumMod val="50000"/>
                  </a:schemeClr>
                </a:solidFill>
                <a:latin typeface="+mn-lt"/>
              </a:rPr>
              <a:t>Multiple pregnancies </a:t>
            </a:r>
          </a:p>
          <a:p>
            <a:pPr lvl="4"/>
            <a:r>
              <a:rPr lang="en-US" sz="3200" dirty="0">
                <a:solidFill>
                  <a:schemeClr val="tx1">
                    <a:lumMod val="50000"/>
                  </a:schemeClr>
                </a:solidFill>
                <a:latin typeface="+mn-lt"/>
              </a:rPr>
              <a:t>Miscarriages </a:t>
            </a:r>
          </a:p>
          <a:p>
            <a:pPr lvl="4"/>
            <a:r>
              <a:rPr lang="en-US" sz="3200" dirty="0">
                <a:solidFill>
                  <a:schemeClr val="tx1">
                    <a:lumMod val="50000"/>
                  </a:schemeClr>
                </a:solidFill>
                <a:latin typeface="+mn-lt"/>
              </a:rPr>
              <a:t>Terminations </a:t>
            </a:r>
          </a:p>
          <a:p>
            <a:pPr marL="571487" indent="-571487">
              <a:buFont typeface="Arial" panose="020B0604020202020204" pitchFamily="34" charset="0"/>
              <a:buChar char="•"/>
            </a:pPr>
            <a:r>
              <a:rPr lang="en-US" sz="3600" dirty="0">
                <a:solidFill>
                  <a:schemeClr val="tx1">
                    <a:lumMod val="50000"/>
                  </a:schemeClr>
                </a:solidFill>
                <a:latin typeface="+mn-lt"/>
              </a:rPr>
              <a:t>Multiple sexual/physical assaults</a:t>
            </a:r>
          </a:p>
          <a:p>
            <a:pPr marL="571487" indent="-571487">
              <a:buFont typeface="Arial" panose="020B0604020202020204" pitchFamily="34" charset="0"/>
              <a:buChar char="•"/>
            </a:pPr>
            <a:r>
              <a:rPr lang="en-US" sz="3600" dirty="0">
                <a:solidFill>
                  <a:schemeClr val="tx1">
                    <a:lumMod val="50000"/>
                  </a:schemeClr>
                </a:solidFill>
                <a:latin typeface="+mn-lt"/>
              </a:rPr>
              <a:t>Untreated medical conditions </a:t>
            </a:r>
          </a:p>
          <a:p>
            <a:r>
              <a:rPr lang="en-US" sz="3600" dirty="0"/>
              <a:t> </a:t>
            </a:r>
          </a:p>
          <a:p>
            <a:endParaRPr lang="en-US" dirty="0"/>
          </a:p>
        </p:txBody>
      </p:sp>
    </p:spTree>
    <p:extLst>
      <p:ext uri="{BB962C8B-B14F-4D97-AF65-F5344CB8AC3E}">
        <p14:creationId xmlns:p14="http://schemas.microsoft.com/office/powerpoint/2010/main" val="27346038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Identification – ASK!</a:t>
            </a:r>
          </a:p>
        </p:txBody>
      </p:sp>
      <p:sp>
        <p:nvSpPr>
          <p:cNvPr id="3" name="Content Placeholder 2"/>
          <p:cNvSpPr>
            <a:spLocks noGrp="1"/>
          </p:cNvSpPr>
          <p:nvPr>
            <p:ph idx="1"/>
          </p:nvPr>
        </p:nvSpPr>
        <p:spPr>
          <a:xfrm>
            <a:off x="457200" y="1447800"/>
            <a:ext cx="7772400" cy="4876800"/>
          </a:xfrm>
        </p:spPr>
        <p:txBody>
          <a:bodyPr>
            <a:normAutofit/>
          </a:bodyPr>
          <a:lstStyle/>
          <a:p>
            <a:pPr marL="628636" indent="-571487">
              <a:buFont typeface="Arial" panose="020B0604020202020204" pitchFamily="34" charset="0"/>
              <a:buChar char="•"/>
            </a:pPr>
            <a:r>
              <a:rPr lang="en-US" sz="3600" dirty="0">
                <a:solidFill>
                  <a:schemeClr val="tx1">
                    <a:lumMod val="50000"/>
                  </a:schemeClr>
                </a:solidFill>
                <a:latin typeface="+mn-lt"/>
              </a:rPr>
              <a:t>Has someone you know ever been asked to have sex for something?</a:t>
            </a:r>
          </a:p>
          <a:p>
            <a:pPr marL="1131545" lvl="3" indent="-571487">
              <a:buFont typeface="Arial" panose="020B0604020202020204" pitchFamily="34" charset="0"/>
              <a:buChar char="•"/>
            </a:pPr>
            <a:r>
              <a:rPr lang="en-US" sz="3200" dirty="0">
                <a:solidFill>
                  <a:schemeClr val="tx1">
                    <a:lumMod val="50000"/>
                  </a:schemeClr>
                </a:solidFill>
                <a:latin typeface="+mn-lt"/>
              </a:rPr>
              <a:t>Did they do it?</a:t>
            </a:r>
          </a:p>
        </p:txBody>
      </p:sp>
    </p:spTree>
    <p:extLst>
      <p:ext uri="{BB962C8B-B14F-4D97-AF65-F5344CB8AC3E}">
        <p14:creationId xmlns:p14="http://schemas.microsoft.com/office/powerpoint/2010/main" val="42818617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Identification – ASK!</a:t>
            </a:r>
          </a:p>
        </p:txBody>
      </p:sp>
      <p:sp>
        <p:nvSpPr>
          <p:cNvPr id="3" name="Content Placeholder 2"/>
          <p:cNvSpPr>
            <a:spLocks noGrp="1"/>
          </p:cNvSpPr>
          <p:nvPr>
            <p:ph idx="1"/>
          </p:nvPr>
        </p:nvSpPr>
        <p:spPr>
          <a:xfrm>
            <a:off x="457200" y="1447800"/>
            <a:ext cx="7772400" cy="4876800"/>
          </a:xfrm>
        </p:spPr>
        <p:txBody>
          <a:bodyPr>
            <a:normAutofit/>
          </a:bodyPr>
          <a:lstStyle/>
          <a:p>
            <a:pPr marL="628636" indent="-571487">
              <a:buFont typeface="Arial" panose="020B0604020202020204" pitchFamily="34" charset="0"/>
              <a:buChar char="•"/>
            </a:pPr>
            <a:r>
              <a:rPr lang="en-US" sz="3600" dirty="0">
                <a:solidFill>
                  <a:schemeClr val="tx1">
                    <a:lumMod val="50000"/>
                  </a:schemeClr>
                </a:solidFill>
                <a:latin typeface="+mn-lt"/>
              </a:rPr>
              <a:t>Have you ever been asked to have sex for something?</a:t>
            </a:r>
          </a:p>
          <a:p>
            <a:pPr marL="1131545" lvl="3" indent="-571487">
              <a:buFont typeface="Arial" panose="020B0604020202020204" pitchFamily="34" charset="0"/>
              <a:buChar char="•"/>
            </a:pPr>
            <a:r>
              <a:rPr lang="en-US" sz="3200" dirty="0">
                <a:solidFill>
                  <a:schemeClr val="tx1">
                    <a:lumMod val="50000"/>
                  </a:schemeClr>
                </a:solidFill>
                <a:latin typeface="+mn-lt"/>
              </a:rPr>
              <a:t>Did you do it?  </a:t>
            </a:r>
            <a:endParaRPr lang="en-US" dirty="0">
              <a:solidFill>
                <a:schemeClr val="tx1">
                  <a:lumMod val="50000"/>
                </a:schemeClr>
              </a:solidFill>
              <a:latin typeface="+mn-lt"/>
            </a:endParaRPr>
          </a:p>
          <a:p>
            <a:pPr marL="685785" indent="-571487">
              <a:buFont typeface="Arial" panose="020B0604020202020204" pitchFamily="34" charset="0"/>
              <a:buChar char="•"/>
            </a:pPr>
            <a:r>
              <a:rPr lang="en-US" sz="3600" dirty="0">
                <a:solidFill>
                  <a:schemeClr val="tx1">
                    <a:lumMod val="50000"/>
                  </a:schemeClr>
                </a:solidFill>
                <a:latin typeface="+mn-lt"/>
              </a:rPr>
              <a:t>Has someone ever asked you to have sex with someone else? </a:t>
            </a:r>
          </a:p>
        </p:txBody>
      </p:sp>
    </p:spTree>
    <p:extLst>
      <p:ext uri="{BB962C8B-B14F-4D97-AF65-F5344CB8AC3E}">
        <p14:creationId xmlns:p14="http://schemas.microsoft.com/office/powerpoint/2010/main" val="113185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they answer “no?”</a:t>
            </a:r>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4500" dirty="0">
                <a:solidFill>
                  <a:schemeClr val="tx1">
                    <a:lumMod val="50000"/>
                  </a:schemeClr>
                </a:solidFill>
                <a:latin typeface="+mn-lt"/>
              </a:rPr>
              <a:t>May not be ready to disclose</a:t>
            </a:r>
          </a:p>
          <a:p>
            <a:pPr marL="788652" lvl="3" indent="-285744">
              <a:buFont typeface="Arial" panose="020B0604020202020204" pitchFamily="34" charset="0"/>
              <a:buChar char="•"/>
            </a:pPr>
            <a:r>
              <a:rPr lang="en-US" sz="4100" dirty="0">
                <a:solidFill>
                  <a:schemeClr val="tx1">
                    <a:lumMod val="50000"/>
                  </a:schemeClr>
                </a:solidFill>
                <a:latin typeface="+mn-lt"/>
              </a:rPr>
              <a:t>You are someone who can talk about this </a:t>
            </a:r>
          </a:p>
          <a:p>
            <a:pPr marL="285744" indent="-285744">
              <a:buFont typeface="Arial" panose="020B0604020202020204" pitchFamily="34" charset="0"/>
              <a:buChar char="•"/>
            </a:pPr>
            <a:r>
              <a:rPr lang="en-US" sz="4500" dirty="0">
                <a:solidFill>
                  <a:schemeClr val="tx1">
                    <a:lumMod val="50000"/>
                  </a:schemeClr>
                </a:solidFill>
                <a:latin typeface="+mn-lt"/>
              </a:rPr>
              <a:t>A minute of prevention…</a:t>
            </a:r>
          </a:p>
        </p:txBody>
      </p:sp>
    </p:spTree>
    <p:extLst>
      <p:ext uri="{BB962C8B-B14F-4D97-AF65-F5344CB8AC3E}">
        <p14:creationId xmlns:p14="http://schemas.microsoft.com/office/powerpoint/2010/main" val="30345531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Identification: Confirmed</a:t>
            </a:r>
          </a:p>
        </p:txBody>
      </p:sp>
      <p:sp>
        <p:nvSpPr>
          <p:cNvPr id="4" name="Content Placeholder 3"/>
          <p:cNvSpPr>
            <a:spLocks noGrp="1"/>
          </p:cNvSpPr>
          <p:nvPr>
            <p:ph idx="1"/>
          </p:nvPr>
        </p:nvSpPr>
        <p:spPr/>
        <p:txBody>
          <a:bodyPr/>
          <a:lstStyle/>
          <a:p>
            <a:pPr marL="285744" indent="-285744">
              <a:buFont typeface="Arial" panose="020B0604020202020204" pitchFamily="34" charset="0"/>
              <a:buChar char="•"/>
            </a:pPr>
            <a:r>
              <a:rPr lang="en-US" sz="3600" dirty="0">
                <a:solidFill>
                  <a:schemeClr val="tx1">
                    <a:lumMod val="50000"/>
                  </a:schemeClr>
                </a:solidFill>
                <a:latin typeface="+mn-lt"/>
              </a:rPr>
              <a:t>Self-disclosed </a:t>
            </a:r>
          </a:p>
          <a:p>
            <a:pPr marL="285744" indent="-285744">
              <a:buFont typeface="Arial" panose="020B0604020202020204" pitchFamily="34" charset="0"/>
              <a:buChar char="•"/>
            </a:pPr>
            <a:r>
              <a:rPr lang="en-US" sz="3600" dirty="0">
                <a:solidFill>
                  <a:schemeClr val="tx1">
                    <a:lumMod val="50000"/>
                  </a:schemeClr>
                </a:solidFill>
                <a:latin typeface="+mn-lt"/>
              </a:rPr>
              <a:t>Found by law enforcement exchanging sex for money</a:t>
            </a:r>
          </a:p>
          <a:p>
            <a:pPr marL="285744" indent="-285744">
              <a:buFont typeface="Arial" panose="020B0604020202020204" pitchFamily="34" charset="0"/>
              <a:buChar char="•"/>
            </a:pPr>
            <a:r>
              <a:rPr lang="en-US" sz="3600" dirty="0">
                <a:solidFill>
                  <a:schemeClr val="tx1">
                    <a:lumMod val="50000"/>
                  </a:schemeClr>
                </a:solidFill>
                <a:latin typeface="+mn-lt"/>
              </a:rPr>
              <a:t>Found by law enforcement advertised on social media</a:t>
            </a:r>
          </a:p>
          <a:p>
            <a:pPr marL="285744" indent="-285744">
              <a:buFont typeface="Arial" panose="020B0604020202020204" pitchFamily="34" charset="0"/>
              <a:buChar char="•"/>
            </a:pPr>
            <a:r>
              <a:rPr lang="en-US" sz="3600" dirty="0">
                <a:solidFill>
                  <a:schemeClr val="tx1">
                    <a:lumMod val="50000"/>
                  </a:schemeClr>
                </a:solidFill>
                <a:latin typeface="+mn-lt"/>
              </a:rPr>
              <a:t>Found by relative/friend with objective evidence </a:t>
            </a:r>
          </a:p>
        </p:txBody>
      </p:sp>
      <p:sp>
        <p:nvSpPr>
          <p:cNvPr id="6" name="TextBox 5"/>
          <p:cNvSpPr txBox="1"/>
          <p:nvPr/>
        </p:nvSpPr>
        <p:spPr>
          <a:xfrm>
            <a:off x="7645810" y="6606231"/>
            <a:ext cx="1472381" cy="230830"/>
          </a:xfrm>
          <a:prstGeom prst="rect">
            <a:avLst/>
          </a:prstGeom>
          <a:noFill/>
        </p:spPr>
        <p:txBody>
          <a:bodyPr wrap="square" lIns="91438" tIns="45719" rIns="91438" bIns="45719" rtlCol="0">
            <a:spAutoFit/>
          </a:bodyPr>
          <a:lstStyle/>
          <a:p>
            <a:r>
              <a:rPr lang="en-US" sz="900" dirty="0"/>
              <a:t>Goldberg, et al.  2016</a:t>
            </a:r>
          </a:p>
        </p:txBody>
      </p:sp>
    </p:spTree>
    <p:extLst>
      <p:ext uri="{BB962C8B-B14F-4D97-AF65-F5344CB8AC3E}">
        <p14:creationId xmlns:p14="http://schemas.microsoft.com/office/powerpoint/2010/main" val="17623543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Identification: Suspected</a:t>
            </a:r>
          </a:p>
        </p:txBody>
      </p:sp>
      <p:sp>
        <p:nvSpPr>
          <p:cNvPr id="4" name="Content Placeholder 3"/>
          <p:cNvSpPr>
            <a:spLocks noGrp="1"/>
          </p:cNvSpPr>
          <p:nvPr>
            <p:ph idx="1"/>
          </p:nvPr>
        </p:nvSpPr>
        <p:spPr/>
        <p:txBody>
          <a:bodyPr/>
          <a:lstStyle/>
          <a:p>
            <a:pPr marL="285744" indent="-285744">
              <a:buFont typeface="Arial" panose="020B0604020202020204" pitchFamily="34" charset="0"/>
              <a:buChar char="•"/>
            </a:pPr>
            <a:r>
              <a:rPr lang="en-US" sz="3600" dirty="0">
                <a:solidFill>
                  <a:schemeClr val="tx1">
                    <a:lumMod val="50000"/>
                  </a:schemeClr>
                </a:solidFill>
                <a:latin typeface="+mn-lt"/>
              </a:rPr>
              <a:t>Disclosure of solicitation but denies involvement</a:t>
            </a:r>
          </a:p>
          <a:p>
            <a:pPr marL="285744" indent="-285744">
              <a:buFont typeface="Arial" panose="020B0604020202020204" pitchFamily="34" charset="0"/>
              <a:buChar char="•"/>
            </a:pPr>
            <a:r>
              <a:rPr lang="en-US" sz="3600" dirty="0">
                <a:solidFill>
                  <a:schemeClr val="tx1">
                    <a:lumMod val="50000"/>
                  </a:schemeClr>
                </a:solidFill>
                <a:latin typeface="+mn-lt"/>
              </a:rPr>
              <a:t>Disclosure of a friend who was solicited and/or involved </a:t>
            </a:r>
          </a:p>
          <a:p>
            <a:pPr marL="285744" indent="-285744">
              <a:buFont typeface="Arial" panose="020B0604020202020204" pitchFamily="34" charset="0"/>
              <a:buChar char="•"/>
            </a:pPr>
            <a:r>
              <a:rPr lang="en-US" sz="3600" dirty="0">
                <a:solidFill>
                  <a:schemeClr val="tx1">
                    <a:lumMod val="50000"/>
                  </a:schemeClr>
                </a:solidFill>
                <a:latin typeface="+mn-lt"/>
              </a:rPr>
              <a:t>Denies solicitation and/or involvement however concerning features from medical evaluation </a:t>
            </a:r>
          </a:p>
        </p:txBody>
      </p:sp>
      <p:sp>
        <p:nvSpPr>
          <p:cNvPr id="6" name="TextBox 5"/>
          <p:cNvSpPr txBox="1"/>
          <p:nvPr/>
        </p:nvSpPr>
        <p:spPr>
          <a:xfrm>
            <a:off x="7645810" y="6606231"/>
            <a:ext cx="1472381" cy="230830"/>
          </a:xfrm>
          <a:prstGeom prst="rect">
            <a:avLst/>
          </a:prstGeom>
          <a:noFill/>
        </p:spPr>
        <p:txBody>
          <a:bodyPr wrap="square" lIns="91438" tIns="45719" rIns="91438" bIns="45719" rtlCol="0">
            <a:spAutoFit/>
          </a:bodyPr>
          <a:lstStyle/>
          <a:p>
            <a:r>
              <a:rPr lang="en-US" sz="900" dirty="0"/>
              <a:t>Goldberg, et al.  2016</a:t>
            </a:r>
          </a:p>
        </p:txBody>
      </p:sp>
    </p:spTree>
    <p:extLst>
      <p:ext uri="{BB962C8B-B14F-4D97-AF65-F5344CB8AC3E}">
        <p14:creationId xmlns:p14="http://schemas.microsoft.com/office/powerpoint/2010/main" val="17959696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Sexual Assault vs. Sex Trafficking </a:t>
            </a:r>
          </a:p>
        </p:txBody>
      </p:sp>
      <p:sp>
        <p:nvSpPr>
          <p:cNvPr id="3" name="Content Placeholder 2"/>
          <p:cNvSpPr>
            <a:spLocks noGrp="1"/>
          </p:cNvSpPr>
          <p:nvPr>
            <p:ph idx="1"/>
          </p:nvPr>
        </p:nvSpPr>
        <p:spPr>
          <a:xfrm>
            <a:off x="457200" y="1447800"/>
            <a:ext cx="7772400" cy="4572000"/>
          </a:xfrm>
        </p:spPr>
        <p:txBody>
          <a:bodyPr>
            <a:normAutofit fontScale="92500" lnSpcReduction="10000"/>
          </a:bodyPr>
          <a:lstStyle/>
          <a:p>
            <a:pPr marL="457190" indent="-457190">
              <a:buFont typeface="Arial" panose="020B0604020202020204" pitchFamily="34" charset="0"/>
              <a:buChar char="•"/>
            </a:pPr>
            <a:r>
              <a:rPr lang="en-US" sz="3200" dirty="0">
                <a:solidFill>
                  <a:schemeClr val="tx1">
                    <a:lumMod val="50000"/>
                  </a:schemeClr>
                </a:solidFill>
                <a:latin typeface="+mn-lt"/>
              </a:rPr>
              <a:t>Similar to Acute Sexual Assault </a:t>
            </a:r>
          </a:p>
          <a:p>
            <a:pPr marL="457190" indent="-457190">
              <a:buFont typeface="Arial" panose="020B0604020202020204" pitchFamily="34" charset="0"/>
              <a:buChar char="•"/>
            </a:pPr>
            <a:r>
              <a:rPr lang="en-US" sz="3200" dirty="0">
                <a:solidFill>
                  <a:schemeClr val="tx1">
                    <a:lumMod val="50000"/>
                  </a:schemeClr>
                </a:solidFill>
                <a:latin typeface="+mn-lt"/>
              </a:rPr>
              <a:t>Key differences</a:t>
            </a:r>
          </a:p>
          <a:p>
            <a:pPr marL="804654" lvl="2" indent="-457190">
              <a:buFont typeface="Arial" panose="020B0604020202020204" pitchFamily="34" charset="0"/>
              <a:buChar char="•"/>
            </a:pPr>
            <a:r>
              <a:rPr lang="en-US" sz="3200" dirty="0">
                <a:solidFill>
                  <a:schemeClr val="tx1">
                    <a:lumMod val="50000"/>
                  </a:schemeClr>
                </a:solidFill>
                <a:latin typeface="+mn-lt"/>
              </a:rPr>
              <a:t>Ongoing exposure to violence</a:t>
            </a:r>
            <a:endParaRPr lang="en-US" sz="2800" dirty="0">
              <a:solidFill>
                <a:schemeClr val="tx1">
                  <a:lumMod val="50000"/>
                </a:schemeClr>
              </a:solidFill>
              <a:latin typeface="+mn-lt"/>
            </a:endParaRPr>
          </a:p>
          <a:p>
            <a:pPr lvl="3" indent="0">
              <a:buNone/>
            </a:pPr>
            <a:r>
              <a:rPr lang="en-US" sz="2400" dirty="0">
                <a:solidFill>
                  <a:schemeClr val="tx1">
                    <a:lumMod val="50000"/>
                  </a:schemeClr>
                </a:solidFill>
                <a:latin typeface="+mn-lt"/>
              </a:rPr>
              <a:t>		-Psychological implications (</a:t>
            </a:r>
            <a:r>
              <a:rPr lang="en-US" sz="2400" dirty="0" err="1">
                <a:solidFill>
                  <a:schemeClr val="tx1">
                    <a:lumMod val="50000"/>
                  </a:schemeClr>
                </a:solidFill>
                <a:latin typeface="+mn-lt"/>
              </a:rPr>
              <a:t>eg</a:t>
            </a:r>
            <a:r>
              <a:rPr lang="en-US" sz="2400" dirty="0">
                <a:solidFill>
                  <a:schemeClr val="tx1">
                    <a:lumMod val="50000"/>
                  </a:schemeClr>
                </a:solidFill>
                <a:latin typeface="+mn-lt"/>
              </a:rPr>
              <a:t>. suicidality) </a:t>
            </a:r>
          </a:p>
          <a:p>
            <a:pPr lvl="3" indent="0">
              <a:buNone/>
            </a:pPr>
            <a:r>
              <a:rPr lang="en-US" sz="2400" dirty="0">
                <a:solidFill>
                  <a:schemeClr val="tx1">
                    <a:lumMod val="50000"/>
                  </a:schemeClr>
                </a:solidFill>
                <a:latin typeface="+mn-lt"/>
              </a:rPr>
              <a:t>		-Risk for injury/death </a:t>
            </a:r>
          </a:p>
          <a:p>
            <a:pPr marL="804654" lvl="2" indent="-457190">
              <a:buFont typeface="Arial" panose="020B0604020202020204" pitchFamily="34" charset="0"/>
              <a:buChar char="•"/>
            </a:pPr>
            <a:r>
              <a:rPr lang="en-US" sz="3200" dirty="0">
                <a:solidFill>
                  <a:schemeClr val="tx1">
                    <a:lumMod val="50000"/>
                  </a:schemeClr>
                </a:solidFill>
                <a:latin typeface="+mn-lt"/>
              </a:rPr>
              <a:t>Ongoing exposure to substance use</a:t>
            </a:r>
          </a:p>
          <a:p>
            <a:pPr lvl="3" indent="0">
              <a:buNone/>
            </a:pPr>
            <a:r>
              <a:rPr lang="en-US" sz="2400" dirty="0">
                <a:solidFill>
                  <a:schemeClr val="tx1">
                    <a:lumMod val="50000"/>
                  </a:schemeClr>
                </a:solidFill>
                <a:latin typeface="+mn-lt"/>
              </a:rPr>
              <a:t>		-Risk for death/overdose </a:t>
            </a:r>
          </a:p>
          <a:p>
            <a:pPr marL="804654" lvl="2" indent="-457190">
              <a:buFont typeface="Arial" panose="020B0604020202020204" pitchFamily="34" charset="0"/>
              <a:buChar char="•"/>
            </a:pPr>
            <a:r>
              <a:rPr lang="en-US" sz="3200" dirty="0">
                <a:solidFill>
                  <a:schemeClr val="tx1">
                    <a:lumMod val="50000"/>
                  </a:schemeClr>
                </a:solidFill>
                <a:latin typeface="+mn-lt"/>
              </a:rPr>
              <a:t>Ongoing HIV Risk</a:t>
            </a:r>
          </a:p>
          <a:p>
            <a:pPr marL="804654" lvl="2" indent="-457190">
              <a:buFont typeface="Arial" panose="020B0604020202020204" pitchFamily="34" charset="0"/>
              <a:buChar char="•"/>
            </a:pPr>
            <a:r>
              <a:rPr lang="en-US" sz="3200" dirty="0">
                <a:solidFill>
                  <a:schemeClr val="tx1">
                    <a:lumMod val="50000"/>
                  </a:schemeClr>
                </a:solidFill>
                <a:latin typeface="+mn-lt"/>
              </a:rPr>
              <a:t>Ongoing STI risk</a:t>
            </a:r>
          </a:p>
          <a:p>
            <a:pPr marL="804654" lvl="2" indent="-457190">
              <a:buFont typeface="Arial" panose="020B0604020202020204" pitchFamily="34" charset="0"/>
              <a:buChar char="•"/>
            </a:pPr>
            <a:r>
              <a:rPr lang="en-US" sz="3200" dirty="0">
                <a:solidFill>
                  <a:schemeClr val="tx1">
                    <a:lumMod val="50000"/>
                  </a:schemeClr>
                </a:solidFill>
                <a:latin typeface="+mn-lt"/>
              </a:rPr>
              <a:t>Ongoing pregnancy risk</a:t>
            </a:r>
          </a:p>
          <a:p>
            <a:pPr marL="804654" lvl="2" indent="-457190">
              <a:buFont typeface="Arial" panose="020B0604020202020204" pitchFamily="34" charset="0"/>
              <a:buChar char="•"/>
            </a:pPr>
            <a:endParaRPr lang="en-US" sz="3200" dirty="0"/>
          </a:p>
          <a:p>
            <a:pPr lvl="4"/>
            <a:endParaRPr lang="en-US" sz="3200" dirty="0"/>
          </a:p>
        </p:txBody>
      </p:sp>
      <p:sp>
        <p:nvSpPr>
          <p:cNvPr id="4" name="TextBox 3"/>
          <p:cNvSpPr txBox="1"/>
          <p:nvPr/>
        </p:nvSpPr>
        <p:spPr>
          <a:xfrm>
            <a:off x="7772400" y="6578322"/>
            <a:ext cx="1371600" cy="276997"/>
          </a:xfrm>
          <a:prstGeom prst="rect">
            <a:avLst/>
          </a:prstGeom>
          <a:noFill/>
        </p:spPr>
        <p:txBody>
          <a:bodyPr wrap="square" lIns="91438" tIns="45719" rIns="91438" bIns="45719" rtlCol="0">
            <a:spAutoFit/>
          </a:bodyPr>
          <a:lstStyle/>
          <a:p>
            <a:r>
              <a:rPr lang="en-US" sz="1200" dirty="0"/>
              <a:t>Farley, M. 2008</a:t>
            </a:r>
          </a:p>
        </p:txBody>
      </p:sp>
    </p:spTree>
    <p:extLst>
      <p:ext uri="{BB962C8B-B14F-4D97-AF65-F5344CB8AC3E}">
        <p14:creationId xmlns:p14="http://schemas.microsoft.com/office/powerpoint/2010/main" val="7439777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Key Differences </a:t>
            </a:r>
          </a:p>
        </p:txBody>
      </p:sp>
      <p:sp>
        <p:nvSpPr>
          <p:cNvPr id="3" name="Content Placeholder 2"/>
          <p:cNvSpPr>
            <a:spLocks noGrp="1"/>
          </p:cNvSpPr>
          <p:nvPr>
            <p:ph idx="1"/>
          </p:nvPr>
        </p:nvSpPr>
        <p:spPr/>
        <p:txBody>
          <a:bodyPr/>
          <a:lstStyle/>
          <a:p>
            <a:pPr marL="342893" lvl="1" indent="-342893"/>
            <a:r>
              <a:rPr lang="en-US" sz="3600" dirty="0">
                <a:solidFill>
                  <a:schemeClr val="tx1">
                    <a:lumMod val="50000"/>
                  </a:schemeClr>
                </a:solidFill>
                <a:latin typeface="+mn-lt"/>
              </a:rPr>
              <a:t>Ongoing general health risks</a:t>
            </a:r>
          </a:p>
          <a:p>
            <a:pPr marL="685785" lvl="2" indent="-342893"/>
            <a:r>
              <a:rPr lang="en-US" sz="3200" dirty="0">
                <a:solidFill>
                  <a:schemeClr val="tx1">
                    <a:lumMod val="50000"/>
                  </a:schemeClr>
                </a:solidFill>
                <a:latin typeface="+mn-lt"/>
              </a:rPr>
              <a:t>Malnutrition</a:t>
            </a:r>
          </a:p>
          <a:p>
            <a:pPr marL="685785" lvl="2" indent="-342893"/>
            <a:r>
              <a:rPr lang="en-US" sz="3200" dirty="0">
                <a:solidFill>
                  <a:schemeClr val="tx1">
                    <a:lumMod val="50000"/>
                  </a:schemeClr>
                </a:solidFill>
                <a:latin typeface="+mn-lt"/>
              </a:rPr>
              <a:t>Sleep deprivation</a:t>
            </a:r>
          </a:p>
          <a:p>
            <a:pPr marL="685785" lvl="2" indent="-342893"/>
            <a:r>
              <a:rPr lang="en-US" sz="3200" dirty="0">
                <a:solidFill>
                  <a:schemeClr val="tx1">
                    <a:lumMod val="50000"/>
                  </a:schemeClr>
                </a:solidFill>
                <a:latin typeface="+mn-lt"/>
              </a:rPr>
              <a:t>Extreme stress</a:t>
            </a:r>
          </a:p>
          <a:p>
            <a:pPr marL="685785" lvl="2" indent="-342893"/>
            <a:r>
              <a:rPr lang="en-US" sz="3200" dirty="0">
                <a:solidFill>
                  <a:schemeClr val="tx1">
                    <a:lumMod val="50000"/>
                  </a:schemeClr>
                </a:solidFill>
                <a:latin typeface="+mn-lt"/>
              </a:rPr>
              <a:t>Untreated bodily injuries </a:t>
            </a:r>
          </a:p>
          <a:p>
            <a:pPr marL="685785" lvl="2" indent="-342893"/>
            <a:r>
              <a:rPr lang="en-US" sz="3200" dirty="0">
                <a:solidFill>
                  <a:schemeClr val="tx1">
                    <a:lumMod val="50000"/>
                  </a:schemeClr>
                </a:solidFill>
                <a:latin typeface="+mn-lt"/>
              </a:rPr>
              <a:t>Neglect of underlying medical conditions </a:t>
            </a:r>
          </a:p>
          <a:p>
            <a:pPr marL="498337" lvl="3" indent="0">
              <a:buNone/>
            </a:pPr>
            <a:endParaRPr lang="en-US" sz="2800" dirty="0"/>
          </a:p>
          <a:p>
            <a:pPr marL="0" lvl="1" indent="0">
              <a:buNone/>
            </a:pPr>
            <a:endParaRPr lang="en-US" sz="3600" dirty="0"/>
          </a:p>
          <a:p>
            <a:endParaRPr lang="en-US" dirty="0"/>
          </a:p>
        </p:txBody>
      </p:sp>
      <p:sp>
        <p:nvSpPr>
          <p:cNvPr id="4" name="TextBox 3"/>
          <p:cNvSpPr txBox="1"/>
          <p:nvPr/>
        </p:nvSpPr>
        <p:spPr>
          <a:xfrm>
            <a:off x="7374194" y="6550521"/>
            <a:ext cx="1752600" cy="276997"/>
          </a:xfrm>
          <a:prstGeom prst="rect">
            <a:avLst/>
          </a:prstGeom>
          <a:noFill/>
        </p:spPr>
        <p:txBody>
          <a:bodyPr wrap="square" lIns="91438" tIns="45719" rIns="91438" bIns="45719" rtlCol="0">
            <a:spAutoFit/>
          </a:bodyPr>
          <a:lstStyle/>
          <a:p>
            <a:r>
              <a:rPr lang="en-US" sz="1200" dirty="0"/>
              <a:t>Farley, M. 2008, APSAC</a:t>
            </a:r>
          </a:p>
        </p:txBody>
      </p:sp>
    </p:spTree>
    <p:extLst>
      <p:ext uri="{BB962C8B-B14F-4D97-AF65-F5344CB8AC3E}">
        <p14:creationId xmlns:p14="http://schemas.microsoft.com/office/powerpoint/2010/main" val="39612523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Follow-up Care</a:t>
            </a:r>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3600" dirty="0">
                <a:solidFill>
                  <a:schemeClr val="tx1">
                    <a:lumMod val="50000"/>
                  </a:schemeClr>
                </a:solidFill>
                <a:latin typeface="+mn-lt"/>
              </a:rPr>
              <a:t>How can we follow these clients?</a:t>
            </a:r>
          </a:p>
          <a:p>
            <a:pPr marL="285744" indent="-285744">
              <a:buFont typeface="Arial" panose="020B0604020202020204" pitchFamily="34" charset="0"/>
              <a:buChar char="•"/>
            </a:pPr>
            <a:r>
              <a:rPr lang="en-US" sz="3600" dirty="0">
                <a:solidFill>
                  <a:schemeClr val="tx1">
                    <a:lumMod val="50000"/>
                  </a:schemeClr>
                </a:solidFill>
                <a:latin typeface="+mn-lt"/>
              </a:rPr>
              <a:t>How should we follow these clients?</a:t>
            </a:r>
          </a:p>
          <a:p>
            <a:pPr marL="285744" indent="-285744">
              <a:buFont typeface="Arial" panose="020B0604020202020204" pitchFamily="34" charset="0"/>
              <a:buChar char="•"/>
            </a:pPr>
            <a:r>
              <a:rPr lang="en-US" sz="3600" dirty="0">
                <a:solidFill>
                  <a:schemeClr val="tx1">
                    <a:lumMod val="50000"/>
                  </a:schemeClr>
                </a:solidFill>
                <a:latin typeface="+mn-lt"/>
              </a:rPr>
              <a:t>What are their specific medical needs?</a:t>
            </a:r>
          </a:p>
          <a:p>
            <a:pPr marL="285744" indent="-285744">
              <a:buFont typeface="Arial" panose="020B0604020202020204" pitchFamily="34" charset="0"/>
              <a:buChar char="•"/>
            </a:pPr>
            <a:r>
              <a:rPr lang="en-US" sz="3600" dirty="0">
                <a:solidFill>
                  <a:schemeClr val="tx1">
                    <a:lumMod val="50000"/>
                  </a:schemeClr>
                </a:solidFill>
                <a:latin typeface="+mn-lt"/>
              </a:rPr>
              <a:t>What are their specific </a:t>
            </a:r>
            <a:r>
              <a:rPr lang="en-US" sz="3600" i="1" dirty="0">
                <a:solidFill>
                  <a:schemeClr val="tx1">
                    <a:lumMod val="50000"/>
                  </a:schemeClr>
                </a:solidFill>
                <a:latin typeface="+mn-lt"/>
              </a:rPr>
              <a:t>psychological needs</a:t>
            </a:r>
            <a:r>
              <a:rPr lang="en-US" sz="3600" dirty="0">
                <a:solidFill>
                  <a:schemeClr val="tx1">
                    <a:lumMod val="50000"/>
                  </a:schemeClr>
                </a:solidFill>
                <a:latin typeface="+mn-lt"/>
              </a:rPr>
              <a:t>?</a:t>
            </a:r>
          </a:p>
          <a:p>
            <a:pPr marL="285744" indent="-285744">
              <a:buFont typeface="Arial" panose="020B0604020202020204" pitchFamily="34" charset="0"/>
              <a:buChar char="•"/>
            </a:pPr>
            <a:r>
              <a:rPr lang="en-US" sz="3600" dirty="0">
                <a:solidFill>
                  <a:schemeClr val="tx1">
                    <a:lumMod val="50000"/>
                  </a:schemeClr>
                </a:solidFill>
                <a:latin typeface="+mn-lt"/>
              </a:rPr>
              <a:t>What about their safety?  </a:t>
            </a:r>
          </a:p>
          <a:p>
            <a:endParaRPr lang="en-US" dirty="0"/>
          </a:p>
        </p:txBody>
      </p:sp>
    </p:spTree>
    <p:extLst>
      <p:ext uri="{BB962C8B-B14F-4D97-AF65-F5344CB8AC3E}">
        <p14:creationId xmlns:p14="http://schemas.microsoft.com/office/powerpoint/2010/main" val="308470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5528"/>
          </a:xfrm>
        </p:spPr>
        <p:txBody>
          <a:bodyPr/>
          <a:lstStyle/>
          <a:p>
            <a:pPr algn="ctr"/>
            <a:r>
              <a:rPr lang="en-US" sz="6600" dirty="0"/>
              <a:t>Sex Trafficking</a:t>
            </a:r>
          </a:p>
        </p:txBody>
      </p:sp>
      <p:cxnSp>
        <p:nvCxnSpPr>
          <p:cNvPr id="13" name="Straight Arrow Connector 12"/>
          <p:cNvCxnSpPr/>
          <p:nvPr/>
        </p:nvCxnSpPr>
        <p:spPr bwMode="auto">
          <a:xfrm flipH="1">
            <a:off x="2286000" y="990600"/>
            <a:ext cx="609600" cy="45720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a:off x="5638800" y="990600"/>
            <a:ext cx="609600" cy="45720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74306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Follow-up Care: Medical Intervention </a:t>
            </a:r>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3600" dirty="0">
                <a:solidFill>
                  <a:schemeClr val="tx1">
                    <a:lumMod val="50000"/>
                  </a:schemeClr>
                </a:solidFill>
                <a:latin typeface="+mn-lt"/>
              </a:rPr>
              <a:t>Contraception </a:t>
            </a:r>
          </a:p>
          <a:p>
            <a:pPr marL="285744" indent="-285744">
              <a:buFont typeface="Arial" panose="020B0604020202020204" pitchFamily="34" charset="0"/>
              <a:buChar char="•"/>
            </a:pPr>
            <a:r>
              <a:rPr lang="en-US" sz="3600" dirty="0">
                <a:solidFill>
                  <a:schemeClr val="tx1">
                    <a:lumMod val="50000"/>
                  </a:schemeClr>
                </a:solidFill>
                <a:latin typeface="+mn-lt"/>
              </a:rPr>
              <a:t>STI screening and treatment </a:t>
            </a:r>
          </a:p>
          <a:p>
            <a:pPr marL="285744" indent="-285744">
              <a:buFont typeface="Arial" panose="020B0604020202020204" pitchFamily="34" charset="0"/>
              <a:buChar char="•"/>
            </a:pPr>
            <a:r>
              <a:rPr lang="en-US" sz="3600" dirty="0">
                <a:solidFill>
                  <a:schemeClr val="tx1">
                    <a:lumMod val="50000"/>
                  </a:schemeClr>
                </a:solidFill>
                <a:latin typeface="+mn-lt"/>
              </a:rPr>
              <a:t>General medical care</a:t>
            </a:r>
          </a:p>
          <a:p>
            <a:pPr lvl="2"/>
            <a:r>
              <a:rPr lang="en-US" sz="3200" dirty="0">
                <a:solidFill>
                  <a:schemeClr val="tx1">
                    <a:lumMod val="50000"/>
                  </a:schemeClr>
                </a:solidFill>
                <a:latin typeface="+mn-lt"/>
              </a:rPr>
              <a:t>Ex. dental referral </a:t>
            </a:r>
          </a:p>
          <a:p>
            <a:pPr marL="0" lvl="1" indent="0">
              <a:buNone/>
            </a:pPr>
            <a:endParaRPr lang="en-US" sz="3200" dirty="0">
              <a:solidFill>
                <a:schemeClr val="tx1">
                  <a:lumMod val="50000"/>
                </a:schemeClr>
              </a:solidFill>
              <a:latin typeface="+mn-lt"/>
            </a:endParaRPr>
          </a:p>
        </p:txBody>
      </p:sp>
    </p:spTree>
    <p:extLst>
      <p:ext uri="{BB962C8B-B14F-4D97-AF65-F5344CB8AC3E}">
        <p14:creationId xmlns:p14="http://schemas.microsoft.com/office/powerpoint/2010/main" val="9377897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Follow-up Care: Intervention </a:t>
            </a:r>
          </a:p>
        </p:txBody>
      </p:sp>
      <p:sp>
        <p:nvSpPr>
          <p:cNvPr id="3" name="Content Placeholder 2"/>
          <p:cNvSpPr>
            <a:spLocks noGrp="1"/>
          </p:cNvSpPr>
          <p:nvPr>
            <p:ph idx="1"/>
          </p:nvPr>
        </p:nvSpPr>
        <p:spPr/>
        <p:txBody>
          <a:bodyPr/>
          <a:lstStyle/>
          <a:p>
            <a:pPr lvl="1"/>
            <a:r>
              <a:rPr lang="en-US" sz="3600" dirty="0">
                <a:solidFill>
                  <a:schemeClr val="tx1">
                    <a:lumMod val="50000"/>
                  </a:schemeClr>
                </a:solidFill>
                <a:latin typeface="+mn-lt"/>
              </a:rPr>
              <a:t>Contraception </a:t>
            </a:r>
          </a:p>
          <a:p>
            <a:pPr lvl="1"/>
            <a:r>
              <a:rPr lang="en-US" sz="3600" dirty="0">
                <a:solidFill>
                  <a:schemeClr val="tx1">
                    <a:lumMod val="50000"/>
                  </a:schemeClr>
                </a:solidFill>
                <a:latin typeface="+mn-lt"/>
              </a:rPr>
              <a:t>LARC (long acting reversible contraception) </a:t>
            </a:r>
          </a:p>
          <a:p>
            <a:pPr lvl="4"/>
            <a:r>
              <a:rPr lang="en-US" sz="3200" dirty="0">
                <a:solidFill>
                  <a:schemeClr val="tx1">
                    <a:lumMod val="50000"/>
                  </a:schemeClr>
                </a:solidFill>
                <a:latin typeface="+mn-lt"/>
              </a:rPr>
              <a:t>IUD, </a:t>
            </a:r>
            <a:r>
              <a:rPr lang="en-US" sz="3200" dirty="0" err="1">
                <a:solidFill>
                  <a:schemeClr val="tx1">
                    <a:lumMod val="50000"/>
                  </a:schemeClr>
                </a:solidFill>
                <a:latin typeface="+mn-lt"/>
              </a:rPr>
              <a:t>Nexplanon</a:t>
            </a:r>
            <a:r>
              <a:rPr lang="en-US" sz="3200" dirty="0">
                <a:solidFill>
                  <a:schemeClr val="tx1">
                    <a:lumMod val="50000"/>
                  </a:schemeClr>
                </a:solidFill>
                <a:latin typeface="+mn-lt"/>
              </a:rPr>
              <a:t> </a:t>
            </a:r>
          </a:p>
          <a:p>
            <a:pPr lvl="4"/>
            <a:r>
              <a:rPr lang="en-US" sz="3200" dirty="0">
                <a:solidFill>
                  <a:schemeClr val="tx1">
                    <a:lumMod val="50000"/>
                  </a:schemeClr>
                </a:solidFill>
                <a:latin typeface="+mn-lt"/>
              </a:rPr>
              <a:t>&lt;0.1% failure </a:t>
            </a:r>
          </a:p>
          <a:p>
            <a:pPr lvl="1"/>
            <a:r>
              <a:rPr lang="en-US" sz="3600" dirty="0" err="1">
                <a:solidFill>
                  <a:schemeClr val="tx1">
                    <a:lumMod val="50000"/>
                  </a:schemeClr>
                </a:solidFill>
                <a:latin typeface="+mn-lt"/>
              </a:rPr>
              <a:t>Nexplanon</a:t>
            </a:r>
            <a:endParaRPr lang="en-US" sz="3600" dirty="0">
              <a:solidFill>
                <a:schemeClr val="tx1">
                  <a:lumMod val="50000"/>
                </a:schemeClr>
              </a:solidFill>
              <a:latin typeface="+mn-lt"/>
            </a:endParaRPr>
          </a:p>
          <a:p>
            <a:pPr lvl="4"/>
            <a:r>
              <a:rPr lang="en-US" sz="3200" dirty="0">
                <a:solidFill>
                  <a:schemeClr val="tx1">
                    <a:lumMod val="50000"/>
                  </a:schemeClr>
                </a:solidFill>
                <a:latin typeface="+mn-lt"/>
              </a:rPr>
              <a:t>Prevents pregnancy for 3 years  </a:t>
            </a:r>
          </a:p>
        </p:txBody>
      </p:sp>
      <p:pic>
        <p:nvPicPr>
          <p:cNvPr id="18434" name="Picture 2" descr="http://arentzlaw.com/wp-content/uploads/2015/11/Arentz-Law-Nexplan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5105401"/>
            <a:ext cx="2265528" cy="16182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6858001" y="4648200"/>
            <a:ext cx="1661159" cy="762000"/>
          </a:xfrm>
          <a:prstGeom prst="rect">
            <a:avLst/>
          </a:prstGeom>
          <a:solidFill>
            <a:schemeClr val="bg1"/>
          </a:solidFill>
          <a:ln w="12700" cap="flat" cmpd="sng" algn="ctr">
            <a:solidFill>
              <a:schemeClr val="bg1"/>
            </a:solidFill>
            <a:prstDash val="solid"/>
            <a:round/>
            <a:headEnd type="none" w="sm" len="sm"/>
            <a:tailEnd type="none" w="sm" len="sm"/>
          </a:ln>
          <a:effectLst/>
          <a:extLst/>
        </p:spPr>
        <p:txBody>
          <a:bodyPr vert="horz" wrap="square" lIns="91438" tIns="45719" rIns="91438" bIns="45719" numCol="1" rtlCol="0" anchor="t" anchorCtr="0" compatLnSpc="1">
            <a:prstTxWarp prst="textNoShape">
              <a:avLst/>
            </a:prstTxWarp>
          </a:bodyPr>
          <a:lstStyle/>
          <a:p>
            <a:pPr eaLnBrk="0" fontAlgn="base" hangingPunct="0">
              <a:spcBef>
                <a:spcPct val="0"/>
              </a:spcBef>
              <a:spcAft>
                <a:spcPct val="0"/>
              </a:spcAft>
            </a:pPr>
            <a:endParaRPr lang="en-US" sz="3600">
              <a:latin typeface="Times New Roman" pitchFamily="18" charset="0"/>
            </a:endParaRPr>
          </a:p>
        </p:txBody>
      </p:sp>
    </p:spTree>
    <p:extLst>
      <p:ext uri="{BB962C8B-B14F-4D97-AF65-F5344CB8AC3E}">
        <p14:creationId xmlns:p14="http://schemas.microsoft.com/office/powerpoint/2010/main" val="8221302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Important Ingredient for Follow-up?</a:t>
            </a:r>
          </a:p>
        </p:txBody>
      </p:sp>
      <p:sp>
        <p:nvSpPr>
          <p:cNvPr id="3" name="Content Placeholder 2"/>
          <p:cNvSpPr>
            <a:spLocks noGrp="1"/>
          </p:cNvSpPr>
          <p:nvPr>
            <p:ph idx="1"/>
          </p:nvPr>
        </p:nvSpPr>
        <p:spPr/>
        <p:txBody>
          <a:bodyPr/>
          <a:lstStyle/>
          <a:p>
            <a:pPr algn="ctr"/>
            <a:endParaRPr lang="en-US" sz="3600" b="1" dirty="0">
              <a:solidFill>
                <a:schemeClr val="tx1">
                  <a:lumMod val="50000"/>
                </a:schemeClr>
              </a:solidFill>
              <a:latin typeface="+mn-lt"/>
            </a:endParaRPr>
          </a:p>
          <a:p>
            <a:pPr algn="ctr"/>
            <a:r>
              <a:rPr lang="en-US" sz="3600" b="1" dirty="0">
                <a:solidFill>
                  <a:schemeClr val="tx1">
                    <a:lumMod val="50000"/>
                  </a:schemeClr>
                </a:solidFill>
                <a:latin typeface="+mn-lt"/>
              </a:rPr>
              <a:t>GAIN RAPPORT AND TRUST </a:t>
            </a:r>
          </a:p>
        </p:txBody>
      </p:sp>
      <p:pic>
        <p:nvPicPr>
          <p:cNvPr id="6146" name="Picture 2" descr="Image result for large pot"/>
          <p:cNvPicPr>
            <a:picLocks noChangeAspect="1" noChangeArrowheads="1"/>
          </p:cNvPicPr>
          <p:nvPr/>
        </p:nvPicPr>
        <p:blipFill rotWithShape="1">
          <a:blip r:embed="rId3">
            <a:extLst>
              <a:ext uri="{28A0092B-C50C-407E-A947-70E740481C1C}">
                <a14:useLocalDpi xmlns:a14="http://schemas.microsoft.com/office/drawing/2010/main" val="0"/>
              </a:ext>
            </a:extLst>
          </a:blip>
          <a:srcRect t="3673" b="6214"/>
          <a:stretch/>
        </p:blipFill>
        <p:spPr bwMode="auto">
          <a:xfrm>
            <a:off x="2286000" y="2806700"/>
            <a:ext cx="4495800" cy="405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33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Gaining Rapport </a:t>
            </a:r>
          </a:p>
        </p:txBody>
      </p:sp>
      <p:sp>
        <p:nvSpPr>
          <p:cNvPr id="3" name="Content Placeholder 2"/>
          <p:cNvSpPr>
            <a:spLocks noGrp="1"/>
          </p:cNvSpPr>
          <p:nvPr>
            <p:ph idx="1"/>
          </p:nvPr>
        </p:nvSpPr>
        <p:spPr/>
        <p:txBody>
          <a:bodyPr/>
          <a:lstStyle/>
          <a:p>
            <a:pPr marL="457190" indent="-457190">
              <a:buFont typeface="Arial" panose="020B0604020202020204" pitchFamily="34" charset="0"/>
              <a:buChar char="•"/>
            </a:pPr>
            <a:r>
              <a:rPr lang="en-US" sz="3700" dirty="0">
                <a:solidFill>
                  <a:schemeClr val="tx1">
                    <a:lumMod val="50000"/>
                  </a:schemeClr>
                </a:solidFill>
                <a:latin typeface="+mn-lt"/>
              </a:rPr>
              <a:t>Expect lies </a:t>
            </a:r>
          </a:p>
          <a:p>
            <a:pPr lvl="4"/>
            <a:r>
              <a:rPr lang="en-US" sz="3700" dirty="0">
                <a:solidFill>
                  <a:schemeClr val="tx1">
                    <a:lumMod val="50000"/>
                  </a:schemeClr>
                </a:solidFill>
                <a:latin typeface="+mn-lt"/>
              </a:rPr>
              <a:t>True story may not emerge until there have been multiple encounters, or ever! </a:t>
            </a:r>
          </a:p>
          <a:p>
            <a:pPr marL="457190" indent="-457190">
              <a:buFont typeface="Arial" panose="020B0604020202020204" pitchFamily="34" charset="0"/>
              <a:buChar char="•"/>
            </a:pPr>
            <a:r>
              <a:rPr lang="en-US" sz="3700" dirty="0">
                <a:solidFill>
                  <a:schemeClr val="tx1">
                    <a:lumMod val="50000"/>
                  </a:schemeClr>
                </a:solidFill>
                <a:latin typeface="+mn-lt"/>
              </a:rPr>
              <a:t>Do not dispute facts</a:t>
            </a:r>
          </a:p>
          <a:p>
            <a:pPr marL="457190" indent="-457190">
              <a:buFont typeface="Arial" panose="020B0604020202020204" pitchFamily="34" charset="0"/>
              <a:buChar char="•"/>
            </a:pPr>
            <a:r>
              <a:rPr lang="en-US" sz="3700" dirty="0">
                <a:solidFill>
                  <a:schemeClr val="tx1">
                    <a:lumMod val="50000"/>
                  </a:schemeClr>
                </a:solidFill>
                <a:latin typeface="+mn-lt"/>
              </a:rPr>
              <a:t>Do not judge </a:t>
            </a:r>
            <a:endParaRPr lang="en-US" sz="3700" dirty="0"/>
          </a:p>
        </p:txBody>
      </p:sp>
    </p:spTree>
    <p:extLst>
      <p:ext uri="{BB962C8B-B14F-4D97-AF65-F5344CB8AC3E}">
        <p14:creationId xmlns:p14="http://schemas.microsoft.com/office/powerpoint/2010/main" val="223878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NOT</a:t>
            </a:r>
          </a:p>
        </p:txBody>
      </p:sp>
      <p:sp>
        <p:nvSpPr>
          <p:cNvPr id="4" name="Content Placeholder 2"/>
          <p:cNvSpPr>
            <a:spLocks noGrp="1"/>
          </p:cNvSpPr>
          <p:nvPr>
            <p:ph idx="1"/>
          </p:nvPr>
        </p:nvSpPr>
        <p:spPr/>
        <p:txBody>
          <a:bodyPr>
            <a:normAutofit/>
          </a:bodyPr>
          <a:lstStyle/>
          <a:p>
            <a:pPr marL="342893" lvl="1" indent="-342893">
              <a:lnSpc>
                <a:spcPct val="80000"/>
              </a:lnSpc>
              <a:buClr>
                <a:srgbClr val="333333"/>
              </a:buClr>
              <a:buSzPct val="70000"/>
              <a:buFontTx/>
              <a:buChar char="•"/>
              <a:defRPr/>
            </a:pPr>
            <a:r>
              <a:rPr lang="en-US" sz="3200" dirty="0">
                <a:solidFill>
                  <a:schemeClr val="tx1">
                    <a:lumMod val="50000"/>
                  </a:schemeClr>
                </a:solidFill>
                <a:latin typeface="+mn-lt"/>
              </a:rPr>
              <a:t>Try to rescue the client</a:t>
            </a:r>
          </a:p>
          <a:p>
            <a:pPr marL="342893" lvl="1" indent="-342893">
              <a:lnSpc>
                <a:spcPct val="80000"/>
              </a:lnSpc>
              <a:buClr>
                <a:srgbClr val="333333"/>
              </a:buClr>
              <a:buSzPct val="70000"/>
              <a:buFontTx/>
              <a:buChar char="•"/>
              <a:defRPr/>
            </a:pPr>
            <a:endParaRPr lang="en-US" sz="3200" dirty="0">
              <a:cs typeface="+mn-cs"/>
            </a:endParaRPr>
          </a:p>
          <a:p>
            <a:pPr marL="0" lvl="1" indent="0">
              <a:lnSpc>
                <a:spcPct val="80000"/>
              </a:lnSpc>
              <a:buClr>
                <a:srgbClr val="333333"/>
              </a:buClr>
              <a:buSzPct val="70000"/>
              <a:buNone/>
              <a:defRPr/>
            </a:pPr>
            <a:endParaRPr lang="en-US" sz="3200" dirty="0">
              <a:cs typeface="+mn-cs"/>
            </a:endParaRPr>
          </a:p>
          <a:p>
            <a:pPr marL="342893" lvl="1" indent="-342893">
              <a:lnSpc>
                <a:spcPct val="80000"/>
              </a:lnSpc>
              <a:buClr>
                <a:srgbClr val="333333"/>
              </a:buClr>
              <a:buSzPct val="70000"/>
              <a:buFontTx/>
              <a:buChar char="•"/>
              <a:defRPr/>
            </a:pPr>
            <a:endParaRPr lang="en-US" sz="3200" dirty="0"/>
          </a:p>
          <a:p>
            <a:pPr marL="342893" lvl="1" indent="-342893">
              <a:lnSpc>
                <a:spcPct val="80000"/>
              </a:lnSpc>
              <a:buClr>
                <a:srgbClr val="333333"/>
              </a:buClr>
              <a:buSzPct val="70000"/>
              <a:buFontTx/>
              <a:buChar char="•"/>
              <a:defRPr/>
            </a:pPr>
            <a:endParaRPr lang="en-US" sz="3200" dirty="0"/>
          </a:p>
          <a:p>
            <a:pPr marL="342893" lvl="1" indent="-342893">
              <a:lnSpc>
                <a:spcPct val="80000"/>
              </a:lnSpc>
              <a:buClr>
                <a:srgbClr val="333333"/>
              </a:buClr>
              <a:buSzPct val="70000"/>
              <a:buFontTx/>
              <a:buChar char="•"/>
              <a:defRPr/>
            </a:pPr>
            <a:endParaRPr lang="en-US" sz="3200" dirty="0"/>
          </a:p>
          <a:p>
            <a:pPr marL="0" lvl="1" indent="0">
              <a:lnSpc>
                <a:spcPct val="80000"/>
              </a:lnSpc>
              <a:buClr>
                <a:srgbClr val="333333"/>
              </a:buClr>
              <a:buSzPct val="70000"/>
              <a:buNone/>
              <a:defRPr/>
            </a:pPr>
            <a:endParaRPr lang="en-US" sz="32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895600"/>
            <a:ext cx="5807319"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2476500"/>
            <a:ext cx="382323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36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NOT</a:t>
            </a:r>
          </a:p>
        </p:txBody>
      </p:sp>
      <p:sp>
        <p:nvSpPr>
          <p:cNvPr id="4" name="Content Placeholder 2"/>
          <p:cNvSpPr>
            <a:spLocks noGrp="1"/>
          </p:cNvSpPr>
          <p:nvPr>
            <p:ph idx="1"/>
          </p:nvPr>
        </p:nvSpPr>
        <p:spPr/>
        <p:txBody>
          <a:bodyPr>
            <a:normAutofit/>
          </a:bodyPr>
          <a:lstStyle/>
          <a:p>
            <a:pPr marL="342893" lvl="1" indent="-342893">
              <a:lnSpc>
                <a:spcPct val="80000"/>
              </a:lnSpc>
              <a:buClr>
                <a:srgbClr val="333333"/>
              </a:buClr>
              <a:buSzPct val="70000"/>
              <a:buFontTx/>
              <a:buChar char="•"/>
              <a:defRPr/>
            </a:pPr>
            <a:r>
              <a:rPr lang="en-US" sz="3200" dirty="0">
                <a:solidFill>
                  <a:schemeClr val="tx1">
                    <a:lumMod val="50000"/>
                  </a:schemeClr>
                </a:solidFill>
                <a:latin typeface="+mn-lt"/>
              </a:rPr>
              <a:t>Try to rescue the client</a:t>
            </a:r>
          </a:p>
          <a:p>
            <a:pPr marL="342893" lvl="1" indent="-342893">
              <a:lnSpc>
                <a:spcPct val="80000"/>
              </a:lnSpc>
              <a:buClr>
                <a:srgbClr val="333333"/>
              </a:buClr>
              <a:buSzPct val="70000"/>
              <a:buFontTx/>
              <a:buChar char="•"/>
              <a:defRPr/>
            </a:pPr>
            <a:endParaRPr lang="en-US" sz="3200" dirty="0">
              <a:cs typeface="+mn-cs"/>
            </a:endParaRPr>
          </a:p>
          <a:p>
            <a:pPr marL="0" lvl="1" indent="0">
              <a:lnSpc>
                <a:spcPct val="80000"/>
              </a:lnSpc>
              <a:buClr>
                <a:srgbClr val="333333"/>
              </a:buClr>
              <a:buSzPct val="70000"/>
              <a:buNone/>
              <a:defRPr/>
            </a:pPr>
            <a:endParaRPr lang="en-US" sz="3200" dirty="0">
              <a:cs typeface="+mn-cs"/>
            </a:endParaRPr>
          </a:p>
          <a:p>
            <a:pPr marL="342893" lvl="1" indent="-342893">
              <a:lnSpc>
                <a:spcPct val="80000"/>
              </a:lnSpc>
              <a:buClr>
                <a:srgbClr val="333333"/>
              </a:buClr>
              <a:buSzPct val="70000"/>
              <a:buFontTx/>
              <a:buChar char="•"/>
              <a:defRPr/>
            </a:pPr>
            <a:endParaRPr lang="en-US" sz="3200" dirty="0"/>
          </a:p>
          <a:p>
            <a:pPr marL="342893" lvl="1" indent="-342893">
              <a:lnSpc>
                <a:spcPct val="80000"/>
              </a:lnSpc>
              <a:buClr>
                <a:srgbClr val="333333"/>
              </a:buClr>
              <a:buSzPct val="70000"/>
              <a:buFontTx/>
              <a:buChar char="•"/>
              <a:defRPr/>
            </a:pPr>
            <a:endParaRPr lang="en-US" sz="3200" dirty="0"/>
          </a:p>
          <a:p>
            <a:pPr marL="342893" lvl="1" indent="-342893">
              <a:lnSpc>
                <a:spcPct val="80000"/>
              </a:lnSpc>
              <a:buClr>
                <a:srgbClr val="333333"/>
              </a:buClr>
              <a:buSzPct val="70000"/>
              <a:buFontTx/>
              <a:buChar char="•"/>
              <a:defRPr/>
            </a:pPr>
            <a:endParaRPr lang="en-US" sz="3200" dirty="0"/>
          </a:p>
          <a:p>
            <a:pPr marL="0" lvl="1" indent="0">
              <a:lnSpc>
                <a:spcPct val="80000"/>
              </a:lnSpc>
              <a:buClr>
                <a:srgbClr val="333333"/>
              </a:buClr>
              <a:buSzPct val="70000"/>
              <a:buNone/>
              <a:defRPr/>
            </a:pPr>
            <a:endParaRPr lang="en-US" sz="3200"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514599"/>
            <a:ext cx="5410200" cy="3617105"/>
          </a:xfrm>
          <a:prstGeom prst="rect">
            <a:avLst/>
          </a:prstGeom>
        </p:spPr>
      </p:pic>
    </p:spTree>
    <p:extLst>
      <p:ext uri="{BB962C8B-B14F-4D97-AF65-F5344CB8AC3E}">
        <p14:creationId xmlns:p14="http://schemas.microsoft.com/office/powerpoint/2010/main" val="4394464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schemeClr>
        </a:solidFill>
        <a:effectLst/>
      </p:bgPr>
    </p:bg>
    <p:spTree>
      <p:nvGrpSpPr>
        <p:cNvPr id="1" name=""/>
        <p:cNvGrpSpPr/>
        <p:nvPr/>
      </p:nvGrpSpPr>
      <p:grpSpPr>
        <a:xfrm>
          <a:off x="0" y="0"/>
          <a:ext cx="0" cy="0"/>
          <a:chOff x="0" y="0"/>
          <a:chExt cx="0" cy="0"/>
        </a:xfrm>
      </p:grpSpPr>
      <p:pic>
        <p:nvPicPr>
          <p:cNvPr id="7170" name="Picture 2" descr="Image result for uncomfor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609600"/>
            <a:ext cx="6950075" cy="579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683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Follow-up Care: Psychological </a:t>
            </a:r>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3600" dirty="0">
                <a:solidFill>
                  <a:schemeClr val="tx1">
                    <a:lumMod val="50000"/>
                  </a:schemeClr>
                </a:solidFill>
                <a:latin typeface="+mn-lt"/>
              </a:rPr>
              <a:t>Ongoing safety assessments</a:t>
            </a:r>
          </a:p>
          <a:p>
            <a:pPr marL="285744" indent="-285744">
              <a:buFont typeface="Arial" panose="020B0604020202020204" pitchFamily="34" charset="0"/>
              <a:buChar char="•"/>
            </a:pPr>
            <a:r>
              <a:rPr lang="en-US" sz="3600" dirty="0">
                <a:solidFill>
                  <a:schemeClr val="tx1">
                    <a:lumMod val="50000"/>
                  </a:schemeClr>
                </a:solidFill>
                <a:latin typeface="+mn-lt"/>
              </a:rPr>
              <a:t>Ongoing assessment of needs </a:t>
            </a:r>
          </a:p>
          <a:p>
            <a:pPr marL="285744" indent="-285744">
              <a:buFont typeface="Arial" panose="020B0604020202020204" pitchFamily="34" charset="0"/>
              <a:buChar char="•"/>
            </a:pPr>
            <a:r>
              <a:rPr lang="en-US" sz="3600" dirty="0">
                <a:solidFill>
                  <a:schemeClr val="tx1">
                    <a:lumMod val="50000"/>
                  </a:schemeClr>
                </a:solidFill>
                <a:latin typeface="+mn-lt"/>
              </a:rPr>
              <a:t>Ongoing assessment for Suicidal Ideation, Homicidal Ideation, Self Injurious Behaviors </a:t>
            </a:r>
          </a:p>
          <a:p>
            <a:endParaRPr lang="en-US" dirty="0"/>
          </a:p>
        </p:txBody>
      </p:sp>
    </p:spTree>
    <p:extLst>
      <p:ext uri="{BB962C8B-B14F-4D97-AF65-F5344CB8AC3E}">
        <p14:creationId xmlns:p14="http://schemas.microsoft.com/office/powerpoint/2010/main" val="6016231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Follow-up: Psychological </a:t>
            </a:r>
          </a:p>
        </p:txBody>
      </p:sp>
      <p:sp>
        <p:nvSpPr>
          <p:cNvPr id="3" name="Content Placeholder 2"/>
          <p:cNvSpPr>
            <a:spLocks noGrp="1"/>
          </p:cNvSpPr>
          <p:nvPr>
            <p:ph idx="1"/>
          </p:nvPr>
        </p:nvSpPr>
        <p:spPr/>
        <p:txBody>
          <a:bodyPr/>
          <a:lstStyle/>
          <a:p>
            <a:pPr marL="342893" indent="-342893">
              <a:buFont typeface="Arial" panose="020B0604020202020204" pitchFamily="34" charset="0"/>
              <a:buChar char="•"/>
            </a:pPr>
            <a:r>
              <a:rPr lang="en-US" sz="3200" dirty="0">
                <a:solidFill>
                  <a:schemeClr val="tx1">
                    <a:lumMod val="50000"/>
                  </a:schemeClr>
                </a:solidFill>
                <a:latin typeface="+mn-lt"/>
              </a:rPr>
              <a:t>Victims of Trafficking are at risk for: </a:t>
            </a:r>
          </a:p>
          <a:p>
            <a:pPr lvl="4"/>
            <a:r>
              <a:rPr lang="en-US" sz="3000" dirty="0">
                <a:solidFill>
                  <a:schemeClr val="tx1">
                    <a:lumMod val="50000"/>
                  </a:schemeClr>
                </a:solidFill>
                <a:latin typeface="+mn-lt"/>
              </a:rPr>
              <a:t>Mood disorders</a:t>
            </a:r>
          </a:p>
          <a:p>
            <a:pPr lvl="4"/>
            <a:r>
              <a:rPr lang="en-US" sz="3000" dirty="0">
                <a:solidFill>
                  <a:schemeClr val="tx1">
                    <a:lumMod val="50000"/>
                  </a:schemeClr>
                </a:solidFill>
                <a:latin typeface="+mn-lt"/>
              </a:rPr>
              <a:t>Anxiety disorders</a:t>
            </a:r>
          </a:p>
          <a:p>
            <a:pPr lvl="4"/>
            <a:r>
              <a:rPr lang="en-US" sz="3000" dirty="0">
                <a:solidFill>
                  <a:schemeClr val="tx1">
                    <a:lumMod val="50000"/>
                  </a:schemeClr>
                </a:solidFill>
                <a:latin typeface="+mn-lt"/>
              </a:rPr>
              <a:t>Dissociative disorders</a:t>
            </a:r>
          </a:p>
          <a:p>
            <a:pPr lvl="4"/>
            <a:r>
              <a:rPr lang="en-US" sz="3000" dirty="0">
                <a:solidFill>
                  <a:schemeClr val="tx1">
                    <a:lumMod val="50000"/>
                  </a:schemeClr>
                </a:solidFill>
                <a:latin typeface="+mn-lt"/>
              </a:rPr>
              <a:t>Substance use disorders</a:t>
            </a:r>
          </a:p>
          <a:p>
            <a:pPr lvl="4"/>
            <a:r>
              <a:rPr lang="en-US" sz="3000" dirty="0">
                <a:solidFill>
                  <a:schemeClr val="tx1">
                    <a:lumMod val="50000"/>
                  </a:schemeClr>
                </a:solidFill>
                <a:latin typeface="+mn-lt"/>
              </a:rPr>
              <a:t>Impulse control</a:t>
            </a:r>
          </a:p>
          <a:p>
            <a:pPr lvl="4"/>
            <a:r>
              <a:rPr lang="en-US" sz="3000" dirty="0">
                <a:solidFill>
                  <a:schemeClr val="tx1">
                    <a:lumMod val="50000"/>
                  </a:schemeClr>
                </a:solidFill>
                <a:latin typeface="+mn-lt"/>
              </a:rPr>
              <a:t>Conduct Disorder</a:t>
            </a:r>
          </a:p>
          <a:p>
            <a:pPr lvl="4"/>
            <a:r>
              <a:rPr lang="en-US" sz="3000" dirty="0">
                <a:solidFill>
                  <a:schemeClr val="tx1">
                    <a:lumMod val="50000"/>
                  </a:schemeClr>
                </a:solidFill>
                <a:latin typeface="+mn-lt"/>
              </a:rPr>
              <a:t>ADHD</a:t>
            </a:r>
          </a:p>
          <a:p>
            <a:pPr lvl="4"/>
            <a:r>
              <a:rPr lang="en-US" sz="3000" dirty="0">
                <a:solidFill>
                  <a:schemeClr val="tx1">
                    <a:lumMod val="50000"/>
                  </a:schemeClr>
                </a:solidFill>
                <a:latin typeface="+mn-lt"/>
              </a:rPr>
              <a:t>Antisocial personality traits</a:t>
            </a:r>
          </a:p>
          <a:p>
            <a:pPr lvl="4"/>
            <a:r>
              <a:rPr lang="en-US" sz="3000" dirty="0">
                <a:solidFill>
                  <a:schemeClr val="tx1">
                    <a:lumMod val="50000"/>
                  </a:schemeClr>
                </a:solidFill>
                <a:latin typeface="+mn-lt"/>
              </a:rPr>
              <a:t>PTSD</a:t>
            </a:r>
          </a:p>
          <a:p>
            <a:endParaRPr lang="en-US" dirty="0"/>
          </a:p>
        </p:txBody>
      </p:sp>
      <p:sp>
        <p:nvSpPr>
          <p:cNvPr id="4" name="TextBox 3"/>
          <p:cNvSpPr txBox="1"/>
          <p:nvPr/>
        </p:nvSpPr>
        <p:spPr>
          <a:xfrm>
            <a:off x="7848600" y="6583403"/>
            <a:ext cx="1295400" cy="276997"/>
          </a:xfrm>
          <a:prstGeom prst="rect">
            <a:avLst/>
          </a:prstGeom>
          <a:noFill/>
        </p:spPr>
        <p:txBody>
          <a:bodyPr wrap="square" lIns="91438" tIns="45719" rIns="91438" bIns="45719" rtlCol="0">
            <a:spAutoFit/>
          </a:bodyPr>
          <a:lstStyle/>
          <a:p>
            <a:r>
              <a:rPr lang="en-US" sz="1200" dirty="0"/>
              <a:t>Williamson 2008</a:t>
            </a:r>
          </a:p>
        </p:txBody>
      </p:sp>
    </p:spTree>
    <p:extLst>
      <p:ext uri="{BB962C8B-B14F-4D97-AF65-F5344CB8AC3E}">
        <p14:creationId xmlns:p14="http://schemas.microsoft.com/office/powerpoint/2010/main" val="36588494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Follow-up: Psychological Intervention </a:t>
            </a:r>
          </a:p>
        </p:txBody>
      </p:sp>
      <p:sp>
        <p:nvSpPr>
          <p:cNvPr id="3" name="Content Placeholder 2"/>
          <p:cNvSpPr>
            <a:spLocks noGrp="1"/>
          </p:cNvSpPr>
          <p:nvPr>
            <p:ph idx="1"/>
          </p:nvPr>
        </p:nvSpPr>
        <p:spPr/>
        <p:txBody>
          <a:bodyPr/>
          <a:lstStyle/>
          <a:p>
            <a:pPr marL="571487" indent="-571487">
              <a:buFont typeface="Arial" panose="020B0604020202020204" pitchFamily="34" charset="0"/>
              <a:buChar char="•"/>
            </a:pPr>
            <a:r>
              <a:rPr lang="en-US" sz="3600" b="1" dirty="0">
                <a:solidFill>
                  <a:schemeClr val="tx1">
                    <a:lumMod val="50000"/>
                  </a:schemeClr>
                </a:solidFill>
                <a:latin typeface="+mn-lt"/>
              </a:rPr>
              <a:t>Trauma informed care</a:t>
            </a:r>
          </a:p>
          <a:p>
            <a:pPr lvl="4"/>
            <a:r>
              <a:rPr lang="en-US" sz="3200" dirty="0">
                <a:solidFill>
                  <a:schemeClr val="tx1">
                    <a:lumMod val="50000"/>
                  </a:schemeClr>
                </a:solidFill>
                <a:latin typeface="+mn-lt"/>
              </a:rPr>
              <a:t>Long term, comprehensive care</a:t>
            </a:r>
          </a:p>
          <a:p>
            <a:pPr marL="521196" lvl="4" indent="0">
              <a:buNone/>
            </a:pPr>
            <a:endParaRPr lang="en-US" sz="3200" dirty="0">
              <a:solidFill>
                <a:schemeClr val="tx1">
                  <a:lumMod val="50000"/>
                </a:schemeClr>
              </a:solidFill>
              <a:latin typeface="+mn-lt"/>
            </a:endParaRPr>
          </a:p>
          <a:p>
            <a:pPr marL="571487" indent="-571487">
              <a:buFont typeface="Arial" panose="020B0604020202020204" pitchFamily="34" charset="0"/>
              <a:buChar char="•"/>
            </a:pPr>
            <a:r>
              <a:rPr lang="en-US" sz="3600" b="1" dirty="0">
                <a:solidFill>
                  <a:schemeClr val="tx1">
                    <a:lumMod val="50000"/>
                  </a:schemeClr>
                </a:solidFill>
                <a:latin typeface="+mn-lt"/>
              </a:rPr>
              <a:t>Barriers:</a:t>
            </a:r>
          </a:p>
          <a:p>
            <a:pPr lvl="4"/>
            <a:r>
              <a:rPr lang="en-US" sz="3200" dirty="0">
                <a:solidFill>
                  <a:schemeClr val="tx1">
                    <a:lumMod val="50000"/>
                  </a:schemeClr>
                </a:solidFill>
                <a:latin typeface="+mn-lt"/>
              </a:rPr>
              <a:t>Transient</a:t>
            </a:r>
          </a:p>
          <a:p>
            <a:pPr lvl="4"/>
            <a:r>
              <a:rPr lang="en-US" sz="3200" dirty="0">
                <a:solidFill>
                  <a:schemeClr val="tx1">
                    <a:lumMod val="50000"/>
                  </a:schemeClr>
                </a:solidFill>
                <a:latin typeface="+mn-lt"/>
              </a:rPr>
              <a:t>Have been through counseling before, didn’t work</a:t>
            </a:r>
          </a:p>
          <a:p>
            <a:pPr lvl="4"/>
            <a:r>
              <a:rPr lang="en-US" sz="3200" dirty="0">
                <a:solidFill>
                  <a:schemeClr val="tx1">
                    <a:lumMod val="50000"/>
                  </a:schemeClr>
                </a:solidFill>
                <a:latin typeface="+mn-lt"/>
              </a:rPr>
              <a:t>Do not yet view these behaviors as a problem </a:t>
            </a:r>
          </a:p>
        </p:txBody>
      </p:sp>
    </p:spTree>
    <p:extLst>
      <p:ext uri="{BB962C8B-B14F-4D97-AF65-F5344CB8AC3E}">
        <p14:creationId xmlns:p14="http://schemas.microsoft.com/office/powerpoint/2010/main" val="3326584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795528"/>
          </a:xfrm>
        </p:spPr>
        <p:txBody>
          <a:bodyPr/>
          <a:lstStyle/>
          <a:p>
            <a:pPr algn="ctr"/>
            <a:r>
              <a:rPr lang="en-US" sz="6600" dirty="0"/>
              <a:t>Sex Trafficking</a:t>
            </a:r>
          </a:p>
        </p:txBody>
      </p:sp>
      <p:cxnSp>
        <p:nvCxnSpPr>
          <p:cNvPr id="13" name="Straight Arrow Connector 12"/>
          <p:cNvCxnSpPr/>
          <p:nvPr/>
        </p:nvCxnSpPr>
        <p:spPr bwMode="auto">
          <a:xfrm flipH="1">
            <a:off x="2362200" y="1066800"/>
            <a:ext cx="609600" cy="45720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a:off x="5562600" y="1066800"/>
            <a:ext cx="609600" cy="457200"/>
          </a:xfrm>
          <a:prstGeom prst="straightConnector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Content Placeholder 4"/>
          <p:cNvSpPr>
            <a:spLocks noGrp="1"/>
          </p:cNvSpPr>
          <p:nvPr>
            <p:ph idx="1"/>
          </p:nvPr>
        </p:nvSpPr>
        <p:spPr>
          <a:xfrm>
            <a:off x="381000" y="1524000"/>
            <a:ext cx="3124200" cy="1752600"/>
          </a:xfrm>
          <a:solidFill>
            <a:schemeClr val="tx2">
              <a:lumMod val="10000"/>
              <a:lumOff val="90000"/>
            </a:schemeClr>
          </a:solidFill>
          <a:ln>
            <a:solidFill>
              <a:schemeClr val="tx1"/>
            </a:solidFill>
          </a:ln>
        </p:spPr>
        <p:txBody>
          <a:bodyPr/>
          <a:lstStyle/>
          <a:p>
            <a:pPr algn="ctr"/>
            <a:r>
              <a:rPr lang="en-US" sz="3600" dirty="0">
                <a:solidFill>
                  <a:schemeClr val="tx1">
                    <a:lumMod val="50000"/>
                  </a:schemeClr>
                </a:solidFill>
                <a:latin typeface="+mn-lt"/>
              </a:rPr>
              <a:t>Domestic</a:t>
            </a:r>
          </a:p>
          <a:p>
            <a:pPr algn="ctr"/>
            <a:r>
              <a:rPr lang="en-US" sz="3600" dirty="0">
                <a:solidFill>
                  <a:schemeClr val="tx1">
                    <a:lumMod val="50000"/>
                  </a:schemeClr>
                </a:solidFill>
                <a:latin typeface="+mn-lt"/>
              </a:rPr>
              <a:t>Sex Trafficking</a:t>
            </a:r>
          </a:p>
          <a:p>
            <a:pPr algn="ctr"/>
            <a:endParaRPr lang="en-US" sz="3600" dirty="0">
              <a:solidFill>
                <a:schemeClr val="tx1">
                  <a:lumMod val="50000"/>
                </a:schemeClr>
              </a:solidFill>
              <a:latin typeface="+mn-lt"/>
            </a:endParaRPr>
          </a:p>
        </p:txBody>
      </p:sp>
      <p:sp>
        <p:nvSpPr>
          <p:cNvPr id="6" name="Content Placeholder 4"/>
          <p:cNvSpPr txBox="1">
            <a:spLocks/>
          </p:cNvSpPr>
          <p:nvPr/>
        </p:nvSpPr>
        <p:spPr bwMode="auto">
          <a:xfrm>
            <a:off x="5105400" y="1524000"/>
            <a:ext cx="3276600" cy="1752600"/>
          </a:xfrm>
          <a:prstGeom prst="rect">
            <a:avLst/>
          </a:prstGeom>
          <a:solidFill>
            <a:schemeClr val="tx2">
              <a:lumMod val="10000"/>
              <a:lumOff val="90000"/>
            </a:schemeClr>
          </a:solidFill>
          <a:ln w="9525">
            <a:solidFill>
              <a:schemeClr val="tx1"/>
            </a:solidFill>
            <a:miter lim="800000"/>
            <a:headEnd/>
            <a:tailEnd/>
          </a:ln>
          <a:effectLst/>
          <a:extLst/>
        </p:spPr>
        <p:txBody>
          <a:bodyPr vert="horz" wrap="square" lIns="92073" tIns="46036" rIns="92073" bIns="46036" numCol="1" anchor="t" anchorCtr="0" compatLnSpc="1">
            <a:prstTxWarp prst="textNoShape">
              <a:avLst/>
            </a:prstTxWarp>
          </a:bodyPr>
          <a:lstStyle>
            <a:lvl1pPr marL="342900" indent="-342900" algn="l" rtl="0" eaLnBrk="1" fontAlgn="base" hangingPunct="1">
              <a:spcBef>
                <a:spcPct val="20000"/>
              </a:spcBef>
              <a:spcAft>
                <a:spcPct val="0"/>
              </a:spcAft>
              <a:buClr>
                <a:srgbClr val="64999F"/>
              </a:buClr>
              <a:buSzPct val="58000"/>
              <a:buChar char="_"/>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64999F"/>
              </a:buClr>
              <a:buSzPct val="58000"/>
              <a:buChar char="_"/>
              <a:defRPr sz="2400">
                <a:solidFill>
                  <a:schemeClr val="tx1"/>
                </a:solidFill>
                <a:latin typeface="+mn-lt"/>
              </a:defRPr>
            </a:lvl2pPr>
            <a:lvl3pPr marL="1085850" indent="-228600" algn="l" rtl="0" eaLnBrk="1" fontAlgn="base" hangingPunct="1">
              <a:spcBef>
                <a:spcPct val="20000"/>
              </a:spcBef>
              <a:spcAft>
                <a:spcPct val="0"/>
              </a:spcAft>
              <a:buClr>
                <a:srgbClr val="64999F"/>
              </a:buClr>
              <a:buSzPct val="58000"/>
              <a:buChar char="_"/>
              <a:defRPr sz="2000">
                <a:solidFill>
                  <a:schemeClr val="tx1"/>
                </a:solidFill>
                <a:latin typeface="+mn-lt"/>
              </a:defRPr>
            </a:lvl3pPr>
            <a:lvl4pPr marL="1428750" indent="-228600" algn="l" rtl="0" eaLnBrk="1" fontAlgn="base" hangingPunct="1">
              <a:spcBef>
                <a:spcPct val="20000"/>
              </a:spcBef>
              <a:spcAft>
                <a:spcPct val="0"/>
              </a:spcAft>
              <a:buClr>
                <a:srgbClr val="64999F"/>
              </a:buClr>
              <a:buSzPct val="58000"/>
              <a:buChar char="_"/>
              <a:defRPr>
                <a:solidFill>
                  <a:schemeClr val="tx1"/>
                </a:solidFill>
                <a:latin typeface="+mn-lt"/>
              </a:defRPr>
            </a:lvl4pPr>
            <a:lvl5pPr marL="1771650" indent="-228600" algn="l" rtl="0" eaLnBrk="1" fontAlgn="base" hangingPunct="1">
              <a:spcBef>
                <a:spcPct val="20000"/>
              </a:spcBef>
              <a:spcAft>
                <a:spcPct val="0"/>
              </a:spcAft>
              <a:buClr>
                <a:srgbClr val="64999F"/>
              </a:buClr>
              <a:buSzPct val="58000"/>
              <a:buChar char="_"/>
              <a:defRPr sz="1600">
                <a:solidFill>
                  <a:schemeClr val="tx1"/>
                </a:solidFill>
                <a:latin typeface="+mn-lt"/>
              </a:defRPr>
            </a:lvl5pPr>
            <a:lvl6pPr marL="2228850" indent="-228600" algn="l" rtl="0" eaLnBrk="1" fontAlgn="base" hangingPunct="1">
              <a:spcBef>
                <a:spcPct val="20000"/>
              </a:spcBef>
              <a:spcAft>
                <a:spcPct val="0"/>
              </a:spcAft>
              <a:buClr>
                <a:srgbClr val="64999F"/>
              </a:buClr>
              <a:buSzPct val="58000"/>
              <a:buChar char="_"/>
              <a:defRPr sz="1600">
                <a:solidFill>
                  <a:schemeClr val="tx1"/>
                </a:solidFill>
                <a:latin typeface="+mn-lt"/>
              </a:defRPr>
            </a:lvl6pPr>
            <a:lvl7pPr marL="2686050" indent="-228600" algn="l" rtl="0" eaLnBrk="1" fontAlgn="base" hangingPunct="1">
              <a:spcBef>
                <a:spcPct val="20000"/>
              </a:spcBef>
              <a:spcAft>
                <a:spcPct val="0"/>
              </a:spcAft>
              <a:buClr>
                <a:srgbClr val="64999F"/>
              </a:buClr>
              <a:buSzPct val="58000"/>
              <a:buChar char="_"/>
              <a:defRPr sz="1600">
                <a:solidFill>
                  <a:schemeClr val="tx1"/>
                </a:solidFill>
                <a:latin typeface="+mn-lt"/>
              </a:defRPr>
            </a:lvl7pPr>
            <a:lvl8pPr marL="3143250" indent="-228600" algn="l" rtl="0" eaLnBrk="1" fontAlgn="base" hangingPunct="1">
              <a:spcBef>
                <a:spcPct val="20000"/>
              </a:spcBef>
              <a:spcAft>
                <a:spcPct val="0"/>
              </a:spcAft>
              <a:buClr>
                <a:srgbClr val="64999F"/>
              </a:buClr>
              <a:buSzPct val="58000"/>
              <a:buChar char="_"/>
              <a:defRPr sz="1600">
                <a:solidFill>
                  <a:schemeClr val="tx1"/>
                </a:solidFill>
                <a:latin typeface="+mn-lt"/>
              </a:defRPr>
            </a:lvl8pPr>
            <a:lvl9pPr marL="3600450" indent="-228600" algn="l" rtl="0" eaLnBrk="1" fontAlgn="base" hangingPunct="1">
              <a:spcBef>
                <a:spcPct val="20000"/>
              </a:spcBef>
              <a:spcAft>
                <a:spcPct val="0"/>
              </a:spcAft>
              <a:buClr>
                <a:srgbClr val="64999F"/>
              </a:buClr>
              <a:buSzPct val="58000"/>
              <a:buChar char="_"/>
              <a:defRPr sz="1600">
                <a:solidFill>
                  <a:schemeClr val="tx1"/>
                </a:solidFill>
                <a:latin typeface="+mn-lt"/>
              </a:defRPr>
            </a:lvl9pPr>
          </a:lstStyle>
          <a:p>
            <a:pPr marL="0" indent="0" algn="ctr">
              <a:buNone/>
            </a:pPr>
            <a:r>
              <a:rPr lang="en-US" sz="3600" dirty="0">
                <a:solidFill>
                  <a:schemeClr val="tx1">
                    <a:lumMod val="50000"/>
                  </a:schemeClr>
                </a:solidFill>
                <a:cs typeface="Calibri" panose="020F0502020204030204" pitchFamily="34" charset="0"/>
              </a:rPr>
              <a:t>International </a:t>
            </a:r>
          </a:p>
          <a:p>
            <a:pPr marL="0" indent="0" algn="ctr">
              <a:buNone/>
            </a:pPr>
            <a:r>
              <a:rPr lang="en-US" sz="3600" dirty="0">
                <a:solidFill>
                  <a:schemeClr val="tx1">
                    <a:lumMod val="50000"/>
                  </a:schemeClr>
                </a:solidFill>
                <a:cs typeface="Calibri" panose="020F0502020204030204" pitchFamily="34" charset="0"/>
              </a:rPr>
              <a:t>Sex Trafficking</a:t>
            </a:r>
          </a:p>
          <a:p>
            <a:pPr marL="0" indent="0" algn="ctr">
              <a:buNone/>
            </a:pPr>
            <a:r>
              <a:rPr lang="en-US" sz="3600" dirty="0">
                <a:solidFill>
                  <a:schemeClr val="tx1">
                    <a:lumMod val="50000"/>
                  </a:schemeClr>
                </a:solidFill>
              </a:rPr>
              <a:t> </a:t>
            </a:r>
          </a:p>
        </p:txBody>
      </p:sp>
    </p:spTree>
    <p:extLst>
      <p:ext uri="{BB962C8B-B14F-4D97-AF65-F5344CB8AC3E}">
        <p14:creationId xmlns:p14="http://schemas.microsoft.com/office/powerpoint/2010/main" val="32051437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Case #4</a:t>
            </a:r>
            <a:endParaRPr lang="en-US" dirty="0"/>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2800" dirty="0">
                <a:solidFill>
                  <a:schemeClr val="tx1">
                    <a:lumMod val="50000"/>
                  </a:schemeClr>
                </a:solidFill>
                <a:latin typeface="+mn-lt"/>
              </a:rPr>
              <a:t>17 year old female found exchanging sex for money by law enforcement after advertising on social media</a:t>
            </a:r>
          </a:p>
          <a:p>
            <a:pPr marL="285744" indent="-285744">
              <a:buFont typeface="Arial" panose="020B0604020202020204" pitchFamily="34" charset="0"/>
              <a:buChar char="•"/>
            </a:pPr>
            <a:r>
              <a:rPr lang="en-US" sz="2800" dirty="0">
                <a:solidFill>
                  <a:schemeClr val="tx1">
                    <a:lumMod val="50000"/>
                  </a:schemeClr>
                </a:solidFill>
                <a:latin typeface="+mn-lt"/>
              </a:rPr>
              <a:t>Also disclosed drugs, guns, gangs</a:t>
            </a:r>
          </a:p>
          <a:p>
            <a:pPr marL="285744" indent="-285744">
              <a:buFont typeface="Arial" panose="020B0604020202020204" pitchFamily="34" charset="0"/>
              <a:buChar char="•"/>
            </a:pPr>
            <a:r>
              <a:rPr lang="en-US" sz="2800" dirty="0">
                <a:solidFill>
                  <a:schemeClr val="tx1">
                    <a:lumMod val="50000"/>
                  </a:schemeClr>
                </a:solidFill>
                <a:latin typeface="+mn-lt"/>
              </a:rPr>
              <a:t>In CPS custody since the age of 6 </a:t>
            </a:r>
          </a:p>
          <a:p>
            <a:pPr marL="285744" indent="-285744">
              <a:buFont typeface="Arial" panose="020B0604020202020204" pitchFamily="34" charset="0"/>
              <a:buChar char="•"/>
            </a:pPr>
            <a:r>
              <a:rPr lang="en-US" sz="2800" dirty="0">
                <a:solidFill>
                  <a:schemeClr val="tx1">
                    <a:lumMod val="50000"/>
                  </a:schemeClr>
                </a:solidFill>
                <a:latin typeface="+mn-lt"/>
              </a:rPr>
              <a:t>Brought to the emergency department</a:t>
            </a:r>
          </a:p>
          <a:p>
            <a:pPr marL="285744" indent="-285744">
              <a:buFont typeface="Arial" panose="020B0604020202020204" pitchFamily="34" charset="0"/>
              <a:buChar char="•"/>
            </a:pPr>
            <a:r>
              <a:rPr lang="en-US" sz="2800" dirty="0">
                <a:solidFill>
                  <a:schemeClr val="tx1">
                    <a:lumMod val="50000"/>
                  </a:schemeClr>
                </a:solidFill>
                <a:latin typeface="+mn-lt"/>
              </a:rPr>
              <a:t>Admitted to hospital for one day due to lack of discharge plan</a:t>
            </a:r>
          </a:p>
          <a:p>
            <a:endParaRPr lang="en-US" dirty="0"/>
          </a:p>
          <a:p>
            <a:pPr marL="457190" lvl="1" indent="0">
              <a:buNone/>
            </a:pPr>
            <a:r>
              <a:rPr lang="en-US" dirty="0"/>
              <a:t> </a:t>
            </a:r>
          </a:p>
        </p:txBody>
      </p:sp>
    </p:spTree>
    <p:extLst>
      <p:ext uri="{BB962C8B-B14F-4D97-AF65-F5344CB8AC3E}">
        <p14:creationId xmlns:p14="http://schemas.microsoft.com/office/powerpoint/2010/main" val="38802085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Case #4</a:t>
            </a:r>
            <a:endParaRPr lang="en-US" dirty="0"/>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3200" dirty="0">
                <a:solidFill>
                  <a:schemeClr val="tx1">
                    <a:lumMod val="50000"/>
                  </a:schemeClr>
                </a:solidFill>
                <a:latin typeface="+mn-lt"/>
              </a:rPr>
              <a:t>Talked to her all day</a:t>
            </a:r>
          </a:p>
          <a:p>
            <a:pPr lvl="4"/>
            <a:r>
              <a:rPr lang="en-US" sz="2800" dirty="0">
                <a:solidFill>
                  <a:schemeClr val="tx1">
                    <a:lumMod val="50000"/>
                  </a:schemeClr>
                </a:solidFill>
                <a:latin typeface="+mn-lt"/>
              </a:rPr>
              <a:t>Not about trafficking</a:t>
            </a:r>
          </a:p>
          <a:p>
            <a:pPr marL="285744" indent="-285744">
              <a:buFont typeface="Arial" panose="020B0604020202020204" pitchFamily="34" charset="0"/>
              <a:buChar char="•"/>
            </a:pPr>
            <a:r>
              <a:rPr lang="en-US" sz="3200" dirty="0">
                <a:solidFill>
                  <a:schemeClr val="tx1">
                    <a:lumMod val="50000"/>
                  </a:schemeClr>
                </a:solidFill>
                <a:latin typeface="+mn-lt"/>
              </a:rPr>
              <a:t>Collaborated with law enforcement</a:t>
            </a:r>
          </a:p>
          <a:p>
            <a:pPr marL="285744" indent="-285744">
              <a:buFont typeface="Arial" panose="020B0604020202020204" pitchFamily="34" charset="0"/>
              <a:buChar char="•"/>
            </a:pPr>
            <a:r>
              <a:rPr lang="en-US" sz="3200" dirty="0">
                <a:solidFill>
                  <a:schemeClr val="tx1">
                    <a:lumMod val="50000"/>
                  </a:schemeClr>
                </a:solidFill>
                <a:latin typeface="+mn-lt"/>
              </a:rPr>
              <a:t>Provided safety net</a:t>
            </a:r>
          </a:p>
          <a:p>
            <a:pPr marL="285744" indent="-285744">
              <a:buFont typeface="Arial" panose="020B0604020202020204" pitchFamily="34" charset="0"/>
              <a:buChar char="•"/>
            </a:pPr>
            <a:r>
              <a:rPr lang="en-US" sz="3200" dirty="0">
                <a:solidFill>
                  <a:schemeClr val="tx1">
                    <a:lumMod val="50000"/>
                  </a:schemeClr>
                </a:solidFill>
                <a:latin typeface="+mn-lt"/>
              </a:rPr>
              <a:t>Asked her to follow-up in 2 weeks</a:t>
            </a:r>
          </a:p>
          <a:p>
            <a:pPr lvl="4"/>
            <a:r>
              <a:rPr lang="en-US" sz="2800" dirty="0">
                <a:solidFill>
                  <a:schemeClr val="tx1">
                    <a:lumMod val="50000"/>
                  </a:schemeClr>
                </a:solidFill>
                <a:latin typeface="+mn-lt"/>
              </a:rPr>
              <a:t>Regardless if still on the run</a:t>
            </a:r>
          </a:p>
          <a:p>
            <a:pPr marL="285744" indent="-285744">
              <a:buFont typeface="Arial" panose="020B0604020202020204" pitchFamily="34" charset="0"/>
              <a:buChar char="•"/>
            </a:pPr>
            <a:r>
              <a:rPr lang="en-US" sz="3200" dirty="0">
                <a:solidFill>
                  <a:schemeClr val="tx1">
                    <a:lumMod val="50000"/>
                  </a:schemeClr>
                </a:solidFill>
                <a:latin typeface="+mn-lt"/>
              </a:rPr>
              <a:t>Discharged to shelter </a:t>
            </a:r>
          </a:p>
          <a:p>
            <a:pPr lvl="4"/>
            <a:r>
              <a:rPr lang="en-US" sz="2800" dirty="0">
                <a:solidFill>
                  <a:schemeClr val="tx1">
                    <a:lumMod val="50000"/>
                  </a:schemeClr>
                </a:solidFill>
                <a:latin typeface="+mn-lt"/>
              </a:rPr>
              <a:t>Ran 20 minutes later</a:t>
            </a:r>
          </a:p>
          <a:p>
            <a:endParaRPr lang="en-US" dirty="0"/>
          </a:p>
        </p:txBody>
      </p:sp>
    </p:spTree>
    <p:extLst>
      <p:ext uri="{BB962C8B-B14F-4D97-AF65-F5344CB8AC3E}">
        <p14:creationId xmlns:p14="http://schemas.microsoft.com/office/powerpoint/2010/main" val="5296809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Case #4</a:t>
            </a:r>
            <a:endParaRPr lang="en-US" dirty="0"/>
          </a:p>
        </p:txBody>
      </p:sp>
      <p:sp>
        <p:nvSpPr>
          <p:cNvPr id="3" name="Content Placeholder 2"/>
          <p:cNvSpPr>
            <a:spLocks noGrp="1"/>
          </p:cNvSpPr>
          <p:nvPr>
            <p:ph idx="1"/>
          </p:nvPr>
        </p:nvSpPr>
        <p:spPr/>
        <p:txBody>
          <a:bodyPr/>
          <a:lstStyle/>
          <a:p>
            <a:pPr marL="571487" indent="-571487">
              <a:buFont typeface="Arial" panose="020B0604020202020204" pitchFamily="34" charset="0"/>
              <a:buChar char="•"/>
            </a:pPr>
            <a:r>
              <a:rPr lang="en-US" sz="3600" dirty="0">
                <a:solidFill>
                  <a:schemeClr val="tx1">
                    <a:lumMod val="50000"/>
                  </a:schemeClr>
                </a:solidFill>
                <a:latin typeface="+mn-lt"/>
              </a:rPr>
              <a:t>Found exchanging sex for money 3 weeks after discharge</a:t>
            </a:r>
          </a:p>
          <a:p>
            <a:pPr lvl="4"/>
            <a:r>
              <a:rPr lang="en-US" sz="3200" dirty="0">
                <a:solidFill>
                  <a:schemeClr val="tx1">
                    <a:lumMod val="50000"/>
                  </a:schemeClr>
                </a:solidFill>
                <a:latin typeface="+mn-lt"/>
              </a:rPr>
              <a:t>Seen in emergency department</a:t>
            </a:r>
          </a:p>
          <a:p>
            <a:pPr lvl="4"/>
            <a:r>
              <a:rPr lang="en-US" sz="3200" dirty="0">
                <a:solidFill>
                  <a:schemeClr val="tx1">
                    <a:lumMod val="50000"/>
                  </a:schemeClr>
                </a:solidFill>
                <a:latin typeface="+mn-lt"/>
              </a:rPr>
              <a:t>Placed in a shelter</a:t>
            </a:r>
          </a:p>
          <a:p>
            <a:pPr lvl="4"/>
            <a:r>
              <a:rPr lang="en-US" sz="3200" dirty="0">
                <a:solidFill>
                  <a:schemeClr val="tx1">
                    <a:lumMod val="50000"/>
                  </a:schemeClr>
                </a:solidFill>
                <a:latin typeface="+mn-lt"/>
              </a:rPr>
              <a:t>Followed-up in clinic next afternoon </a:t>
            </a:r>
          </a:p>
          <a:p>
            <a:pPr marL="457190" lvl="1" indent="0">
              <a:buNone/>
            </a:pPr>
            <a:endParaRPr lang="en-US" dirty="0"/>
          </a:p>
        </p:txBody>
      </p:sp>
    </p:spTree>
    <p:extLst>
      <p:ext uri="{BB962C8B-B14F-4D97-AF65-F5344CB8AC3E}">
        <p14:creationId xmlns:p14="http://schemas.microsoft.com/office/powerpoint/2010/main" val="12343467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Case #4</a:t>
            </a:r>
            <a:endParaRPr lang="en-US" dirty="0"/>
          </a:p>
        </p:txBody>
      </p:sp>
      <p:sp>
        <p:nvSpPr>
          <p:cNvPr id="3" name="Content Placeholder 2"/>
          <p:cNvSpPr>
            <a:spLocks noGrp="1"/>
          </p:cNvSpPr>
          <p:nvPr>
            <p:ph idx="1"/>
          </p:nvPr>
        </p:nvSpPr>
        <p:spPr/>
        <p:txBody>
          <a:bodyPr/>
          <a:lstStyle/>
          <a:p>
            <a:pPr lvl="1"/>
            <a:r>
              <a:rPr lang="en-US" sz="2800" dirty="0">
                <a:solidFill>
                  <a:schemeClr val="tx1">
                    <a:lumMod val="50000"/>
                  </a:schemeClr>
                </a:solidFill>
                <a:latin typeface="+mn-lt"/>
              </a:rPr>
              <a:t>Discussed her goals, needs </a:t>
            </a:r>
          </a:p>
          <a:p>
            <a:pPr lvl="1"/>
            <a:r>
              <a:rPr lang="en-US" sz="2800" dirty="0">
                <a:solidFill>
                  <a:schemeClr val="tx1">
                    <a:lumMod val="50000"/>
                  </a:schemeClr>
                </a:solidFill>
                <a:latin typeface="+mn-lt"/>
              </a:rPr>
              <a:t>Placed a </a:t>
            </a:r>
            <a:r>
              <a:rPr lang="en-US" sz="2800" dirty="0" err="1">
                <a:solidFill>
                  <a:schemeClr val="tx1">
                    <a:lumMod val="50000"/>
                  </a:schemeClr>
                </a:solidFill>
                <a:latin typeface="+mn-lt"/>
              </a:rPr>
              <a:t>Nexplanon</a:t>
            </a:r>
            <a:endParaRPr lang="en-US" sz="2800" dirty="0">
              <a:solidFill>
                <a:schemeClr val="tx1">
                  <a:lumMod val="50000"/>
                </a:schemeClr>
              </a:solidFill>
              <a:latin typeface="+mn-lt"/>
            </a:endParaRPr>
          </a:p>
          <a:p>
            <a:pPr lvl="1"/>
            <a:r>
              <a:rPr lang="en-US" sz="2800" dirty="0">
                <a:solidFill>
                  <a:schemeClr val="tx1">
                    <a:lumMod val="50000"/>
                  </a:schemeClr>
                </a:solidFill>
                <a:latin typeface="+mn-lt"/>
              </a:rPr>
              <a:t>Recommended follow-up 2 weeks</a:t>
            </a:r>
          </a:p>
          <a:p>
            <a:pPr lvl="2"/>
            <a:r>
              <a:rPr lang="en-US" sz="2800" dirty="0">
                <a:solidFill>
                  <a:schemeClr val="tx1">
                    <a:lumMod val="50000"/>
                  </a:schemeClr>
                </a:solidFill>
                <a:latin typeface="+mn-lt"/>
              </a:rPr>
              <a:t>But she came back one week later, to talk</a:t>
            </a:r>
          </a:p>
          <a:p>
            <a:pPr lvl="2"/>
            <a:r>
              <a:rPr lang="en-US" sz="2800" dirty="0">
                <a:solidFill>
                  <a:schemeClr val="tx1">
                    <a:lumMod val="50000"/>
                  </a:schemeClr>
                </a:solidFill>
                <a:latin typeface="+mn-lt"/>
              </a:rPr>
              <a:t>And the next week, to talk</a:t>
            </a:r>
          </a:p>
          <a:p>
            <a:pPr lvl="2"/>
            <a:r>
              <a:rPr lang="en-US" sz="2800" dirty="0">
                <a:solidFill>
                  <a:schemeClr val="tx1">
                    <a:lumMod val="50000"/>
                  </a:schemeClr>
                </a:solidFill>
                <a:latin typeface="+mn-lt"/>
              </a:rPr>
              <a:t>She did not run for 3 weeks</a:t>
            </a:r>
          </a:p>
          <a:p>
            <a:pPr lvl="2"/>
            <a:r>
              <a:rPr lang="en-US" sz="2800" dirty="0">
                <a:solidFill>
                  <a:schemeClr val="tx1">
                    <a:lumMod val="50000"/>
                  </a:schemeClr>
                </a:solidFill>
                <a:latin typeface="+mn-lt"/>
              </a:rPr>
              <a:t>And then ran… </a:t>
            </a:r>
          </a:p>
          <a:p>
            <a:pPr lvl="2"/>
            <a:r>
              <a:rPr lang="en-US" sz="2800" dirty="0">
                <a:solidFill>
                  <a:schemeClr val="tx1">
                    <a:lumMod val="50000"/>
                  </a:schemeClr>
                </a:solidFill>
                <a:latin typeface="+mn-lt"/>
              </a:rPr>
              <a:t>And then came back for medical care…</a:t>
            </a:r>
          </a:p>
          <a:p>
            <a:pPr marL="182876" lvl="2" indent="0">
              <a:buNone/>
            </a:pPr>
            <a:endParaRPr lang="en-US" sz="2800" dirty="0">
              <a:solidFill>
                <a:schemeClr val="tx1">
                  <a:lumMod val="50000"/>
                </a:schemeClr>
              </a:solidFill>
              <a:latin typeface="+mn-lt"/>
            </a:endParaRPr>
          </a:p>
        </p:txBody>
      </p:sp>
    </p:spTree>
    <p:extLst>
      <p:ext uri="{BB962C8B-B14F-4D97-AF65-F5344CB8AC3E}">
        <p14:creationId xmlns:p14="http://schemas.microsoft.com/office/powerpoint/2010/main" val="197378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Case #4</a:t>
            </a:r>
            <a:endParaRPr lang="en-US" dirty="0"/>
          </a:p>
        </p:txBody>
      </p:sp>
      <p:sp>
        <p:nvSpPr>
          <p:cNvPr id="3" name="Content Placeholder 2"/>
          <p:cNvSpPr>
            <a:spLocks noGrp="1"/>
          </p:cNvSpPr>
          <p:nvPr>
            <p:ph idx="1"/>
          </p:nvPr>
        </p:nvSpPr>
        <p:spPr/>
        <p:txBody>
          <a:bodyPr/>
          <a:lstStyle/>
          <a:p>
            <a:pPr marL="571487" indent="-571487">
              <a:buFont typeface="Arial" panose="020B0604020202020204" pitchFamily="34" charset="0"/>
              <a:buChar char="•"/>
            </a:pPr>
            <a:r>
              <a:rPr lang="en-US" sz="3600" dirty="0">
                <a:solidFill>
                  <a:schemeClr val="tx1">
                    <a:lumMod val="50000"/>
                  </a:schemeClr>
                </a:solidFill>
                <a:latin typeface="+mn-lt"/>
              </a:rPr>
              <a:t>Wanted her own apartment</a:t>
            </a:r>
          </a:p>
          <a:p>
            <a:pPr lvl="4"/>
            <a:r>
              <a:rPr lang="en-US" sz="3200" dirty="0">
                <a:solidFill>
                  <a:schemeClr val="tx1">
                    <a:lumMod val="50000"/>
                  </a:schemeClr>
                </a:solidFill>
                <a:latin typeface="+mn-lt"/>
              </a:rPr>
              <a:t>Waiting list</a:t>
            </a:r>
          </a:p>
          <a:p>
            <a:pPr marL="571487" indent="-571487">
              <a:buFont typeface="Arial" panose="020B0604020202020204" pitchFamily="34" charset="0"/>
              <a:buChar char="•"/>
            </a:pPr>
            <a:r>
              <a:rPr lang="en-US" sz="3600" dirty="0">
                <a:solidFill>
                  <a:schemeClr val="tx1">
                    <a:lumMod val="50000"/>
                  </a:schemeClr>
                </a:solidFill>
                <a:latin typeface="+mn-lt"/>
              </a:rPr>
              <a:t>And to go to cosmetology school</a:t>
            </a:r>
          </a:p>
          <a:p>
            <a:pPr lvl="4"/>
            <a:r>
              <a:rPr lang="en-US" sz="3200" dirty="0">
                <a:solidFill>
                  <a:schemeClr val="tx1">
                    <a:lumMod val="50000"/>
                  </a:schemeClr>
                </a:solidFill>
                <a:latin typeface="+mn-lt"/>
              </a:rPr>
              <a:t>Waiting list</a:t>
            </a:r>
          </a:p>
          <a:p>
            <a:pPr marL="571487" indent="-571487">
              <a:buFont typeface="Arial" panose="020B0604020202020204" pitchFamily="34" charset="0"/>
              <a:buChar char="•"/>
            </a:pPr>
            <a:r>
              <a:rPr lang="en-US" sz="3600" dirty="0">
                <a:solidFill>
                  <a:schemeClr val="tx1">
                    <a:lumMod val="50000"/>
                  </a:schemeClr>
                </a:solidFill>
                <a:latin typeface="+mn-lt"/>
              </a:rPr>
              <a:t>Still in contact with her “family”</a:t>
            </a:r>
          </a:p>
          <a:p>
            <a:endParaRPr lang="en-US" dirty="0"/>
          </a:p>
        </p:txBody>
      </p:sp>
    </p:spTree>
    <p:extLst>
      <p:ext uri="{BB962C8B-B14F-4D97-AF65-F5344CB8AC3E}">
        <p14:creationId xmlns:p14="http://schemas.microsoft.com/office/powerpoint/2010/main" val="33316955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Case #4</a:t>
            </a:r>
            <a:endParaRPr lang="en-US" dirty="0"/>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3200" dirty="0">
                <a:solidFill>
                  <a:schemeClr val="tx1">
                    <a:lumMod val="50000"/>
                  </a:schemeClr>
                </a:solidFill>
                <a:latin typeface="+mn-lt"/>
              </a:rPr>
              <a:t>Turned 18 years old, signed herself out of CPS custody</a:t>
            </a:r>
          </a:p>
          <a:p>
            <a:pPr marL="285744" indent="-285744">
              <a:buFont typeface="Arial" panose="020B0604020202020204" pitchFamily="34" charset="0"/>
              <a:buChar char="•"/>
            </a:pPr>
            <a:r>
              <a:rPr lang="en-US" sz="3200" dirty="0">
                <a:solidFill>
                  <a:schemeClr val="tx1">
                    <a:lumMod val="50000"/>
                  </a:schemeClr>
                </a:solidFill>
                <a:latin typeface="+mn-lt"/>
              </a:rPr>
              <a:t>Left the state</a:t>
            </a:r>
          </a:p>
          <a:p>
            <a:pPr marL="285744" indent="-285744">
              <a:buFont typeface="Arial" panose="020B0604020202020204" pitchFamily="34" charset="0"/>
              <a:buChar char="•"/>
            </a:pPr>
            <a:r>
              <a:rPr lang="en-US" sz="3200" dirty="0">
                <a:solidFill>
                  <a:schemeClr val="tx1">
                    <a:lumMod val="50000"/>
                  </a:schemeClr>
                </a:solidFill>
                <a:latin typeface="+mn-lt"/>
              </a:rPr>
              <a:t>Returned for medical care </a:t>
            </a:r>
          </a:p>
          <a:p>
            <a:pPr lvl="4"/>
            <a:r>
              <a:rPr lang="en-US" sz="2800" dirty="0">
                <a:solidFill>
                  <a:schemeClr val="tx1">
                    <a:lumMod val="50000"/>
                  </a:schemeClr>
                </a:solidFill>
                <a:latin typeface="+mn-lt"/>
              </a:rPr>
              <a:t>Positive Chlamydia</a:t>
            </a:r>
          </a:p>
          <a:p>
            <a:pPr marL="285744" indent="-285744">
              <a:buFont typeface="Arial" panose="020B0604020202020204" pitchFamily="34" charset="0"/>
              <a:buChar char="•"/>
            </a:pPr>
            <a:r>
              <a:rPr lang="en-US" sz="3200" dirty="0">
                <a:solidFill>
                  <a:schemeClr val="tx1">
                    <a:lumMod val="50000"/>
                  </a:schemeClr>
                </a:solidFill>
                <a:latin typeface="+mn-lt"/>
              </a:rPr>
              <a:t>Left the state again </a:t>
            </a:r>
          </a:p>
          <a:p>
            <a:pPr marL="285744" indent="-285744">
              <a:buFont typeface="Arial" panose="020B0604020202020204" pitchFamily="34" charset="0"/>
              <a:buChar char="•"/>
            </a:pPr>
            <a:r>
              <a:rPr lang="en-US" sz="3200" dirty="0">
                <a:solidFill>
                  <a:schemeClr val="tx1">
                    <a:lumMod val="50000"/>
                  </a:schemeClr>
                </a:solidFill>
                <a:latin typeface="+mn-lt"/>
              </a:rPr>
              <a:t>Called to keep in touch</a:t>
            </a:r>
          </a:p>
          <a:p>
            <a:pPr marL="285744" indent="-285744">
              <a:buFont typeface="Arial" panose="020B0604020202020204" pitchFamily="34" charset="0"/>
              <a:buChar char="•"/>
            </a:pPr>
            <a:r>
              <a:rPr lang="en-US" sz="3200" dirty="0">
                <a:solidFill>
                  <a:schemeClr val="tx1">
                    <a:lumMod val="50000"/>
                  </a:schemeClr>
                </a:solidFill>
                <a:latin typeface="+mn-lt"/>
              </a:rPr>
              <a:t>Came back</a:t>
            </a:r>
          </a:p>
          <a:p>
            <a:endParaRPr lang="en-US" sz="3200" dirty="0">
              <a:solidFill>
                <a:schemeClr val="tx1">
                  <a:lumMod val="50000"/>
                </a:schemeClr>
              </a:solidFill>
              <a:latin typeface="+mn-lt"/>
            </a:endParaRPr>
          </a:p>
        </p:txBody>
      </p:sp>
    </p:spTree>
    <p:extLst>
      <p:ext uri="{BB962C8B-B14F-4D97-AF65-F5344CB8AC3E}">
        <p14:creationId xmlns:p14="http://schemas.microsoft.com/office/powerpoint/2010/main" val="16879993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Points</a:t>
            </a:r>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3200" dirty="0">
                <a:solidFill>
                  <a:schemeClr val="tx1">
                    <a:lumMod val="50000"/>
                  </a:schemeClr>
                </a:solidFill>
                <a:latin typeface="+mn-lt"/>
              </a:rPr>
              <a:t>Motivators to not run</a:t>
            </a:r>
          </a:p>
          <a:p>
            <a:pPr marL="285744" indent="-285744">
              <a:buFont typeface="Arial" panose="020B0604020202020204" pitchFamily="34" charset="0"/>
              <a:buChar char="•"/>
            </a:pPr>
            <a:r>
              <a:rPr lang="en-US" sz="3200" dirty="0">
                <a:solidFill>
                  <a:schemeClr val="tx1">
                    <a:lumMod val="50000"/>
                  </a:schemeClr>
                </a:solidFill>
                <a:latin typeface="+mn-lt"/>
              </a:rPr>
              <a:t>Leaving “the life”</a:t>
            </a:r>
          </a:p>
          <a:p>
            <a:pPr marL="285744" indent="-285744">
              <a:buFont typeface="Arial" panose="020B0604020202020204" pitchFamily="34" charset="0"/>
              <a:buChar char="•"/>
            </a:pPr>
            <a:r>
              <a:rPr lang="en-US" sz="3200" dirty="0">
                <a:solidFill>
                  <a:schemeClr val="tx1">
                    <a:lumMod val="50000"/>
                  </a:schemeClr>
                </a:solidFill>
                <a:latin typeface="+mn-lt"/>
              </a:rPr>
              <a:t>Multidisciplinary approach </a:t>
            </a:r>
          </a:p>
        </p:txBody>
      </p:sp>
    </p:spTree>
    <p:extLst>
      <p:ext uri="{BB962C8B-B14F-4D97-AF65-F5344CB8AC3E}">
        <p14:creationId xmlns:p14="http://schemas.microsoft.com/office/powerpoint/2010/main" val="42837090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Motivators </a:t>
            </a:r>
          </a:p>
        </p:txBody>
      </p:sp>
      <p:sp>
        <p:nvSpPr>
          <p:cNvPr id="3" name="Content Placeholder 2"/>
          <p:cNvSpPr>
            <a:spLocks noGrp="1"/>
          </p:cNvSpPr>
          <p:nvPr>
            <p:ph idx="1"/>
          </p:nvPr>
        </p:nvSpPr>
        <p:spPr/>
        <p:txBody>
          <a:bodyPr/>
          <a:lstStyle/>
          <a:p>
            <a:pPr marL="285744" indent="-285744">
              <a:buFont typeface="Arial" panose="020B0604020202020204" pitchFamily="34" charset="0"/>
              <a:buChar char="•"/>
            </a:pPr>
            <a:r>
              <a:rPr lang="en-US" sz="3600" dirty="0">
                <a:solidFill>
                  <a:schemeClr val="tx1">
                    <a:lumMod val="50000"/>
                  </a:schemeClr>
                </a:solidFill>
                <a:latin typeface="+mn-lt"/>
              </a:rPr>
              <a:t>Different for each victim</a:t>
            </a:r>
          </a:p>
          <a:p>
            <a:pPr marL="285744" indent="-285744">
              <a:buFont typeface="Arial" panose="020B0604020202020204" pitchFamily="34" charset="0"/>
              <a:buChar char="•"/>
            </a:pPr>
            <a:r>
              <a:rPr lang="en-US" sz="3600" dirty="0">
                <a:solidFill>
                  <a:schemeClr val="tx1">
                    <a:lumMod val="50000"/>
                  </a:schemeClr>
                </a:solidFill>
                <a:latin typeface="+mn-lt"/>
              </a:rPr>
              <a:t>Need to ask the right questions to assess</a:t>
            </a:r>
          </a:p>
          <a:p>
            <a:pPr marL="285744" indent="-285744">
              <a:buFont typeface="Arial" panose="020B0604020202020204" pitchFamily="34" charset="0"/>
              <a:buChar char="•"/>
            </a:pPr>
            <a:r>
              <a:rPr lang="en-US" sz="3600" dirty="0">
                <a:solidFill>
                  <a:schemeClr val="tx1">
                    <a:lumMod val="50000"/>
                  </a:schemeClr>
                </a:solidFill>
                <a:latin typeface="+mn-lt"/>
              </a:rPr>
              <a:t>Must act fast! </a:t>
            </a:r>
          </a:p>
          <a:p>
            <a:pPr marL="285744" indent="-285744">
              <a:buFont typeface="Arial" panose="020B0604020202020204" pitchFamily="34" charset="0"/>
              <a:buChar char="•"/>
            </a:pPr>
            <a:r>
              <a:rPr lang="en-US" sz="3600" dirty="0">
                <a:solidFill>
                  <a:schemeClr val="tx1">
                    <a:lumMod val="50000"/>
                  </a:schemeClr>
                </a:solidFill>
                <a:latin typeface="+mn-lt"/>
              </a:rPr>
              <a:t>The victim must be ready</a:t>
            </a:r>
          </a:p>
          <a:p>
            <a:pPr lvl="4"/>
            <a:r>
              <a:rPr lang="en-US" sz="3200" dirty="0">
                <a:solidFill>
                  <a:schemeClr val="tx1">
                    <a:lumMod val="50000"/>
                  </a:schemeClr>
                </a:solidFill>
                <a:latin typeface="+mn-lt"/>
              </a:rPr>
              <a:t>Cannot force change </a:t>
            </a:r>
          </a:p>
        </p:txBody>
      </p:sp>
    </p:spTree>
    <p:extLst>
      <p:ext uri="{BB962C8B-B14F-4D97-AF65-F5344CB8AC3E}">
        <p14:creationId xmlns:p14="http://schemas.microsoft.com/office/powerpoint/2010/main" val="1180978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Response Should be Automatic</a:t>
            </a:r>
          </a:p>
        </p:txBody>
      </p:sp>
      <p:sp>
        <p:nvSpPr>
          <p:cNvPr id="3" name="Content Placeholder 2"/>
          <p:cNvSpPr>
            <a:spLocks noGrp="1"/>
          </p:cNvSpPr>
          <p:nvPr>
            <p:ph idx="1"/>
          </p:nvPr>
        </p:nvSpPr>
        <p:spPr/>
        <p:txBody>
          <a:bodyPr/>
          <a:lstStyle/>
          <a:p>
            <a:pPr marL="571487" indent="-571487">
              <a:buFont typeface="Arial" panose="020B0604020202020204" pitchFamily="34" charset="0"/>
              <a:buChar char="•"/>
            </a:pPr>
            <a:r>
              <a:rPr lang="en-US" sz="4000" dirty="0">
                <a:solidFill>
                  <a:schemeClr val="tx1">
                    <a:lumMod val="50000"/>
                  </a:schemeClr>
                </a:solidFill>
                <a:latin typeface="+mn-lt"/>
              </a:rPr>
              <a:t>Do not give up on them</a:t>
            </a:r>
          </a:p>
          <a:p>
            <a:pPr marL="571487" indent="-571487">
              <a:buFont typeface="Arial" panose="020B0604020202020204" pitchFamily="34" charset="0"/>
              <a:buChar char="•"/>
            </a:pPr>
            <a:r>
              <a:rPr lang="en-US" sz="4000" dirty="0">
                <a:solidFill>
                  <a:schemeClr val="tx1">
                    <a:lumMod val="50000"/>
                  </a:schemeClr>
                </a:solidFill>
                <a:latin typeface="+mn-lt"/>
              </a:rPr>
              <a:t>Be present</a:t>
            </a:r>
            <a:endParaRPr lang="en-US" sz="3600" dirty="0">
              <a:solidFill>
                <a:schemeClr val="tx1">
                  <a:lumMod val="50000"/>
                </a:schemeClr>
              </a:solidFill>
              <a:latin typeface="+mn-lt"/>
            </a:endParaRPr>
          </a:p>
          <a:p>
            <a:pPr marL="571487" indent="-571487">
              <a:buFont typeface="Arial" panose="020B0604020202020204" pitchFamily="34" charset="0"/>
              <a:buChar char="•"/>
            </a:pPr>
            <a:r>
              <a:rPr lang="en-US" sz="4000" dirty="0">
                <a:solidFill>
                  <a:schemeClr val="tx1">
                    <a:lumMod val="50000"/>
                  </a:schemeClr>
                </a:solidFill>
                <a:latin typeface="+mn-lt"/>
              </a:rPr>
              <a:t>Meet their immediate needs</a:t>
            </a:r>
          </a:p>
          <a:p>
            <a:pPr lvl="4"/>
            <a:r>
              <a:rPr lang="en-US" sz="3200" dirty="0">
                <a:solidFill>
                  <a:schemeClr val="tx1">
                    <a:lumMod val="50000"/>
                  </a:schemeClr>
                </a:solidFill>
                <a:latin typeface="+mn-lt"/>
              </a:rPr>
              <a:t>Ex. Food, comfy clothes, phone charger </a:t>
            </a:r>
          </a:p>
          <a:p>
            <a:pPr marL="571487" indent="-571487">
              <a:buFont typeface="Arial" panose="020B0604020202020204" pitchFamily="34" charset="0"/>
              <a:buChar char="•"/>
            </a:pPr>
            <a:r>
              <a:rPr lang="en-US" sz="4000" dirty="0">
                <a:solidFill>
                  <a:schemeClr val="tx1">
                    <a:lumMod val="50000"/>
                  </a:schemeClr>
                </a:solidFill>
                <a:latin typeface="+mn-lt"/>
              </a:rPr>
              <a:t>Meet them on their terms</a:t>
            </a:r>
          </a:p>
          <a:p>
            <a:endParaRPr lang="en-US" sz="4000" dirty="0"/>
          </a:p>
        </p:txBody>
      </p:sp>
    </p:spTree>
    <p:extLst>
      <p:ext uri="{BB962C8B-B14F-4D97-AF65-F5344CB8AC3E}">
        <p14:creationId xmlns:p14="http://schemas.microsoft.com/office/powerpoint/2010/main" val="254778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Motivators - Cycle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0000" b="15556"/>
          <a:stretch/>
        </p:blipFill>
        <p:spPr>
          <a:xfrm>
            <a:off x="1600200" y="1036282"/>
            <a:ext cx="5448300" cy="5587286"/>
          </a:xfrm>
          <a:prstGeom prst="rect">
            <a:avLst/>
          </a:prstGeom>
        </p:spPr>
      </p:pic>
    </p:spTree>
    <p:extLst>
      <p:ext uri="{BB962C8B-B14F-4D97-AF65-F5344CB8AC3E}">
        <p14:creationId xmlns:p14="http://schemas.microsoft.com/office/powerpoint/2010/main" val="28743800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8.png"/></Relationships>
</file>

<file path=ppt/theme/_rels/theme3.xml.rels><?xml version="1.0" encoding="UTF-8" standalone="yes"?>
<Relationships xmlns="http://schemas.openxmlformats.org/package/2006/relationships"><Relationship Id="rId1" Type="http://schemas.openxmlformats.org/officeDocument/2006/relationships/image" Target="../media/image8.png"/></Relationships>
</file>

<file path=ppt/theme/theme1.xml><?xml version="1.0" encoding="utf-8"?>
<a:theme xmlns:a="http://schemas.openxmlformats.org/drawingml/2006/main" name="Theme1">
  <a:themeElements>
    <a:clrScheme name="nwh">
      <a:dk1>
        <a:srgbClr val="53565A"/>
      </a:dk1>
      <a:lt1>
        <a:srgbClr val="FFFFFF"/>
      </a:lt1>
      <a:dk2>
        <a:srgbClr val="009ADF"/>
      </a:dk2>
      <a:lt2>
        <a:srgbClr val="FFFFFF"/>
      </a:lt2>
      <a:accent1>
        <a:srgbClr val="003CA5"/>
      </a:accent1>
      <a:accent2>
        <a:srgbClr val="6DC3DF"/>
      </a:accent2>
      <a:accent3>
        <a:srgbClr val="3DAD2C"/>
      </a:accent3>
      <a:accent4>
        <a:srgbClr val="9E29B5"/>
      </a:accent4>
      <a:accent5>
        <a:srgbClr val="9494D1"/>
      </a:accent5>
      <a:accent6>
        <a:srgbClr val="FF681E"/>
      </a:accent6>
      <a:hlink>
        <a:srgbClr val="003CA5"/>
      </a:hlink>
      <a:folHlink>
        <a:srgbClr val="E33D2E"/>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wh_ppt_blue_151109.potx [Read-Only]" id="{C2963C2E-4F64-49A8-9D9F-33F579261F70}" vid="{B7EE2A0F-0E52-4CEA-A3C6-B2C80091435C}"/>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8140</TotalTime>
  <Words>5197</Words>
  <Application>Microsoft Office PowerPoint</Application>
  <PresentationFormat>On-screen Show (4:3)</PresentationFormat>
  <Paragraphs>853</Paragraphs>
  <Slides>118</Slides>
  <Notes>96</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118</vt:i4>
      </vt:variant>
    </vt:vector>
  </HeadingPairs>
  <TitlesOfParts>
    <vt:vector size="138" baseType="lpstr">
      <vt:lpstr>ＭＳ Ｐゴシック</vt:lpstr>
      <vt:lpstr>Arial</vt:lpstr>
      <vt:lpstr>Calibri</vt:lpstr>
      <vt:lpstr>Copperplate Gothic Bold</vt:lpstr>
      <vt:lpstr>Garamond</vt:lpstr>
      <vt:lpstr>Halant SemiBold</vt:lpstr>
      <vt:lpstr>Helvetica</vt:lpstr>
      <vt:lpstr>Helvetica Light</vt:lpstr>
      <vt:lpstr>Open Sans</vt:lpstr>
      <vt:lpstr>Open Sans Bold</vt:lpstr>
      <vt:lpstr>Open Sans Condensed Bold</vt:lpstr>
      <vt:lpstr>Open Sans ExtraBold</vt:lpstr>
      <vt:lpstr>Open Sans Light</vt:lpstr>
      <vt:lpstr>Open Sans Regular</vt:lpstr>
      <vt:lpstr>Proxima Nova</vt:lpstr>
      <vt:lpstr>Times New Roman</vt:lpstr>
      <vt:lpstr>Wingdings</vt:lpstr>
      <vt:lpstr>Theme1</vt:lpstr>
      <vt:lpstr>White</vt:lpstr>
      <vt:lpstr>1_White</vt:lpstr>
      <vt:lpstr>Intersection of  Human Trafficking  and Public Health</vt:lpstr>
      <vt:lpstr>Financial Disclosures</vt:lpstr>
      <vt:lpstr>Learning Objectives</vt:lpstr>
      <vt:lpstr>Trafficking Prevention and Intervention</vt:lpstr>
      <vt:lpstr>PowerPoint Presentation</vt:lpstr>
      <vt:lpstr>Human Trafficking in the United States </vt:lpstr>
      <vt:lpstr>Human Trafficking in the United States </vt:lpstr>
      <vt:lpstr>Sex Trafficking</vt:lpstr>
      <vt:lpstr>Sex Trafficking</vt:lpstr>
      <vt:lpstr>Sex Trafficking</vt:lpstr>
      <vt:lpstr>Human Trafficking in the United States </vt:lpstr>
      <vt:lpstr>Labor Trafficking</vt:lpstr>
      <vt:lpstr>Labor Trafficking</vt:lpstr>
      <vt:lpstr>Sex and Labor Trafficking Overlap </vt:lpstr>
      <vt:lpstr>Human Trafficking vs. Smuggling: Legal Distinctions</vt:lpstr>
      <vt:lpstr>Human Trafficking and Smuggling: Overlap</vt:lpstr>
      <vt:lpstr>Incidence and Prevalence </vt:lpstr>
      <vt:lpstr>PowerPoint Presentation</vt:lpstr>
      <vt:lpstr>Sex Trafficking: Recruitment </vt:lpstr>
      <vt:lpstr>PowerPoint Presentation</vt:lpstr>
      <vt:lpstr>PowerPoint Presentation</vt:lpstr>
      <vt:lpstr>PowerPoint Presentation</vt:lpstr>
      <vt:lpstr>PowerPoint Presentation</vt:lpstr>
      <vt:lpstr>PowerPoint Presentation</vt:lpstr>
      <vt:lpstr>Now What?</vt:lpstr>
      <vt:lpstr>PowerPoint Presentation</vt:lpstr>
      <vt:lpstr>PowerPoint Presentation</vt:lpstr>
      <vt:lpstr>PowerPoint Presentation</vt:lpstr>
      <vt:lpstr>Why Should Healthcare be Concerned?</vt:lpstr>
      <vt:lpstr>Case #1</vt:lpstr>
      <vt:lpstr>Case #1</vt:lpstr>
      <vt:lpstr>Case #1</vt:lpstr>
      <vt:lpstr>Case #1</vt:lpstr>
      <vt:lpstr>Teaching Points</vt:lpstr>
      <vt:lpstr>PowerPoint Presentation</vt:lpstr>
      <vt:lpstr>Grooming in Child Sexual Abuse</vt:lpstr>
      <vt:lpstr>Grooming in Human Trafficking </vt:lpstr>
      <vt:lpstr>Finesse Pimp/Romeo Pimp</vt:lpstr>
      <vt:lpstr>What is a Pimp?</vt:lpstr>
      <vt:lpstr>Automatic </vt:lpstr>
      <vt:lpstr>Learned Loyalty - 2009</vt:lpstr>
      <vt:lpstr>Learned Loyalty – November 2015 </vt:lpstr>
      <vt:lpstr>PowerPoint Presentation</vt:lpstr>
      <vt:lpstr>Automatic </vt:lpstr>
      <vt:lpstr>Bottom</vt:lpstr>
      <vt:lpstr>So What Should You Do?</vt:lpstr>
      <vt:lpstr>Case #2</vt:lpstr>
      <vt:lpstr>Teaching Points</vt:lpstr>
      <vt:lpstr>Risk</vt:lpstr>
      <vt:lpstr>Risk</vt:lpstr>
      <vt:lpstr>Why are Children and Adolescents Particularly at Risk?</vt:lpstr>
      <vt:lpstr>Who is at Risk?</vt:lpstr>
      <vt:lpstr>If all adolescents are at risk…</vt:lpstr>
      <vt:lpstr>“Things”</vt:lpstr>
      <vt:lpstr>Is this a thing?</vt:lpstr>
      <vt:lpstr>Risk in Adolescence</vt:lpstr>
      <vt:lpstr>Known Risk Factors</vt:lpstr>
      <vt:lpstr>Known Risk Factors </vt:lpstr>
      <vt:lpstr>Adverse Childhood Experiences (ACEs)</vt:lpstr>
      <vt:lpstr>PowerPoint Presentation</vt:lpstr>
      <vt:lpstr>Highest Risk Populations</vt:lpstr>
      <vt:lpstr>Need for “Family”</vt:lpstr>
      <vt:lpstr>Case #3</vt:lpstr>
      <vt:lpstr>Case #3</vt:lpstr>
      <vt:lpstr>Follow-up</vt:lpstr>
      <vt:lpstr>Follow-up</vt:lpstr>
      <vt:lpstr>Teaching Points</vt:lpstr>
      <vt:lpstr>Identification: Physical</vt:lpstr>
      <vt:lpstr>Identification: Behavioral</vt:lpstr>
      <vt:lpstr>Identification: Psychological </vt:lpstr>
      <vt:lpstr>Identification: Medical</vt:lpstr>
      <vt:lpstr>Identification – ASK!</vt:lpstr>
      <vt:lpstr>Identification – ASK!</vt:lpstr>
      <vt:lpstr>If they answer “no?”</vt:lpstr>
      <vt:lpstr>Identification: Confirmed</vt:lpstr>
      <vt:lpstr>Identification: Suspected</vt:lpstr>
      <vt:lpstr>Acute Sexual Assault vs. Sex Trafficking </vt:lpstr>
      <vt:lpstr>Other Key Differences </vt:lpstr>
      <vt:lpstr>Follow-up Care</vt:lpstr>
      <vt:lpstr>Follow-up Care: Medical Intervention </vt:lpstr>
      <vt:lpstr>Follow-up Care: Intervention </vt:lpstr>
      <vt:lpstr>Most Important Ingredient for Follow-up?</vt:lpstr>
      <vt:lpstr>Gaining Rapport </vt:lpstr>
      <vt:lpstr>DO NOT</vt:lpstr>
      <vt:lpstr>DO NOT</vt:lpstr>
      <vt:lpstr>PowerPoint Presentation</vt:lpstr>
      <vt:lpstr>Follow-up Care: Psychological </vt:lpstr>
      <vt:lpstr>Follow-up: Psychological </vt:lpstr>
      <vt:lpstr>Follow-up: Psychological Intervention </vt:lpstr>
      <vt:lpstr>Case #4</vt:lpstr>
      <vt:lpstr>Case #4</vt:lpstr>
      <vt:lpstr>Case #4</vt:lpstr>
      <vt:lpstr>Case #4</vt:lpstr>
      <vt:lpstr>Case #4</vt:lpstr>
      <vt:lpstr>Case #4</vt:lpstr>
      <vt:lpstr>Teaching Points</vt:lpstr>
      <vt:lpstr>Motivators </vt:lpstr>
      <vt:lpstr>Our Response Should be Automatic</vt:lpstr>
      <vt:lpstr>Motivators - Cycle</vt:lpstr>
      <vt:lpstr>Staying in “the life”  </vt:lpstr>
      <vt:lpstr>From…</vt:lpstr>
      <vt:lpstr>To…</vt:lpstr>
      <vt:lpstr>Multidisciplinary Approach</vt:lpstr>
      <vt:lpstr>PowerPoint Presentation</vt:lpstr>
      <vt:lpstr>Top States: Sex Trafficking </vt:lpstr>
      <vt:lpstr>NY State Laws </vt:lpstr>
      <vt:lpstr>NY State Laws </vt:lpstr>
      <vt:lpstr>Trafficking Victims Protection and Justice Act (TVPJA) </vt:lpstr>
      <vt:lpstr>Other Laws/Bills Relating to Human Trafficking in NY</vt:lpstr>
      <vt:lpstr>New York Public Health Law 2805-y</vt:lpstr>
      <vt:lpstr>New York Public Health Law 2805-y</vt:lpstr>
      <vt:lpstr>What Do You Do If You Identify an Adult Victim?</vt:lpstr>
      <vt:lpstr>Resources</vt:lpstr>
      <vt:lpstr>Resources</vt:lpstr>
      <vt:lpstr>PowerPoint Presentation</vt:lpstr>
      <vt:lpstr>Thank You</vt:lpstr>
      <vt:lpstr>References</vt:lpstr>
      <vt:lpstr>References</vt:lpstr>
    </vt:vector>
  </TitlesOfParts>
  <Company>Lifespan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DMST Symposium</dc:title>
  <dc:creator>Kaplan, Dana</dc:creator>
  <cp:lastModifiedBy>Baniak, Lynn M (HEALTH)</cp:lastModifiedBy>
  <cp:revision>586</cp:revision>
  <cp:lastPrinted>2015-11-11T16:42:36Z</cp:lastPrinted>
  <dcterms:created xsi:type="dcterms:W3CDTF">2015-08-21T15:22:06Z</dcterms:created>
  <dcterms:modified xsi:type="dcterms:W3CDTF">2019-05-20T15:48:42Z</dcterms:modified>
</cp:coreProperties>
</file>