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3577" autoAdjust="0"/>
  </p:normalViewPr>
  <p:slideViewPr>
    <p:cSldViewPr>
      <p:cViewPr varScale="1">
        <p:scale>
          <a:sx n="24" d="100"/>
          <a:sy n="24" d="100"/>
        </p:scale>
        <p:origin x="2706" y="36"/>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B0BB6FF-3920-46FF-AD4C-F9BFD3E2E500}" type="datetimeFigureOut">
              <a:rPr lang="en-US"/>
              <a:pPr>
                <a:defRPr/>
              </a:pPr>
              <a:t>12/20/2018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E6DA457-C99F-48EC-AC40-79B3FC5BD5C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BE9BB7A-EDE5-4DF0-AD89-31F92B1E4B43}" type="datetimeFigureOut">
              <a:rPr lang="en-US"/>
              <a:pPr>
                <a:defRPr/>
              </a:pPr>
              <a:t>12/20/2018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42B2677-BB28-4B65-8ADF-EAED3BA220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ncqa.org/report-cards/health-plans/state-of-health-care-quality/2016-table-of-contents/chlamydia-screening"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fpntc.org/training-packages/sexually-transmitted-disease-service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fpntc.org/training-packages/sexually-transmitted-disease-service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dirty="0" smtClean="0"/>
              <a:t>Today we will be discussing including chlamydia screening as a part of routine clinical preventive care. </a:t>
            </a:r>
          </a:p>
          <a:p>
            <a:pPr marL="171450" indent="-171450" eaLnBrk="1" hangingPunct="1">
              <a:spcBef>
                <a:spcPct val="0"/>
              </a:spcBef>
              <a:buFontTx/>
              <a:buChar char="•"/>
            </a:pPr>
            <a:r>
              <a:rPr lang="en-US" altLang="en-US" dirty="0" smtClean="0"/>
              <a:t>The provision of sexually transmitted disease (STD) services is one of the six core </a:t>
            </a:r>
            <a:r>
              <a:rPr lang="en-US" altLang="en-US" dirty="0" smtClean="0"/>
              <a:t>family </a:t>
            </a:r>
            <a:r>
              <a:rPr lang="en-US" altLang="en-US" dirty="0" smtClean="0"/>
              <a:t>planning services identified in Providing Quality Family Planning Services: Recommendations of CDC and the U.S. Office of Population Affairs (QFP). The QFP guides providers to offer STD services in accordance with CDC’s STD treatment and testing guidelines.</a:t>
            </a:r>
          </a:p>
          <a:p>
            <a:pPr marL="171450" indent="-171450" eaLnBrk="1" hangingPunct="1">
              <a:spcBef>
                <a:spcPct val="0"/>
              </a:spcBef>
              <a:buFontTx/>
              <a:buChar char="•"/>
            </a:pPr>
            <a:r>
              <a:rPr lang="en-US" altLang="en-US" dirty="0" smtClean="0"/>
              <a:t>According to these guidelines, providers should screen all women ages 24 and younger for chlamydia annually. In addition, sexually active women 25 and older and men with risk factors should also be tested for chlamydia.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6602E83-ECF2-455E-80EF-CD26F6D857DB}" type="slidenum">
              <a:rPr lang="en-US" altLang="en-US" smtClean="0"/>
              <a:pPr fontAlgn="base">
                <a:spcBef>
                  <a:spcPct val="0"/>
                </a:spcBef>
                <a:spcAft>
                  <a:spcPct val="0"/>
                </a:spcAft>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Another way to improve adherence to screening criteria is to share screening data with staff and providers.  </a:t>
            </a:r>
          </a:p>
          <a:p>
            <a:pPr marL="171450" indent="-171450" eaLnBrk="1" fontAlgn="auto" hangingPunct="1">
              <a:spcBef>
                <a:spcPts val="0"/>
              </a:spcBef>
              <a:spcAft>
                <a:spcPts val="0"/>
              </a:spcAft>
              <a:buFont typeface="Arial" panose="020B0604020202020204" pitchFamily="34" charset="0"/>
              <a:buChar char="•"/>
              <a:defRPr/>
            </a:pPr>
            <a:r>
              <a:rPr lang="en-US" dirty="0" smtClean="0"/>
              <a:t>Before sharing your data, you’ll want to know that the rates being calculated are accurate. Performing data validation checks is an important first step. This can be done with a small chart audit. If the data in the chart don’t match the data pulled to calculate the measure, it could be because staff are charting in an area of the EHR that isn’t being used for the data pull, or that the specifications for the data pull need to be finessed.  Either way, you will probably need to involve both information technology (IT) and clinical staff to resolve any data issues you find.</a:t>
            </a:r>
          </a:p>
          <a:p>
            <a:pPr marL="171450" indent="-171450" eaLnBrk="1" fontAlgn="auto" hangingPunct="1">
              <a:spcBef>
                <a:spcPts val="0"/>
              </a:spcBef>
              <a:spcAft>
                <a:spcPts val="0"/>
              </a:spcAft>
              <a:buFont typeface="Arial" panose="020B0604020202020204" pitchFamily="34" charset="0"/>
              <a:buChar char="•"/>
              <a:defRPr/>
            </a:pPr>
            <a:r>
              <a:rPr lang="en-US" dirty="0" smtClean="0"/>
              <a:t>Many providers overestimate their screening rates. Sharing site- and provider-specific screening rates may increase their awareness of opportunities for screening.</a:t>
            </a:r>
          </a:p>
          <a:p>
            <a:pPr marL="171450" indent="-171450" eaLnBrk="1" fontAlgn="auto" hangingPunct="1">
              <a:spcBef>
                <a:spcPts val="0"/>
              </a:spcBef>
              <a:spcAft>
                <a:spcPts val="0"/>
              </a:spcAft>
              <a:buFont typeface="Arial" panose="020B0604020202020204" pitchFamily="34" charset="0"/>
              <a:buChar char="•"/>
              <a:defRPr/>
            </a:pPr>
            <a:r>
              <a:rPr lang="en-US" dirty="0" smtClean="0"/>
              <a:t>Showing providers comparisons to national averages from different settings can help with setting target screening rates. Title X screening rates can be found in the Family Planning Annual Report (FPAR) broken down by Region, while HEDIS measure rates are available on the </a:t>
            </a:r>
            <a:r>
              <a:rPr lang="en-US" altLang="en-US" dirty="0" smtClean="0"/>
              <a:t>National Center for Quality Assurance (</a:t>
            </a:r>
            <a:r>
              <a:rPr lang="en-US" dirty="0" smtClean="0"/>
              <a:t>NCQA) website broken down by preferred provider organization (PPO) and health maintenance organization (HMO). The HMO rates are broken down by commercial and Medicaid.   </a:t>
            </a:r>
          </a:p>
          <a:p>
            <a:pPr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defRPr/>
            </a:pPr>
            <a:r>
              <a:rPr lang="en-US" altLang="en-US" b="1" u="sng" dirty="0" smtClean="0"/>
              <a:t>Sources (for reference)</a:t>
            </a:r>
          </a:p>
          <a:p>
            <a:pPr marL="171450" indent="-171450" eaLnBrk="1" fontAlgn="auto" hangingPunct="1">
              <a:spcBef>
                <a:spcPts val="0"/>
              </a:spcBef>
              <a:spcAft>
                <a:spcPts val="0"/>
              </a:spcAft>
              <a:buFont typeface="Arial" panose="020B0604020202020204" pitchFamily="34" charset="0"/>
              <a:buChar char="•"/>
              <a:defRPr/>
            </a:pPr>
            <a:r>
              <a:rPr lang="en-US" altLang="en-US" dirty="0" smtClean="0"/>
              <a:t>HEDIS measures for commercial and Medicaid plans are available at </a:t>
            </a:r>
            <a:r>
              <a:rPr lang="en-US" dirty="0" smtClean="0">
                <a:hlinkClick r:id="rId3"/>
              </a:rPr>
              <a:t>http://www.ncqa.org/report-cards/health-plans/state-of-health-care-quality/2016-table-of-contents/chlamydia-screening</a:t>
            </a:r>
            <a:endParaRPr lang="en-US" dirty="0" smtClean="0"/>
          </a:p>
          <a:p>
            <a:pPr marL="171450" indent="-171450" eaLnBrk="1" fontAlgn="auto" hangingPunct="1">
              <a:spcBef>
                <a:spcPts val="0"/>
              </a:spcBef>
              <a:spcAft>
                <a:spcPts val="0"/>
              </a:spcAft>
              <a:buFont typeface="Arial" panose="020B0604020202020204" pitchFamily="34" charset="0"/>
              <a:buChar char="•"/>
              <a:defRPr/>
            </a:pPr>
            <a:r>
              <a:rPr lang="en-US" altLang="en-US" dirty="0" smtClean="0"/>
              <a:t>The Chlamydia Screening Performance Measure Specifications and Calculator are available through the FPNTC’s Sexually Transmitted Disease Services page at </a:t>
            </a:r>
            <a:r>
              <a:rPr lang="en-US" dirty="0" smtClean="0">
                <a:hlinkClick r:id="rId4"/>
              </a:rPr>
              <a:t>https://www.fpntc.org/training-packages/sexually-transmitted-disease-services</a:t>
            </a:r>
            <a:endParaRPr lang="en-US" altLang="en-US" dirty="0" smtClean="0"/>
          </a:p>
          <a:p>
            <a:pPr marL="171450" indent="-171450" eaLnBrk="1" fontAlgn="auto" hangingPunct="1">
              <a:spcBef>
                <a:spcPts val="0"/>
              </a:spcBef>
              <a:spcAft>
                <a:spcPts val="0"/>
              </a:spcAft>
              <a:buFont typeface="Arial" panose="020B0604020202020204" pitchFamily="34" charset="0"/>
              <a:buChar char="•"/>
              <a:defRPr/>
            </a:pPr>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5729821-70E4-4214-8EDF-432FDC2250EA}" type="slidenum">
              <a:rPr lang="en-US" altLang="en-US" smtClean="0"/>
              <a:pPr fontAlgn="base">
                <a:spcBef>
                  <a:spcPct val="0"/>
                </a:spcBef>
                <a:spcAft>
                  <a:spcPct val="0"/>
                </a:spcAft>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The last strategy to discuss today is: utilizing service delivery approaches that increase clinic efficiency.  </a:t>
            </a:r>
          </a:p>
          <a:p>
            <a:pPr marL="628650" lvl="1" indent="-171450" eaLnBrk="1" fontAlgn="auto" hangingPunct="1">
              <a:spcBef>
                <a:spcPts val="0"/>
              </a:spcBef>
              <a:spcAft>
                <a:spcPts val="0"/>
              </a:spcAft>
              <a:buFont typeface="Arial" panose="020B0604020202020204" pitchFamily="34" charset="0"/>
              <a:buChar char="•"/>
              <a:defRPr/>
            </a:pPr>
            <a:r>
              <a:rPr lang="en-US" sz="2400" dirty="0" smtClean="0"/>
              <a:t>Capitalize on wait times by having clients complete assessment forms and provide specimens while waiting in the clinic to be seen </a:t>
            </a:r>
          </a:p>
          <a:p>
            <a:pPr marL="628650" lvl="1" indent="-171450" eaLnBrk="1" fontAlgn="auto" hangingPunct="1">
              <a:spcBef>
                <a:spcPts val="0"/>
              </a:spcBef>
              <a:spcAft>
                <a:spcPts val="0"/>
              </a:spcAft>
              <a:buFont typeface="Arial" panose="020B0604020202020204" pitchFamily="34" charset="0"/>
              <a:buChar char="•"/>
              <a:defRPr/>
            </a:pPr>
            <a:r>
              <a:rPr lang="en-US" sz="2400" dirty="0" smtClean="0"/>
              <a:t>Develop a protocol for express visits for routine asymptomatic STD screening</a:t>
            </a:r>
          </a:p>
          <a:p>
            <a:pPr marL="628650" lvl="1" indent="-171450" eaLnBrk="1" fontAlgn="auto" hangingPunct="1">
              <a:spcBef>
                <a:spcPts val="0"/>
              </a:spcBef>
              <a:spcAft>
                <a:spcPts val="0"/>
              </a:spcAft>
              <a:buFont typeface="Arial" panose="020B0604020202020204" pitchFamily="34" charset="0"/>
              <a:buChar char="•"/>
              <a:defRPr/>
            </a:pPr>
            <a:r>
              <a:rPr lang="en-US" sz="2400" dirty="0" smtClean="0"/>
              <a:t>Consider the use of technology to facilitate check-in, risk assessment, and clinic flow. Apps, tablets, kiosks, and handouts can be used with clients while they wait in the clinic to see the provider (or before and after the visit)</a:t>
            </a:r>
          </a:p>
          <a:p>
            <a:pPr lvl="1" eaLnBrk="1" fontAlgn="auto" hangingPunct="1">
              <a:spcBef>
                <a:spcPts val="0"/>
              </a:spcBef>
              <a:spcAft>
                <a:spcPts val="0"/>
              </a:spcAft>
              <a:buFont typeface="Arial" panose="020B0604020202020204" pitchFamily="34" charset="0"/>
              <a:buNone/>
              <a:defRPr/>
            </a:pPr>
            <a:endParaRPr lang="en-US" sz="2400" dirty="0" smtClean="0"/>
          </a:p>
          <a:p>
            <a:pPr eaLnBrk="1" fontAlgn="auto" hangingPunct="1">
              <a:spcBef>
                <a:spcPts val="0"/>
              </a:spcBef>
              <a:spcAft>
                <a:spcPts val="0"/>
              </a:spcAft>
              <a:buFont typeface="Arial" panose="020B0604020202020204" pitchFamily="34" charset="0"/>
              <a:buNone/>
              <a:defRPr/>
            </a:pPr>
            <a:r>
              <a:rPr lang="en-US" dirty="0" smtClean="0"/>
              <a:t>Discussion</a:t>
            </a:r>
          </a:p>
          <a:p>
            <a:pPr marL="171450" indent="-171450" eaLnBrk="1" fontAlgn="auto" hangingPunct="1">
              <a:spcBef>
                <a:spcPts val="0"/>
              </a:spcBef>
              <a:spcAft>
                <a:spcPts val="0"/>
              </a:spcAft>
              <a:buFont typeface="Arial" panose="020B0604020202020204" pitchFamily="34" charset="0"/>
              <a:buChar char="•"/>
              <a:defRPr/>
            </a:pPr>
            <a:r>
              <a:rPr lang="en-US" dirty="0" smtClean="0"/>
              <a:t>What new service delivery models and approaches have you considered to increase access to—and efficiency of—services that will result in increased screening rates? </a:t>
            </a:r>
          </a:p>
          <a:p>
            <a:pPr eaLnBrk="1" fontAlgn="auto" hangingPunct="1">
              <a:spcBef>
                <a:spcPts val="0"/>
              </a:spcBef>
              <a:spcAft>
                <a:spcPts val="0"/>
              </a:spcAft>
              <a:defRPr/>
            </a:pPr>
            <a:r>
              <a:rPr lang="en-US" dirty="0" smtClean="0"/>
              <a:t/>
            </a:r>
            <a:br>
              <a:rPr lang="en-US" dirty="0" smtClean="0"/>
            </a:br>
            <a:endParaRPr lang="en-US" altLang="en-US" b="1"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6B3F9D-3993-4850-AA41-E246F556DE2B}" type="slidenum">
              <a:rPr lang="en-US" altLang="en-US" smtClean="0"/>
              <a:pPr fontAlgn="base">
                <a:spcBef>
                  <a:spcPct val="0"/>
                </a:spcBef>
                <a:spcAft>
                  <a:spcPct val="0"/>
                </a:spcAft>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Let’s look at a success story from the field. We know it can be valuable to see how other Title X sites are implementing these best practice recommendations.</a:t>
            </a:r>
          </a:p>
          <a:p>
            <a:pPr marL="171450" indent="-171450" eaLnBrk="1" fontAlgn="auto" hangingPunct="1">
              <a:spcBef>
                <a:spcPts val="0"/>
              </a:spcBef>
              <a:spcAft>
                <a:spcPts val="0"/>
              </a:spcAft>
              <a:buFont typeface="Arial" panose="020B0604020202020204" pitchFamily="34" charset="0"/>
              <a:buChar char="•"/>
              <a:defRPr/>
            </a:pPr>
            <a:r>
              <a:rPr lang="en-US" dirty="0" smtClean="0"/>
              <a:t>This is a story from a site that participated in the FPNTC Chlamydia Screening Learning Collaborative. The site’s story was written up as a short case study and included in the </a:t>
            </a:r>
            <a:r>
              <a:rPr lang="en-US" i="1" dirty="0" smtClean="0"/>
              <a:t>Chlamydia Screening Change Package</a:t>
            </a:r>
            <a:r>
              <a:rPr lang="en-US" dirty="0" smtClean="0"/>
              <a:t>.</a:t>
            </a:r>
          </a:p>
          <a:p>
            <a:pPr marL="171450" indent="-171450" eaLnBrk="1" fontAlgn="auto" hangingPunct="1">
              <a:spcBef>
                <a:spcPts val="0"/>
              </a:spcBef>
              <a:spcAft>
                <a:spcPts val="0"/>
              </a:spcAft>
              <a:buFont typeface="Arial" panose="020B0604020202020204" pitchFamily="34" charset="0"/>
              <a:buChar char="•"/>
              <a:defRPr/>
            </a:pPr>
            <a:r>
              <a:rPr lang="en-US" dirty="0" smtClean="0"/>
              <a:t>When </a:t>
            </a:r>
            <a:r>
              <a:rPr lang="en-US" dirty="0" smtClean="0"/>
              <a:t>Pasco County Department of Health, a sub-recipient of the Florida State Department of Health, had a baseline screening rate for women 24 years and younger of 52%, staff explored the barriers to increasing the department’s chlamydia screening rate, and found that screening was only taking place during annual exam visits. </a:t>
            </a:r>
            <a:r>
              <a:rPr lang="en-US" dirty="0" smtClean="0"/>
              <a:t>Recognizing that fewer and fewer clients were coming to the clinic for annual exams, Pasco County Department of Health decided to introduce chlamydia screening as a part of routine clinical preventive care at all visits, including pregnancy test-only and nursing-only visits.</a:t>
            </a:r>
          </a:p>
          <a:p>
            <a:pPr marL="171450" indent="-171450" eaLnBrk="1" fontAlgn="auto" hangingPunct="1">
              <a:spcBef>
                <a:spcPts val="0"/>
              </a:spcBef>
              <a:spcAft>
                <a:spcPts val="0"/>
              </a:spcAft>
              <a:buFont typeface="Arial" panose="020B0604020202020204" pitchFamily="34" charset="0"/>
              <a:buChar char="•"/>
              <a:defRPr/>
            </a:pPr>
            <a:r>
              <a:rPr lang="en-US" sz="2400" dirty="0" smtClean="0">
                <a:solidFill>
                  <a:srgbClr val="FF0000"/>
                </a:solidFill>
                <a:latin typeface="Calibri Light" panose="020F0302020204030204" pitchFamily="34" charset="0"/>
              </a:rPr>
              <a:t>Key components to implementing this change was educating clinical staff </a:t>
            </a:r>
            <a:r>
              <a:rPr lang="en-US" dirty="0" smtClean="0"/>
              <a:t>about the high chlamydia rates in their area and providing feedback about the successes they were having in increasing chlamydia screening rates by screening at all visits.  </a:t>
            </a:r>
          </a:p>
          <a:p>
            <a:pPr marL="171450" indent="-171450" eaLnBrk="1" fontAlgn="auto" hangingPunct="1">
              <a:spcBef>
                <a:spcPts val="0"/>
              </a:spcBef>
              <a:spcAft>
                <a:spcPts val="0"/>
              </a:spcAft>
              <a:buFont typeface="Arial" panose="020B0604020202020204" pitchFamily="34" charset="0"/>
              <a:buChar char="•"/>
              <a:defRPr/>
            </a:pPr>
            <a:r>
              <a:rPr lang="en-US" dirty="0" smtClean="0"/>
              <a:t>Before expanding  testing, Pasco County Department of Health’s chlamydia screening rate for female clients 24 years and younger was 52% and increased to an average of 78% in the months following the expansion. </a:t>
            </a:r>
          </a:p>
          <a:p>
            <a:pPr marL="0" indent="0" eaLnBrk="1" fontAlgn="auto" hangingPunct="1">
              <a:spcBef>
                <a:spcPts val="0"/>
              </a:spcBef>
              <a:spcAft>
                <a:spcPts val="0"/>
              </a:spcAft>
              <a:buFont typeface="Arial" panose="020B0604020202020204" pitchFamily="34" charset="0"/>
              <a:buNone/>
              <a:defRPr/>
            </a:pPr>
            <a:endParaRPr 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4565AFB-A239-4554-96C2-5405F085B67C}" type="slidenum">
              <a:rPr lang="en-US" altLang="en-US" smtClean="0"/>
              <a:pPr fontAlgn="base">
                <a:spcBef>
                  <a:spcPct val="0"/>
                </a:spcBef>
                <a:spcAft>
                  <a:spcPct val="0"/>
                </a:spcAft>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spcBef>
                <a:spcPts val="0"/>
              </a:spcBef>
              <a:spcAft>
                <a:spcPts val="0"/>
              </a:spcAft>
              <a:buFont typeface="Arial" panose="020B0604020202020204" pitchFamily="34" charset="0"/>
              <a:buChar char="•"/>
              <a:defRPr/>
            </a:pPr>
            <a:r>
              <a:rPr lang="en-US" altLang="en-US" dirty="0" smtClean="0"/>
              <a:t>For related resources, visit the FPNTC’s Sexually Transmitted Disease Services Resource page. </a:t>
            </a:r>
          </a:p>
          <a:p>
            <a:pPr marL="171450" indent="-171450" eaLnBrk="1" fontAlgn="auto" hangingPunct="1">
              <a:spcBef>
                <a:spcPts val="0"/>
              </a:spcBef>
              <a:spcAft>
                <a:spcPts val="0"/>
              </a:spcAft>
              <a:buFont typeface="Arial" panose="020B0604020202020204" pitchFamily="34" charset="0"/>
              <a:buChar char="•"/>
              <a:defRPr/>
            </a:pPr>
            <a:r>
              <a:rPr lang="en-US" altLang="en-US" dirty="0" smtClean="0"/>
              <a:t>There you will find </a:t>
            </a:r>
            <a:r>
              <a:rPr lang="en-US" dirty="0" smtClean="0"/>
              <a:t>resources that support the Quality Family Planning Recommendations (QFP) related to screening for chlamydia, gonorrhea, syphilis, HIV/AIDS, and hepatitis C, as well as for providing vaccinations for human papillomavirus (HPV) and hepatitis B. </a:t>
            </a: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27075" indent="-279400">
              <a:defRPr>
                <a:solidFill>
                  <a:schemeClr val="tx1"/>
                </a:solidFill>
                <a:latin typeface="Calibri" panose="020F0502020204030204" pitchFamily="34" charset="0"/>
              </a:defRPr>
            </a:lvl2pPr>
            <a:lvl3pPr marL="1119188" indent="-223838">
              <a:defRPr>
                <a:solidFill>
                  <a:schemeClr val="tx1"/>
                </a:solidFill>
                <a:latin typeface="Calibri" panose="020F0502020204030204" pitchFamily="34" charset="0"/>
              </a:defRPr>
            </a:lvl3pPr>
            <a:lvl4pPr marL="1566863" indent="-223838">
              <a:defRPr>
                <a:solidFill>
                  <a:schemeClr val="tx1"/>
                </a:solidFill>
                <a:latin typeface="Calibri" panose="020F0502020204030204" pitchFamily="34" charset="0"/>
              </a:defRPr>
            </a:lvl4pPr>
            <a:lvl5pPr marL="2014538" indent="-223838">
              <a:defRPr>
                <a:solidFill>
                  <a:schemeClr val="tx1"/>
                </a:solidFill>
                <a:latin typeface="Calibri" panose="020F0502020204030204" pitchFamily="34" charset="0"/>
              </a:defRPr>
            </a:lvl5pPr>
            <a:lvl6pPr marL="2471738" indent="-223838" eaLnBrk="0" fontAlgn="base" hangingPunct="0">
              <a:spcBef>
                <a:spcPct val="0"/>
              </a:spcBef>
              <a:spcAft>
                <a:spcPct val="0"/>
              </a:spcAft>
              <a:defRPr>
                <a:solidFill>
                  <a:schemeClr val="tx1"/>
                </a:solidFill>
                <a:latin typeface="Calibri" panose="020F0502020204030204" pitchFamily="34" charset="0"/>
              </a:defRPr>
            </a:lvl6pPr>
            <a:lvl7pPr marL="2928938" indent="-223838" eaLnBrk="0" fontAlgn="base" hangingPunct="0">
              <a:spcBef>
                <a:spcPct val="0"/>
              </a:spcBef>
              <a:spcAft>
                <a:spcPct val="0"/>
              </a:spcAft>
              <a:defRPr>
                <a:solidFill>
                  <a:schemeClr val="tx1"/>
                </a:solidFill>
                <a:latin typeface="Calibri" panose="020F0502020204030204" pitchFamily="34" charset="0"/>
              </a:defRPr>
            </a:lvl7pPr>
            <a:lvl8pPr marL="3386138" indent="-223838" eaLnBrk="0" fontAlgn="base" hangingPunct="0">
              <a:spcBef>
                <a:spcPct val="0"/>
              </a:spcBef>
              <a:spcAft>
                <a:spcPct val="0"/>
              </a:spcAft>
              <a:defRPr>
                <a:solidFill>
                  <a:schemeClr val="tx1"/>
                </a:solidFill>
                <a:latin typeface="Calibri" panose="020F0502020204030204" pitchFamily="34" charset="0"/>
              </a:defRPr>
            </a:lvl8pPr>
            <a:lvl9pPr marL="3843338"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2961F0-FF49-49B6-B78C-BED3A3DE26F1}" type="slidenum">
              <a:rPr lang="en-US" altLang="en-US" smtClean="0"/>
              <a:pPr fontAlgn="base">
                <a:spcBef>
                  <a:spcPct val="0"/>
                </a:spcBef>
                <a:spcAft>
                  <a:spcPct val="0"/>
                </a:spcAft>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altLang="en-US" dirty="0" smtClean="0"/>
              <a:t>On the FPNTC’s Sexually Transmitted Disease Services Resource page you will find </a:t>
            </a:r>
            <a:r>
              <a:rPr lang="en-US" dirty="0" smtClean="0"/>
              <a:t>resources, including nationally recognized guidelines and implementation tools that support QFP, recommendations related to screening for chlamydia, gonorrhea, syphilis, HIV/AIDS, and hepatitis C, as well as for providing vaccinations for HPV and hepatitis B.</a:t>
            </a:r>
          </a:p>
          <a:p>
            <a:pPr marL="171450" indent="-171450" eaLnBrk="1" fontAlgn="auto" hangingPunct="1">
              <a:spcBef>
                <a:spcPts val="0"/>
              </a:spcBef>
              <a:spcAft>
                <a:spcPts val="0"/>
              </a:spcAft>
              <a:buFont typeface="Arial" panose="020B0604020202020204" pitchFamily="34" charset="0"/>
              <a:buChar char="•"/>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r>
              <a:rPr lang="en-US" dirty="0" smtClean="0"/>
              <a:t>Source (for reference)</a:t>
            </a:r>
          </a:p>
          <a:p>
            <a:pPr marL="171450" indent="-171450" eaLnBrk="1" fontAlgn="auto" hangingPunct="1">
              <a:spcBef>
                <a:spcPts val="0"/>
              </a:spcBef>
              <a:spcAft>
                <a:spcPts val="0"/>
              </a:spcAft>
              <a:buFont typeface="Arial" panose="020B0604020202020204" pitchFamily="34" charset="0"/>
              <a:buChar char="•"/>
              <a:defRPr/>
            </a:pPr>
            <a:r>
              <a:rPr lang="en-US" altLang="en-US" dirty="0" smtClean="0">
                <a:hlinkClick r:id="rId3"/>
              </a:rPr>
              <a:t>https://www.fpntc.org/training-packages/sexually-transmitted-disease-services</a:t>
            </a:r>
            <a:r>
              <a:rPr lang="en-US" altLang="en-US" dirty="0" smtClean="0"/>
              <a:t> </a:t>
            </a:r>
          </a:p>
          <a:p>
            <a:pPr marL="171450" indent="-171450" eaLnBrk="1" fontAlgn="auto" hangingPunct="1">
              <a:spcBef>
                <a:spcPts val="0"/>
              </a:spcBef>
              <a:spcAft>
                <a:spcPts val="0"/>
              </a:spcAft>
              <a:buFont typeface="Arial" panose="020B0604020202020204" pitchFamily="34" charset="0"/>
              <a:buChar char="•"/>
              <a:defRPr/>
            </a:pPr>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35333E-EE84-4D90-8E55-78EB613394DF}" type="slidenum">
              <a:rPr lang="en-US" altLang="en-US" smtClean="0"/>
              <a:pPr fontAlgn="base">
                <a:spcBef>
                  <a:spcPct val="0"/>
                </a:spcBef>
                <a:spcAft>
                  <a:spcPct val="0"/>
                </a:spcAft>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dirty="0" smtClean="0"/>
              <a:t>Thank you for participating in today’s discussion</a:t>
            </a:r>
            <a:r>
              <a:rPr lang="en-US" altLang="en-US" dirty="0" smtClean="0"/>
              <a:t>.</a:t>
            </a:r>
            <a:endParaRPr lang="en-US" altLang="en-US"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FAE8A50-DBE0-45E1-81D3-2395C5020D2D}" type="slidenum">
              <a:rPr lang="en-US" altLang="en-US" smtClean="0"/>
              <a:pPr fontAlgn="base">
                <a:spcBef>
                  <a:spcPct val="0"/>
                </a:spcBef>
                <a:spcAft>
                  <a:spcPct val="0"/>
                </a:spcAft>
              </a:pPr>
              <a:t>15</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dirty="0" smtClean="0"/>
              <a:t>Including </a:t>
            </a:r>
            <a:r>
              <a:rPr lang="en-US" altLang="en-US" dirty="0" smtClean="0"/>
              <a:t>chlamydia screening as a part of routine clinical preventive care is the first best practice recommendation outlined in the </a:t>
            </a:r>
            <a:r>
              <a:rPr lang="en-US" altLang="en-US" i="1" dirty="0" smtClean="0"/>
              <a:t>Chlamydia Screening Change Package </a:t>
            </a:r>
            <a:r>
              <a:rPr lang="en-US" altLang="en-US" dirty="0" smtClean="0"/>
              <a:t>which was developed by the Family Planning National Training Center (FPNTC).</a:t>
            </a:r>
          </a:p>
          <a:p>
            <a:pPr marL="171450" indent="-171450" eaLnBrk="1" hangingPunct="1">
              <a:spcBef>
                <a:spcPct val="0"/>
              </a:spcBef>
              <a:buFontTx/>
              <a:buChar char="•"/>
            </a:pPr>
            <a:r>
              <a:rPr lang="en-US" altLang="en-US" dirty="0" smtClean="0"/>
              <a:t>The </a:t>
            </a:r>
            <a:r>
              <a:rPr lang="en-US" altLang="en-US" i="1" dirty="0" smtClean="0"/>
              <a:t>Chlamydia Screening Change Package</a:t>
            </a:r>
            <a:r>
              <a:rPr lang="en-US" altLang="en-US" dirty="0" smtClean="0"/>
              <a:t>, which is an overview of the best practice recommendations and strategies, draws from the literature and most current practice guidelines to increase chlamydia screening following nationally recognized standards of care.</a:t>
            </a:r>
          </a:p>
          <a:p>
            <a:pPr marL="171450" indent="-171450" eaLnBrk="1" hangingPunct="1">
              <a:spcBef>
                <a:spcPct val="0"/>
              </a:spcBef>
              <a:buFontTx/>
              <a:buChar char="•"/>
            </a:pPr>
            <a:r>
              <a:rPr lang="en-US" altLang="en-US" dirty="0" smtClean="0"/>
              <a:t>The other three Best Practices in the Change Package are: </a:t>
            </a:r>
          </a:p>
          <a:p>
            <a:pPr marL="628650" lvl="1" indent="-171450" eaLnBrk="1" hangingPunct="1">
              <a:spcBef>
                <a:spcPct val="0"/>
              </a:spcBef>
              <a:buFontTx/>
              <a:buChar char="•"/>
            </a:pPr>
            <a:r>
              <a:rPr lang="en-US" altLang="en-US" dirty="0" smtClean="0"/>
              <a:t>BP 2: Use normalizing and opt-out language to explain chlamydia screening </a:t>
            </a:r>
          </a:p>
          <a:p>
            <a:pPr marL="628650" lvl="1" indent="-171450" eaLnBrk="1" hangingPunct="1">
              <a:spcBef>
                <a:spcPct val="0"/>
              </a:spcBef>
              <a:buFontTx/>
              <a:buChar char="•"/>
            </a:pPr>
            <a:r>
              <a:rPr lang="en-US" altLang="en-US" dirty="0" smtClean="0"/>
              <a:t>BP 3: Use the least invasive, high-quality recommended laboratory technologies for chlamydia screening, with timely turnaround </a:t>
            </a:r>
          </a:p>
          <a:p>
            <a:pPr marL="628650" lvl="1" indent="-171450" eaLnBrk="1" hangingPunct="1">
              <a:spcBef>
                <a:spcPct val="0"/>
              </a:spcBef>
              <a:buFontTx/>
              <a:buChar char="•"/>
            </a:pPr>
            <a:r>
              <a:rPr lang="en-US" altLang="en-US" dirty="0" smtClean="0"/>
              <a:t>BP 4: Utilize diverse payment options to reduce cost as a barrier for the client and the facility </a:t>
            </a:r>
          </a:p>
          <a:p>
            <a:pPr marL="171450" indent="-171450" eaLnBrk="1" hangingPunct="1">
              <a:spcBef>
                <a:spcPct val="0"/>
              </a:spcBef>
              <a:buFontTx/>
              <a:buChar char="•"/>
            </a:pPr>
            <a:r>
              <a:rPr lang="en-US" altLang="en-US" dirty="0" smtClean="0"/>
              <a:t>In order to increase chlamydia screening rates, it’s important to consider all four best practices and utilize a comprehensive approach that addresses each. </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E3C7060-42F9-4CD1-B573-4E6B130EB110}" type="slidenum">
              <a:rPr lang="en-US" altLang="en-US" smtClean="0"/>
              <a:pPr fontAlgn="base">
                <a:spcBef>
                  <a:spcPct val="0"/>
                </a:spcBef>
                <a:spcAft>
                  <a:spcPct val="0"/>
                </a:spcAft>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The best practice we are discussing today is Best Practice 1: Include chlamydia screening as a part of routine clinical preventive care. This best practice is to: use clinic support systems to systematically screen sexually active clients at least once a year for women 24 years and younger, for women &gt;24 who are at increased risk, and men at increased risk. </a:t>
            </a:r>
          </a:p>
          <a:p>
            <a:pPr marL="171450" indent="-171450" eaLnBrk="1" fontAlgn="auto" hangingPunct="1">
              <a:spcBef>
                <a:spcPts val="0"/>
              </a:spcBef>
              <a:spcAft>
                <a:spcPts val="0"/>
              </a:spcAft>
              <a:buFont typeface="Arial" panose="020B0604020202020204" pitchFamily="34" charset="0"/>
              <a:buChar char="•"/>
              <a:defRPr/>
            </a:pPr>
            <a:r>
              <a:rPr lang="en-US" dirty="0" smtClean="0"/>
              <a:t>Women at increased risk for infection are defined by CDC’s STD Treatment Guidelines as, for example, “those who have a new sex partner, more than one sex partner, a sex partner with concurrent partners, or a sex partner who has a sexually transmitted infection.”</a:t>
            </a:r>
          </a:p>
          <a:p>
            <a:pPr marL="171450" indent="-171450" eaLnBrk="1" fontAlgn="auto" hangingPunct="1">
              <a:spcBef>
                <a:spcPts val="0"/>
              </a:spcBef>
              <a:spcAft>
                <a:spcPts val="0"/>
              </a:spcAft>
              <a:buFont typeface="Arial" panose="020B0604020202020204" pitchFamily="34" charset="0"/>
              <a:buChar char="•"/>
              <a:defRPr/>
            </a:pPr>
            <a:r>
              <a:rPr lang="en-US" dirty="0" smtClean="0"/>
              <a:t>According to CDC’s STD Treatment Guidelines, “targeted chlamydia screening in men should only be considered when resources permit, prevalence is high, and such screening does not hinder chlamydia screening efforts in women. More frequent screening for some women (e.g., adolescents) or certain men (e.g., men who have sex with men (MSM)) might be indicated.”</a:t>
            </a:r>
          </a:p>
          <a:p>
            <a:pPr marL="171450" indent="-171450" eaLnBrk="1" fontAlgn="auto" hangingPunct="1">
              <a:spcBef>
                <a:spcPts val="0"/>
              </a:spcBef>
              <a:spcAft>
                <a:spcPts val="0"/>
              </a:spcAft>
              <a:buFont typeface="Arial" panose="020B0604020202020204" pitchFamily="34" charset="0"/>
              <a:buChar char="•"/>
              <a:defRPr/>
            </a:pPr>
            <a:r>
              <a:rPr lang="en-US" dirty="0" smtClean="0"/>
              <a:t>This first best practice lays the foundation for the other three best practices in the </a:t>
            </a:r>
            <a:r>
              <a:rPr lang="en-US" i="1" dirty="0" smtClean="0"/>
              <a:t>Chlamydia Screening Change Package</a:t>
            </a:r>
            <a:r>
              <a:rPr lang="en-US" dirty="0" smtClean="0"/>
              <a:t>.</a:t>
            </a:r>
          </a:p>
          <a:p>
            <a:pPr marL="171450" indent="-171450" eaLnBrk="1" fontAlgn="auto" hangingPunct="1">
              <a:spcBef>
                <a:spcPts val="0"/>
              </a:spcBef>
              <a:spcAft>
                <a:spcPts val="0"/>
              </a:spcAft>
              <a:buFont typeface="Arial" panose="020B0604020202020204" pitchFamily="34" charset="0"/>
              <a:buChar char="•"/>
              <a:defRPr/>
            </a:pPr>
            <a:endParaRPr lang="en-US" dirty="0" smtClean="0"/>
          </a:p>
          <a:p>
            <a:pPr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defRPr/>
            </a:pPr>
            <a:r>
              <a:rPr lang="en-US" b="1" u="sng" dirty="0" smtClean="0"/>
              <a:t>Sources (for reference)</a:t>
            </a:r>
            <a:endParaRPr lang="en-US" b="1" dirty="0" smtClean="0"/>
          </a:p>
          <a:p>
            <a:pPr marL="171450" indent="-171450" eaLnBrk="1" fontAlgn="auto" hangingPunct="1">
              <a:spcBef>
                <a:spcPts val="0"/>
              </a:spcBef>
              <a:spcAft>
                <a:spcPts val="0"/>
              </a:spcAft>
              <a:buFont typeface="Arial" panose="020B0604020202020204" pitchFamily="34" charset="0"/>
              <a:buChar char="•"/>
              <a:defRPr/>
            </a:pPr>
            <a:r>
              <a:rPr lang="en-US" dirty="0" smtClean="0"/>
              <a:t>Office of Population Affairs (OPA). Program Requirements for Title X Funded Family Planning Projects. Version 1.0 April 2014</a:t>
            </a:r>
          </a:p>
          <a:p>
            <a:pPr marL="171450" indent="-171450" eaLnBrk="1" fontAlgn="auto" hangingPunct="1">
              <a:spcBef>
                <a:spcPts val="0"/>
              </a:spcBef>
              <a:spcAft>
                <a:spcPts val="0"/>
              </a:spcAft>
              <a:buFont typeface="Arial" panose="020B0604020202020204" pitchFamily="34" charset="0"/>
              <a:buChar char="•"/>
              <a:defRPr/>
            </a:pPr>
            <a:r>
              <a:rPr lang="en-US" dirty="0" smtClean="0"/>
              <a:t>Gavin L, Moskosky S, Carter M et al. Providing Quality Family Planning Services: Recommendations of CDC and the U.S. Office of Population Affairs. MMWR 2014;63(4)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A2B3F61-0B2B-4514-8ED1-C91C7D8E5934}" type="slidenum">
              <a:rPr lang="en-US" altLang="en-US" smtClean="0"/>
              <a:pPr fontAlgn="base">
                <a:spcBef>
                  <a:spcPct val="0"/>
                </a:spcBef>
                <a:spcAft>
                  <a:spcPct val="0"/>
                </a:spcAft>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dirty="0" smtClean="0"/>
              <a:t>Here are the objectives of today’s session. By the end of today’s session, we hope you will be able to:</a:t>
            </a:r>
          </a:p>
          <a:p>
            <a:pPr marL="171450" indent="-171450" eaLnBrk="1" fontAlgn="auto" hangingPunct="1">
              <a:spcBef>
                <a:spcPts val="0"/>
              </a:spcBef>
              <a:spcAft>
                <a:spcPts val="0"/>
              </a:spcAft>
              <a:buFont typeface="Arial" panose="020B0604020202020204" pitchFamily="34" charset="0"/>
              <a:buChar char="•"/>
              <a:defRPr/>
            </a:pPr>
            <a:r>
              <a:rPr lang="en-US" dirty="0" smtClean="0"/>
              <a:t>Describe the rationale for incorporating chlamydia screening as a routine part of preventive care</a:t>
            </a:r>
          </a:p>
          <a:p>
            <a:pPr marL="171450" indent="-171450" eaLnBrk="1" fontAlgn="auto" hangingPunct="1">
              <a:spcBef>
                <a:spcPts val="0"/>
              </a:spcBef>
              <a:spcAft>
                <a:spcPts val="0"/>
              </a:spcAft>
              <a:buFont typeface="Arial" panose="020B0604020202020204" pitchFamily="34" charset="0"/>
              <a:buChar char="•"/>
              <a:defRPr/>
            </a:pPr>
            <a:r>
              <a:rPr lang="en-US" dirty="0" smtClean="0"/>
              <a:t>Identify at least two strategies for using clinic support systems to systematically screen clients at risk </a:t>
            </a:r>
          </a:p>
          <a:p>
            <a:pPr marL="171450" indent="-171450" eaLnBrk="1" fontAlgn="auto" hangingPunct="1">
              <a:spcBef>
                <a:spcPts val="0"/>
              </a:spcBef>
              <a:spcAft>
                <a:spcPts val="0"/>
              </a:spcAft>
              <a:buFont typeface="Arial" panose="020B0604020202020204" pitchFamily="34" charset="0"/>
              <a:buChar char="•"/>
              <a:defRPr/>
            </a:pPr>
            <a:r>
              <a:rPr lang="en-US" dirty="0" smtClean="0"/>
              <a:t>Describe at least one way to use data to increase adherence to screening recommendations</a:t>
            </a:r>
          </a:p>
          <a:p>
            <a:pPr marL="171450" indent="-171450" eaLnBrk="1" fontAlgn="auto" hangingPunct="1">
              <a:spcBef>
                <a:spcPts val="0"/>
              </a:spcBef>
              <a:spcAft>
                <a:spcPts val="0"/>
              </a:spcAft>
              <a:buFont typeface="Arial" panose="020B0604020202020204" pitchFamily="34" charset="0"/>
              <a:buChar char="•"/>
              <a:defRPr/>
            </a:pPr>
            <a:endParaRPr lang="en-US" dirty="0" smtClean="0">
              <a:solidFill>
                <a:schemeClr val="tx2"/>
              </a:solidFill>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BE87B8-C11C-4881-806A-FC0B444A6859}" type="slidenum">
              <a:rPr lang="en-US" altLang="en-US" smtClean="0"/>
              <a:pPr fontAlgn="base">
                <a:spcBef>
                  <a:spcPct val="0"/>
                </a:spcBef>
                <a:spcAft>
                  <a:spcPct val="0"/>
                </a:spcAft>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Let’s briefly recap the rationale for ensuring chlamydia screening is including in routine clinical care. We covered this at the kickoff meeting, so we’ll be brief:</a:t>
            </a:r>
          </a:p>
          <a:p>
            <a:pPr marL="171450" indent="-171450" eaLnBrk="1" fontAlgn="auto" hangingPunct="1">
              <a:spcBef>
                <a:spcPts val="0"/>
              </a:spcBef>
              <a:spcAft>
                <a:spcPts val="0"/>
              </a:spcAft>
              <a:buFont typeface="Arial" panose="020B0604020202020204" pitchFamily="34" charset="0"/>
              <a:buChar char="•"/>
              <a:defRPr/>
            </a:pPr>
            <a:r>
              <a:rPr lang="en-US" dirty="0" smtClean="0"/>
              <a:t>Chlamydia is the most commonly reported notifiable disease in the United States. In 2015, there were over 1.5 million cases of chlamydia reported to CDC. For perspective, there are fewer than 1.5 million people in 10 U.S. states. For example, Hawaii has 1.4 million and Wyoming has just over 500,000 people living there.</a:t>
            </a:r>
          </a:p>
          <a:p>
            <a:pPr marL="171450" indent="-171450" eaLnBrk="1" fontAlgn="auto" hangingPunct="1">
              <a:spcBef>
                <a:spcPts val="0"/>
              </a:spcBef>
              <a:spcAft>
                <a:spcPts val="0"/>
              </a:spcAft>
              <a:buFont typeface="Arial" panose="020B0604020202020204" pitchFamily="34" charset="0"/>
              <a:buChar char="•"/>
              <a:defRPr/>
            </a:pPr>
            <a:r>
              <a:rPr lang="en-US" dirty="0" smtClean="0"/>
              <a:t>Chlamydia infection is often asymptomatic. If left untreated, chlamydia infection can lead </a:t>
            </a:r>
            <a:r>
              <a:rPr lang="en-US" dirty="0" smtClean="0">
                <a:solidFill>
                  <a:schemeClr val="accent6"/>
                </a:solidFill>
              </a:rPr>
              <a:t>to pelvic inflammatory disease (PID), a major cause of infertility, ectopic pregnancy, and chronic pelvic pain</a:t>
            </a:r>
            <a:r>
              <a:rPr lang="en-US" dirty="0" smtClean="0"/>
              <a:t>.</a:t>
            </a:r>
          </a:p>
          <a:p>
            <a:pPr marL="171450" indent="-171450" eaLnBrk="1" fontAlgn="auto" hangingPunct="1">
              <a:spcBef>
                <a:spcPts val="0"/>
              </a:spcBef>
              <a:spcAft>
                <a:spcPts val="0"/>
              </a:spcAft>
              <a:buFont typeface="Arial" panose="020B0604020202020204" pitchFamily="34" charset="0"/>
              <a:buChar char="•"/>
              <a:defRPr/>
            </a:pPr>
            <a:r>
              <a:rPr lang="en-US" dirty="0" smtClean="0"/>
              <a:t>Chlamydia infection rates vary widely by age group. The highest rates of chlamydia infection are among women 15 to 24 years of age. (The rate for women ages 15 to 19 is almost five times the rate for all women.)</a:t>
            </a:r>
          </a:p>
          <a:p>
            <a:pPr marL="171450" indent="-171450" eaLnBrk="1" fontAlgn="auto" hangingPunct="1">
              <a:spcBef>
                <a:spcPts val="0"/>
              </a:spcBef>
              <a:spcAft>
                <a:spcPts val="0"/>
              </a:spcAft>
              <a:buFont typeface="Arial" panose="020B0604020202020204" pitchFamily="34" charset="0"/>
              <a:buChar char="•"/>
              <a:defRPr/>
            </a:pPr>
            <a:r>
              <a:rPr lang="en-US" dirty="0" smtClean="0"/>
              <a:t>There is also a high degree of agreement on the benefits of population-based chlamydia screening. CDC, the US Preventive Services Task Force, </a:t>
            </a:r>
            <a:r>
              <a:rPr lang="en-US" altLang="en-US" dirty="0" smtClean="0"/>
              <a:t>Healthcare Effectiveness Data and Information Set (</a:t>
            </a:r>
            <a:r>
              <a:rPr lang="en-US" dirty="0" smtClean="0"/>
              <a:t>HEDIS), and the National Quality Forum (NQF) all have consistent recommendations and performance measures to promote chlamydia screening in young women.</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b="1" u="sng" dirty="0" smtClean="0"/>
              <a:t>Source (for reference) </a:t>
            </a:r>
          </a:p>
          <a:p>
            <a:pPr marL="171450" indent="-171450" eaLnBrk="1" fontAlgn="auto" hangingPunct="1">
              <a:spcBef>
                <a:spcPts val="0"/>
              </a:spcBef>
              <a:spcAft>
                <a:spcPts val="0"/>
              </a:spcAft>
              <a:buFont typeface="Arial" panose="020B0604020202020204" pitchFamily="34" charset="0"/>
              <a:buChar char="•"/>
              <a:defRPr/>
            </a:pPr>
            <a:r>
              <a:rPr lang="en-US" dirty="0" smtClean="0"/>
              <a:t>Centers for Disease Control and Prevention. Sexually Transmitted Disease Surveillance 2015. Atlanta: U.S. Department of Health and Human Services; 2016.</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9BFD73C-957F-457E-8D58-C0797B9E1EEA}" type="slidenum">
              <a:rPr lang="en-US" altLang="en-US" smtClean="0"/>
              <a:pPr fontAlgn="base">
                <a:spcBef>
                  <a:spcPct val="0"/>
                </a:spcBef>
                <a:spcAft>
                  <a:spcPct val="0"/>
                </a:spcAft>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spcBef>
                <a:spcPts val="0"/>
              </a:spcBef>
              <a:spcAft>
                <a:spcPts val="0"/>
              </a:spcAft>
              <a:buFont typeface="Arial" panose="020B0604020202020204" pitchFamily="34" charset="0"/>
              <a:buChar char="•"/>
              <a:defRPr/>
            </a:pPr>
            <a:r>
              <a:rPr lang="en-US" dirty="0" smtClean="0"/>
              <a:t>Now let’s talk about some strategies for including chlamydia screening as a part of routine clinical preventive care. </a:t>
            </a:r>
          </a:p>
          <a:p>
            <a:pPr marL="171450" indent="-171450" eaLnBrk="1" fontAlgn="auto" hangingPunct="1">
              <a:spcBef>
                <a:spcPts val="0"/>
              </a:spcBef>
              <a:spcAft>
                <a:spcPts val="0"/>
              </a:spcAft>
              <a:buFont typeface="Arial" panose="020B0604020202020204" pitchFamily="34" charset="0"/>
              <a:buChar char="•"/>
              <a:defRPr/>
            </a:pPr>
            <a:r>
              <a:rPr lang="en-US" dirty="0" smtClean="0"/>
              <a:t>The primary strategies for achieving this best practice recommendation that we will discuss today are: </a:t>
            </a:r>
          </a:p>
          <a:p>
            <a:pPr marL="628650" lvl="1" indent="-171450" eaLnBrk="1" fontAlgn="auto" hangingPunct="1">
              <a:spcBef>
                <a:spcPts val="0"/>
              </a:spcBef>
              <a:spcAft>
                <a:spcPts val="0"/>
              </a:spcAft>
              <a:buFont typeface="Arial" panose="020B0604020202020204" pitchFamily="34" charset="0"/>
              <a:buChar char="•"/>
              <a:defRPr/>
            </a:pPr>
            <a:r>
              <a:rPr lang="en-US" altLang="en-US" dirty="0" smtClean="0"/>
              <a:t>Have written policies and protocols </a:t>
            </a:r>
          </a:p>
          <a:p>
            <a:pPr marL="628650" lvl="1" indent="-171450" eaLnBrk="1" fontAlgn="auto" hangingPunct="1">
              <a:spcBef>
                <a:spcPts val="0"/>
              </a:spcBef>
              <a:spcAft>
                <a:spcPts val="0"/>
              </a:spcAft>
              <a:buFont typeface="Arial" panose="020B0604020202020204" pitchFamily="34" charset="0"/>
              <a:buChar char="•"/>
              <a:defRPr/>
            </a:pPr>
            <a:r>
              <a:rPr lang="en-US" altLang="en-US" dirty="0" smtClean="0"/>
              <a:t>Establish standing orders and a standardized workflow </a:t>
            </a:r>
          </a:p>
          <a:p>
            <a:pPr marL="628650" lvl="1" indent="-171450" eaLnBrk="1" fontAlgn="auto" hangingPunct="1">
              <a:spcBef>
                <a:spcPts val="0"/>
              </a:spcBef>
              <a:spcAft>
                <a:spcPts val="0"/>
              </a:spcAft>
              <a:buFont typeface="Arial" panose="020B0604020202020204" pitchFamily="34" charset="0"/>
              <a:buChar char="•"/>
              <a:defRPr/>
            </a:pPr>
            <a:r>
              <a:rPr lang="en-US" altLang="en-US" dirty="0" smtClean="0"/>
              <a:t>Prepare for screening based on the sex and age before the client is seen</a:t>
            </a:r>
          </a:p>
          <a:p>
            <a:pPr marL="628650" lvl="1" indent="-171450" eaLnBrk="1" fontAlgn="auto" hangingPunct="1">
              <a:spcBef>
                <a:spcPts val="0"/>
              </a:spcBef>
              <a:spcAft>
                <a:spcPts val="0"/>
              </a:spcAft>
              <a:buFont typeface="Arial" panose="020B0604020202020204" pitchFamily="34" charset="0"/>
              <a:buChar char="•"/>
              <a:defRPr/>
            </a:pPr>
            <a:r>
              <a:rPr lang="en-US" altLang="en-US" dirty="0" smtClean="0"/>
              <a:t>Share screening data with staff and providers</a:t>
            </a:r>
          </a:p>
          <a:p>
            <a:pPr marL="171450" indent="-171450" eaLnBrk="1" fontAlgn="auto" hangingPunct="1">
              <a:spcBef>
                <a:spcPts val="0"/>
              </a:spcBef>
              <a:spcAft>
                <a:spcPts val="0"/>
              </a:spcAft>
              <a:buFont typeface="Arial" panose="020B0604020202020204" pitchFamily="34" charset="0"/>
              <a:buChar char="•"/>
              <a:defRPr/>
            </a:pPr>
            <a:r>
              <a:rPr lang="en-US" dirty="0" smtClean="0"/>
              <a:t>We will talk through each of these strategies and also work through the challenges that come with each. </a:t>
            </a:r>
          </a:p>
          <a:p>
            <a:pPr marL="628650" lvl="1" indent="-171450" eaLnBrk="1" fontAlgn="auto" hangingPunct="1">
              <a:spcBef>
                <a:spcPts val="0"/>
              </a:spcBef>
              <a:spcAft>
                <a:spcPts val="0"/>
              </a:spcAft>
              <a:buFont typeface="Arial" panose="020B0604020202020204" pitchFamily="34" charset="0"/>
              <a:buChar char="•"/>
              <a:defRPr/>
            </a:pPr>
            <a:endParaRPr lang="en-US" altLang="en-US" dirty="0" smtClean="0"/>
          </a:p>
          <a:p>
            <a:pPr eaLnBrk="1" fontAlgn="auto" hangingPunct="1">
              <a:spcBef>
                <a:spcPct val="0"/>
              </a:spcBef>
              <a:spcAft>
                <a:spcPts val="0"/>
              </a:spcAft>
              <a:defRPr/>
            </a:pPr>
            <a:endParaRPr lang="en-US" altLang="en-US" i="1"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64DC105-0621-4E7C-A0C1-0613FF3E8DBB}" type="slidenum">
              <a:rPr lang="en-US" altLang="en-US" smtClean="0"/>
              <a:pPr fontAlgn="base">
                <a:spcBef>
                  <a:spcPct val="0"/>
                </a:spcBef>
                <a:spcAft>
                  <a:spcPct val="0"/>
                </a:spcAft>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The first strategy for including chlamydia screening as part of routine care is to have a written policy and protocol for screening all sexually active women 24 years and younger, for women &gt; 24 who are at increased risk, and men at increased risk.  </a:t>
            </a:r>
          </a:p>
          <a:p>
            <a:pPr marL="171450" indent="-171450" eaLnBrk="1" fontAlgn="auto" hangingPunct="1">
              <a:spcBef>
                <a:spcPts val="0"/>
              </a:spcBef>
              <a:spcAft>
                <a:spcPts val="0"/>
              </a:spcAft>
              <a:buFont typeface="Arial" panose="020B0604020202020204" pitchFamily="34" charset="0"/>
              <a:buChar char="•"/>
              <a:defRPr/>
            </a:pPr>
            <a:r>
              <a:rPr lang="en-US" dirty="0" smtClean="0"/>
              <a:t>Ensure all staff are aware of the policy, and that they understand and buy in to it. </a:t>
            </a:r>
          </a:p>
          <a:p>
            <a:pPr marL="628650" lvl="1" indent="-171450" eaLnBrk="1" fontAlgn="auto" hangingPunct="1">
              <a:spcBef>
                <a:spcPts val="0"/>
              </a:spcBef>
              <a:spcAft>
                <a:spcPts val="0"/>
              </a:spcAft>
              <a:buFont typeface="Arial" panose="020B0604020202020204" pitchFamily="34" charset="0"/>
              <a:buChar char="•"/>
              <a:defRPr/>
            </a:pPr>
            <a:r>
              <a:rPr lang="en-US" dirty="0" smtClean="0"/>
              <a:t>Use data to explain the importance of chlamydia screening</a:t>
            </a:r>
          </a:p>
          <a:p>
            <a:pPr marL="628650" lvl="1" indent="-171450" eaLnBrk="1" fontAlgn="auto" hangingPunct="1">
              <a:spcBef>
                <a:spcPts val="0"/>
              </a:spcBef>
              <a:spcAft>
                <a:spcPts val="0"/>
              </a:spcAft>
              <a:buFont typeface="Arial" panose="020B0604020202020204" pitchFamily="34" charset="0"/>
              <a:buChar char="•"/>
              <a:defRPr/>
            </a:pPr>
            <a:r>
              <a:rPr lang="en-US" dirty="0" smtClean="0"/>
              <a:t>Ensure staff understand that chlamydia is common, often has no symptoms, and has severe consequences when left untreated in women</a:t>
            </a:r>
          </a:p>
          <a:p>
            <a:pPr marL="171450" indent="-171450" eaLnBrk="1" fontAlgn="auto" hangingPunct="1">
              <a:spcBef>
                <a:spcPts val="0"/>
              </a:spcBef>
              <a:spcAft>
                <a:spcPts val="0"/>
              </a:spcAft>
              <a:buFont typeface="Arial" panose="020B0604020202020204" pitchFamily="34" charset="0"/>
              <a:buChar char="•"/>
              <a:defRPr/>
            </a:pPr>
            <a:r>
              <a:rPr lang="en-US" dirty="0" smtClean="0"/>
              <a:t>The policy should include the following elements </a:t>
            </a:r>
          </a:p>
          <a:p>
            <a:pPr marL="628650" lvl="1" indent="-171450" eaLnBrk="1" fontAlgn="auto" hangingPunct="1">
              <a:spcBef>
                <a:spcPts val="0"/>
              </a:spcBef>
              <a:spcAft>
                <a:spcPts val="0"/>
              </a:spcAft>
              <a:buFont typeface="Arial" panose="020B0604020202020204" pitchFamily="34" charset="0"/>
              <a:buChar char="•"/>
              <a:defRPr/>
            </a:pPr>
            <a:r>
              <a:rPr lang="en-US" dirty="0" smtClean="0"/>
              <a:t>Before the client even arrives, staff are to check screening history, and for women 24 and younger, </a:t>
            </a:r>
          </a:p>
          <a:p>
            <a:pPr marL="628650" lvl="1" indent="-171450" eaLnBrk="1" fontAlgn="auto" hangingPunct="1">
              <a:spcBef>
                <a:spcPts val="0"/>
              </a:spcBef>
              <a:spcAft>
                <a:spcPts val="0"/>
              </a:spcAft>
              <a:buFont typeface="Arial" panose="020B0604020202020204" pitchFamily="34" charset="0"/>
              <a:buChar char="•"/>
              <a:defRPr/>
            </a:pPr>
            <a:r>
              <a:rPr lang="en-US" dirty="0" smtClean="0"/>
              <a:t>Include the chlamydia screening assessment at any visit, not just during preventive health visits. </a:t>
            </a:r>
          </a:p>
          <a:p>
            <a:pPr marL="628650" lvl="1" indent="-171450" eaLnBrk="1" fontAlgn="auto" hangingPunct="1">
              <a:spcBef>
                <a:spcPts val="0"/>
              </a:spcBef>
              <a:spcAft>
                <a:spcPts val="0"/>
              </a:spcAft>
              <a:buFont typeface="Arial" panose="020B0604020202020204" pitchFamily="34" charset="0"/>
              <a:buChar char="•"/>
              <a:defRPr/>
            </a:pPr>
            <a:r>
              <a:rPr lang="en-US" dirty="0" smtClean="0"/>
              <a:t>Chlamydia positivity rates are especially high among clients screened at pregnancy test visits. Include chlamydia screening in pregnancy test visits, emergency contraception (EC) counseling visits, sports physicals, etc. </a:t>
            </a:r>
          </a:p>
          <a:p>
            <a:pPr marL="628650" lvl="1" indent="-171450" eaLnBrk="1" fontAlgn="auto" hangingPunct="1">
              <a:spcBef>
                <a:spcPts val="0"/>
              </a:spcBef>
              <a:spcAft>
                <a:spcPts val="0"/>
              </a:spcAft>
              <a:buFont typeface="Arial" panose="020B0604020202020204" pitchFamily="34" charset="0"/>
              <a:buChar char="•"/>
              <a:defRPr/>
            </a:pPr>
            <a:r>
              <a:rPr lang="en-US" dirty="0" smtClean="0"/>
              <a:t>Assess and include considerations for screening for women over 24 and men at increased risk at all visits as well. </a:t>
            </a:r>
          </a:p>
          <a:p>
            <a:pPr eaLnBrk="1" fontAlgn="auto" hangingPunct="1">
              <a:spcBef>
                <a:spcPts val="0"/>
              </a:spcBef>
              <a:spcAft>
                <a:spcPts val="0"/>
              </a:spcAft>
              <a:buFont typeface="Arial" panose="020B0604020202020204" pitchFamily="34" charset="0"/>
              <a:buNone/>
              <a:defRPr/>
            </a:pPr>
            <a:endParaRPr lang="en-US" b="1" u="sng" dirty="0" smtClean="0"/>
          </a:p>
          <a:p>
            <a:pPr eaLnBrk="1" fontAlgn="auto" hangingPunct="1">
              <a:spcBef>
                <a:spcPts val="0"/>
              </a:spcBef>
              <a:spcAft>
                <a:spcPts val="0"/>
              </a:spcAft>
              <a:buFont typeface="Arial" panose="020B0604020202020204" pitchFamily="34" charset="0"/>
              <a:buNone/>
              <a:defRPr/>
            </a:pPr>
            <a:endParaRPr lang="en-US" b="1" u="sng" dirty="0" smtClean="0"/>
          </a:p>
          <a:p>
            <a:pPr eaLnBrk="1" fontAlgn="auto" hangingPunct="1">
              <a:spcBef>
                <a:spcPts val="0"/>
              </a:spcBef>
              <a:spcAft>
                <a:spcPts val="0"/>
              </a:spcAft>
              <a:buFont typeface="Arial" panose="020B0604020202020204" pitchFamily="34" charset="0"/>
              <a:buNone/>
              <a:defRPr/>
            </a:pPr>
            <a:r>
              <a:rPr lang="en-US" b="1" u="sng" dirty="0" smtClean="0"/>
              <a:t>Source (for reference)</a:t>
            </a:r>
          </a:p>
          <a:p>
            <a:pPr eaLnBrk="1" fontAlgn="auto" hangingPunct="1">
              <a:spcBef>
                <a:spcPts val="0"/>
              </a:spcBef>
              <a:spcAft>
                <a:spcPts val="0"/>
              </a:spcAft>
              <a:defRPr/>
            </a:pPr>
            <a:r>
              <a:rPr lang="en-US" dirty="0" smtClean="0"/>
              <a:t>Butler, B. Chlamydia Screening of Young Women Seeking Pregnancy Tests or Emergency Contraception. Infertility Prevention Project, PA Department of Health 2007.</a:t>
            </a:r>
          </a:p>
          <a:p>
            <a:pPr marL="171450" indent="-171450" eaLnBrk="1" fontAlgn="auto" hangingPunct="1">
              <a:spcBef>
                <a:spcPts val="0"/>
              </a:spcBef>
              <a:spcAft>
                <a:spcPts val="0"/>
              </a:spcAft>
              <a:buFont typeface="Arial" panose="020B0604020202020204" pitchFamily="34" charset="0"/>
              <a:buChar char="•"/>
              <a:defRPr/>
            </a:pPr>
            <a:endParaRPr lang="en-US" dirty="0" smtClean="0"/>
          </a:p>
          <a:p>
            <a:pPr lvl="1" eaLnBrk="1" fontAlgn="auto" hangingPunct="1">
              <a:spcBef>
                <a:spcPts val="0"/>
              </a:spcBef>
              <a:spcAft>
                <a:spcPts val="0"/>
              </a:spcAft>
              <a:buFont typeface="Arial" panose="020B0604020202020204" pitchFamily="34" charset="0"/>
              <a:buNone/>
              <a:defRPr/>
            </a:pPr>
            <a:r>
              <a:rPr lang="en-US" dirty="0" smtClean="0"/>
              <a:t> </a:t>
            </a:r>
          </a:p>
          <a:p>
            <a:pPr eaLnBrk="1" fontAlgn="auto" hangingPunct="1">
              <a:spcBef>
                <a:spcPts val="0"/>
              </a:spcBef>
              <a:spcAft>
                <a:spcPts val="0"/>
              </a:spcAft>
              <a:buFont typeface="Arial" panose="020B0604020202020204" pitchFamily="34" charset="0"/>
              <a:buNone/>
              <a:defRPr/>
            </a:pPr>
            <a:endParaRPr lang="en-US" altLang="en-US" b="1"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4B1ECF6-453E-4CB2-8974-26DDCE2014CA}" type="slidenum">
              <a:rPr lang="en-US" altLang="en-US" smtClean="0"/>
              <a:pPr fontAlgn="base">
                <a:spcBef>
                  <a:spcPct val="0"/>
                </a:spcBef>
                <a:spcAft>
                  <a:spcPct val="0"/>
                </a:spcAft>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smtClean="0"/>
              <a:t>The second strategy for including chlamydia screening as a part of routine clinical care is to implement site-level protocols using standing orders (if allowed in your location and agency) and a standardized workflow. This includes:</a:t>
            </a:r>
          </a:p>
          <a:p>
            <a:pPr marL="628650" lvl="1" indent="-171450" eaLnBrk="1" hangingPunct="1">
              <a:spcBef>
                <a:spcPct val="0"/>
              </a:spcBef>
              <a:buFontTx/>
              <a:buChar char="•"/>
            </a:pPr>
            <a:r>
              <a:rPr lang="en-US" altLang="en-US" smtClean="0"/>
              <a:t>Utilize clinic support systems and reminder systems to support routine chlamydia screening</a:t>
            </a:r>
          </a:p>
          <a:p>
            <a:pPr marL="628650" lvl="1" indent="-171450" eaLnBrk="1" hangingPunct="1">
              <a:spcBef>
                <a:spcPct val="0"/>
              </a:spcBef>
              <a:buFontTx/>
              <a:buChar char="•"/>
            </a:pPr>
            <a:r>
              <a:rPr lang="en-US" altLang="en-US" smtClean="0"/>
              <a:t>Implement site-level protocols to establish a standardized workflow</a:t>
            </a:r>
          </a:p>
          <a:p>
            <a:pPr marL="628650" lvl="1" indent="-171450" eaLnBrk="1" hangingPunct="1">
              <a:spcBef>
                <a:spcPct val="0"/>
              </a:spcBef>
              <a:buFontTx/>
              <a:buChar char="•"/>
            </a:pPr>
            <a:r>
              <a:rPr lang="en-US" altLang="en-US" smtClean="0"/>
              <a:t>Review chlamydia screening history before client arrives</a:t>
            </a:r>
          </a:p>
          <a:p>
            <a:pPr marL="628650" lvl="1" indent="-171450" eaLnBrk="1" hangingPunct="1">
              <a:spcBef>
                <a:spcPct val="0"/>
              </a:spcBef>
              <a:buFontTx/>
              <a:buChar char="•"/>
            </a:pPr>
            <a:r>
              <a:rPr lang="en-US" altLang="en-US" smtClean="0"/>
              <a:t>Clearly outline who is responsible for specific tasks</a:t>
            </a:r>
          </a:p>
          <a:p>
            <a:pPr marL="628650" lvl="1" indent="-171450" eaLnBrk="1" hangingPunct="1">
              <a:spcBef>
                <a:spcPct val="0"/>
              </a:spcBef>
              <a:buFontTx/>
              <a:buChar char="•"/>
            </a:pPr>
            <a:r>
              <a:rPr lang="en-US" altLang="en-US" smtClean="0"/>
              <a:t>Use electronic health record (EHR) templates and prompts to remind staff about chlamydia screening</a:t>
            </a:r>
          </a:p>
          <a:p>
            <a:pPr marL="628650" lvl="1" indent="-171450" eaLnBrk="1" hangingPunct="1">
              <a:spcBef>
                <a:spcPct val="0"/>
              </a:spcBef>
              <a:buFontTx/>
              <a:buChar char="•"/>
            </a:pPr>
            <a:r>
              <a:rPr lang="en-US" altLang="en-US" smtClean="0"/>
              <a:t>Consider a “hard stop” in EHR— “reason for not screening”—for all women 24 and younger</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63E2C20-0333-4675-AEA8-1B3AE0472962}" type="slidenum">
              <a:rPr lang="en-US" altLang="en-US" smtClean="0"/>
              <a:pPr fontAlgn="base">
                <a:spcBef>
                  <a:spcPct val="0"/>
                </a:spcBef>
                <a:spcAft>
                  <a:spcPct val="0"/>
                </a:spcAft>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The next strategy is to utilize a team approach to care. The provider cannot and should not do this all by herself.</a:t>
            </a:r>
          </a:p>
          <a:p>
            <a:pPr marL="171450" indent="-171450" eaLnBrk="1" fontAlgn="auto" hangingPunct="1">
              <a:spcBef>
                <a:spcPts val="0"/>
              </a:spcBef>
              <a:spcAft>
                <a:spcPts val="0"/>
              </a:spcAft>
              <a:buFont typeface="Arial" panose="020B0604020202020204" pitchFamily="34" charset="0"/>
              <a:buChar char="•"/>
              <a:defRPr/>
            </a:pPr>
            <a:r>
              <a:rPr lang="en-US" dirty="0" smtClean="0"/>
              <a:t>Using a team-based approach to care can increase adherence to recommendations, increase efficiency, and improve the quality of care. </a:t>
            </a:r>
          </a:p>
          <a:p>
            <a:pPr marL="628650" lvl="1" indent="-171450" eaLnBrk="1" fontAlgn="auto" hangingPunct="1">
              <a:spcBef>
                <a:spcPts val="0"/>
              </a:spcBef>
              <a:spcAft>
                <a:spcPts val="0"/>
              </a:spcAft>
              <a:buFont typeface="Arial" panose="020B0604020202020204" pitchFamily="34" charset="0"/>
              <a:buChar char="•"/>
              <a:defRPr/>
            </a:pPr>
            <a:r>
              <a:rPr lang="en-US" sz="2400" dirty="0" smtClean="0"/>
              <a:t>Your team should include trained non-clinician members to identify screening recommendations based on a standard algorithm.</a:t>
            </a:r>
          </a:p>
          <a:p>
            <a:pPr marL="628650" lvl="1" indent="-171450" eaLnBrk="1" fontAlgn="auto" hangingPunct="1">
              <a:spcBef>
                <a:spcPts val="0"/>
              </a:spcBef>
              <a:spcAft>
                <a:spcPts val="0"/>
              </a:spcAft>
              <a:buFont typeface="Arial" panose="020B0604020202020204" pitchFamily="34" charset="0"/>
              <a:buChar char="•"/>
              <a:defRPr/>
            </a:pPr>
            <a:r>
              <a:rPr lang="en-US" sz="2400" dirty="0" smtClean="0"/>
              <a:t>Clinical staff should be trained to provide client education that is appropriate to the staff person’s level of education.</a:t>
            </a:r>
          </a:p>
          <a:p>
            <a:pPr lvl="1"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buFont typeface="Arial" panose="020B0604020202020204" pitchFamily="34" charset="0"/>
              <a:buNone/>
              <a:defRPr/>
            </a:pPr>
            <a:r>
              <a:rPr lang="en-US" dirty="0" smtClean="0"/>
              <a:t>Discussion </a:t>
            </a:r>
            <a:r>
              <a:rPr lang="en-US" dirty="0" smtClean="0"/>
              <a:t>prompts</a:t>
            </a:r>
          </a:p>
          <a:p>
            <a:pPr marL="171450" indent="-171450" eaLnBrk="1" fontAlgn="auto" hangingPunct="1">
              <a:spcBef>
                <a:spcPts val="0"/>
              </a:spcBef>
              <a:spcAft>
                <a:spcPts val="0"/>
              </a:spcAft>
              <a:buFont typeface="Arial" panose="020B0604020202020204" pitchFamily="34" charset="0"/>
              <a:buChar char="•"/>
              <a:defRPr/>
            </a:pPr>
            <a:r>
              <a:rPr lang="en-US" dirty="0" smtClean="0"/>
              <a:t>How do you make sure that all staff are involved in ensuring chlamydia screening is part of routine care? And that this is not just the provider’s role?</a:t>
            </a:r>
          </a:p>
          <a:p>
            <a:pPr marL="171450" indent="-171450" eaLnBrk="1" fontAlgn="auto" hangingPunct="1">
              <a:spcBef>
                <a:spcPts val="0"/>
              </a:spcBef>
              <a:spcAft>
                <a:spcPts val="0"/>
              </a:spcAft>
              <a:buFont typeface="Arial" panose="020B0604020202020204" pitchFamily="34" charset="0"/>
              <a:buChar char="•"/>
              <a:defRPr/>
            </a:pPr>
            <a:r>
              <a:rPr lang="en-US" dirty="0" smtClean="0"/>
              <a:t>Who </a:t>
            </a:r>
            <a:r>
              <a:rPr lang="en-US" dirty="0" smtClean="0"/>
              <a:t>is flagging the chart?  </a:t>
            </a:r>
          </a:p>
          <a:p>
            <a:pPr marL="171450" indent="-171450" eaLnBrk="1" fontAlgn="auto" hangingPunct="1">
              <a:spcBef>
                <a:spcPts val="0"/>
              </a:spcBef>
              <a:spcAft>
                <a:spcPts val="0"/>
              </a:spcAft>
              <a:buFont typeface="Arial" panose="020B0604020202020204" pitchFamily="34" charset="0"/>
              <a:buChar char="•"/>
              <a:defRPr/>
            </a:pPr>
            <a:r>
              <a:rPr lang="en-US" dirty="0" smtClean="0"/>
              <a:t>Who is setting up for tests?</a:t>
            </a:r>
          </a:p>
          <a:p>
            <a:pPr marL="171450" indent="-171450" eaLnBrk="1" fontAlgn="auto" hangingPunct="1">
              <a:spcBef>
                <a:spcPts val="0"/>
              </a:spcBef>
              <a:spcAft>
                <a:spcPts val="0"/>
              </a:spcAft>
              <a:buFont typeface="Arial" panose="020B0604020202020204" pitchFamily="34" charset="0"/>
              <a:buChar char="•"/>
              <a:defRPr/>
            </a:pPr>
            <a:r>
              <a:rPr lang="en-US" dirty="0" smtClean="0"/>
              <a:t>Who is asking and providing education and counseling? </a:t>
            </a:r>
          </a:p>
          <a:p>
            <a:pPr marL="171450" indent="-171450" eaLnBrk="1" fontAlgn="auto" hangingPunct="1">
              <a:spcBef>
                <a:spcPts val="0"/>
              </a:spcBef>
              <a:spcAft>
                <a:spcPts val="0"/>
              </a:spcAft>
              <a:buFont typeface="Arial" panose="020B0604020202020204" pitchFamily="34" charset="0"/>
              <a:buChar char="•"/>
              <a:defRPr/>
            </a:pPr>
            <a:r>
              <a:rPr lang="en-US" dirty="0" smtClean="0"/>
              <a:t>How are staff providing  the education and counseling being supported, so that they feel competent and confident in this role?</a:t>
            </a: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75BB84F-5098-4913-93DD-BBEF4E638678}" type="slidenum">
              <a:rPr lang="en-US" altLang="en-US" smtClean="0"/>
              <a:pPr fontAlgn="base">
                <a:spcBef>
                  <a:spcPct val="0"/>
                </a:spcBef>
                <a:spcAft>
                  <a:spcPct val="0"/>
                </a:spcAft>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3EFF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5400" b="1">
                <a:latin typeface="Segoe Condensed" panose="020B0606040200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normAutofit/>
          </a:bodyPr>
          <a:lstStyle>
            <a:lvl1pPr marL="0" indent="0" algn="ctr">
              <a:buNone/>
              <a:defRPr sz="2800" b="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CF2E0B3B-11BB-48A7-B634-28CAA4A785E2}" type="slidenum">
              <a:rPr lang="en-US"/>
              <a:pPr>
                <a:defRPr/>
              </a:pPr>
              <a:t>‹#›</a:t>
            </a:fld>
            <a:endParaRPr lang="en-US"/>
          </a:p>
        </p:txBody>
      </p:sp>
    </p:spTree>
    <p:extLst>
      <p:ext uri="{BB962C8B-B14F-4D97-AF65-F5344CB8AC3E}">
        <p14:creationId xmlns:p14="http://schemas.microsoft.com/office/powerpoint/2010/main" val="59258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F1BAC799-E1A8-423B-8170-E7D09E51A03A}" type="slidenum">
              <a:rPr lang="en-US"/>
              <a:pPr>
                <a:defRPr/>
              </a:pPr>
              <a:t>‹#›</a:t>
            </a:fld>
            <a:endParaRPr lang="en-US" dirty="0"/>
          </a:p>
        </p:txBody>
      </p:sp>
    </p:spTree>
    <p:extLst>
      <p:ext uri="{BB962C8B-B14F-4D97-AF65-F5344CB8AC3E}">
        <p14:creationId xmlns:p14="http://schemas.microsoft.com/office/powerpoint/2010/main" val="43348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8C46A756-41B9-4465-9933-D30D3B7FFC46}" type="slidenum">
              <a:rPr lang="en-US"/>
              <a:pPr>
                <a:defRPr/>
              </a:pPr>
              <a:t>‹#›</a:t>
            </a:fld>
            <a:endParaRPr lang="en-US" dirty="0"/>
          </a:p>
        </p:txBody>
      </p:sp>
    </p:spTree>
    <p:extLst>
      <p:ext uri="{BB962C8B-B14F-4D97-AF65-F5344CB8AC3E}">
        <p14:creationId xmlns:p14="http://schemas.microsoft.com/office/powerpoint/2010/main" val="113319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FE2FF76B-72F6-4986-B29A-BC1012421B75}" type="slidenum">
              <a:rPr lang="en-US"/>
              <a:pPr>
                <a:defRPr/>
              </a:pPr>
              <a:t>‹#›</a:t>
            </a:fld>
            <a:endParaRPr lang="en-US" dirty="0"/>
          </a:p>
        </p:txBody>
      </p:sp>
    </p:spTree>
    <p:extLst>
      <p:ext uri="{BB962C8B-B14F-4D97-AF65-F5344CB8AC3E}">
        <p14:creationId xmlns:p14="http://schemas.microsoft.com/office/powerpoint/2010/main" val="272015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3EFF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54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D79E9FD-2D91-4DF9-8263-3B3F6C2BD7C8}" type="slidenum">
              <a:rPr lang="en-US"/>
              <a:pPr>
                <a:defRPr/>
              </a:pPr>
              <a:t>‹#›</a:t>
            </a:fld>
            <a:endParaRPr lang="en-US"/>
          </a:p>
        </p:txBody>
      </p:sp>
    </p:spTree>
    <p:extLst>
      <p:ext uri="{BB962C8B-B14F-4D97-AF65-F5344CB8AC3E}">
        <p14:creationId xmlns:p14="http://schemas.microsoft.com/office/powerpoint/2010/main" val="102529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normAutofit/>
          </a:bodyPr>
          <a:lstStyle>
            <a:lvl1pPr>
              <a:defRPr sz="30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906963"/>
          </a:xfrm>
        </p:spPr>
        <p:txBody>
          <a:bodyPr>
            <a:normAutofit/>
          </a:bodyPr>
          <a:lstStyle>
            <a:lvl1pPr>
              <a:defRPr sz="30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B2FCE16-6FBC-498B-9BF3-AD2E69E9FC07}" type="slidenum">
              <a:rPr lang="en-US"/>
              <a:pPr>
                <a:defRPr/>
              </a:pPr>
              <a:t>‹#›</a:t>
            </a:fld>
            <a:endParaRPr lang="en-US" dirty="0"/>
          </a:p>
        </p:txBody>
      </p:sp>
    </p:spTree>
    <p:extLst>
      <p:ext uri="{BB962C8B-B14F-4D97-AF65-F5344CB8AC3E}">
        <p14:creationId xmlns:p14="http://schemas.microsoft.com/office/powerpoint/2010/main" val="107306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05000"/>
            <a:ext cx="4040188"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19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05000"/>
            <a:ext cx="4041775"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49343EAB-E295-463F-A24D-F59C84FE395A}" type="slidenum">
              <a:rPr lang="en-US"/>
              <a:pPr>
                <a:defRPr/>
              </a:pPr>
              <a:t>‹#›</a:t>
            </a:fld>
            <a:endParaRPr lang="en-US" dirty="0"/>
          </a:p>
        </p:txBody>
      </p:sp>
    </p:spTree>
    <p:extLst>
      <p:ext uri="{BB962C8B-B14F-4D97-AF65-F5344CB8AC3E}">
        <p14:creationId xmlns:p14="http://schemas.microsoft.com/office/powerpoint/2010/main" val="403448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72ED611E-37A6-4083-9AA6-65ABE740DF69}" type="slidenum">
              <a:rPr lang="en-US"/>
              <a:pPr>
                <a:defRPr/>
              </a:pPr>
              <a:t>‹#›</a:t>
            </a:fld>
            <a:endParaRPr lang="en-US" dirty="0"/>
          </a:p>
        </p:txBody>
      </p:sp>
    </p:spTree>
    <p:extLst>
      <p:ext uri="{BB962C8B-B14F-4D97-AF65-F5344CB8AC3E}">
        <p14:creationId xmlns:p14="http://schemas.microsoft.com/office/powerpoint/2010/main" val="102748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006AFFAC-07B1-4BE2-B04C-D8504DE70AF4}" type="slidenum">
              <a:rPr lang="en-US"/>
              <a:pPr>
                <a:defRPr/>
              </a:pPr>
              <a:t>‹#›</a:t>
            </a:fld>
            <a:endParaRPr lang="en-US" dirty="0"/>
          </a:p>
        </p:txBody>
      </p:sp>
    </p:spTree>
    <p:extLst>
      <p:ext uri="{BB962C8B-B14F-4D97-AF65-F5344CB8AC3E}">
        <p14:creationId xmlns:p14="http://schemas.microsoft.com/office/powerpoint/2010/main" val="128096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userDrawn="1"/>
        </p:nvCxnSpPr>
        <p:spPr>
          <a:xfrm>
            <a:off x="3429000" y="228600"/>
            <a:ext cx="0" cy="59436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nchor="b">
            <a:normAutofit/>
          </a:bodyPr>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9E35E246-BB7B-4DDC-A851-75A7F2C11184}" type="slidenum">
              <a:rPr lang="en-US"/>
              <a:pPr>
                <a:defRPr/>
              </a:pPr>
              <a:t>‹#›</a:t>
            </a:fld>
            <a:endParaRPr lang="en-US"/>
          </a:p>
        </p:txBody>
      </p:sp>
    </p:spTree>
    <p:extLst>
      <p:ext uri="{BB962C8B-B14F-4D97-AF65-F5344CB8AC3E}">
        <p14:creationId xmlns:p14="http://schemas.microsoft.com/office/powerpoint/2010/main" val="304834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49F7941-59EB-465F-AF53-0275C005F542}" type="slidenum">
              <a:rPr lang="en-US"/>
              <a:pPr>
                <a:defRPr/>
              </a:pPr>
              <a:t>‹#›</a:t>
            </a:fld>
            <a:endParaRPr lang="en-US" dirty="0"/>
          </a:p>
        </p:txBody>
      </p:sp>
    </p:spTree>
    <p:extLst>
      <p:ext uri="{BB962C8B-B14F-4D97-AF65-F5344CB8AC3E}">
        <p14:creationId xmlns:p14="http://schemas.microsoft.com/office/powerpoint/2010/main" val="32287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ight Triangle 10"/>
          <p:cNvSpPr/>
          <p:nvPr userDrawn="1"/>
        </p:nvSpPr>
        <p:spPr>
          <a:xfrm>
            <a:off x="-6350" y="5943600"/>
            <a:ext cx="3276600" cy="9144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219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457200" y="6356350"/>
            <a:ext cx="1279525" cy="365125"/>
          </a:xfrm>
          <a:prstGeom prst="rect">
            <a:avLst/>
          </a:prstGeom>
        </p:spPr>
        <p:txBody>
          <a:bodyPr vert="horz" lIns="91440" tIns="45720" rIns="91440" bIns="45720" rtlCol="0" anchor="ctr"/>
          <a:lstStyle>
            <a:lvl1pPr algn="l" eaLnBrk="1" fontAlgn="auto" hangingPunct="1">
              <a:spcBef>
                <a:spcPts val="0"/>
              </a:spcBef>
              <a:spcAft>
                <a:spcPts val="0"/>
              </a:spcAft>
              <a:defRPr sz="1400">
                <a:solidFill>
                  <a:schemeClr val="bg1"/>
                </a:solidFill>
                <a:latin typeface="Segoe UI Light" panose="020B0502040204020203" pitchFamily="34" charset="0"/>
              </a:defRPr>
            </a:lvl1pPr>
          </a:lstStyle>
          <a:p>
            <a:pPr>
              <a:defRPr/>
            </a:pPr>
            <a:fld id="{06430049-A47B-40F4-A459-B6B15EFCC71C}" type="slidenum">
              <a:rPr lang="en-US"/>
              <a:pPr>
                <a:defRPr/>
              </a:pPr>
              <a:t>‹#›</a:t>
            </a:fld>
            <a:endParaRPr lang="en-US" dirty="0"/>
          </a:p>
        </p:txBody>
      </p:sp>
      <p:grpSp>
        <p:nvGrpSpPr>
          <p:cNvPr id="1030" name="Group 7"/>
          <p:cNvGrpSpPr>
            <a:grpSpLocks noChangeAspect="1"/>
          </p:cNvGrpSpPr>
          <p:nvPr userDrawn="1"/>
        </p:nvGrpSpPr>
        <p:grpSpPr bwMode="auto">
          <a:xfrm>
            <a:off x="7224713" y="6059488"/>
            <a:ext cx="2133600" cy="738187"/>
            <a:chOff x="588620" y="3923943"/>
            <a:chExt cx="7183780" cy="2487061"/>
          </a:xfrm>
        </p:grpSpPr>
        <p:sp>
          <p:nvSpPr>
            <p:cNvPr id="1032" name="TextBox 8"/>
            <p:cNvSpPr txBox="1">
              <a:spLocks noChangeArrowheads="1"/>
            </p:cNvSpPr>
            <p:nvPr/>
          </p:nvSpPr>
          <p:spPr bwMode="auto">
            <a:xfrm>
              <a:off x="3111495" y="3923943"/>
              <a:ext cx="4660905" cy="248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New York State</a:t>
              </a:r>
            </a:p>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Family Planning</a:t>
              </a:r>
            </a:p>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Training Center</a:t>
              </a:r>
            </a:p>
            <a:p>
              <a:pPr eaLnBrk="1" hangingPunct="1">
                <a:defRPr/>
              </a:pPr>
              <a:r>
                <a:rPr lang="en-US" altLang="en-US" sz="1100" smtClean="0">
                  <a:solidFill>
                    <a:srgbClr val="1D5CA9"/>
                  </a:solidFill>
                  <a:latin typeface="Segoe UI Light" panose="020B0502040204020203" pitchFamily="34" charset="0"/>
                  <a:ea typeface="Verdana" panose="020B0604030504040204" pitchFamily="34" charset="0"/>
                  <a:cs typeface="Levenim MT" panose="02010502060101010101" pitchFamily="2" charset="-79"/>
                </a:rPr>
                <a:t>nysfptraining.org </a:t>
              </a:r>
            </a:p>
          </p:txBody>
        </p:sp>
        <p:pic>
          <p:nvPicPr>
            <p:cNvPr id="1033" name="Picture 3"/>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l="2428" t="3796"/>
            <a:stretch>
              <a:fillRect/>
            </a:stretch>
          </p:blipFill>
          <p:spPr bwMode="auto">
            <a:xfrm>
              <a:off x="588620" y="3966865"/>
              <a:ext cx="2229897"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Right Triangle 12"/>
          <p:cNvSpPr/>
          <p:nvPr userDrawn="1"/>
        </p:nvSpPr>
        <p:spPr>
          <a:xfrm rot="10800000">
            <a:off x="5867400" y="0"/>
            <a:ext cx="3276600" cy="9144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693" r:id="rId5"/>
    <p:sldLayoutId id="2147483694" r:id="rId6"/>
    <p:sldLayoutId id="2147483695" r:id="rId7"/>
    <p:sldLayoutId id="2147483701" r:id="rId8"/>
    <p:sldLayoutId id="2147483696" r:id="rId9"/>
    <p:sldLayoutId id="2147483697" r:id="rId10"/>
    <p:sldLayoutId id="2147483698" r:id="rId11"/>
  </p:sldLayoutIdLst>
  <p:hf hdr="0" ftr="0" dt="0"/>
  <p:txStyles>
    <p:titleStyle>
      <a:lvl1pPr algn="l" rtl="0" eaLnBrk="0" fontAlgn="base" hangingPunct="0">
        <a:spcBef>
          <a:spcPct val="0"/>
        </a:spcBef>
        <a:spcAft>
          <a:spcPct val="0"/>
        </a:spcAft>
        <a:defRPr sz="4400" b="1" kern="1200">
          <a:solidFill>
            <a:schemeClr val="tx2"/>
          </a:solidFill>
          <a:latin typeface="Segoe Condensed" panose="020B0606040200020203" pitchFamily="34" charset="0"/>
          <a:ea typeface="+mj-ea"/>
          <a:cs typeface="+mj-cs"/>
        </a:defRPr>
      </a:lvl1pPr>
      <a:lvl2pPr algn="l" rtl="0" eaLnBrk="0" fontAlgn="base" hangingPunct="0">
        <a:spcBef>
          <a:spcPct val="0"/>
        </a:spcBef>
        <a:spcAft>
          <a:spcPct val="0"/>
        </a:spcAft>
        <a:defRPr sz="4400" b="1">
          <a:solidFill>
            <a:schemeClr val="tx2"/>
          </a:solidFill>
          <a:latin typeface="Segoe Condensed" panose="020B0606040200020203" pitchFamily="34" charset="0"/>
        </a:defRPr>
      </a:lvl2pPr>
      <a:lvl3pPr algn="l" rtl="0" eaLnBrk="0" fontAlgn="base" hangingPunct="0">
        <a:spcBef>
          <a:spcPct val="0"/>
        </a:spcBef>
        <a:spcAft>
          <a:spcPct val="0"/>
        </a:spcAft>
        <a:defRPr sz="4400" b="1">
          <a:solidFill>
            <a:schemeClr val="tx2"/>
          </a:solidFill>
          <a:latin typeface="Segoe Condensed" panose="020B0606040200020203" pitchFamily="34" charset="0"/>
        </a:defRPr>
      </a:lvl3pPr>
      <a:lvl4pPr algn="l" rtl="0" eaLnBrk="0" fontAlgn="base" hangingPunct="0">
        <a:spcBef>
          <a:spcPct val="0"/>
        </a:spcBef>
        <a:spcAft>
          <a:spcPct val="0"/>
        </a:spcAft>
        <a:defRPr sz="4400" b="1">
          <a:solidFill>
            <a:schemeClr val="tx2"/>
          </a:solidFill>
          <a:latin typeface="Segoe Condensed" panose="020B0606040200020203" pitchFamily="34" charset="0"/>
        </a:defRPr>
      </a:lvl4pPr>
      <a:lvl5pPr algn="l" rtl="0" eaLnBrk="0" fontAlgn="base" hangingPunct="0">
        <a:spcBef>
          <a:spcPct val="0"/>
        </a:spcBef>
        <a:spcAft>
          <a:spcPct val="0"/>
        </a:spcAft>
        <a:defRPr sz="4400" b="1">
          <a:solidFill>
            <a:schemeClr val="tx2"/>
          </a:solidFill>
          <a:latin typeface="Segoe Condensed" panose="020B0606040200020203" pitchFamily="34" charset="0"/>
        </a:defRPr>
      </a:lvl5pPr>
      <a:lvl6pPr marL="457200" algn="l" rtl="0" fontAlgn="base">
        <a:spcBef>
          <a:spcPct val="0"/>
        </a:spcBef>
        <a:spcAft>
          <a:spcPct val="0"/>
        </a:spcAft>
        <a:defRPr sz="4400" b="1">
          <a:solidFill>
            <a:schemeClr val="tx2"/>
          </a:solidFill>
          <a:latin typeface="Segoe Condensed" panose="020B0606040200020203" pitchFamily="34" charset="0"/>
        </a:defRPr>
      </a:lvl6pPr>
      <a:lvl7pPr marL="914400" algn="l" rtl="0" fontAlgn="base">
        <a:spcBef>
          <a:spcPct val="0"/>
        </a:spcBef>
        <a:spcAft>
          <a:spcPct val="0"/>
        </a:spcAft>
        <a:defRPr sz="4400" b="1">
          <a:solidFill>
            <a:schemeClr val="tx2"/>
          </a:solidFill>
          <a:latin typeface="Segoe Condensed" panose="020B0606040200020203" pitchFamily="34" charset="0"/>
        </a:defRPr>
      </a:lvl7pPr>
      <a:lvl8pPr marL="1371600" algn="l" rtl="0" fontAlgn="base">
        <a:spcBef>
          <a:spcPct val="0"/>
        </a:spcBef>
        <a:spcAft>
          <a:spcPct val="0"/>
        </a:spcAft>
        <a:defRPr sz="4400" b="1">
          <a:solidFill>
            <a:schemeClr val="tx2"/>
          </a:solidFill>
          <a:latin typeface="Segoe Condensed" panose="020B0606040200020203" pitchFamily="34" charset="0"/>
        </a:defRPr>
      </a:lvl8pPr>
      <a:lvl9pPr marL="1828800" algn="l" rtl="0" fontAlgn="base">
        <a:spcBef>
          <a:spcPct val="0"/>
        </a:spcBef>
        <a:spcAft>
          <a:spcPct val="0"/>
        </a:spcAft>
        <a:defRPr sz="4400" b="1">
          <a:solidFill>
            <a:schemeClr val="tx2"/>
          </a:solidFill>
          <a:latin typeface="Segoe Condensed" panose="020B0606040200020203"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000" kern="1200">
          <a:solidFill>
            <a:srgbClr val="17213C"/>
          </a:solidFill>
          <a:latin typeface="Segoe UI Light" panose="020B0502040204020203"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1E5BAA"/>
          </a:solidFill>
          <a:latin typeface="Segoe UI Light" panose="020B0502040204020203"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Segoe UI Light" panose="020B0502040204020203"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Segoe UI Light" panose="020B0502040204020203"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Segoe UI Light" panose="020B050204020402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pntc.org/training-packages/sexually-transmitted-disease-servic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fpntc.org/training-packages/sexually-transmitted-disease-services" TargetMode="Externa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mailto:nysfptraining@jsi.co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fpntc.org/resources/chlamydia-screening-change-packag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143000"/>
            <a:ext cx="7772400" cy="2457450"/>
          </a:xfrm>
        </p:spPr>
        <p:txBody>
          <a:bodyPr anchor="t">
            <a:normAutofit fontScale="90000"/>
          </a:bodyPr>
          <a:lstStyle/>
          <a:p>
            <a:pPr eaLnBrk="1" hangingPunct="1">
              <a:defRPr/>
            </a:pPr>
            <a:r>
              <a:rPr lang="en-US" altLang="en-US" smtClean="0"/>
              <a:t>Include Chlamydia Screening </a:t>
            </a:r>
            <a:br>
              <a:rPr lang="en-US" altLang="en-US" smtClean="0"/>
            </a:br>
            <a:r>
              <a:rPr lang="en-US" altLang="en-US" smtClean="0"/>
              <a:t>as a Part of Routine Clinical Preventive Care</a:t>
            </a:r>
          </a:p>
        </p:txBody>
      </p:sp>
      <p:sp>
        <p:nvSpPr>
          <p:cNvPr id="28675" name="Subtitle 2"/>
          <p:cNvSpPr>
            <a:spLocks noGrp="1"/>
          </p:cNvSpPr>
          <p:nvPr>
            <p:ph type="subTitle" idx="1"/>
          </p:nvPr>
        </p:nvSpPr>
        <p:spPr/>
        <p:txBody>
          <a:bodyPr rtlCol="0">
            <a:normAutofit fontScale="92500" lnSpcReduction="20000"/>
          </a:bodyPr>
          <a:lstStyle/>
          <a:p>
            <a:pPr eaLnBrk="1" fontAlgn="auto" hangingPunct="1">
              <a:spcAft>
                <a:spcPts val="0"/>
              </a:spcAft>
              <a:defRPr/>
            </a:pPr>
            <a:r>
              <a:rPr lang="en-US" altLang="en-US" dirty="0" smtClean="0"/>
              <a:t>Chlamydia Screening Change Package </a:t>
            </a:r>
          </a:p>
          <a:p>
            <a:pPr eaLnBrk="1" fontAlgn="auto" hangingPunct="1">
              <a:spcAft>
                <a:spcPts val="0"/>
              </a:spcAft>
              <a:defRPr/>
            </a:pPr>
            <a:r>
              <a:rPr lang="en-US" altLang="en-US" dirty="0" smtClean="0"/>
              <a:t>Best Practice 1</a:t>
            </a:r>
          </a:p>
          <a:p>
            <a:pPr eaLnBrk="1" fontAlgn="auto" hangingPunct="1">
              <a:spcAft>
                <a:spcPts val="0"/>
              </a:spcAft>
              <a:defRPr/>
            </a:pPr>
            <a:endParaRPr lang="en-US" altLang="en-US" dirty="0" smtClean="0"/>
          </a:p>
          <a:p>
            <a:pPr eaLnBrk="1" fontAlgn="auto" hangingPunct="1">
              <a:spcAft>
                <a:spcPts val="0"/>
              </a:spcAft>
              <a:defRPr/>
            </a:pPr>
            <a:r>
              <a:rPr lang="en-US" altLang="en-US" dirty="0" smtClean="0"/>
              <a:t>October 17, 2018</a:t>
            </a:r>
          </a:p>
        </p:txBody>
      </p:sp>
      <p:sp>
        <p:nvSpPr>
          <p:cNvPr id="13316" name="TextBox 2"/>
          <p:cNvSpPr txBox="1">
            <a:spLocks noChangeArrowheads="1"/>
          </p:cNvSpPr>
          <p:nvPr/>
        </p:nvSpPr>
        <p:spPr bwMode="auto">
          <a:xfrm>
            <a:off x="152400" y="6430963"/>
            <a:ext cx="403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eaLnBrk="1" hangingPunct="1">
              <a:spcBef>
                <a:spcPct val="0"/>
              </a:spcBef>
              <a:buFont typeface="Arial" panose="020B0604020202020204" pitchFamily="34" charset="0"/>
              <a:buNone/>
            </a:pPr>
            <a:r>
              <a:rPr lang="en-US" altLang="en-US" sz="1400">
                <a:solidFill>
                  <a:schemeClr val="tx2"/>
                </a:solidFill>
                <a:latin typeface="Calibri Light" panose="020F0302020204030204" pitchFamily="34" charset="0"/>
              </a:rPr>
              <a:t>Last Updated March 2018</a:t>
            </a:r>
          </a:p>
        </p:txBody>
      </p:sp>
      <p:sp>
        <p:nvSpPr>
          <p:cNvPr id="1331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BCACF287-71E2-4624-9520-2C8AD320AFC9}" type="slidenum">
              <a:rPr lang="en-US" altLang="en-US" sz="1400" smtClean="0">
                <a:solidFill>
                  <a:schemeClr val="bg1"/>
                </a:solidFill>
              </a:rPr>
              <a:pPr fontAlgn="base">
                <a:spcBef>
                  <a:spcPct val="0"/>
                </a:spcBef>
                <a:spcAft>
                  <a:spcPct val="0"/>
                </a:spcAft>
                <a:buFontTx/>
                <a:buNone/>
              </a:pPr>
              <a:t>1</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pPr eaLnBrk="1" hangingPunct="1"/>
            <a:r>
              <a:rPr lang="en-US" altLang="en-US" smtClean="0"/>
              <a:t>Use Data to Improve Adherence</a:t>
            </a:r>
          </a:p>
        </p:txBody>
      </p:sp>
      <p:sp>
        <p:nvSpPr>
          <p:cNvPr id="3" name="Content Placeholder 2"/>
          <p:cNvSpPr>
            <a:spLocks noGrp="1"/>
          </p:cNvSpPr>
          <p:nvPr>
            <p:ph idx="1"/>
          </p:nvPr>
        </p:nvSpPr>
        <p:spPr>
          <a:xfrm>
            <a:off x="457200" y="1219200"/>
            <a:ext cx="5334000" cy="5137150"/>
          </a:xfrm>
        </p:spPr>
        <p:txBody>
          <a:bodyPr rtlCol="0">
            <a:normAutofit lnSpcReduction="10000"/>
          </a:bodyPr>
          <a:lstStyle/>
          <a:p>
            <a:pPr eaLnBrk="1" fontAlgn="auto" hangingPunct="1">
              <a:spcAft>
                <a:spcPts val="0"/>
              </a:spcAft>
              <a:defRPr/>
            </a:pPr>
            <a:r>
              <a:rPr lang="en-US" dirty="0" smtClean="0">
                <a:solidFill>
                  <a:schemeClr val="accent4"/>
                </a:solidFill>
              </a:rPr>
              <a:t>Share screening data with staff and providers.</a:t>
            </a:r>
          </a:p>
          <a:p>
            <a:pPr lvl="1" eaLnBrk="1" fontAlgn="auto" hangingPunct="1">
              <a:spcAft>
                <a:spcPts val="0"/>
              </a:spcAft>
              <a:defRPr/>
            </a:pPr>
            <a:r>
              <a:rPr lang="en-US" dirty="0" smtClean="0">
                <a:solidFill>
                  <a:schemeClr val="accent3"/>
                </a:solidFill>
              </a:rPr>
              <a:t>Perform data validation checks to ensure that your screening rates are being calculated accurately</a:t>
            </a:r>
          </a:p>
          <a:p>
            <a:pPr lvl="1" eaLnBrk="1" fontAlgn="auto" hangingPunct="1">
              <a:spcAft>
                <a:spcPts val="0"/>
              </a:spcAft>
              <a:defRPr/>
            </a:pPr>
            <a:r>
              <a:rPr lang="en-US" dirty="0" smtClean="0">
                <a:solidFill>
                  <a:schemeClr val="accent3"/>
                </a:solidFill>
              </a:rPr>
              <a:t>Share site- and provider-specific screening rates with staff</a:t>
            </a:r>
          </a:p>
          <a:p>
            <a:pPr lvl="1" eaLnBrk="1" fontAlgn="auto" hangingPunct="1">
              <a:spcAft>
                <a:spcPts val="0"/>
              </a:spcAft>
              <a:defRPr/>
            </a:pPr>
            <a:r>
              <a:rPr lang="en-US" dirty="0" smtClean="0">
                <a:solidFill>
                  <a:schemeClr val="accent3"/>
                </a:solidFill>
              </a:rPr>
              <a:t>Compare to national averages to determine target screening rate</a:t>
            </a:r>
          </a:p>
        </p:txBody>
      </p:sp>
      <p:sp>
        <p:nvSpPr>
          <p:cNvPr id="440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AEE0C94E-E3A2-4B34-AB4A-7BE226DF375B}" type="slidenum">
              <a:rPr lang="en-US" altLang="en-US" sz="1400" smtClean="0">
                <a:solidFill>
                  <a:schemeClr val="bg1"/>
                </a:solidFill>
              </a:rPr>
              <a:pPr fontAlgn="base">
                <a:spcBef>
                  <a:spcPct val="0"/>
                </a:spcBef>
                <a:spcAft>
                  <a:spcPct val="0"/>
                </a:spcAft>
                <a:buFontTx/>
                <a:buNone/>
              </a:pPr>
              <a:t>10</a:t>
            </a:fld>
            <a:endParaRPr lang="en-US" altLang="en-US" sz="1400" smtClean="0">
              <a:solidFill>
                <a:schemeClr val="bg1"/>
              </a:solidFill>
            </a:endParaRPr>
          </a:p>
        </p:txBody>
      </p:sp>
      <p:pic>
        <p:nvPicPr>
          <p:cNvPr id="37893" name="Picture 1" title="Report with magnifying glass"/>
          <p:cNvPicPr>
            <a:picLocks noChangeAspect="1"/>
          </p:cNvPicPr>
          <p:nvPr/>
        </p:nvPicPr>
        <p:blipFill>
          <a:blip r:embed="rId3"/>
          <a:srcRect/>
          <a:stretch>
            <a:fillRect/>
          </a:stretch>
        </p:blipFill>
        <p:spPr bwMode="auto">
          <a:xfrm>
            <a:off x="5808663" y="1981200"/>
            <a:ext cx="284003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325562"/>
          </a:xfrm>
        </p:spPr>
        <p:txBody>
          <a:bodyPr rtlCol="0">
            <a:normAutofit fontScale="90000"/>
          </a:bodyPr>
          <a:lstStyle/>
          <a:p>
            <a:pPr eaLnBrk="1" fontAlgn="auto" hangingPunct="1">
              <a:spcAft>
                <a:spcPts val="0"/>
              </a:spcAft>
              <a:defRPr/>
            </a:pPr>
            <a:r>
              <a:rPr lang="en-US" smtClean="0"/>
              <a:t>Service Delivery Approaches to Increase Efficiency</a:t>
            </a:r>
            <a:endParaRPr lang="en-US" dirty="0"/>
          </a:p>
        </p:txBody>
      </p:sp>
      <p:sp>
        <p:nvSpPr>
          <p:cNvPr id="48131" name="Content Placeholder 2"/>
          <p:cNvSpPr>
            <a:spLocks noGrp="1"/>
          </p:cNvSpPr>
          <p:nvPr>
            <p:ph idx="1"/>
          </p:nvPr>
        </p:nvSpPr>
        <p:spPr>
          <a:xfrm>
            <a:off x="457200" y="1600200"/>
            <a:ext cx="8229600" cy="4343400"/>
          </a:xfrm>
        </p:spPr>
        <p:txBody>
          <a:bodyPr/>
          <a:lstStyle/>
          <a:p>
            <a:pPr eaLnBrk="1" hangingPunct="1"/>
            <a:r>
              <a:rPr lang="en-US" altLang="en-US" smtClean="0"/>
              <a:t>Capitalize on client wait times by having them complete assessment forms and provide specimens</a:t>
            </a:r>
          </a:p>
          <a:p>
            <a:pPr eaLnBrk="1" hangingPunct="1"/>
            <a:r>
              <a:rPr lang="en-US" altLang="en-US" smtClean="0"/>
              <a:t>Develop a protocol for express visits for routine asymptomatic STD screening</a:t>
            </a:r>
          </a:p>
          <a:p>
            <a:pPr eaLnBrk="1" hangingPunct="1"/>
            <a:r>
              <a:rPr lang="en-US" altLang="en-US" smtClean="0"/>
              <a:t>Consider the use of technology to facilitate sign-in, risk assessment, and clinic flow </a:t>
            </a:r>
          </a:p>
        </p:txBody>
      </p:sp>
      <p:sp>
        <p:nvSpPr>
          <p:cNvPr id="4813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C00227C2-FB97-4EFD-A069-76FA95746953}" type="slidenum">
              <a:rPr lang="en-US" altLang="en-US" sz="1400" smtClean="0">
                <a:solidFill>
                  <a:schemeClr val="bg1"/>
                </a:solidFill>
              </a:rPr>
              <a:pPr fontAlgn="base">
                <a:spcBef>
                  <a:spcPct val="0"/>
                </a:spcBef>
                <a:spcAft>
                  <a:spcPct val="0"/>
                </a:spcAft>
                <a:buFontTx/>
                <a:buNone/>
              </a:pPr>
              <a:t>11</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rtlCol="0">
            <a:normAutofit fontScale="90000"/>
          </a:bodyPr>
          <a:lstStyle/>
          <a:p>
            <a:pPr eaLnBrk="1" fontAlgn="auto" hangingPunct="1">
              <a:spcAft>
                <a:spcPts val="0"/>
              </a:spcAft>
              <a:defRPr/>
            </a:pPr>
            <a:r>
              <a:rPr lang="en-US" dirty="0" smtClean="0"/>
              <a:t>Success Story: Pasco County Department of Health, FL</a:t>
            </a:r>
            <a:endParaRPr lang="en-US" dirty="0"/>
          </a:p>
        </p:txBody>
      </p:sp>
      <p:sp>
        <p:nvSpPr>
          <p:cNvPr id="39939" name="Content Placeholder 2"/>
          <p:cNvSpPr>
            <a:spLocks noGrp="1"/>
          </p:cNvSpPr>
          <p:nvPr>
            <p:ph idx="1"/>
          </p:nvPr>
        </p:nvSpPr>
        <p:spPr>
          <a:xfrm>
            <a:off x="457200" y="1600200"/>
            <a:ext cx="8229600" cy="4343400"/>
          </a:xfrm>
        </p:spPr>
        <p:txBody>
          <a:bodyPr rtlCol="0">
            <a:normAutofit fontScale="92500" lnSpcReduction="20000"/>
          </a:bodyPr>
          <a:lstStyle/>
          <a:p>
            <a:pPr eaLnBrk="1" fontAlgn="auto" hangingPunct="1">
              <a:spcAft>
                <a:spcPts val="0"/>
              </a:spcAft>
              <a:defRPr/>
            </a:pPr>
            <a:r>
              <a:rPr lang="en-US" altLang="en-US" dirty="0" smtClean="0">
                <a:solidFill>
                  <a:schemeClr val="accent4"/>
                </a:solidFill>
              </a:rPr>
              <a:t>Baseline: 22% of women &lt; 24 screened</a:t>
            </a:r>
          </a:p>
          <a:p>
            <a:pPr eaLnBrk="1" fontAlgn="auto" hangingPunct="1">
              <a:spcAft>
                <a:spcPts val="0"/>
              </a:spcAft>
              <a:defRPr/>
            </a:pPr>
            <a:r>
              <a:rPr lang="en-US" altLang="en-US" dirty="0" smtClean="0">
                <a:solidFill>
                  <a:schemeClr val="accent4"/>
                </a:solidFill>
              </a:rPr>
              <a:t>At baseline, chlamydia screening offered at annual exams</a:t>
            </a:r>
          </a:p>
          <a:p>
            <a:pPr eaLnBrk="1" fontAlgn="auto" hangingPunct="1">
              <a:spcAft>
                <a:spcPts val="0"/>
              </a:spcAft>
              <a:defRPr/>
            </a:pPr>
            <a:r>
              <a:rPr lang="en-US" altLang="en-US" dirty="0" smtClean="0">
                <a:solidFill>
                  <a:schemeClr val="accent4"/>
                </a:solidFill>
              </a:rPr>
              <a:t>Recognizing that fewer clients were coming in for annual exams, Pasco County decided to expand screening and offer at pregnancy test-only and nursing-only visits </a:t>
            </a:r>
          </a:p>
          <a:p>
            <a:pPr eaLnBrk="1" fontAlgn="auto" hangingPunct="1">
              <a:spcAft>
                <a:spcPts val="0"/>
              </a:spcAft>
              <a:defRPr/>
            </a:pPr>
            <a:r>
              <a:rPr lang="en-US" altLang="en-US" dirty="0" smtClean="0">
                <a:solidFill>
                  <a:schemeClr val="accent4"/>
                </a:solidFill>
              </a:rPr>
              <a:t>Key to implementing this change were educating staff about high chlamydia rates and giving feedback </a:t>
            </a:r>
          </a:p>
          <a:p>
            <a:pPr eaLnBrk="1" fontAlgn="auto" hangingPunct="1">
              <a:spcAft>
                <a:spcPts val="0"/>
              </a:spcAft>
              <a:defRPr/>
            </a:pPr>
            <a:r>
              <a:rPr lang="en-US" altLang="en-US" b="1" dirty="0" smtClean="0">
                <a:solidFill>
                  <a:schemeClr val="tx2"/>
                </a:solidFill>
              </a:rPr>
              <a:t>After expansion: 78% of women &lt; 24 screened</a:t>
            </a:r>
          </a:p>
          <a:p>
            <a:pPr eaLnBrk="1" fontAlgn="auto" hangingPunct="1">
              <a:spcAft>
                <a:spcPts val="0"/>
              </a:spcAft>
              <a:defRPr/>
            </a:pPr>
            <a:endParaRPr lang="en-US" altLang="en-US" dirty="0" smtClean="0">
              <a:solidFill>
                <a:schemeClr val="accent4"/>
              </a:solidFill>
            </a:endParaRPr>
          </a:p>
        </p:txBody>
      </p:sp>
      <p:sp>
        <p:nvSpPr>
          <p:cNvPr id="50180"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0A647D7E-5206-4DC0-A00F-912CA8CEEC28}" type="slidenum">
              <a:rPr lang="en-US" altLang="en-US" sz="1400" smtClean="0">
                <a:solidFill>
                  <a:schemeClr val="bg1"/>
                </a:solidFill>
              </a:rPr>
              <a:pPr fontAlgn="base">
                <a:spcBef>
                  <a:spcPct val="0"/>
                </a:spcBef>
                <a:spcAft>
                  <a:spcPct val="0"/>
                </a:spcAft>
                <a:buFontTx/>
                <a:buNone/>
              </a:pPr>
              <a:t>12</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smtClean="0"/>
              <a:t>FPNTC Resources</a:t>
            </a:r>
          </a:p>
        </p:txBody>
      </p:sp>
      <p:sp>
        <p:nvSpPr>
          <p:cNvPr id="52227" name="TextBox 4"/>
          <p:cNvSpPr txBox="1">
            <a:spLocks noChangeArrowheads="1"/>
          </p:cNvSpPr>
          <p:nvPr/>
        </p:nvSpPr>
        <p:spPr bwMode="auto">
          <a:xfrm>
            <a:off x="481013" y="5602288"/>
            <a:ext cx="662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eaLnBrk="1" hangingPunct="1">
              <a:spcBef>
                <a:spcPct val="0"/>
              </a:spcBef>
              <a:buFontTx/>
              <a:buNone/>
            </a:pPr>
            <a:r>
              <a:rPr lang="en-US" altLang="en-US" sz="1400">
                <a:solidFill>
                  <a:schemeClr val="tx2"/>
                </a:solidFill>
                <a:latin typeface="Segoe Condensed" panose="020B0606040200020203" pitchFamily="34" charset="0"/>
              </a:rPr>
              <a:t>Link: </a:t>
            </a:r>
            <a:r>
              <a:rPr lang="en-US" altLang="en-US" sz="1400">
                <a:solidFill>
                  <a:schemeClr val="tx1"/>
                </a:solidFill>
                <a:latin typeface="Segoe Condensed" panose="020B0606040200020203" pitchFamily="34" charset="0"/>
                <a:hlinkClick r:id="rId3"/>
              </a:rPr>
              <a:t>https://www.fpntc.org/training-packages/sexually-transmitted-disease-services</a:t>
            </a:r>
            <a:r>
              <a:rPr lang="en-US" altLang="en-US" sz="1400">
                <a:solidFill>
                  <a:schemeClr val="tx1"/>
                </a:solidFill>
                <a:latin typeface="Segoe Condensed" panose="020B0606040200020203" pitchFamily="34" charset="0"/>
              </a:rPr>
              <a:t> </a:t>
            </a:r>
          </a:p>
        </p:txBody>
      </p:sp>
      <p:sp>
        <p:nvSpPr>
          <p:cNvPr id="5222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E0955A3F-0708-4246-9B50-D0E2E4C61B08}" type="slidenum">
              <a:rPr lang="en-US" altLang="en-US" sz="1400" smtClean="0">
                <a:solidFill>
                  <a:schemeClr val="bg1"/>
                </a:solidFill>
              </a:rPr>
              <a:pPr fontAlgn="base">
                <a:spcBef>
                  <a:spcPct val="0"/>
                </a:spcBef>
                <a:spcAft>
                  <a:spcPct val="0"/>
                </a:spcAft>
                <a:buFontTx/>
                <a:buNone/>
              </a:pPr>
              <a:t>13</a:t>
            </a:fld>
            <a:endParaRPr lang="en-US" altLang="en-US" sz="1400" smtClean="0">
              <a:solidFill>
                <a:schemeClr val="bg1"/>
              </a:solidFill>
            </a:endParaRPr>
          </a:p>
        </p:txBody>
      </p:sp>
      <p:pic>
        <p:nvPicPr>
          <p:cNvPr id="52229"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1013" y="1150938"/>
            <a:ext cx="5767387"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Recommendations, Guidelines, and Tools</a:t>
            </a:r>
            <a:endParaRPr lang="en-US" dirty="0"/>
          </a:p>
        </p:txBody>
      </p:sp>
      <p:pic>
        <p:nvPicPr>
          <p:cNvPr id="41988" name="Picture 2" title="Guide on why it is important to screen for chlamydia"/>
          <p:cNvPicPr>
            <a:picLocks noGrp="1" noChangeAspect="1" noChangeArrowheads="1"/>
          </p:cNvPicPr>
          <p:nvPr>
            <p:ph idx="1"/>
          </p:nvPr>
        </p:nvPicPr>
        <p:blipFill>
          <a:blip r:embed="rId3"/>
          <a:srcRect l="970"/>
          <a:stretch>
            <a:fillRect/>
          </a:stretch>
        </p:blipFill>
        <p:spPr>
          <a:xfrm>
            <a:off x="1066800" y="1622425"/>
            <a:ext cx="3143250" cy="3951288"/>
          </a:xfrm>
          <a:ln>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41989" name="Picture 3" title="National chlamydia coalition"/>
          <p:cNvPicPr>
            <a:picLocks noChangeAspect="1" noChangeArrowheads="1"/>
          </p:cNvPicPr>
          <p:nvPr/>
        </p:nvPicPr>
        <p:blipFill>
          <a:blip r:embed="rId4"/>
          <a:srcRect l="7281" r="6259"/>
          <a:stretch>
            <a:fillRect/>
          </a:stretch>
        </p:blipFill>
        <p:spPr bwMode="auto">
          <a:xfrm>
            <a:off x="2638425" y="4683125"/>
            <a:ext cx="1392238" cy="674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987" name="Picture 2" title="MMWR: Sexually Transmitted Diseases Treatment Guidelines, 2015"/>
          <p:cNvPicPr>
            <a:picLocks noChangeAspect="1" noChangeArrowheads="1"/>
          </p:cNvPicPr>
          <p:nvPr/>
        </p:nvPicPr>
        <p:blipFill>
          <a:blip r:embed="rId5"/>
          <a:srcRect/>
          <a:stretch>
            <a:fillRect/>
          </a:stretch>
        </p:blipFill>
        <p:spPr bwMode="auto">
          <a:xfrm>
            <a:off x="4572000" y="1600200"/>
            <a:ext cx="3157538" cy="4010025"/>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54278" name="Rectangle 3"/>
          <p:cNvSpPr>
            <a:spLocks noChangeArrowheads="1"/>
          </p:cNvSpPr>
          <p:nvPr/>
        </p:nvSpPr>
        <p:spPr bwMode="auto">
          <a:xfrm>
            <a:off x="1031875" y="5713413"/>
            <a:ext cx="6324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eaLnBrk="1" hangingPunct="1">
              <a:spcBef>
                <a:spcPct val="0"/>
              </a:spcBef>
              <a:buFont typeface="Arial" panose="020B0604020202020204" pitchFamily="34" charset="0"/>
              <a:buNone/>
            </a:pPr>
            <a:r>
              <a:rPr lang="en-US" altLang="en-US" sz="1400">
                <a:solidFill>
                  <a:schemeClr val="tx2"/>
                </a:solidFill>
                <a:latin typeface="Calibri Light" panose="020F0302020204030204" pitchFamily="34" charset="0"/>
              </a:rPr>
              <a:t>Link: </a:t>
            </a:r>
            <a:r>
              <a:rPr lang="en-US" altLang="en-US" sz="1400">
                <a:solidFill>
                  <a:schemeClr val="tx2"/>
                </a:solidFill>
                <a:latin typeface="Calibri Light" panose="020F0302020204030204" pitchFamily="34" charset="0"/>
                <a:hlinkClick r:id="rId6"/>
              </a:rPr>
              <a:t>https://www.fpntc.org/training-packages/sexually-transmitted-disease-services</a:t>
            </a:r>
            <a:r>
              <a:rPr lang="en-US" altLang="en-US" sz="1400">
                <a:solidFill>
                  <a:schemeClr val="tx2"/>
                </a:solidFill>
                <a:latin typeface="Calibri Light" panose="020F0302020204030204" pitchFamily="34" charset="0"/>
              </a:rPr>
              <a:t> </a:t>
            </a:r>
          </a:p>
        </p:txBody>
      </p:sp>
      <p:sp>
        <p:nvSpPr>
          <p:cNvPr id="5427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72377E46-4488-41E8-93F8-80FD8C301476}" type="slidenum">
              <a:rPr lang="en-US" altLang="en-US" sz="1400" smtClean="0">
                <a:solidFill>
                  <a:schemeClr val="bg1"/>
                </a:solidFill>
              </a:rPr>
              <a:pPr fontAlgn="base">
                <a:spcBef>
                  <a:spcPct val="0"/>
                </a:spcBef>
                <a:spcAft>
                  <a:spcPct val="0"/>
                </a:spcAft>
                <a:buFontTx/>
                <a:buNone/>
              </a:pPr>
              <a:t>14</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ctrTitle"/>
          </p:nvPr>
        </p:nvSpPr>
        <p:spPr/>
        <p:txBody>
          <a:bodyPr rtlCol="0">
            <a:normAutofit fontScale="90000"/>
          </a:bodyPr>
          <a:lstStyle/>
          <a:p>
            <a:pPr eaLnBrk="1" fontAlgn="auto" hangingPunct="1">
              <a:spcAft>
                <a:spcPts val="0"/>
              </a:spcAft>
              <a:defRPr/>
            </a:pPr>
            <a:r>
              <a:rPr lang="en-US" altLang="en-US" smtClean="0"/>
              <a:t>Thank you!</a:t>
            </a:r>
            <a:br>
              <a:rPr lang="en-US" altLang="en-US" smtClean="0"/>
            </a:br>
            <a:endParaRPr lang="en-US" altLang="en-US" smtClean="0"/>
          </a:p>
        </p:txBody>
      </p:sp>
      <p:sp>
        <p:nvSpPr>
          <p:cNvPr id="45059" name="Content Placeholder 2"/>
          <p:cNvSpPr>
            <a:spLocks noGrp="1"/>
          </p:cNvSpPr>
          <p:nvPr>
            <p:ph type="subTitle" idx="1"/>
          </p:nvPr>
        </p:nvSpPr>
        <p:spPr/>
        <p:txBody>
          <a:bodyPr rtlCol="0"/>
          <a:lstStyle/>
          <a:p>
            <a:pPr eaLnBrk="1" fontAlgn="auto" hangingPunct="1">
              <a:spcAft>
                <a:spcPts val="0"/>
              </a:spcAft>
              <a:defRPr/>
            </a:pPr>
            <a:r>
              <a:rPr lang="en-US" altLang="en-US" dirty="0" smtClean="0"/>
              <a:t>Contact:</a:t>
            </a:r>
          </a:p>
          <a:p>
            <a:pPr eaLnBrk="1" fontAlgn="auto" hangingPunct="1">
              <a:spcAft>
                <a:spcPts val="0"/>
              </a:spcAft>
              <a:defRPr/>
            </a:pPr>
            <a:r>
              <a:rPr lang="en-US" altLang="en-US" dirty="0" smtClean="0">
                <a:hlinkClick r:id="rId3"/>
              </a:rPr>
              <a:t>nysfptraining@jsi.com</a:t>
            </a:r>
            <a:r>
              <a:rPr lang="en-US" altLang="en-US" dirty="0" smtClean="0"/>
              <a:t> </a:t>
            </a:r>
          </a:p>
        </p:txBody>
      </p:sp>
      <p:sp>
        <p:nvSpPr>
          <p:cNvPr id="6246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4A316C00-D262-4E6A-A7C6-4C498134FDE2}" type="slidenum">
              <a:rPr lang="en-US" altLang="en-US" sz="1400" smtClean="0">
                <a:solidFill>
                  <a:schemeClr val="bg1"/>
                </a:solidFill>
              </a:rPr>
              <a:pPr fontAlgn="base">
                <a:spcBef>
                  <a:spcPct val="0"/>
                </a:spcBef>
                <a:spcAft>
                  <a:spcPct val="0"/>
                </a:spcAft>
                <a:buFontTx/>
                <a:buNone/>
              </a:pPr>
              <a:t>15</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Chlamydia Screening Change Package</a:t>
            </a:r>
          </a:p>
        </p:txBody>
      </p:sp>
      <p:sp>
        <p:nvSpPr>
          <p:cNvPr id="19459" name="Content Placeholder 2"/>
          <p:cNvSpPr>
            <a:spLocks noGrp="1"/>
          </p:cNvSpPr>
          <p:nvPr>
            <p:ph idx="1"/>
          </p:nvPr>
        </p:nvSpPr>
        <p:spPr>
          <a:xfrm>
            <a:off x="457200" y="1219200"/>
            <a:ext cx="4800600" cy="4724400"/>
          </a:xfrm>
        </p:spPr>
        <p:txBody>
          <a:bodyPr/>
          <a:lstStyle/>
          <a:p>
            <a:pPr marL="514350" indent="-514350" eaLnBrk="1" hangingPunct="1">
              <a:buFont typeface="Calibri" panose="020F0502020204030204" pitchFamily="34" charset="0"/>
              <a:buAutoNum type="arabicPeriod"/>
            </a:pPr>
            <a:r>
              <a:rPr lang="en-US" altLang="en-US" b="1" smtClean="0">
                <a:solidFill>
                  <a:schemeClr val="tx2"/>
                </a:solidFill>
              </a:rPr>
              <a:t>Include screening as part of routine care</a:t>
            </a:r>
          </a:p>
          <a:p>
            <a:pPr marL="514350" indent="-514350" eaLnBrk="1" hangingPunct="1">
              <a:buFont typeface="Calibri" panose="020F0502020204030204" pitchFamily="34" charset="0"/>
              <a:buAutoNum type="arabicPeriod"/>
            </a:pPr>
            <a:r>
              <a:rPr lang="en-US" altLang="en-US" smtClean="0"/>
              <a:t>Use normalizing and opt-out language</a:t>
            </a:r>
          </a:p>
          <a:p>
            <a:pPr marL="514350" indent="-514350" eaLnBrk="1" hangingPunct="1">
              <a:buFont typeface="Calibri" panose="020F0502020204030204" pitchFamily="34" charset="0"/>
              <a:buAutoNum type="arabicPeriod"/>
            </a:pPr>
            <a:r>
              <a:rPr lang="en-US" altLang="en-US" smtClean="0"/>
              <a:t>Use least invasive, high- quality test</a:t>
            </a:r>
          </a:p>
          <a:p>
            <a:pPr marL="514350" indent="-514350" eaLnBrk="1" hangingPunct="1">
              <a:buFont typeface="Calibri" panose="020F0502020204030204" pitchFamily="34" charset="0"/>
              <a:buAutoNum type="arabicPeriod"/>
            </a:pPr>
            <a:r>
              <a:rPr lang="en-US" altLang="en-US" smtClean="0"/>
              <a:t>Reduce cost as a barrier</a:t>
            </a:r>
          </a:p>
        </p:txBody>
      </p:sp>
      <p:sp>
        <p:nvSpPr>
          <p:cNvPr id="19460" name="Slide Number Placeholder 1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ECFDC8D3-3520-4290-9116-2D836D5F620F}" type="slidenum">
              <a:rPr lang="en-US" altLang="en-US" sz="1400" smtClean="0">
                <a:solidFill>
                  <a:schemeClr val="bg1"/>
                </a:solidFill>
              </a:rPr>
              <a:pPr fontAlgn="base">
                <a:spcBef>
                  <a:spcPct val="0"/>
                </a:spcBef>
                <a:spcAft>
                  <a:spcPct val="0"/>
                </a:spcAft>
                <a:buFontTx/>
                <a:buNone/>
              </a:pPr>
              <a:t>2</a:t>
            </a:fld>
            <a:endParaRPr lang="en-US" altLang="en-US" sz="1400" smtClean="0">
              <a:solidFill>
                <a:schemeClr val="bg1"/>
              </a:solidFill>
            </a:endParaRPr>
          </a:p>
        </p:txBody>
      </p:sp>
      <p:pic>
        <p:nvPicPr>
          <p:cNvPr id="29702" name="Picture 5" title="Chlamydia Screenign Change Package"/>
          <p:cNvPicPr>
            <a:picLocks noChangeAspect="1" noChangeArrowheads="1"/>
          </p:cNvPicPr>
          <p:nvPr/>
        </p:nvPicPr>
        <p:blipFill>
          <a:blip r:embed="rId3"/>
          <a:srcRect r="2669"/>
          <a:stretch>
            <a:fillRect/>
          </a:stretch>
        </p:blipFill>
        <p:spPr bwMode="auto">
          <a:xfrm>
            <a:off x="5438775" y="1219200"/>
            <a:ext cx="3248025" cy="4313238"/>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19462" name="Rectangle 4"/>
          <p:cNvSpPr>
            <a:spLocks noChangeArrowheads="1"/>
          </p:cNvSpPr>
          <p:nvPr/>
        </p:nvSpPr>
        <p:spPr bwMode="auto">
          <a:xfrm>
            <a:off x="109538" y="5491163"/>
            <a:ext cx="571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eaLnBrk="1" hangingPunct="1">
              <a:spcBef>
                <a:spcPct val="0"/>
              </a:spcBef>
              <a:buFontTx/>
              <a:buNone/>
            </a:pPr>
            <a:r>
              <a:rPr lang="en-US" altLang="en-US" sz="1400">
                <a:solidFill>
                  <a:schemeClr val="tx2"/>
                </a:solidFill>
                <a:latin typeface="Segoe Condensed" panose="020B0606040200020203" pitchFamily="34" charset="0"/>
              </a:rPr>
              <a:t>Link: </a:t>
            </a:r>
            <a:r>
              <a:rPr lang="en-US" altLang="en-US" sz="1400">
                <a:solidFill>
                  <a:schemeClr val="tx2"/>
                </a:solidFill>
                <a:latin typeface="Segoe Condensed" panose="020B0606040200020203" pitchFamily="34" charset="0"/>
                <a:hlinkClick r:id="rId4"/>
              </a:rPr>
              <a:t>https://www.fpntc.org/resources/chlamydia-screening-change-package</a:t>
            </a:r>
            <a:endParaRPr lang="en-US" altLang="en-US" sz="1400">
              <a:solidFill>
                <a:schemeClr val="tx2"/>
              </a:solidFill>
              <a:latin typeface="Segoe Condensed" panose="020B0606040200020203"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Change Package Best Practice 1</a:t>
            </a:r>
          </a:p>
        </p:txBody>
      </p:sp>
      <p:sp>
        <p:nvSpPr>
          <p:cNvPr id="21507" name="Content Placeholder 7"/>
          <p:cNvSpPr>
            <a:spLocks noGrp="1"/>
          </p:cNvSpPr>
          <p:nvPr>
            <p:ph idx="1"/>
          </p:nvPr>
        </p:nvSpPr>
        <p:spPr>
          <a:xfrm>
            <a:off x="457200" y="1219200"/>
            <a:ext cx="8382000" cy="4495800"/>
          </a:xfrm>
        </p:spPr>
        <p:txBody>
          <a:bodyPr/>
          <a:lstStyle/>
          <a:p>
            <a:pPr marL="0" indent="0" eaLnBrk="1" hangingPunct="1">
              <a:buFont typeface="Arial" panose="020B0604020202020204" pitchFamily="34" charset="0"/>
              <a:buNone/>
            </a:pPr>
            <a:r>
              <a:rPr lang="en-US" altLang="en-US" sz="3600" b="1" smtClean="0">
                <a:solidFill>
                  <a:schemeClr val="tx2"/>
                </a:solidFill>
              </a:rPr>
              <a:t>Include chlamydia screening as a part of routine clinical preventive care. </a:t>
            </a:r>
            <a:r>
              <a:rPr lang="en-US" altLang="en-US" sz="3600" smtClean="0"/>
              <a:t>Use clinic support systems to systematically screen sexually active clients at least once a year for women 24 years and younger, for women &gt;24 who are at increased risk, and men at increased risk.</a:t>
            </a: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9A55815E-9AA1-4B4C-9F2F-822280783166}" type="slidenum">
              <a:rPr lang="en-US" altLang="en-US" sz="1400" smtClean="0">
                <a:solidFill>
                  <a:schemeClr val="bg1"/>
                </a:solidFill>
              </a:rPr>
              <a:pPr fontAlgn="base">
                <a:spcBef>
                  <a:spcPct val="0"/>
                </a:spcBef>
                <a:spcAft>
                  <a:spcPct val="0"/>
                </a:spcAft>
                <a:buFontTx/>
                <a:buNone/>
              </a:pPr>
              <a:t>3</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Meeting Objectives</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dirty="0" smtClean="0">
                <a:solidFill>
                  <a:schemeClr val="accent4"/>
                </a:solidFill>
              </a:rPr>
              <a:t>By the end of the session, you should be able to:</a:t>
            </a:r>
          </a:p>
          <a:p>
            <a:pPr eaLnBrk="1" fontAlgn="auto" hangingPunct="1">
              <a:spcAft>
                <a:spcPts val="0"/>
              </a:spcAft>
              <a:defRPr/>
            </a:pPr>
            <a:r>
              <a:rPr lang="en-US" dirty="0" smtClean="0">
                <a:solidFill>
                  <a:schemeClr val="accent4"/>
                </a:solidFill>
              </a:rPr>
              <a:t>Describe the </a:t>
            </a:r>
            <a:r>
              <a:rPr lang="en-US" b="1" dirty="0" smtClean="0">
                <a:solidFill>
                  <a:schemeClr val="tx2"/>
                </a:solidFill>
              </a:rPr>
              <a:t>rationale</a:t>
            </a:r>
            <a:r>
              <a:rPr lang="en-US" dirty="0" smtClean="0">
                <a:solidFill>
                  <a:schemeClr val="accent4"/>
                </a:solidFill>
              </a:rPr>
              <a:t> for incorporating chlamydia screening as a routine part of preventive care</a:t>
            </a:r>
          </a:p>
          <a:p>
            <a:pPr eaLnBrk="1" fontAlgn="auto" hangingPunct="1">
              <a:spcAft>
                <a:spcPts val="0"/>
              </a:spcAft>
              <a:defRPr/>
            </a:pPr>
            <a:r>
              <a:rPr lang="en-US" dirty="0" smtClean="0">
                <a:solidFill>
                  <a:schemeClr val="accent4"/>
                </a:solidFill>
              </a:rPr>
              <a:t>Identify at least two </a:t>
            </a:r>
            <a:r>
              <a:rPr lang="en-US" b="1" dirty="0" smtClean="0">
                <a:solidFill>
                  <a:schemeClr val="tx2"/>
                </a:solidFill>
              </a:rPr>
              <a:t>strategies for using clinic support systems</a:t>
            </a:r>
            <a:r>
              <a:rPr lang="en-US" dirty="0" smtClean="0">
                <a:solidFill>
                  <a:schemeClr val="accent4"/>
                </a:solidFill>
              </a:rPr>
              <a:t> to systematically screen clients</a:t>
            </a:r>
          </a:p>
          <a:p>
            <a:pPr eaLnBrk="1" fontAlgn="auto" hangingPunct="1">
              <a:spcAft>
                <a:spcPts val="0"/>
              </a:spcAft>
              <a:defRPr/>
            </a:pPr>
            <a:r>
              <a:rPr lang="en-US" dirty="0" smtClean="0">
                <a:solidFill>
                  <a:schemeClr val="accent4"/>
                </a:solidFill>
              </a:rPr>
              <a:t>Describe at least one way to </a:t>
            </a:r>
            <a:r>
              <a:rPr lang="en-US" b="1" dirty="0" smtClean="0">
                <a:solidFill>
                  <a:schemeClr val="tx2"/>
                </a:solidFill>
              </a:rPr>
              <a:t>use data to increase adherence </a:t>
            </a:r>
            <a:r>
              <a:rPr lang="en-US" dirty="0" smtClean="0">
                <a:solidFill>
                  <a:schemeClr val="accent4"/>
                </a:solidFill>
              </a:rPr>
              <a:t>to screening recommendations</a:t>
            </a:r>
          </a:p>
          <a:p>
            <a:pPr lvl="1" eaLnBrk="1" fontAlgn="auto" hangingPunct="1">
              <a:spcAft>
                <a:spcPts val="0"/>
              </a:spcAft>
              <a:defRPr/>
            </a:pPr>
            <a:endParaRPr lang="en-US" dirty="0" smtClean="0">
              <a:solidFill>
                <a:schemeClr val="accent3"/>
              </a:solidFill>
            </a:endParaRPr>
          </a:p>
          <a:p>
            <a:pPr lvl="1" eaLnBrk="1" fontAlgn="auto" hangingPunct="1">
              <a:spcAft>
                <a:spcPts val="0"/>
              </a:spcAft>
              <a:defRPr/>
            </a:pPr>
            <a:endParaRPr lang="en-US" dirty="0">
              <a:solidFill>
                <a:schemeClr val="accent3"/>
              </a:solidFill>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3246696A-C5C7-4DDA-8296-24BE8D316BEF}" type="slidenum">
              <a:rPr lang="en-US" altLang="en-US" sz="1400" smtClean="0">
                <a:solidFill>
                  <a:schemeClr val="bg1"/>
                </a:solidFill>
              </a:rPr>
              <a:pPr fontAlgn="base">
                <a:spcBef>
                  <a:spcPct val="0"/>
                </a:spcBef>
                <a:spcAft>
                  <a:spcPct val="0"/>
                </a:spcAft>
                <a:buFontTx/>
                <a:buNone/>
              </a:pPr>
              <a:t>4</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rtlCol="0">
            <a:normAutofit fontScale="90000"/>
          </a:bodyPr>
          <a:lstStyle/>
          <a:p>
            <a:pPr eaLnBrk="1" fontAlgn="auto" hangingPunct="1">
              <a:spcAft>
                <a:spcPts val="0"/>
              </a:spcAft>
              <a:defRPr/>
            </a:pPr>
            <a:r>
              <a:rPr lang="en-US" dirty="0" smtClean="0"/>
              <a:t>Rationale for Including Chlamydia Screening as Routine Clinical Care</a:t>
            </a:r>
            <a:endParaRPr lang="en-US" dirty="0"/>
          </a:p>
        </p:txBody>
      </p:sp>
      <p:sp>
        <p:nvSpPr>
          <p:cNvPr id="3" name="Content Placeholder 2"/>
          <p:cNvSpPr>
            <a:spLocks noGrp="1"/>
          </p:cNvSpPr>
          <p:nvPr>
            <p:ph idx="1"/>
          </p:nvPr>
        </p:nvSpPr>
        <p:spPr>
          <a:xfrm>
            <a:off x="457200" y="1524000"/>
            <a:ext cx="8229600" cy="4419600"/>
          </a:xfrm>
        </p:spPr>
        <p:txBody>
          <a:bodyPr rtlCol="0">
            <a:normAutofit fontScale="92500"/>
          </a:bodyPr>
          <a:lstStyle/>
          <a:p>
            <a:pPr eaLnBrk="1" fontAlgn="auto" hangingPunct="1">
              <a:spcAft>
                <a:spcPts val="0"/>
              </a:spcAft>
              <a:defRPr/>
            </a:pPr>
            <a:r>
              <a:rPr lang="en-US" dirty="0" smtClean="0">
                <a:solidFill>
                  <a:schemeClr val="accent4"/>
                </a:solidFill>
              </a:rPr>
              <a:t>Chlamydia is the most commonly reported notifiable disease in the United States and is </a:t>
            </a:r>
            <a:r>
              <a:rPr lang="en-US" b="1" dirty="0" smtClean="0">
                <a:solidFill>
                  <a:schemeClr val="tx2"/>
                </a:solidFill>
              </a:rPr>
              <a:t>usually asymptomatic.</a:t>
            </a:r>
          </a:p>
          <a:p>
            <a:pPr eaLnBrk="1" fontAlgn="auto" hangingPunct="1">
              <a:spcAft>
                <a:spcPts val="0"/>
              </a:spcAft>
              <a:defRPr/>
            </a:pPr>
            <a:r>
              <a:rPr lang="en-US" dirty="0" smtClean="0">
                <a:solidFill>
                  <a:schemeClr val="accent4"/>
                </a:solidFill>
              </a:rPr>
              <a:t>If untreated, chlamydia infection can </a:t>
            </a:r>
            <a:r>
              <a:rPr lang="en-US" b="1" dirty="0" smtClean="0">
                <a:solidFill>
                  <a:schemeClr val="tx2"/>
                </a:solidFill>
              </a:rPr>
              <a:t>lead to pelvic inflammatory disease</a:t>
            </a:r>
            <a:r>
              <a:rPr lang="en-US" dirty="0" smtClean="0">
                <a:solidFill>
                  <a:schemeClr val="accent4"/>
                </a:solidFill>
              </a:rPr>
              <a:t>, a major cause of infertility, ectopic pregnancy, and chronic pelvic pain.</a:t>
            </a:r>
          </a:p>
          <a:p>
            <a:pPr eaLnBrk="1" fontAlgn="auto" hangingPunct="1">
              <a:spcAft>
                <a:spcPts val="0"/>
              </a:spcAft>
              <a:defRPr/>
            </a:pPr>
            <a:r>
              <a:rPr lang="en-US" dirty="0" smtClean="0">
                <a:solidFill>
                  <a:schemeClr val="accent4"/>
                </a:solidFill>
              </a:rPr>
              <a:t>The highest rates are among </a:t>
            </a:r>
            <a:r>
              <a:rPr lang="en-US" b="1" dirty="0" smtClean="0">
                <a:solidFill>
                  <a:schemeClr val="tx2"/>
                </a:solidFill>
              </a:rPr>
              <a:t>women ages 15–24.</a:t>
            </a:r>
          </a:p>
          <a:p>
            <a:pPr eaLnBrk="1" fontAlgn="auto" hangingPunct="1">
              <a:spcAft>
                <a:spcPts val="0"/>
              </a:spcAft>
              <a:defRPr/>
            </a:pPr>
            <a:r>
              <a:rPr lang="en-US" b="1" dirty="0" smtClean="0">
                <a:solidFill>
                  <a:schemeClr val="tx2"/>
                </a:solidFill>
              </a:rPr>
              <a:t>Consistent recommendations</a:t>
            </a:r>
            <a:r>
              <a:rPr lang="en-US" dirty="0" smtClean="0">
                <a:solidFill>
                  <a:schemeClr val="tx2"/>
                </a:solidFill>
              </a:rPr>
              <a:t>: </a:t>
            </a:r>
            <a:r>
              <a:rPr lang="en-US" dirty="0" smtClean="0">
                <a:solidFill>
                  <a:schemeClr val="accent4"/>
                </a:solidFill>
              </a:rPr>
              <a:t>CDC, US Preventive Services Task Force, HEDIS, and NQF</a:t>
            </a:r>
            <a:endParaRPr lang="en-US" dirty="0">
              <a:solidFill>
                <a:schemeClr val="accent4"/>
              </a:solidFill>
            </a:endParaRPr>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C82EFF03-7448-479D-9B54-EBDAB79663D1}" type="slidenum">
              <a:rPr lang="en-US" altLang="en-US" sz="1400" smtClean="0">
                <a:solidFill>
                  <a:schemeClr val="bg1"/>
                </a:solidFill>
              </a:rPr>
              <a:pPr fontAlgn="base">
                <a:spcBef>
                  <a:spcPct val="0"/>
                </a:spcBef>
                <a:spcAft>
                  <a:spcPct val="0"/>
                </a:spcAft>
                <a:buFontTx/>
                <a:buNone/>
              </a:pPr>
              <a:t>5</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pPr eaLnBrk="1" hangingPunct="1"/>
            <a:r>
              <a:rPr lang="en-US" altLang="en-US" smtClean="0"/>
              <a:t>Overview of Strategies</a:t>
            </a:r>
          </a:p>
        </p:txBody>
      </p:sp>
      <p:sp>
        <p:nvSpPr>
          <p:cNvPr id="27651" name="Content Placeholder 1"/>
          <p:cNvSpPr>
            <a:spLocks noGrp="1"/>
          </p:cNvSpPr>
          <p:nvPr>
            <p:ph idx="1"/>
          </p:nvPr>
        </p:nvSpPr>
        <p:spPr/>
        <p:txBody>
          <a:bodyPr/>
          <a:lstStyle/>
          <a:p>
            <a:pPr eaLnBrk="1" hangingPunct="1"/>
            <a:r>
              <a:rPr lang="en-US" altLang="en-US" smtClean="0"/>
              <a:t>Have written policies and protocols</a:t>
            </a:r>
          </a:p>
          <a:p>
            <a:pPr eaLnBrk="1" hangingPunct="1"/>
            <a:r>
              <a:rPr lang="en-US" altLang="en-US" smtClean="0"/>
              <a:t>Establish standing orders and a standardized workflow </a:t>
            </a:r>
          </a:p>
          <a:p>
            <a:pPr eaLnBrk="1" hangingPunct="1"/>
            <a:r>
              <a:rPr lang="en-US" altLang="en-US" smtClean="0"/>
              <a:t>Prepare for screening based on the sex and age before the client is seen </a:t>
            </a:r>
          </a:p>
          <a:p>
            <a:pPr eaLnBrk="1" hangingPunct="1"/>
            <a:r>
              <a:rPr lang="en-US" altLang="en-US" smtClean="0"/>
              <a:t>Share screening data with staff and providers</a:t>
            </a:r>
          </a:p>
        </p:txBody>
      </p:sp>
      <p:sp>
        <p:nvSpPr>
          <p:cNvPr id="2765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DEABEECB-3393-4F1F-8FF3-2A12F0496C5F}" type="slidenum">
              <a:rPr lang="en-US" altLang="en-US" sz="1400" smtClean="0">
                <a:solidFill>
                  <a:schemeClr val="bg1"/>
                </a:solidFill>
              </a:rPr>
              <a:pPr fontAlgn="base">
                <a:spcBef>
                  <a:spcPct val="0"/>
                </a:spcBef>
                <a:spcAft>
                  <a:spcPct val="0"/>
                </a:spcAft>
                <a:buFontTx/>
                <a:buNone/>
              </a:pPr>
              <a:t>6</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pPr eaLnBrk="1" hangingPunct="1"/>
            <a:r>
              <a:rPr lang="en-US" altLang="en-US" smtClean="0"/>
              <a:t>Written Policy and Protocol </a:t>
            </a:r>
          </a:p>
        </p:txBody>
      </p:sp>
      <p:sp>
        <p:nvSpPr>
          <p:cNvPr id="31747" name="Content Placeholder 2"/>
          <p:cNvSpPr>
            <a:spLocks noGrp="1"/>
          </p:cNvSpPr>
          <p:nvPr>
            <p:ph idx="1"/>
          </p:nvPr>
        </p:nvSpPr>
        <p:spPr>
          <a:xfrm>
            <a:off x="457200" y="1219200"/>
            <a:ext cx="6083300" cy="5137150"/>
          </a:xfrm>
        </p:spPr>
        <p:txBody>
          <a:bodyPr/>
          <a:lstStyle/>
          <a:p>
            <a:pPr marL="0" indent="0" eaLnBrk="1" hangingPunct="1">
              <a:buFont typeface="Arial" panose="020B0604020202020204" pitchFamily="34" charset="0"/>
              <a:buNone/>
            </a:pPr>
            <a:r>
              <a:rPr lang="en-US" altLang="en-US" smtClean="0"/>
              <a:t>Have a written policy and protocol for screening all sexually active women 24 years and younger, for women &gt; 24 who are at increased risk, and men at increased risk.  </a:t>
            </a:r>
          </a:p>
          <a:p>
            <a:pPr lvl="1" eaLnBrk="1" hangingPunct="1"/>
            <a:r>
              <a:rPr lang="en-US" altLang="en-US" smtClean="0"/>
              <a:t>Check screening history and include consideration for screening at any visit including pregnancy test visits, EC counseling, walk-ins, and sports physicals</a:t>
            </a:r>
          </a:p>
        </p:txBody>
      </p:sp>
      <p:sp>
        <p:nvSpPr>
          <p:cNvPr id="317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2D2D52FF-3EAE-470B-B369-E5D9449FB760}" type="slidenum">
              <a:rPr lang="en-US" altLang="en-US" sz="1400" smtClean="0">
                <a:solidFill>
                  <a:schemeClr val="bg1"/>
                </a:solidFill>
              </a:rPr>
              <a:pPr fontAlgn="base">
                <a:spcBef>
                  <a:spcPct val="0"/>
                </a:spcBef>
                <a:spcAft>
                  <a:spcPct val="0"/>
                </a:spcAft>
                <a:buFontTx/>
                <a:buNone/>
              </a:pPr>
              <a:t>7</a:t>
            </a:fld>
            <a:endParaRPr lang="en-US" altLang="en-US" sz="1400" smtClean="0">
              <a:solidFill>
                <a:schemeClr val="bg1"/>
              </a:solidFill>
            </a:endParaRPr>
          </a:p>
        </p:txBody>
      </p:sp>
      <p:pic>
        <p:nvPicPr>
          <p:cNvPr id="34821" name="Picture 1" title="Clipboard with checkmarks"/>
          <p:cNvPicPr>
            <a:picLocks noChangeAspect="1"/>
          </p:cNvPicPr>
          <p:nvPr/>
        </p:nvPicPr>
        <p:blipFill>
          <a:blip r:embed="rId3"/>
          <a:srcRect/>
          <a:stretch>
            <a:fillRect/>
          </a:stretch>
        </p:blipFill>
        <p:spPr bwMode="auto">
          <a:xfrm>
            <a:off x="6248400" y="1905000"/>
            <a:ext cx="243840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rtlCol="0">
            <a:normAutofit fontScale="90000"/>
          </a:bodyPr>
          <a:lstStyle/>
          <a:p>
            <a:pPr eaLnBrk="1" fontAlgn="auto" hangingPunct="1">
              <a:spcAft>
                <a:spcPts val="0"/>
              </a:spcAft>
              <a:defRPr/>
            </a:pPr>
            <a:r>
              <a:rPr lang="en-US" dirty="0" smtClean="0"/>
              <a:t>Standing Orders &amp; Standardized Workflow</a:t>
            </a:r>
            <a:endParaRPr lang="en-US" dirty="0"/>
          </a:p>
        </p:txBody>
      </p:sp>
      <p:sp>
        <p:nvSpPr>
          <p:cNvPr id="3" name="Content Placeholder 2"/>
          <p:cNvSpPr>
            <a:spLocks noGrp="1"/>
          </p:cNvSpPr>
          <p:nvPr>
            <p:ph idx="1"/>
          </p:nvPr>
        </p:nvSpPr>
        <p:spPr>
          <a:xfrm>
            <a:off x="457200" y="1219200"/>
            <a:ext cx="8229600" cy="4953000"/>
          </a:xfrm>
        </p:spPr>
        <p:txBody>
          <a:bodyPr rtlCol="0">
            <a:normAutofit fontScale="92500"/>
          </a:bodyPr>
          <a:lstStyle/>
          <a:p>
            <a:pPr eaLnBrk="1" fontAlgn="auto" hangingPunct="1">
              <a:spcAft>
                <a:spcPts val="0"/>
              </a:spcAft>
              <a:defRPr/>
            </a:pPr>
            <a:r>
              <a:rPr lang="en-US" dirty="0" smtClean="0">
                <a:solidFill>
                  <a:schemeClr val="accent4"/>
                </a:solidFill>
              </a:rPr>
              <a:t>Utilize clinic support systems and reminder systems to support routine chlamydia screening</a:t>
            </a:r>
          </a:p>
          <a:p>
            <a:pPr eaLnBrk="1" fontAlgn="auto" hangingPunct="1">
              <a:spcAft>
                <a:spcPts val="0"/>
              </a:spcAft>
              <a:defRPr/>
            </a:pPr>
            <a:r>
              <a:rPr lang="en-US" dirty="0" smtClean="0">
                <a:solidFill>
                  <a:schemeClr val="accent4"/>
                </a:solidFill>
              </a:rPr>
              <a:t>Implement site-level protocols to establish a standardized workflow</a:t>
            </a:r>
          </a:p>
          <a:p>
            <a:pPr eaLnBrk="1" fontAlgn="auto" hangingPunct="1">
              <a:spcAft>
                <a:spcPts val="0"/>
              </a:spcAft>
              <a:defRPr/>
            </a:pPr>
            <a:r>
              <a:rPr lang="en-US" dirty="0" smtClean="0">
                <a:solidFill>
                  <a:schemeClr val="accent4"/>
                </a:solidFill>
              </a:rPr>
              <a:t>Review chlamydia screening history before client arrives</a:t>
            </a:r>
          </a:p>
          <a:p>
            <a:pPr eaLnBrk="1" fontAlgn="auto" hangingPunct="1">
              <a:spcAft>
                <a:spcPts val="0"/>
              </a:spcAft>
              <a:defRPr/>
            </a:pPr>
            <a:r>
              <a:rPr lang="en-US" dirty="0" smtClean="0">
                <a:solidFill>
                  <a:schemeClr val="accent4"/>
                </a:solidFill>
              </a:rPr>
              <a:t>Clearly outline who is responsible for specific tasks</a:t>
            </a:r>
          </a:p>
          <a:p>
            <a:pPr eaLnBrk="1" fontAlgn="auto" hangingPunct="1">
              <a:spcAft>
                <a:spcPts val="0"/>
              </a:spcAft>
              <a:defRPr/>
            </a:pPr>
            <a:r>
              <a:rPr lang="en-US" dirty="0" smtClean="0">
                <a:solidFill>
                  <a:schemeClr val="accent4"/>
                </a:solidFill>
              </a:rPr>
              <a:t>Use EHR templates and prompts</a:t>
            </a:r>
          </a:p>
          <a:p>
            <a:pPr eaLnBrk="1" fontAlgn="auto" hangingPunct="1">
              <a:spcAft>
                <a:spcPts val="0"/>
              </a:spcAft>
              <a:defRPr/>
            </a:pPr>
            <a:r>
              <a:rPr lang="en-US" dirty="0" smtClean="0">
                <a:solidFill>
                  <a:schemeClr val="accent4"/>
                </a:solidFill>
              </a:rPr>
              <a:t>Consider “hard stop” in EHR—“reason for not screening”—for all women 24 and younger</a:t>
            </a:r>
            <a:endParaRPr lang="en-US" dirty="0">
              <a:solidFill>
                <a:schemeClr val="accent4"/>
              </a:solidFill>
            </a:endParaRPr>
          </a:p>
        </p:txBody>
      </p:sp>
      <p:sp>
        <p:nvSpPr>
          <p:cNvPr id="358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41C81B70-F344-4B61-B1D4-2BCF0113374E}" type="slidenum">
              <a:rPr lang="en-US" altLang="en-US" sz="1400" smtClean="0">
                <a:solidFill>
                  <a:schemeClr val="bg1"/>
                </a:solidFill>
              </a:rPr>
              <a:pPr fontAlgn="base">
                <a:spcBef>
                  <a:spcPct val="0"/>
                </a:spcBef>
                <a:spcAft>
                  <a:spcPct val="0"/>
                </a:spcAft>
                <a:buFontTx/>
                <a:buNone/>
              </a:pPr>
              <a:t>8</a:t>
            </a:fld>
            <a:endParaRPr lang="en-US" altLang="en-US" sz="140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pPr eaLnBrk="1" hangingPunct="1"/>
            <a:r>
              <a:rPr lang="en-US" altLang="en-US" smtClean="0"/>
              <a:t>Team-Based Approach to Care</a:t>
            </a:r>
          </a:p>
        </p:txBody>
      </p:sp>
      <p:sp>
        <p:nvSpPr>
          <p:cNvPr id="3" name="Content Placeholder 2"/>
          <p:cNvSpPr>
            <a:spLocks noGrp="1"/>
          </p:cNvSpPr>
          <p:nvPr>
            <p:ph idx="1"/>
          </p:nvPr>
        </p:nvSpPr>
        <p:spPr>
          <a:xfrm>
            <a:off x="457200" y="1219200"/>
            <a:ext cx="4700588" cy="4724400"/>
          </a:xfrm>
        </p:spPr>
        <p:txBody>
          <a:bodyPr rtlCol="0">
            <a:normAutofit lnSpcReduction="10000"/>
          </a:bodyPr>
          <a:lstStyle/>
          <a:p>
            <a:pPr eaLnBrk="1" fontAlgn="auto" hangingPunct="1">
              <a:spcAft>
                <a:spcPts val="0"/>
              </a:spcAft>
              <a:defRPr/>
            </a:pPr>
            <a:r>
              <a:rPr lang="en-US" dirty="0" smtClean="0">
                <a:solidFill>
                  <a:schemeClr val="accent4"/>
                </a:solidFill>
              </a:rPr>
              <a:t>Utilize trained non-clinician team members to identify screening based on a standard algorithm</a:t>
            </a:r>
          </a:p>
          <a:p>
            <a:pPr eaLnBrk="1" fontAlgn="auto" hangingPunct="1">
              <a:spcAft>
                <a:spcPts val="0"/>
              </a:spcAft>
              <a:defRPr/>
            </a:pPr>
            <a:r>
              <a:rPr lang="en-US" dirty="0" smtClean="0">
                <a:solidFill>
                  <a:schemeClr val="accent4"/>
                </a:solidFill>
              </a:rPr>
              <a:t>Clinical staff should provide client education that is appropriate to the staff person’s level of education</a:t>
            </a:r>
            <a:br>
              <a:rPr lang="en-US" dirty="0" smtClean="0">
                <a:solidFill>
                  <a:schemeClr val="accent4"/>
                </a:solidFill>
              </a:rPr>
            </a:br>
            <a:endParaRPr lang="en-US" dirty="0">
              <a:solidFill>
                <a:schemeClr val="accent4"/>
              </a:solidFill>
            </a:endParaRPr>
          </a:p>
        </p:txBody>
      </p:sp>
      <p:sp>
        <p:nvSpPr>
          <p:cNvPr id="419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000">
                <a:solidFill>
                  <a:srgbClr val="17213C"/>
                </a:solidFill>
                <a:latin typeface="Segoe UI Light" panose="020B0502040204020203" pitchFamily="34" charset="0"/>
              </a:defRPr>
            </a:lvl1pPr>
            <a:lvl2pPr marL="742950" indent="-285750">
              <a:spcBef>
                <a:spcPct val="20000"/>
              </a:spcBef>
              <a:buFont typeface="Arial" panose="020B0604020202020204" pitchFamily="34" charset="0"/>
              <a:buChar char="–"/>
              <a:defRPr sz="2800">
                <a:solidFill>
                  <a:srgbClr val="1E5BAA"/>
                </a:solidFill>
                <a:latin typeface="Segoe UI Light" panose="020B0502040204020203" pitchFamily="34" charset="0"/>
              </a:defRPr>
            </a:lvl2pPr>
            <a:lvl3pPr marL="1143000" indent="-228600">
              <a:spcBef>
                <a:spcPct val="20000"/>
              </a:spcBef>
              <a:buFont typeface="Arial" panose="020B0604020202020204" pitchFamily="34" charset="0"/>
              <a:buChar char="•"/>
              <a:defRPr sz="2400">
                <a:solidFill>
                  <a:schemeClr val="tx1"/>
                </a:solidFill>
                <a:latin typeface="Segoe UI Light" panose="020B0502040204020203" pitchFamily="34" charset="0"/>
              </a:defRPr>
            </a:lvl3pPr>
            <a:lvl4pPr marL="16002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4pPr>
            <a:lvl5pPr marL="2057400" indent="-228600">
              <a:spcBef>
                <a:spcPct val="20000"/>
              </a:spcBef>
              <a:buFont typeface="Arial" panose="020B0604020202020204" pitchFamily="34" charset="0"/>
              <a:buChar char="»"/>
              <a:defRPr sz="2000">
                <a:solidFill>
                  <a:schemeClr val="tx1"/>
                </a:solidFill>
                <a:latin typeface="Segoe UI Light" panose="020B05020402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Segoe UI Light" panose="020B0502040204020203" pitchFamily="34" charset="0"/>
              </a:defRPr>
            </a:lvl9pPr>
          </a:lstStyle>
          <a:p>
            <a:pPr fontAlgn="base">
              <a:spcBef>
                <a:spcPct val="0"/>
              </a:spcBef>
              <a:spcAft>
                <a:spcPct val="0"/>
              </a:spcAft>
              <a:buFontTx/>
              <a:buNone/>
            </a:pPr>
            <a:fld id="{C755BECF-8E9D-4849-8A7D-B94C6D5C1292}" type="slidenum">
              <a:rPr lang="en-US" altLang="en-US" sz="1400" smtClean="0">
                <a:solidFill>
                  <a:schemeClr val="bg1"/>
                </a:solidFill>
              </a:rPr>
              <a:pPr fontAlgn="base">
                <a:spcBef>
                  <a:spcPct val="0"/>
                </a:spcBef>
                <a:spcAft>
                  <a:spcPct val="0"/>
                </a:spcAft>
                <a:buFontTx/>
                <a:buNone/>
              </a:pPr>
              <a:t>9</a:t>
            </a:fld>
            <a:endParaRPr lang="en-US" altLang="en-US" sz="1400" smtClean="0">
              <a:solidFill>
                <a:schemeClr val="bg1"/>
              </a:solidFill>
            </a:endParaRPr>
          </a:p>
        </p:txBody>
      </p:sp>
      <p:grpSp>
        <p:nvGrpSpPr>
          <p:cNvPr id="41989" name="Group 1"/>
          <p:cNvGrpSpPr>
            <a:grpSpLocks/>
          </p:cNvGrpSpPr>
          <p:nvPr/>
        </p:nvGrpSpPr>
        <p:grpSpPr bwMode="auto">
          <a:xfrm>
            <a:off x="5257800" y="1538288"/>
            <a:ext cx="3429000" cy="4086225"/>
            <a:chOff x="6096000" y="2209800"/>
            <a:chExt cx="2984500" cy="3476625"/>
          </a:xfrm>
        </p:grpSpPr>
        <p:pic>
          <p:nvPicPr>
            <p:cNvPr id="4199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99238" y="2209800"/>
              <a:ext cx="154305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354263"/>
              <a:ext cx="1162050" cy="333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61288" y="2247900"/>
              <a:ext cx="1319212"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YSFPTC Final">
      <a:dk1>
        <a:sysClr val="windowText" lastClr="000000"/>
      </a:dk1>
      <a:lt1>
        <a:sysClr val="window" lastClr="FFFFFF"/>
      </a:lt1>
      <a:dk2>
        <a:srgbClr val="523178"/>
      </a:dk2>
      <a:lt2>
        <a:srgbClr val="F3EFF6"/>
      </a:lt2>
      <a:accent1>
        <a:srgbClr val="C3D9FF"/>
      </a:accent1>
      <a:accent2>
        <a:srgbClr val="E4C5FF"/>
      </a:accent2>
      <a:accent3>
        <a:srgbClr val="1E5BAA"/>
      </a:accent3>
      <a:accent4>
        <a:srgbClr val="17213C"/>
      </a:accent4>
      <a:accent5>
        <a:srgbClr val="523178"/>
      </a:accent5>
      <a:accent6>
        <a:srgbClr val="F3EFF6"/>
      </a:accent6>
      <a:hlink>
        <a:srgbClr val="1E5BAA"/>
      </a:hlink>
      <a:folHlink>
        <a:srgbClr val="52317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2837</Words>
  <Application>Microsoft Office PowerPoint</Application>
  <PresentationFormat>On-screen Show (4:3)</PresentationFormat>
  <Paragraphs>197</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Calibri</vt:lpstr>
      <vt:lpstr>Arial</vt:lpstr>
      <vt:lpstr>Segoe Condensed</vt:lpstr>
      <vt:lpstr>Segoe UI Light</vt:lpstr>
      <vt:lpstr>Verdana</vt:lpstr>
      <vt:lpstr>Levenim MT</vt:lpstr>
      <vt:lpstr>Segoe UI</vt:lpstr>
      <vt:lpstr>Calibri Light</vt:lpstr>
      <vt:lpstr>Office Theme</vt:lpstr>
      <vt:lpstr>Include Chlamydia Screening  as a Part of Routine Clinical Preventive Care</vt:lpstr>
      <vt:lpstr>Chlamydia Screening Change Package</vt:lpstr>
      <vt:lpstr>Change Package Best Practice 1</vt:lpstr>
      <vt:lpstr>Meeting Objectives</vt:lpstr>
      <vt:lpstr>Rationale for Including Chlamydia Screening as Routine Clinical Care</vt:lpstr>
      <vt:lpstr>Overview of Strategies</vt:lpstr>
      <vt:lpstr>Written Policy and Protocol </vt:lpstr>
      <vt:lpstr>Standing Orders &amp; Standardized Workflow</vt:lpstr>
      <vt:lpstr>Team-Based Approach to Care</vt:lpstr>
      <vt:lpstr>Use Data to Improve Adherence</vt:lpstr>
      <vt:lpstr>Service Delivery Approaches to Increase Efficiency</vt:lpstr>
      <vt:lpstr>Success Story: Pasco County Department of Health, FL</vt:lpstr>
      <vt:lpstr>FPNTC Resources</vt:lpstr>
      <vt:lpstr>Recommendations, Guidelines, and Tools</vt:lpstr>
      <vt:lpstr>Thank you! </vt:lpstr>
    </vt:vector>
  </TitlesOfParts>
  <Company>John Snow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Katie DeAngelis</cp:lastModifiedBy>
  <cp:revision>66</cp:revision>
  <dcterms:created xsi:type="dcterms:W3CDTF">2018-01-08T21:59:32Z</dcterms:created>
  <dcterms:modified xsi:type="dcterms:W3CDTF">2018-12-20T21:26:54Z</dcterms:modified>
</cp:coreProperties>
</file>