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60" r:id="rId2"/>
    <p:sldId id="263" r:id="rId3"/>
    <p:sldId id="264" r:id="rId4"/>
    <p:sldId id="266" r:id="rId5"/>
    <p:sldId id="267" r:id="rId6"/>
    <p:sldId id="268" r:id="rId7"/>
    <p:sldId id="269" r:id="rId8"/>
    <p:sldId id="333" r:id="rId9"/>
    <p:sldId id="335" r:id="rId10"/>
    <p:sldId id="334" r:id="rId11"/>
    <p:sldId id="270" r:id="rId12"/>
    <p:sldId id="321" r:id="rId13"/>
    <p:sldId id="322" r:id="rId14"/>
    <p:sldId id="271" r:id="rId15"/>
    <p:sldId id="272" r:id="rId16"/>
    <p:sldId id="273" r:id="rId17"/>
    <p:sldId id="336" r:id="rId18"/>
    <p:sldId id="274" r:id="rId19"/>
    <p:sldId id="337" r:id="rId20"/>
    <p:sldId id="275" r:id="rId21"/>
    <p:sldId id="338" r:id="rId22"/>
    <p:sldId id="276" r:id="rId23"/>
    <p:sldId id="339" r:id="rId24"/>
    <p:sldId id="323" r:id="rId25"/>
    <p:sldId id="324" r:id="rId26"/>
    <p:sldId id="325"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27" r:id="rId40"/>
    <p:sldId id="328" r:id="rId41"/>
    <p:sldId id="329" r:id="rId42"/>
    <p:sldId id="294" r:id="rId43"/>
    <p:sldId id="330" r:id="rId44"/>
    <p:sldId id="331" r:id="rId45"/>
    <p:sldId id="295" r:id="rId46"/>
    <p:sldId id="296" r:id="rId47"/>
    <p:sldId id="300" r:id="rId48"/>
    <p:sldId id="320" r:id="rId49"/>
    <p:sldId id="319" r:id="rId50"/>
    <p:sldId id="318" r:id="rId51"/>
    <p:sldId id="301" r:id="rId52"/>
    <p:sldId id="302" r:id="rId53"/>
    <p:sldId id="305" r:id="rId54"/>
    <p:sldId id="306" r:id="rId55"/>
    <p:sldId id="308" r:id="rId56"/>
    <p:sldId id="309" r:id="rId57"/>
    <p:sldId id="317" r:id="rId58"/>
    <p:sldId id="310" r:id="rId59"/>
    <p:sldId id="332" r:id="rId60"/>
    <p:sldId id="312" r:id="rId61"/>
    <p:sldId id="313" r:id="rId62"/>
    <p:sldId id="314" r:id="rId63"/>
    <p:sldId id="315" r:id="rId64"/>
    <p:sldId id="316"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p:cViewPr varScale="1">
        <p:scale>
          <a:sx n="49" d="100"/>
          <a:sy n="49" d="100"/>
        </p:scale>
        <p:origin x="1986" y="3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6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Rate per 100,000 Population</c:v>
                </c:pt>
              </c:strCache>
            </c:strRef>
          </c:tx>
          <c:spPr>
            <a:solidFill>
              <a:schemeClr val="bg1">
                <a:lumMod val="75000"/>
              </a:schemeClr>
            </a:solidFill>
            <a:ln>
              <a:noFill/>
            </a:ln>
            <a:effectLst/>
          </c:spPr>
          <c:invertIfNegative val="0"/>
          <c:dPt>
            <c:idx val="38"/>
            <c:invertIfNegative val="0"/>
            <c:bubble3D val="0"/>
            <c:spPr>
              <a:solidFill>
                <a:schemeClr val="accent3"/>
              </a:solidFill>
              <a:ln>
                <a:noFill/>
              </a:ln>
              <a:effectLst/>
            </c:spPr>
            <c:extLst>
              <c:ext xmlns:c16="http://schemas.microsoft.com/office/drawing/2014/chart" uri="{C3380CC4-5D6E-409C-BE32-E72D297353CC}">
                <c16:uniqueId val="{00000003-A359-4084-A057-10F6FE7E19C8}"/>
              </c:ext>
            </c:extLst>
          </c:dPt>
          <c:cat>
            <c:strRef>
              <c:f>Sheet1!$A$2:$A$51</c:f>
              <c:strCache>
                <c:ptCount val="50"/>
                <c:pt idx="0">
                  <c:v>New Hampshire</c:v>
                </c:pt>
                <c:pt idx="1">
                  <c:v>West Virginia</c:v>
                </c:pt>
                <c:pt idx="2">
                  <c:v>Vermont</c:v>
                </c:pt>
                <c:pt idx="3">
                  <c:v>Maine</c:v>
                </c:pt>
                <c:pt idx="4">
                  <c:v>Utah</c:v>
                </c:pt>
                <c:pt idx="5">
                  <c:v>Wyoming</c:v>
                </c:pt>
                <c:pt idx="6">
                  <c:v>Idaho</c:v>
                </c:pt>
                <c:pt idx="7">
                  <c:v>New Jersey</c:v>
                </c:pt>
                <c:pt idx="8">
                  <c:v>Connecticut</c:v>
                </c:pt>
                <c:pt idx="9">
                  <c:v>Massachusetts</c:v>
                </c:pt>
                <c:pt idx="10">
                  <c:v>Minnesota</c:v>
                </c:pt>
                <c:pt idx="11">
                  <c:v>Kentucky</c:v>
                </c:pt>
                <c:pt idx="12">
                  <c:v>Iowa</c:v>
                </c:pt>
                <c:pt idx="13">
                  <c:v>Kansas</c:v>
                </c:pt>
                <c:pt idx="14">
                  <c:v>Montana</c:v>
                </c:pt>
                <c:pt idx="15">
                  <c:v>Nebraska</c:v>
                </c:pt>
                <c:pt idx="16">
                  <c:v>Oregon</c:v>
                </c:pt>
                <c:pt idx="17">
                  <c:v>Washington</c:v>
                </c:pt>
                <c:pt idx="18">
                  <c:v>Pennsylvania</c:v>
                </c:pt>
                <c:pt idx="19">
                  <c:v>North Dakota</c:v>
                </c:pt>
                <c:pt idx="20">
                  <c:v>Michigan</c:v>
                </c:pt>
                <c:pt idx="21">
                  <c:v>Wisconsin</c:v>
                </c:pt>
                <c:pt idx="22">
                  <c:v>Indiana</c:v>
                </c:pt>
                <c:pt idx="23">
                  <c:v>Rhode Island</c:v>
                </c:pt>
                <c:pt idx="24">
                  <c:v>Florida</c:v>
                </c:pt>
                <c:pt idx="25">
                  <c:v>Colorado</c:v>
                </c:pt>
                <c:pt idx="26">
                  <c:v>Virginia</c:v>
                </c:pt>
                <c:pt idx="27">
                  <c:v>Hawaii</c:v>
                </c:pt>
                <c:pt idx="28">
                  <c:v>Tennessee</c:v>
                </c:pt>
                <c:pt idx="29">
                  <c:v>South Dakota</c:v>
                </c:pt>
                <c:pt idx="30">
                  <c:v>California</c:v>
                </c:pt>
                <c:pt idx="31">
                  <c:v>Nevada</c:v>
                </c:pt>
                <c:pt idx="32">
                  <c:v>Missouri</c:v>
                </c:pt>
                <c:pt idx="33">
                  <c:v>Maryland</c:v>
                </c:pt>
                <c:pt idx="34">
                  <c:v>Arizona</c:v>
                </c:pt>
                <c:pt idx="35">
                  <c:v>Texas</c:v>
                </c:pt>
                <c:pt idx="36">
                  <c:v>Ohio</c:v>
                </c:pt>
                <c:pt idx="37">
                  <c:v>Oklahoma</c:v>
                </c:pt>
                <c:pt idx="38">
                  <c:v>New York</c:v>
                </c:pt>
                <c:pt idx="39">
                  <c:v>Alabama</c:v>
                </c:pt>
                <c:pt idx="40">
                  <c:v>Illinois</c:v>
                </c:pt>
                <c:pt idx="41">
                  <c:v>Arkansas</c:v>
                </c:pt>
                <c:pt idx="42">
                  <c:v>Delaware</c:v>
                </c:pt>
                <c:pt idx="43">
                  <c:v>South Carolina</c:v>
                </c:pt>
                <c:pt idx="44">
                  <c:v>North Carolina</c:v>
                </c:pt>
                <c:pt idx="45">
                  <c:v>Georgia</c:v>
                </c:pt>
                <c:pt idx="46">
                  <c:v>New Mexico</c:v>
                </c:pt>
                <c:pt idx="47">
                  <c:v>Mississippi</c:v>
                </c:pt>
                <c:pt idx="48">
                  <c:v>Louisiana</c:v>
                </c:pt>
                <c:pt idx="49">
                  <c:v>Alaska</c:v>
                </c:pt>
              </c:strCache>
            </c:strRef>
          </c:cat>
          <c:val>
            <c:numRef>
              <c:f>Sheet1!$B$2:$B$51</c:f>
              <c:numCache>
                <c:formatCode>General</c:formatCode>
                <c:ptCount val="50"/>
                <c:pt idx="0">
                  <c:v>260.60000000000002</c:v>
                </c:pt>
                <c:pt idx="1">
                  <c:v>261.39999999999998</c:v>
                </c:pt>
                <c:pt idx="2">
                  <c:v>269.89999999999998</c:v>
                </c:pt>
                <c:pt idx="3">
                  <c:v>312.60000000000002</c:v>
                </c:pt>
                <c:pt idx="4">
                  <c:v>315.7</c:v>
                </c:pt>
                <c:pt idx="5">
                  <c:v>351.5</c:v>
                </c:pt>
                <c:pt idx="6">
                  <c:v>356.3</c:v>
                </c:pt>
                <c:pt idx="7">
                  <c:v>385.3</c:v>
                </c:pt>
                <c:pt idx="8">
                  <c:v>387.4</c:v>
                </c:pt>
                <c:pt idx="9">
                  <c:v>394.5</c:v>
                </c:pt>
                <c:pt idx="10">
                  <c:v>413.2</c:v>
                </c:pt>
                <c:pt idx="11">
                  <c:v>413.2</c:v>
                </c:pt>
                <c:pt idx="12">
                  <c:v>415.6</c:v>
                </c:pt>
                <c:pt idx="13">
                  <c:v>417.6</c:v>
                </c:pt>
                <c:pt idx="14">
                  <c:v>427.5</c:v>
                </c:pt>
                <c:pt idx="15">
                  <c:v>432.3</c:v>
                </c:pt>
                <c:pt idx="16">
                  <c:v>432.5</c:v>
                </c:pt>
                <c:pt idx="17">
                  <c:v>435.9</c:v>
                </c:pt>
                <c:pt idx="18">
                  <c:v>444.7</c:v>
                </c:pt>
                <c:pt idx="19">
                  <c:v>456.5</c:v>
                </c:pt>
                <c:pt idx="20">
                  <c:v>462.9</c:v>
                </c:pt>
                <c:pt idx="21">
                  <c:v>466</c:v>
                </c:pt>
                <c:pt idx="22">
                  <c:v>466</c:v>
                </c:pt>
                <c:pt idx="23">
                  <c:v>467.3</c:v>
                </c:pt>
                <c:pt idx="24">
                  <c:v>467.4</c:v>
                </c:pt>
                <c:pt idx="25">
                  <c:v>468.6</c:v>
                </c:pt>
                <c:pt idx="26">
                  <c:v>473.2</c:v>
                </c:pt>
                <c:pt idx="27">
                  <c:v>482.1</c:v>
                </c:pt>
                <c:pt idx="28">
                  <c:v>489.4</c:v>
                </c:pt>
                <c:pt idx="29">
                  <c:v>504.5</c:v>
                </c:pt>
                <c:pt idx="30">
                  <c:v>506.2</c:v>
                </c:pt>
                <c:pt idx="31">
                  <c:v>506.7</c:v>
                </c:pt>
                <c:pt idx="32">
                  <c:v>507</c:v>
                </c:pt>
                <c:pt idx="33">
                  <c:v>510.4</c:v>
                </c:pt>
                <c:pt idx="34">
                  <c:v>511.5</c:v>
                </c:pt>
                <c:pt idx="35">
                  <c:v>520.4</c:v>
                </c:pt>
                <c:pt idx="36">
                  <c:v>520.9</c:v>
                </c:pt>
                <c:pt idx="37">
                  <c:v>548.4</c:v>
                </c:pt>
                <c:pt idx="38">
                  <c:v>552.79999999999995</c:v>
                </c:pt>
                <c:pt idx="39">
                  <c:v>553.6</c:v>
                </c:pt>
                <c:pt idx="40">
                  <c:v>561.4</c:v>
                </c:pt>
                <c:pt idx="41">
                  <c:v>562</c:v>
                </c:pt>
                <c:pt idx="42">
                  <c:v>567.20000000000005</c:v>
                </c:pt>
                <c:pt idx="43">
                  <c:v>575.5</c:v>
                </c:pt>
                <c:pt idx="44">
                  <c:v>577.6</c:v>
                </c:pt>
                <c:pt idx="45">
                  <c:v>614.6</c:v>
                </c:pt>
                <c:pt idx="46">
                  <c:v>628.6</c:v>
                </c:pt>
                <c:pt idx="47">
                  <c:v>672.1</c:v>
                </c:pt>
                <c:pt idx="48">
                  <c:v>679.3</c:v>
                </c:pt>
                <c:pt idx="49">
                  <c:v>771.6</c:v>
                </c:pt>
              </c:numCache>
            </c:numRef>
          </c:val>
          <c:extLst>
            <c:ext xmlns:c16="http://schemas.microsoft.com/office/drawing/2014/chart" uri="{C3380CC4-5D6E-409C-BE32-E72D297353CC}">
              <c16:uniqueId val="{00000000-A359-4084-A057-10F6FE7E19C8}"/>
            </c:ext>
          </c:extLst>
        </c:ser>
        <c:dLbls>
          <c:showLegendKey val="0"/>
          <c:showVal val="0"/>
          <c:showCatName val="0"/>
          <c:showSerName val="0"/>
          <c:showPercent val="0"/>
          <c:showBubbleSize val="0"/>
        </c:dLbls>
        <c:gapWidth val="50"/>
        <c:axId val="565874616"/>
        <c:axId val="506920456"/>
      </c:barChart>
      <c:catAx>
        <c:axId val="5658746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506920456"/>
        <c:crosses val="autoZero"/>
        <c:auto val="1"/>
        <c:lblAlgn val="ctr"/>
        <c:lblOffset val="100"/>
        <c:noMultiLvlLbl val="0"/>
      </c:catAx>
      <c:valAx>
        <c:axId val="506920456"/>
        <c:scaling>
          <c:orientation val="minMax"/>
        </c:scaling>
        <c:delete val="1"/>
        <c:axPos val="b"/>
        <c:numFmt formatCode="General" sourceLinked="1"/>
        <c:majorTickMark val="none"/>
        <c:minorTickMark val="none"/>
        <c:tickLblPos val="nextTo"/>
        <c:crossAx val="56587461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Segoe Condensed" panose="020B0606040200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Rate per 100,000 Population</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9624-49EA-B1B8-D0FE7A60410B}"/>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9624-49EA-B1B8-D0FE7A60410B}"/>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Segoe Condensed" panose="020B0606040200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York</c:v>
                </c:pt>
                <c:pt idx="1">
                  <c:v>U.S. TOTAL†</c:v>
                </c:pt>
              </c:strCache>
            </c:strRef>
          </c:cat>
          <c:val>
            <c:numRef>
              <c:f>Sheet1!$B$2:$B$3</c:f>
              <c:numCache>
                <c:formatCode>General</c:formatCode>
                <c:ptCount val="2"/>
                <c:pt idx="0">
                  <c:v>552.79999999999995</c:v>
                </c:pt>
                <c:pt idx="1">
                  <c:v>497.3</c:v>
                </c:pt>
              </c:numCache>
            </c:numRef>
          </c:val>
          <c:extLst>
            <c:ext xmlns:c16="http://schemas.microsoft.com/office/drawing/2014/chart" uri="{C3380CC4-5D6E-409C-BE32-E72D297353CC}">
              <c16:uniqueId val="{00000000-9624-49EA-B1B8-D0FE7A60410B}"/>
            </c:ext>
          </c:extLst>
        </c:ser>
        <c:dLbls>
          <c:showLegendKey val="0"/>
          <c:showVal val="0"/>
          <c:showCatName val="0"/>
          <c:showSerName val="0"/>
          <c:showPercent val="0"/>
          <c:showBubbleSize val="0"/>
        </c:dLbls>
        <c:gapWidth val="50"/>
        <c:axId val="565874616"/>
        <c:axId val="506920456"/>
      </c:barChart>
      <c:catAx>
        <c:axId val="5658746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506920456"/>
        <c:crosses val="autoZero"/>
        <c:auto val="1"/>
        <c:lblAlgn val="ctr"/>
        <c:lblOffset val="100"/>
        <c:noMultiLvlLbl val="0"/>
      </c:catAx>
      <c:valAx>
        <c:axId val="506920456"/>
        <c:scaling>
          <c:orientation val="minMax"/>
          <c:min val="0"/>
        </c:scaling>
        <c:delete val="1"/>
        <c:axPos val="l"/>
        <c:numFmt formatCode="General" sourceLinked="1"/>
        <c:majorTickMark val="none"/>
        <c:minorTickMark val="none"/>
        <c:tickLblPos val="nextTo"/>
        <c:crossAx val="565874616"/>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Segoe Condensed" panose="020B0606040200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Baseline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Segoe Condensed" panose="020B0606040200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Site K</c:v>
                </c:pt>
                <c:pt idx="1">
                  <c:v>Site J</c:v>
                </c:pt>
                <c:pt idx="2">
                  <c:v>Site I</c:v>
                </c:pt>
                <c:pt idx="3">
                  <c:v>Site H</c:v>
                </c:pt>
                <c:pt idx="4">
                  <c:v>Site G</c:v>
                </c:pt>
                <c:pt idx="5">
                  <c:v>Site F</c:v>
                </c:pt>
                <c:pt idx="6">
                  <c:v>Site E</c:v>
                </c:pt>
                <c:pt idx="7">
                  <c:v>Site D</c:v>
                </c:pt>
                <c:pt idx="8">
                  <c:v>Site C</c:v>
                </c:pt>
                <c:pt idx="9">
                  <c:v>Site B</c:v>
                </c:pt>
                <c:pt idx="10">
                  <c:v>Site A</c:v>
                </c:pt>
              </c:strCache>
            </c:strRef>
          </c:cat>
          <c:val>
            <c:numRef>
              <c:f>Sheet1!$B$2:$B$12</c:f>
              <c:numCache>
                <c:formatCode>0%</c:formatCode>
                <c:ptCount val="11"/>
                <c:pt idx="0">
                  <c:v>0.40200000000000002</c:v>
                </c:pt>
                <c:pt idx="1">
                  <c:v>0.48699999999999999</c:v>
                </c:pt>
                <c:pt idx="2">
                  <c:v>0.52969999999999995</c:v>
                </c:pt>
                <c:pt idx="3">
                  <c:v>0.41</c:v>
                </c:pt>
                <c:pt idx="4">
                  <c:v>0.59699999999999998</c:v>
                </c:pt>
                <c:pt idx="5">
                  <c:v>0.44400000000000001</c:v>
                </c:pt>
                <c:pt idx="6">
                  <c:v>0.24199999999999999</c:v>
                </c:pt>
                <c:pt idx="7">
                  <c:v>0.56000000000000005</c:v>
                </c:pt>
                <c:pt idx="8">
                  <c:v>8.5000000000000006E-2</c:v>
                </c:pt>
                <c:pt idx="9">
                  <c:v>0.25800000000000001</c:v>
                </c:pt>
                <c:pt idx="10">
                  <c:v>0.26100000000000001</c:v>
                </c:pt>
              </c:numCache>
            </c:numRef>
          </c:val>
          <c:extLst>
            <c:ext xmlns:c16="http://schemas.microsoft.com/office/drawing/2014/chart" uri="{C3380CC4-5D6E-409C-BE32-E72D297353CC}">
              <c16:uniqueId val="{00000000-7E45-41DF-AD8E-CE84310904A8}"/>
            </c:ext>
          </c:extLst>
        </c:ser>
        <c:dLbls>
          <c:showLegendKey val="0"/>
          <c:showVal val="0"/>
          <c:showCatName val="0"/>
          <c:showSerName val="0"/>
          <c:showPercent val="0"/>
          <c:showBubbleSize val="0"/>
        </c:dLbls>
        <c:gapWidth val="50"/>
        <c:axId val="585996616"/>
        <c:axId val="585996944"/>
      </c:barChart>
      <c:catAx>
        <c:axId val="5859966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585996944"/>
        <c:crosses val="autoZero"/>
        <c:auto val="1"/>
        <c:lblAlgn val="ctr"/>
        <c:lblOffset val="100"/>
        <c:noMultiLvlLbl val="0"/>
      </c:catAx>
      <c:valAx>
        <c:axId val="585996944"/>
        <c:scaling>
          <c:orientation val="minMax"/>
        </c:scaling>
        <c:delete val="1"/>
        <c:axPos val="b"/>
        <c:numFmt formatCode="0%" sourceLinked="1"/>
        <c:majorTickMark val="none"/>
        <c:minorTickMark val="none"/>
        <c:tickLblPos val="nextTo"/>
        <c:crossAx val="585996616"/>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Segoe Condensed" panose="020B0606040200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Teams Implementing </a:t>
            </a:r>
            <a:r>
              <a:rPr lang="en-US" dirty="0" smtClean="0"/>
              <a:t>BP1</a:t>
            </a:r>
            <a:r>
              <a:rPr lang="en-US" baseline="0" dirty="0" smtClean="0"/>
              <a:t> Strategies </a:t>
            </a:r>
            <a:r>
              <a:rPr lang="en-US" dirty="0" smtClean="0"/>
              <a:t>(n=9)</a:t>
            </a:r>
            <a:endParaRPr lang="en-US" dirty="0"/>
          </a:p>
        </c:rich>
      </c:tx>
      <c:layout/>
      <c:overlay val="0"/>
    </c:title>
    <c:autoTitleDeleted val="0"/>
    <c:plotArea>
      <c:layout/>
      <c:barChart>
        <c:barDir val="bar"/>
        <c:grouping val="clustered"/>
        <c:varyColors val="0"/>
        <c:ser>
          <c:idx val="0"/>
          <c:order val="0"/>
          <c:tx>
            <c:strRef>
              <c:f>Sheet1!$B$1</c:f>
              <c:strCache>
                <c:ptCount val="1"/>
                <c:pt idx="0">
                  <c:v>% of Teams</c:v>
                </c:pt>
              </c:strCache>
            </c:strRef>
          </c:tx>
          <c:spPr>
            <a:solidFill>
              <a:schemeClr val="accent1"/>
            </a:solidFill>
            <a:ln w="2534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Written policy for screening</c:v>
                </c:pt>
                <c:pt idx="1">
                  <c:v>Routinely check screening history</c:v>
                </c:pt>
                <c:pt idx="2">
                  <c:v>Standing orders </c:v>
                </c:pt>
                <c:pt idx="3">
                  <c:v>Reminder systems</c:v>
                </c:pt>
                <c:pt idx="4">
                  <c:v>EHR Prompt</c:v>
                </c:pt>
                <c:pt idx="5">
                  <c:v>Hard stop in EHR</c:v>
                </c:pt>
                <c:pt idx="6">
                  <c:v>Share data with staff</c:v>
                </c:pt>
                <c:pt idx="7">
                  <c:v>Express visits protocol</c:v>
                </c:pt>
              </c:strCache>
            </c:strRef>
          </c:cat>
          <c:val>
            <c:numRef>
              <c:f>Sheet1!$B$2:$B$9</c:f>
              <c:numCache>
                <c:formatCode>0%</c:formatCode>
                <c:ptCount val="8"/>
                <c:pt idx="0">
                  <c:v>0.56000000000000005</c:v>
                </c:pt>
                <c:pt idx="1">
                  <c:v>0.67</c:v>
                </c:pt>
                <c:pt idx="2">
                  <c:v>0.44</c:v>
                </c:pt>
                <c:pt idx="3">
                  <c:v>0.22</c:v>
                </c:pt>
                <c:pt idx="4">
                  <c:v>0.56000000000000005</c:v>
                </c:pt>
                <c:pt idx="5">
                  <c:v>0.11</c:v>
                </c:pt>
                <c:pt idx="6">
                  <c:v>0.33</c:v>
                </c:pt>
                <c:pt idx="7">
                  <c:v>0.56000000000000005</c:v>
                </c:pt>
              </c:numCache>
            </c:numRef>
          </c:val>
          <c:extLst>
            <c:ext xmlns:c16="http://schemas.microsoft.com/office/drawing/2014/chart" uri="{C3380CC4-5D6E-409C-BE32-E72D297353CC}">
              <c16:uniqueId val="{00000000-A727-4AE7-A9FE-04F61D91C741}"/>
            </c:ext>
          </c:extLst>
        </c:ser>
        <c:dLbls>
          <c:showLegendKey val="0"/>
          <c:showVal val="0"/>
          <c:showCatName val="0"/>
          <c:showSerName val="0"/>
          <c:showPercent val="0"/>
          <c:showBubbleSize val="0"/>
        </c:dLbls>
        <c:gapWidth val="50"/>
        <c:axId val="88685952"/>
        <c:axId val="88691840"/>
      </c:barChart>
      <c:catAx>
        <c:axId val="88685952"/>
        <c:scaling>
          <c:orientation val="maxMin"/>
        </c:scaling>
        <c:delete val="0"/>
        <c:axPos val="l"/>
        <c:numFmt formatCode="General" sourceLinked="1"/>
        <c:majorTickMark val="none"/>
        <c:minorTickMark val="none"/>
        <c:tickLblPos val="nextTo"/>
        <c:spPr>
          <a:noFill/>
          <a:ln w="9503" cap="flat" cmpd="sng" algn="ctr">
            <a:noFill/>
            <a:round/>
          </a:ln>
          <a:effectLst/>
        </c:spPr>
        <c:txPr>
          <a:bodyPr rot="-60000000" vert="horz"/>
          <a:lstStyle/>
          <a:p>
            <a:pPr>
              <a:defRPr/>
            </a:pPr>
            <a:endParaRPr lang="en-US"/>
          </a:p>
        </c:txPr>
        <c:crossAx val="88691840"/>
        <c:crosses val="autoZero"/>
        <c:auto val="1"/>
        <c:lblAlgn val="ctr"/>
        <c:lblOffset val="100"/>
        <c:noMultiLvlLbl val="0"/>
      </c:catAx>
      <c:valAx>
        <c:axId val="88691840"/>
        <c:scaling>
          <c:orientation val="minMax"/>
          <c:max val="1"/>
          <c:min val="0"/>
        </c:scaling>
        <c:delete val="1"/>
        <c:axPos val="t"/>
        <c:numFmt formatCode="#,##0.00" sourceLinked="0"/>
        <c:majorTickMark val="none"/>
        <c:minorTickMark val="none"/>
        <c:tickLblPos val="nextTo"/>
        <c:crossAx val="88685952"/>
        <c:crosses val="autoZero"/>
        <c:crossBetween val="between"/>
        <c:majorUnit val="1"/>
      </c:valAx>
      <c:spPr>
        <a:noFill/>
        <a:ln w="25340">
          <a:noFill/>
        </a:ln>
      </c:spPr>
    </c:plotArea>
    <c:plotVisOnly val="1"/>
    <c:dispBlanksAs val="gap"/>
    <c:showDLblsOverMax val="0"/>
  </c:chart>
  <c:spPr>
    <a:noFill/>
    <a:ln>
      <a:noFill/>
    </a:ln>
  </c:spPr>
  <c:txPr>
    <a:bodyPr numCol="1"/>
    <a:lstStyle/>
    <a:p>
      <a:pPr>
        <a:defRPr sz="2000">
          <a:latin typeface="Segoe Condensed" panose="020B0606040200020203"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Teams Implementing </a:t>
            </a:r>
            <a:r>
              <a:rPr lang="en-US" dirty="0" smtClean="0"/>
              <a:t>BP</a:t>
            </a:r>
            <a:r>
              <a:rPr lang="en-US" baseline="0" dirty="0" smtClean="0"/>
              <a:t>2 Strategies </a:t>
            </a:r>
            <a:r>
              <a:rPr lang="en-US" dirty="0" smtClean="0"/>
              <a:t>(n=9)</a:t>
            </a:r>
            <a:endParaRPr lang="en-US" dirty="0"/>
          </a:p>
        </c:rich>
      </c:tx>
      <c:layout/>
      <c:overlay val="0"/>
    </c:title>
    <c:autoTitleDeleted val="0"/>
    <c:plotArea>
      <c:layout/>
      <c:barChart>
        <c:barDir val="bar"/>
        <c:grouping val="clustered"/>
        <c:varyColors val="0"/>
        <c:ser>
          <c:idx val="0"/>
          <c:order val="0"/>
          <c:tx>
            <c:strRef>
              <c:f>Sheet1!$B$1</c:f>
              <c:strCache>
                <c:ptCount val="1"/>
                <c:pt idx="0">
                  <c:v>% of Teams</c:v>
                </c:pt>
              </c:strCache>
            </c:strRef>
          </c:tx>
          <c:spPr>
            <a:solidFill>
              <a:schemeClr val="accent1"/>
            </a:solidFill>
            <a:ln w="2534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Include all staff in training on CT</c:v>
                </c:pt>
                <c:pt idx="1">
                  <c:v>Train staff on CT recommendations</c:v>
                </c:pt>
                <c:pt idx="2">
                  <c:v>Train staff on normalizing language</c:v>
                </c:pt>
                <c:pt idx="3">
                  <c:v>Sample scripts with opt out language</c:v>
                </c:pt>
                <c:pt idx="4">
                  <c:v>Avoid "do you want to be tested?"</c:v>
                </c:pt>
                <c:pt idx="5">
                  <c:v>Practice with role playing</c:v>
                </c:pt>
                <c:pt idx="6">
                  <c:v>Encourage EPT</c:v>
                </c:pt>
                <c:pt idx="7">
                  <c:v>Patient wait times for specimen collection</c:v>
                </c:pt>
                <c:pt idx="8">
                  <c:v>Promote condom use</c:v>
                </c:pt>
                <c:pt idx="9">
                  <c:v>STD prevention patient education materials</c:v>
                </c:pt>
              </c:strCache>
            </c:strRef>
          </c:cat>
          <c:val>
            <c:numRef>
              <c:f>Sheet1!$B$2:$B$11</c:f>
              <c:numCache>
                <c:formatCode>0%</c:formatCode>
                <c:ptCount val="10"/>
                <c:pt idx="0">
                  <c:v>0.33</c:v>
                </c:pt>
                <c:pt idx="1">
                  <c:v>0.56000000000000005</c:v>
                </c:pt>
                <c:pt idx="2">
                  <c:v>0</c:v>
                </c:pt>
                <c:pt idx="3">
                  <c:v>0</c:v>
                </c:pt>
                <c:pt idx="4">
                  <c:v>0.11</c:v>
                </c:pt>
                <c:pt idx="5">
                  <c:v>0</c:v>
                </c:pt>
                <c:pt idx="6">
                  <c:v>0.78</c:v>
                </c:pt>
                <c:pt idx="7">
                  <c:v>0.33</c:v>
                </c:pt>
                <c:pt idx="8">
                  <c:v>1</c:v>
                </c:pt>
                <c:pt idx="9">
                  <c:v>1</c:v>
                </c:pt>
              </c:numCache>
            </c:numRef>
          </c:val>
          <c:extLst>
            <c:ext xmlns:c16="http://schemas.microsoft.com/office/drawing/2014/chart" uri="{C3380CC4-5D6E-409C-BE32-E72D297353CC}">
              <c16:uniqueId val="{00000000-A727-4AE7-A9FE-04F61D91C741}"/>
            </c:ext>
          </c:extLst>
        </c:ser>
        <c:dLbls>
          <c:showLegendKey val="0"/>
          <c:showVal val="0"/>
          <c:showCatName val="0"/>
          <c:showSerName val="0"/>
          <c:showPercent val="0"/>
          <c:showBubbleSize val="0"/>
        </c:dLbls>
        <c:gapWidth val="50"/>
        <c:axId val="88685952"/>
        <c:axId val="88691840"/>
      </c:barChart>
      <c:catAx>
        <c:axId val="88685952"/>
        <c:scaling>
          <c:orientation val="maxMin"/>
        </c:scaling>
        <c:delete val="0"/>
        <c:axPos val="l"/>
        <c:numFmt formatCode="General" sourceLinked="1"/>
        <c:majorTickMark val="none"/>
        <c:minorTickMark val="none"/>
        <c:tickLblPos val="nextTo"/>
        <c:spPr>
          <a:noFill/>
          <a:ln w="9503" cap="flat" cmpd="sng" algn="ctr">
            <a:noFill/>
            <a:round/>
          </a:ln>
          <a:effectLst/>
        </c:spPr>
        <c:txPr>
          <a:bodyPr rot="-60000000" vert="horz"/>
          <a:lstStyle/>
          <a:p>
            <a:pPr>
              <a:defRPr/>
            </a:pPr>
            <a:endParaRPr lang="en-US"/>
          </a:p>
        </c:txPr>
        <c:crossAx val="88691840"/>
        <c:crosses val="autoZero"/>
        <c:auto val="1"/>
        <c:lblAlgn val="ctr"/>
        <c:lblOffset val="100"/>
        <c:noMultiLvlLbl val="0"/>
      </c:catAx>
      <c:valAx>
        <c:axId val="88691840"/>
        <c:scaling>
          <c:orientation val="minMax"/>
          <c:max val="1"/>
          <c:min val="0"/>
        </c:scaling>
        <c:delete val="1"/>
        <c:axPos val="t"/>
        <c:numFmt formatCode="#,##0.00" sourceLinked="0"/>
        <c:majorTickMark val="none"/>
        <c:minorTickMark val="none"/>
        <c:tickLblPos val="nextTo"/>
        <c:crossAx val="88685952"/>
        <c:crosses val="autoZero"/>
        <c:crossBetween val="between"/>
        <c:majorUnit val="1"/>
      </c:valAx>
      <c:spPr>
        <a:noFill/>
        <a:ln w="25340">
          <a:noFill/>
        </a:ln>
      </c:spPr>
    </c:plotArea>
    <c:plotVisOnly val="1"/>
    <c:dispBlanksAs val="gap"/>
    <c:showDLblsOverMax val="0"/>
  </c:chart>
  <c:spPr>
    <a:noFill/>
    <a:ln>
      <a:noFill/>
    </a:ln>
  </c:spPr>
  <c:txPr>
    <a:bodyPr numCol="1"/>
    <a:lstStyle/>
    <a:p>
      <a:pPr>
        <a:defRPr sz="2000">
          <a:latin typeface="Segoe Condensed" panose="020B060604020002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Teams Implementing </a:t>
            </a:r>
            <a:r>
              <a:rPr lang="en-US" dirty="0" smtClean="0"/>
              <a:t>BP3 Strategies (n=9)</a:t>
            </a:r>
            <a:endParaRPr lang="en-US" dirty="0"/>
          </a:p>
        </c:rich>
      </c:tx>
      <c:layout/>
      <c:overlay val="0"/>
    </c:title>
    <c:autoTitleDeleted val="0"/>
    <c:plotArea>
      <c:layout/>
      <c:barChart>
        <c:barDir val="bar"/>
        <c:grouping val="clustered"/>
        <c:varyColors val="0"/>
        <c:ser>
          <c:idx val="0"/>
          <c:order val="0"/>
          <c:tx>
            <c:strRef>
              <c:f>Sheet1!$B$1</c:f>
              <c:strCache>
                <c:ptCount val="1"/>
                <c:pt idx="0">
                  <c:v>% of Teams</c:v>
                </c:pt>
              </c:strCache>
            </c:strRef>
          </c:tx>
          <c:spPr>
            <a:solidFill>
              <a:schemeClr val="accent1"/>
            </a:solidFill>
            <a:ln w="2534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Train staff on all acceptable specimen collections</c:v>
                </c:pt>
                <c:pt idx="1">
                  <c:v>Provide access to all specimen collection options</c:v>
                </c:pt>
                <c:pt idx="2">
                  <c:v>Clear patient instructions</c:v>
                </c:pt>
                <c:pt idx="3">
                  <c:v>Established recall systems</c:v>
                </c:pt>
              </c:strCache>
            </c:strRef>
          </c:cat>
          <c:val>
            <c:numRef>
              <c:f>Sheet1!$B$2:$B$5</c:f>
              <c:numCache>
                <c:formatCode>0%</c:formatCode>
                <c:ptCount val="4"/>
                <c:pt idx="0">
                  <c:v>0.89</c:v>
                </c:pt>
                <c:pt idx="1">
                  <c:v>0.78</c:v>
                </c:pt>
                <c:pt idx="2">
                  <c:v>0.44</c:v>
                </c:pt>
                <c:pt idx="3">
                  <c:v>0.89</c:v>
                </c:pt>
              </c:numCache>
            </c:numRef>
          </c:val>
          <c:extLst>
            <c:ext xmlns:c16="http://schemas.microsoft.com/office/drawing/2014/chart" uri="{C3380CC4-5D6E-409C-BE32-E72D297353CC}">
              <c16:uniqueId val="{00000000-A727-4AE7-A9FE-04F61D91C741}"/>
            </c:ext>
          </c:extLst>
        </c:ser>
        <c:dLbls>
          <c:showLegendKey val="0"/>
          <c:showVal val="0"/>
          <c:showCatName val="0"/>
          <c:showSerName val="0"/>
          <c:showPercent val="0"/>
          <c:showBubbleSize val="0"/>
        </c:dLbls>
        <c:gapWidth val="50"/>
        <c:axId val="88685952"/>
        <c:axId val="88691840"/>
      </c:barChart>
      <c:catAx>
        <c:axId val="88685952"/>
        <c:scaling>
          <c:orientation val="maxMin"/>
        </c:scaling>
        <c:delete val="0"/>
        <c:axPos val="l"/>
        <c:numFmt formatCode="General" sourceLinked="1"/>
        <c:majorTickMark val="none"/>
        <c:minorTickMark val="none"/>
        <c:tickLblPos val="nextTo"/>
        <c:spPr>
          <a:noFill/>
          <a:ln w="9503" cap="flat" cmpd="sng" algn="ctr">
            <a:noFill/>
            <a:round/>
          </a:ln>
          <a:effectLst/>
        </c:spPr>
        <c:txPr>
          <a:bodyPr rot="-60000000" vert="horz"/>
          <a:lstStyle/>
          <a:p>
            <a:pPr>
              <a:defRPr sz="2400"/>
            </a:pPr>
            <a:endParaRPr lang="en-US"/>
          </a:p>
        </c:txPr>
        <c:crossAx val="88691840"/>
        <c:crosses val="autoZero"/>
        <c:auto val="1"/>
        <c:lblAlgn val="ctr"/>
        <c:lblOffset val="100"/>
        <c:noMultiLvlLbl val="0"/>
      </c:catAx>
      <c:valAx>
        <c:axId val="88691840"/>
        <c:scaling>
          <c:orientation val="minMax"/>
          <c:max val="1"/>
          <c:min val="0"/>
        </c:scaling>
        <c:delete val="1"/>
        <c:axPos val="t"/>
        <c:numFmt formatCode="#,##0.00" sourceLinked="0"/>
        <c:majorTickMark val="none"/>
        <c:minorTickMark val="none"/>
        <c:tickLblPos val="nextTo"/>
        <c:crossAx val="88685952"/>
        <c:crosses val="autoZero"/>
        <c:crossBetween val="between"/>
        <c:majorUnit val="1"/>
      </c:valAx>
      <c:spPr>
        <a:noFill/>
        <a:ln w="25340">
          <a:noFill/>
        </a:ln>
      </c:spPr>
    </c:plotArea>
    <c:plotVisOnly val="1"/>
    <c:dispBlanksAs val="gap"/>
    <c:showDLblsOverMax val="0"/>
  </c:chart>
  <c:spPr>
    <a:noFill/>
    <a:ln>
      <a:noFill/>
    </a:ln>
  </c:spPr>
  <c:txPr>
    <a:bodyPr numCol="1"/>
    <a:lstStyle/>
    <a:p>
      <a:pPr>
        <a:defRPr sz="2000">
          <a:latin typeface="Segoe Condensed" panose="020B060604020002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Teams Implementing </a:t>
            </a:r>
            <a:r>
              <a:rPr lang="en-US" dirty="0" smtClean="0"/>
              <a:t>BP4</a:t>
            </a:r>
            <a:r>
              <a:rPr lang="en-US" baseline="0" dirty="0" smtClean="0"/>
              <a:t> Strategies </a:t>
            </a:r>
            <a:r>
              <a:rPr lang="en-US" dirty="0" smtClean="0"/>
              <a:t>(n=9)</a:t>
            </a:r>
            <a:endParaRPr lang="en-US" dirty="0"/>
          </a:p>
        </c:rich>
      </c:tx>
      <c:layout/>
      <c:overlay val="0"/>
    </c:title>
    <c:autoTitleDeleted val="0"/>
    <c:plotArea>
      <c:layout/>
      <c:barChart>
        <c:barDir val="bar"/>
        <c:grouping val="clustered"/>
        <c:varyColors val="0"/>
        <c:ser>
          <c:idx val="0"/>
          <c:order val="0"/>
          <c:tx>
            <c:strRef>
              <c:f>Sheet1!$B$1</c:f>
              <c:strCache>
                <c:ptCount val="1"/>
                <c:pt idx="0">
                  <c:v>% of Teams</c:v>
                </c:pt>
              </c:strCache>
            </c:strRef>
          </c:tx>
          <c:spPr>
            <a:solidFill>
              <a:schemeClr val="accent1"/>
            </a:solidFill>
            <a:ln w="2534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Screen regardless of ability to pay</c:v>
                </c:pt>
                <c:pt idx="1">
                  <c:v>Charge patients in accordance with Title X</c:v>
                </c:pt>
                <c:pt idx="2">
                  <c:v>Confidential billing</c:v>
                </c:pt>
                <c:pt idx="3">
                  <c:v>Obtain third-party reimbursement</c:v>
                </c:pt>
                <c:pt idx="4">
                  <c:v>Quality assurance on coding</c:v>
                </c:pt>
                <c:pt idx="5">
                  <c:v>Insurance eligibility screening</c:v>
                </c:pt>
                <c:pt idx="6">
                  <c:v>Strategies for safety net screening</c:v>
                </c:pt>
                <c:pt idx="7">
                  <c:v>Access other revenue</c:v>
                </c:pt>
                <c:pt idx="8">
                  <c:v>Promote patient assistance programs</c:v>
                </c:pt>
              </c:strCache>
            </c:strRef>
          </c:cat>
          <c:val>
            <c:numRef>
              <c:f>Sheet1!$B$2:$B$10</c:f>
              <c:numCache>
                <c:formatCode>0%</c:formatCode>
                <c:ptCount val="9"/>
                <c:pt idx="0">
                  <c:v>1</c:v>
                </c:pt>
                <c:pt idx="1">
                  <c:v>1</c:v>
                </c:pt>
                <c:pt idx="2">
                  <c:v>1</c:v>
                </c:pt>
                <c:pt idx="3">
                  <c:v>1</c:v>
                </c:pt>
                <c:pt idx="4">
                  <c:v>0.33</c:v>
                </c:pt>
                <c:pt idx="5">
                  <c:v>1</c:v>
                </c:pt>
                <c:pt idx="6">
                  <c:v>0.89</c:v>
                </c:pt>
                <c:pt idx="7">
                  <c:v>0.44</c:v>
                </c:pt>
                <c:pt idx="8">
                  <c:v>0.89</c:v>
                </c:pt>
              </c:numCache>
            </c:numRef>
          </c:val>
          <c:extLst>
            <c:ext xmlns:c16="http://schemas.microsoft.com/office/drawing/2014/chart" uri="{C3380CC4-5D6E-409C-BE32-E72D297353CC}">
              <c16:uniqueId val="{00000000-A727-4AE7-A9FE-04F61D91C741}"/>
            </c:ext>
          </c:extLst>
        </c:ser>
        <c:dLbls>
          <c:showLegendKey val="0"/>
          <c:showVal val="0"/>
          <c:showCatName val="0"/>
          <c:showSerName val="0"/>
          <c:showPercent val="0"/>
          <c:showBubbleSize val="0"/>
        </c:dLbls>
        <c:gapWidth val="50"/>
        <c:axId val="88685952"/>
        <c:axId val="88691840"/>
      </c:barChart>
      <c:catAx>
        <c:axId val="88685952"/>
        <c:scaling>
          <c:orientation val="maxMin"/>
        </c:scaling>
        <c:delete val="0"/>
        <c:axPos val="l"/>
        <c:numFmt formatCode="General" sourceLinked="1"/>
        <c:majorTickMark val="none"/>
        <c:minorTickMark val="none"/>
        <c:tickLblPos val="nextTo"/>
        <c:spPr>
          <a:noFill/>
          <a:ln w="9503" cap="flat" cmpd="sng" algn="ctr">
            <a:noFill/>
            <a:round/>
          </a:ln>
          <a:effectLst/>
        </c:spPr>
        <c:txPr>
          <a:bodyPr rot="-60000000" vert="horz"/>
          <a:lstStyle/>
          <a:p>
            <a:pPr>
              <a:defRPr/>
            </a:pPr>
            <a:endParaRPr lang="en-US"/>
          </a:p>
        </c:txPr>
        <c:crossAx val="88691840"/>
        <c:crosses val="autoZero"/>
        <c:auto val="1"/>
        <c:lblAlgn val="ctr"/>
        <c:lblOffset val="100"/>
        <c:noMultiLvlLbl val="0"/>
      </c:catAx>
      <c:valAx>
        <c:axId val="88691840"/>
        <c:scaling>
          <c:orientation val="minMax"/>
          <c:max val="1"/>
          <c:min val="0"/>
        </c:scaling>
        <c:delete val="1"/>
        <c:axPos val="t"/>
        <c:numFmt formatCode="#,##0.00" sourceLinked="0"/>
        <c:majorTickMark val="none"/>
        <c:minorTickMark val="none"/>
        <c:tickLblPos val="nextTo"/>
        <c:crossAx val="88685952"/>
        <c:crosses val="autoZero"/>
        <c:crossBetween val="between"/>
        <c:majorUnit val="1"/>
      </c:valAx>
      <c:spPr>
        <a:noFill/>
        <a:ln w="25340">
          <a:noFill/>
        </a:ln>
      </c:spPr>
    </c:plotArea>
    <c:plotVisOnly val="1"/>
    <c:dispBlanksAs val="gap"/>
    <c:showDLblsOverMax val="0"/>
  </c:chart>
  <c:spPr>
    <a:noFill/>
    <a:ln>
      <a:noFill/>
    </a:ln>
  </c:spPr>
  <c:txPr>
    <a:bodyPr numCol="1"/>
    <a:lstStyle/>
    <a:p>
      <a:pPr>
        <a:defRPr sz="2000">
          <a:latin typeface="Segoe Condensed" panose="020B0606040200020203"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Segoe Condensed" panose="020B0606040200020203" pitchFamily="34" charset="0"/>
                <a:ea typeface="+mn-ea"/>
                <a:cs typeface="+mn-cs"/>
              </a:defRPr>
            </a:pPr>
            <a:r>
              <a:rPr lang="en-US"/>
              <a:t>% of Patients Screened for Chlamydia in Reporting Month</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Segoe Condensed" panose="020B060604020002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v>
                </c:pt>
              </c:strCache>
            </c:strRef>
          </c:tx>
          <c:spPr>
            <a:ln w="57150" cap="rnd">
              <a:solidFill>
                <a:schemeClr val="tx2"/>
              </a:solidFill>
              <a:round/>
            </a:ln>
            <a:effectLst/>
          </c:spPr>
          <c:marker>
            <c:symbol val="none"/>
          </c:marker>
          <c:cat>
            <c:strRef>
              <c:f>Sheet1!$A$2:$A$10</c:f>
              <c:strCache>
                <c:ptCount val="9"/>
                <c:pt idx="0">
                  <c:v>Apr</c:v>
                </c:pt>
                <c:pt idx="1">
                  <c:v>May</c:v>
                </c:pt>
                <c:pt idx="2">
                  <c:v>Jun</c:v>
                </c:pt>
                <c:pt idx="3">
                  <c:v>Jul</c:v>
                </c:pt>
                <c:pt idx="4">
                  <c:v>Aug</c:v>
                </c:pt>
                <c:pt idx="5">
                  <c:v>Sep</c:v>
                </c:pt>
                <c:pt idx="6">
                  <c:v>Oct</c:v>
                </c:pt>
                <c:pt idx="7">
                  <c:v>Nov</c:v>
                </c:pt>
                <c:pt idx="8">
                  <c:v>Dec</c:v>
                </c:pt>
              </c:strCache>
            </c:strRef>
          </c:cat>
          <c:val>
            <c:numRef>
              <c:f>Sheet1!$B$2:$B$10</c:f>
              <c:numCache>
                <c:formatCode>0%</c:formatCode>
                <c:ptCount val="9"/>
                <c:pt idx="0">
                  <c:v>0.15</c:v>
                </c:pt>
                <c:pt idx="1">
                  <c:v>0.2</c:v>
                </c:pt>
                <c:pt idx="2">
                  <c:v>0.22</c:v>
                </c:pt>
                <c:pt idx="3">
                  <c:v>0.31</c:v>
                </c:pt>
                <c:pt idx="4">
                  <c:v>0.33</c:v>
                </c:pt>
                <c:pt idx="5">
                  <c:v>0.4</c:v>
                </c:pt>
              </c:numCache>
            </c:numRef>
          </c:val>
          <c:smooth val="0"/>
          <c:extLst>
            <c:ext xmlns:c16="http://schemas.microsoft.com/office/drawing/2014/chart" uri="{C3380CC4-5D6E-409C-BE32-E72D297353CC}">
              <c16:uniqueId val="{00000000-657E-47C4-BBD1-48E4B8EEE565}"/>
            </c:ext>
          </c:extLst>
        </c:ser>
        <c:dLbls>
          <c:showLegendKey val="0"/>
          <c:showVal val="0"/>
          <c:showCatName val="0"/>
          <c:showSerName val="0"/>
          <c:showPercent val="0"/>
          <c:showBubbleSize val="0"/>
        </c:dLbls>
        <c:smooth val="0"/>
        <c:axId val="487018320"/>
        <c:axId val="487018648"/>
      </c:lineChart>
      <c:catAx>
        <c:axId val="48701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487018648"/>
        <c:crosses val="autoZero"/>
        <c:auto val="1"/>
        <c:lblAlgn val="ctr"/>
        <c:lblOffset val="100"/>
        <c:noMultiLvlLbl val="0"/>
      </c:catAx>
      <c:valAx>
        <c:axId val="487018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48701832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Segoe Condensed" panose="020B0606040200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38FD0724-06FC-4EB5-8AFE-DDF91F6EC5CF}" type="datetimeFigureOut">
              <a:rPr lang="en-US" smtClean="0"/>
              <a:t>9/17/2018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17AF41A3-39F9-44B0-8D90-585E1DFDCA90}" type="slidenum">
              <a:rPr lang="en-US" smtClean="0"/>
              <a:t>‹#›</a:t>
            </a:fld>
            <a:endParaRPr lang="en-US"/>
          </a:p>
        </p:txBody>
      </p:sp>
    </p:spTree>
    <p:extLst>
      <p:ext uri="{BB962C8B-B14F-4D97-AF65-F5344CB8AC3E}">
        <p14:creationId xmlns:p14="http://schemas.microsoft.com/office/powerpoint/2010/main" val="294400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095051BB-626B-40C3-81AC-8F04BA46ED16}" type="datetimeFigureOut">
              <a:rPr lang="en-US" smtClean="0"/>
              <a:t>9/17/2018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2DCAEED6-9AE5-401B-BE85-F4DEDDD28668}" type="slidenum">
              <a:rPr lang="en-US" smtClean="0"/>
              <a:t>‹#›</a:t>
            </a:fld>
            <a:endParaRPr lang="en-US"/>
          </a:p>
        </p:txBody>
      </p:sp>
    </p:spTree>
    <p:extLst>
      <p:ext uri="{BB962C8B-B14F-4D97-AF65-F5344CB8AC3E}">
        <p14:creationId xmlns:p14="http://schemas.microsoft.com/office/powerpoint/2010/main" val="394296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r>
              <a:rPr lang="en-US" dirty="0" smtClean="0"/>
              <a:t> </a:t>
            </a:r>
          </a:p>
          <a:p>
            <a:pPr marL="179525" indent="-179525">
              <a:buFont typeface="Arial" panose="020B0604020202020204" pitchFamily="34" charset="0"/>
              <a:buChar char="•"/>
            </a:pPr>
            <a:r>
              <a:rPr lang="en-US" dirty="0" smtClean="0"/>
              <a:t>Welcome</a:t>
            </a:r>
            <a:r>
              <a:rPr lang="en-US" baseline="0" dirty="0" smtClean="0"/>
              <a:t> to our first session of this learning collaborative. </a:t>
            </a:r>
          </a:p>
          <a:p>
            <a:pPr marL="179525" indent="-179525" defTabSz="957468">
              <a:buFont typeface="Arial" panose="020B0604020202020204" pitchFamily="34" charset="0"/>
              <a:buChar char="•"/>
              <a:defRPr/>
            </a:pPr>
            <a:r>
              <a:rPr lang="en-US" sz="1300" dirty="0"/>
              <a:t>We are so excited to work with you all over the next 7 months.</a:t>
            </a:r>
          </a:p>
          <a:p>
            <a:pPr marL="179525" indent="-179525">
              <a:buFont typeface="Arial" panose="020B0604020202020204" pitchFamily="34" charset="0"/>
              <a:buChar char="•"/>
            </a:pPr>
            <a:r>
              <a:rPr lang="en-US" baseline="0" dirty="0" smtClean="0"/>
              <a:t>The remainder of our monthly meetings will be virtual but this opportunity to meet in person has been priceless in getting these learning </a:t>
            </a:r>
            <a:r>
              <a:rPr lang="en-US" baseline="0" dirty="0" err="1" smtClean="0"/>
              <a:t>collaboratives</a:t>
            </a:r>
            <a:r>
              <a:rPr lang="en-US" baseline="0" dirty="0" smtClean="0"/>
              <a:t> kicked off on the right foot to solidify our work together. Thank you for making the time to be here today.</a:t>
            </a:r>
          </a:p>
          <a:p>
            <a:pPr marL="179525" indent="-179525">
              <a:buFont typeface="Arial" panose="020B0604020202020204" pitchFamily="34" charset="0"/>
              <a:buChar char="•"/>
            </a:pPr>
            <a:r>
              <a:rPr lang="en-US" baseline="0" dirty="0" smtClean="0"/>
              <a:t>Housekeeping</a:t>
            </a:r>
          </a:p>
          <a:p>
            <a:pPr marL="658259" lvl="1" indent="-179525">
              <a:buFont typeface="Arial" panose="020B0604020202020204" pitchFamily="34" charset="0"/>
              <a:buChar char="•"/>
            </a:pPr>
            <a:r>
              <a:rPr lang="en-US" baseline="0" dirty="0" smtClean="0"/>
              <a:t>Informal – get up and move</a:t>
            </a:r>
          </a:p>
          <a:p>
            <a:pPr marL="658259" lvl="1" indent="-179525">
              <a:buFont typeface="Arial" panose="020B0604020202020204" pitchFamily="34" charset="0"/>
              <a:buChar char="•"/>
            </a:pPr>
            <a:r>
              <a:rPr lang="en-US" baseline="0" dirty="0" smtClean="0"/>
              <a:t>Have a lot to cram in today, we’ll try to give some breaks but want to get out of here on time</a:t>
            </a:r>
          </a:p>
          <a:p>
            <a:pPr marL="658259" lvl="1" indent="-179525">
              <a:buFont typeface="Arial" panose="020B0604020202020204" pitchFamily="34" charset="0"/>
              <a:buChar char="•"/>
            </a:pPr>
            <a:r>
              <a:rPr lang="en-US" baseline="0" dirty="0" smtClean="0"/>
              <a:t>Bathrooms, water</a:t>
            </a:r>
          </a:p>
          <a:p>
            <a:pPr marL="658259" lvl="1" indent="-179525">
              <a:buFont typeface="Arial" panose="020B0604020202020204" pitchFamily="34" charset="0"/>
              <a:buChar char="•"/>
            </a:pPr>
            <a:r>
              <a:rPr lang="en-US" baseline="0" dirty="0" smtClean="0"/>
              <a:t>Sign in if you haven’t already</a:t>
            </a:r>
          </a:p>
          <a:p>
            <a:pPr marL="179525" indent="-179525" defTabSz="957468">
              <a:buFont typeface="Arial" panose="020B0604020202020204" pitchFamily="34" charset="0"/>
              <a:buChar char="•"/>
              <a:defRPr/>
            </a:pPr>
            <a:r>
              <a:rPr lang="en-US" baseline="0" dirty="0" smtClean="0"/>
              <a:t>So let’s start with some introductions before we get into our objectives for what we’d like to accomplish today</a:t>
            </a:r>
          </a:p>
          <a:p>
            <a:pPr marL="658259" lvl="1" indent="-179525">
              <a:buFont typeface="Arial" panose="020B0604020202020204" pitchFamily="34" charset="0"/>
              <a:buChar char="•"/>
            </a:pPr>
            <a:r>
              <a:rPr lang="en-US" baseline="0" dirty="0" smtClean="0"/>
              <a:t>Icebreaker: Tell us your name, role, agency affiliation, and one fun fact about yourself</a:t>
            </a:r>
          </a:p>
          <a:p>
            <a:pPr marL="179525" indent="-179525">
              <a:buFont typeface="Arial" panose="020B0604020202020204" pitchFamily="34" charset="0"/>
              <a:buChar char="•"/>
            </a:pPr>
            <a:r>
              <a:rPr lang="en-US" baseline="0" dirty="0" smtClean="0"/>
              <a:t>Give NYSDOH opportunity to introduce themselves and welcome</a:t>
            </a:r>
          </a:p>
          <a:p>
            <a:pPr marL="658259" lvl="1" indent="-179525">
              <a:buFont typeface="Arial" panose="020B0604020202020204" pitchFamily="34" charset="0"/>
              <a:buChar char="•"/>
            </a:pPr>
            <a:endParaRPr lang="en-US" baseline="0" dirty="0" smtClean="0"/>
          </a:p>
        </p:txBody>
      </p:sp>
      <p:sp>
        <p:nvSpPr>
          <p:cNvPr id="83" name="Shape 8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3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sz="1300" b="1" dirty="0"/>
              <a:t>Lisa</a:t>
            </a:r>
          </a:p>
          <a:p>
            <a:pPr marL="179525" indent="-179525">
              <a:buSzPct val="25000"/>
              <a:buFont typeface="Arial" panose="020B0604020202020204" pitchFamily="34" charset="0"/>
              <a:buChar char="•"/>
            </a:pPr>
            <a:r>
              <a:rPr lang="en-US" sz="1300" dirty="0"/>
              <a:t>Chlamydia is more prevalent among adolescent (15 to 19) and young adult (20 to 24) women.</a:t>
            </a:r>
          </a:p>
          <a:p>
            <a:pPr marL="179525" indent="-179525">
              <a:buSzPct val="25000"/>
              <a:buFont typeface="Arial" panose="020B0604020202020204" pitchFamily="34" charset="0"/>
              <a:buChar char="•"/>
            </a:pPr>
            <a:r>
              <a:rPr lang="en-US" sz="1300" dirty="0"/>
              <a:t>While a chlamydia infection is usually asymptomatic, if left untreated, chlamydia infection in women can lead to pelvic inflammatory disease (PID), a major cause of infertility, ectopic pregnancy, and chronic pelvic pain.</a:t>
            </a:r>
          </a:p>
          <a:p>
            <a:pPr marL="179525" indent="-179525">
              <a:buSzPct val="25000"/>
              <a:buFont typeface="Arial" panose="020B0604020202020204" pitchFamily="34" charset="0"/>
              <a:buChar char="•"/>
            </a:pPr>
            <a:r>
              <a:rPr lang="en-US" sz="1300" dirty="0"/>
              <a:t>Chlamydial infection also increases susceptibility to the transmission of HIV. </a:t>
            </a:r>
          </a:p>
          <a:p>
            <a:pPr marL="179525" indent="-179525">
              <a:buSzPct val="25000"/>
              <a:buFont typeface="Arial" panose="020B0604020202020204" pitchFamily="34" charset="0"/>
              <a:buChar char="•"/>
            </a:pPr>
            <a:r>
              <a:rPr lang="en-US" sz="1300" dirty="0"/>
              <a:t>Chlamydia is easily detected and, if identified, treatable with antibiotics.</a:t>
            </a:r>
          </a:p>
          <a:p>
            <a:pPr marL="179525" indent="-179525">
              <a:buSzPct val="25000"/>
              <a:buFont typeface="Arial" panose="020B0604020202020204" pitchFamily="34" charset="0"/>
              <a:buChar char="•"/>
            </a:pPr>
            <a:r>
              <a:rPr lang="en-US" sz="1300" dirty="0"/>
              <a:t>Chart source: https://www.cdc.gov/std/chlamydia/stats.htm </a:t>
            </a:r>
          </a:p>
          <a:p>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10</a:t>
            </a:fld>
            <a:endParaRPr lang="en-US"/>
          </a:p>
        </p:txBody>
      </p:sp>
    </p:spTree>
    <p:extLst>
      <p:ext uri="{BB962C8B-B14F-4D97-AF65-F5344CB8AC3E}">
        <p14:creationId xmlns:p14="http://schemas.microsoft.com/office/powerpoint/2010/main" val="31128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6" name="Shape 256"/>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solidFill>
                  <a:schemeClr val="dk2"/>
                </a:solidFill>
                <a:latin typeface="+mj-lt"/>
                <a:sym typeface="Calibri"/>
              </a:rPr>
              <a:t>Lisa</a:t>
            </a:r>
          </a:p>
          <a:p>
            <a:pPr marL="179525" indent="-179525">
              <a:buSzPct val="25000"/>
              <a:buFont typeface="Arial" panose="020B0604020202020204" pitchFamily="34" charset="0"/>
              <a:buChar char="•"/>
            </a:pPr>
            <a:r>
              <a:rPr lang="en-US" sz="1300" dirty="0">
                <a:solidFill>
                  <a:schemeClr val="dk2"/>
                </a:solidFill>
                <a:latin typeface="+mj-lt"/>
                <a:ea typeface="Calibri"/>
                <a:cs typeface="Calibri"/>
                <a:sym typeface="Calibri"/>
              </a:rPr>
              <a:t>24,783 CT tests were performed at the 11 agencies participating in the collaborative during 2016.  As a result</a:t>
            </a:r>
          </a:p>
          <a:p>
            <a:pPr marL="418892" lvl="1">
              <a:buClr>
                <a:schemeClr val="dk2"/>
              </a:buClr>
              <a:buFont typeface="Arial"/>
              <a:buChar char="•"/>
            </a:pPr>
            <a:r>
              <a:rPr lang="en-US" sz="1300" dirty="0">
                <a:latin typeface="+mj-lt"/>
              </a:rPr>
              <a:t> 50 cases of PID were prevented and</a:t>
            </a:r>
          </a:p>
          <a:p>
            <a:pPr marL="418892" lvl="1">
              <a:buClr>
                <a:schemeClr val="dk2"/>
              </a:buClr>
              <a:buFont typeface="Arial"/>
              <a:buChar char="•"/>
            </a:pPr>
            <a:r>
              <a:rPr lang="en-US" sz="1300" dirty="0">
                <a:latin typeface="+mj-lt"/>
              </a:rPr>
              <a:t> 10 women are still fertile</a:t>
            </a:r>
          </a:p>
          <a:p>
            <a:pPr marL="418892" lvl="1">
              <a:buClr>
                <a:schemeClr val="dk2"/>
              </a:buClr>
              <a:buFont typeface="Arial"/>
              <a:buChar char="•"/>
            </a:pPr>
            <a:r>
              <a:rPr lang="en-US" sz="1300" dirty="0">
                <a:latin typeface="+mj-lt"/>
              </a:rPr>
              <a:t> $136,450 dollars saved from CT testing.  (This is conservative because some things are excluded)</a:t>
            </a:r>
          </a:p>
          <a:p>
            <a:pPr marL="418892" lvl="1">
              <a:buClr>
                <a:schemeClr val="dk2"/>
              </a:buClr>
            </a:pPr>
            <a:endParaRPr lang="en-US" sz="1300" dirty="0">
              <a:latin typeface="+mj-lt"/>
            </a:endParaRPr>
          </a:p>
          <a:p>
            <a:pPr marL="119684" indent="-179525">
              <a:buClr>
                <a:schemeClr val="dk2"/>
              </a:buClr>
              <a:buFont typeface="Arial" panose="020B0604020202020204" pitchFamily="34" charset="0"/>
              <a:buChar char="•"/>
            </a:pPr>
            <a:r>
              <a:rPr lang="en-US" sz="1300" dirty="0">
                <a:solidFill>
                  <a:schemeClr val="dk2"/>
                </a:solidFill>
                <a:latin typeface="+mj-lt"/>
                <a:ea typeface="Calibri"/>
                <a:cs typeface="Calibri"/>
              </a:rPr>
              <a:t>Assuming these tests were combo gonorrhea / chlamydia tests, </a:t>
            </a:r>
          </a:p>
          <a:p>
            <a:pPr marL="658259" lvl="1" indent="-179525">
              <a:buClr>
                <a:schemeClr val="dk2"/>
              </a:buClr>
              <a:buFont typeface="Arial" panose="020B0604020202020204" pitchFamily="34" charset="0"/>
              <a:buChar char="•"/>
            </a:pPr>
            <a:r>
              <a:rPr lang="en-US" sz="1300" dirty="0">
                <a:solidFill>
                  <a:schemeClr val="dk2"/>
                </a:solidFill>
                <a:latin typeface="+mj-lt"/>
                <a:ea typeface="Calibri"/>
                <a:cs typeface="Calibri"/>
              </a:rPr>
              <a:t>60 gonorrhea infections were also prevented with an additional $20,000 in savings</a:t>
            </a:r>
          </a:p>
          <a:p>
            <a:pPr indent="-59842">
              <a:buClr>
                <a:schemeClr val="dk2"/>
              </a:buClr>
              <a:buFont typeface="Arial"/>
              <a:buChar char="•"/>
            </a:pPr>
            <a:endParaRPr lang="en-US" sz="1300" dirty="0">
              <a:solidFill>
                <a:schemeClr val="dk2"/>
              </a:solidFill>
              <a:latin typeface="+mj-lt"/>
              <a:ea typeface="Calibri"/>
              <a:cs typeface="Calibri"/>
            </a:endParaRPr>
          </a:p>
          <a:p>
            <a:pPr>
              <a:buSzPct val="25000"/>
            </a:pPr>
            <a:endParaRPr lang="en-US" sz="1300" dirty="0">
              <a:latin typeface="+mj-lt"/>
            </a:endParaRPr>
          </a:p>
        </p:txBody>
      </p:sp>
      <p:sp>
        <p:nvSpPr>
          <p:cNvPr id="257" name="Shape 257"/>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11</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1935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1" name="Shape 291"/>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Lisa</a:t>
            </a:r>
          </a:p>
          <a:p>
            <a:pPr marL="299209" indent="-299209">
              <a:buSzPct val="25000"/>
              <a:buFont typeface="Arial" panose="020B0604020202020204" pitchFamily="34" charset="0"/>
              <a:buChar char="•"/>
            </a:pPr>
            <a:r>
              <a:rPr lang="en-US" sz="1300" dirty="0"/>
              <a:t>In this case, our measure of performance is derived from an adaptation of this HEDIS measure: HEDIS Measure: The percentage of women 16‐24 years of age who were identified as sexually active and who had at least one test for chlamydia during the measurement year.</a:t>
            </a:r>
          </a:p>
          <a:p>
            <a:pPr marL="299209" indent="-299209">
              <a:buSzPct val="25000"/>
              <a:buFont typeface="Arial" panose="020B0604020202020204" pitchFamily="34" charset="0"/>
              <a:buChar char="•"/>
            </a:pPr>
            <a:r>
              <a:rPr lang="en-US" sz="1300" dirty="0"/>
              <a:t>HEDIS - The Healthcare Effectiveness Data and Information Set (HEDIS) is a tool used by more than 90 percent of America's health plans to measure performance on important dimensions of care and service.</a:t>
            </a:r>
          </a:p>
          <a:p>
            <a:pPr marL="299209" indent="-299209">
              <a:buSzPct val="25000"/>
              <a:buFont typeface="Arial" panose="020B0604020202020204" pitchFamily="34" charset="0"/>
              <a:buChar char="•"/>
            </a:pPr>
            <a:r>
              <a:rPr lang="en-US" sz="1300" dirty="0"/>
              <a:t>Because this is a recognized measure, we want to be as true to the measure as possible – however, there are two adaptations</a:t>
            </a:r>
          </a:p>
          <a:p>
            <a:pPr marL="777943" lvl="1" indent="-299209">
              <a:buSzPct val="25000"/>
              <a:buFont typeface="Arial" panose="020B0604020202020204" pitchFamily="34" charset="0"/>
              <a:buChar char="•"/>
            </a:pPr>
            <a:r>
              <a:rPr lang="en-US" sz="1300" dirty="0"/>
              <a:t>15-24 age group b/c of FPAR data, what you can get through </a:t>
            </a:r>
            <a:r>
              <a:rPr lang="en-US" sz="1300" dirty="0" err="1"/>
              <a:t>Ahlers</a:t>
            </a:r>
            <a:endParaRPr lang="en-US" sz="1300" dirty="0"/>
          </a:p>
          <a:p>
            <a:pPr marL="777943" lvl="1" indent="-299209">
              <a:buSzPct val="25000"/>
              <a:buFont typeface="Arial" panose="020B0604020202020204" pitchFamily="34" charset="0"/>
              <a:buChar char="•"/>
            </a:pPr>
            <a:r>
              <a:rPr lang="en-US" sz="1300" dirty="0"/>
              <a:t>We’ll look at data monthly because this is a QI project and we want smaller numbers to track changes and improvements– however, HEDIS is in measurement year</a:t>
            </a:r>
          </a:p>
          <a:p>
            <a:pPr marL="777943" lvl="1" indent="-299209">
              <a:buSzPct val="25000"/>
              <a:buFont typeface="Arial" panose="020B0604020202020204" pitchFamily="34" charset="0"/>
              <a:buChar char="•"/>
            </a:pPr>
            <a:r>
              <a:rPr lang="en-US" sz="1300" dirty="0"/>
              <a:t>So, our best proxy measure is the number of patients screened during the reporting month</a:t>
            </a:r>
          </a:p>
          <a:p>
            <a:pPr marL="299209" indent="-299209">
              <a:buSzPct val="25000"/>
              <a:buFont typeface="Arial" panose="020B0604020202020204" pitchFamily="34" charset="0"/>
              <a:buChar char="•"/>
            </a:pPr>
            <a:r>
              <a:rPr lang="en-US" sz="1300" dirty="0"/>
              <a:t>CDC recommends annual chlamydia screening of all sexually active women younger than 25 years, as well as older women with risk factors such as new or multiple sex partners, or a sex partner who has a sexually transmitted infection, so although the HEDIS measure focuses on women 16-24 years of age, improvement activities should address all women and men at risk of chlamydia.</a:t>
            </a:r>
          </a:p>
          <a:p>
            <a:pPr marL="299209" indent="-299209">
              <a:buSzPct val="25000"/>
              <a:buFont typeface="Arial" panose="020B0604020202020204" pitchFamily="34" charset="0"/>
              <a:buChar char="•"/>
            </a:pPr>
            <a:r>
              <a:rPr lang="en-US" sz="1300" dirty="0"/>
              <a:t>There are instructions for accessing this data from </a:t>
            </a:r>
            <a:r>
              <a:rPr lang="en-US" sz="1300" dirty="0" err="1"/>
              <a:t>Ahlers</a:t>
            </a:r>
            <a:r>
              <a:rPr lang="en-US" sz="1300" dirty="0"/>
              <a:t> in the packet</a:t>
            </a:r>
          </a:p>
          <a:p>
            <a:pPr>
              <a:buSzPct val="25000"/>
            </a:pPr>
            <a:endParaRPr sz="1300" dirty="0"/>
          </a:p>
          <a:p>
            <a:pPr>
              <a:buSzPct val="25000"/>
            </a:pPr>
            <a:endParaRPr sz="1300" dirty="0"/>
          </a:p>
        </p:txBody>
      </p:sp>
      <p:sp>
        <p:nvSpPr>
          <p:cNvPr id="292" name="Shape 292"/>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12</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876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9525" indent="-179525">
              <a:buFont typeface="Arial" panose="020B0604020202020204" pitchFamily="34" charset="0"/>
              <a:buChar char="•"/>
            </a:pPr>
            <a:r>
              <a:rPr lang="en-US" dirty="0" smtClean="0"/>
              <a:t>Reflect on where we are starting from as a group in terms of our CT screening data</a:t>
            </a:r>
          </a:p>
          <a:p>
            <a:pPr marL="179525" indent="-179525" defTabSz="957468">
              <a:buFont typeface="Arial" panose="020B0604020202020204" pitchFamily="34" charset="0"/>
              <a:buChar char="•"/>
              <a:defRPr/>
            </a:pPr>
            <a:r>
              <a:rPr lang="en-US" dirty="0" smtClean="0"/>
              <a:t>2016 Title X Average = 61.5%. Title X</a:t>
            </a:r>
            <a:r>
              <a:rPr lang="en-US" baseline="0" dirty="0" smtClean="0"/>
              <a:t> average = % of users 15-24 screened for chlamydia in prior year</a:t>
            </a:r>
          </a:p>
          <a:p>
            <a:pPr marL="179525" indent="-179525">
              <a:buFont typeface="Arial" panose="020B0604020202020204" pitchFamily="34" charset="0"/>
              <a:buChar char="•"/>
            </a:pPr>
            <a:r>
              <a:rPr lang="en-US" dirty="0" smtClean="0"/>
              <a:t>2016 New York State Average = 62.2%</a:t>
            </a:r>
          </a:p>
          <a:p>
            <a:pPr marL="179525" indent="-179525">
              <a:buFont typeface="Arial" panose="020B0604020202020204" pitchFamily="34" charset="0"/>
              <a:buChar char="•"/>
            </a:pPr>
            <a:r>
              <a:rPr lang="en-US" dirty="0" smtClean="0"/>
              <a:t>2016 HEDIS (Medicaid) = 57.3%</a:t>
            </a:r>
          </a:p>
          <a:p>
            <a:pPr marL="179525" indent="-179525">
              <a:buFont typeface="Arial" panose="020B0604020202020204" pitchFamily="34" charset="0"/>
              <a:buChar char="•"/>
            </a:pPr>
            <a:r>
              <a:rPr lang="en-US" dirty="0" smtClean="0"/>
              <a:t>On</a:t>
            </a:r>
            <a:r>
              <a:rPr lang="en-US" baseline="0" dirty="0" smtClean="0"/>
              <a:t> the whole –have lots of room for improvement!</a:t>
            </a:r>
            <a:endParaRPr lang="en-US" dirty="0" smtClean="0"/>
          </a:p>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13</a:t>
            </a:fld>
            <a:endParaRPr lang="en-US"/>
          </a:p>
        </p:txBody>
      </p:sp>
    </p:spTree>
    <p:extLst>
      <p:ext uri="{BB962C8B-B14F-4D97-AF65-F5344CB8AC3E}">
        <p14:creationId xmlns:p14="http://schemas.microsoft.com/office/powerpoint/2010/main" val="86016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r>
              <a:rPr lang="en-US" dirty="0" smtClean="0"/>
              <a:t> </a:t>
            </a:r>
          </a:p>
          <a:p>
            <a:pPr marL="179525" indent="-179525">
              <a:buFont typeface="Arial" panose="020B0604020202020204" pitchFamily="34" charset="0"/>
              <a:buChar char="•"/>
            </a:pPr>
            <a:r>
              <a:rPr lang="en-US" dirty="0" smtClean="0"/>
              <a:t>So, why is this the</a:t>
            </a:r>
            <a:r>
              <a:rPr lang="en-US" baseline="0" dirty="0" smtClean="0"/>
              <a:t> case? We know that there are many drivers that influence performance. What are those challenges that you see at your site? </a:t>
            </a:r>
          </a:p>
          <a:p>
            <a:pPr marL="179525" indent="-179525">
              <a:buFont typeface="Arial" panose="020B0604020202020204" pitchFamily="34" charset="0"/>
              <a:buChar char="•"/>
            </a:pPr>
            <a:r>
              <a:rPr lang="en-US" baseline="0" dirty="0" smtClean="0"/>
              <a:t>[</a:t>
            </a:r>
            <a:r>
              <a:rPr lang="en-US" dirty="0" smtClean="0"/>
              <a:t>Brainstorm with group what barriers are related to chlamydia screening (15 min)]</a:t>
            </a:r>
          </a:p>
          <a:p>
            <a:pPr marL="179525" indent="-179525">
              <a:buFont typeface="Arial" panose="020B0604020202020204" pitchFamily="34" charset="0"/>
              <a:buChar char="•"/>
            </a:pPr>
            <a:r>
              <a:rPr lang="en-US" dirty="0" smtClean="0"/>
              <a:t>Probe</a:t>
            </a:r>
          </a:p>
          <a:p>
            <a:pPr marL="658259" lvl="1" indent="-179525">
              <a:buFont typeface="Arial" panose="020B0604020202020204" pitchFamily="34" charset="0"/>
              <a:buChar char="•"/>
            </a:pPr>
            <a:r>
              <a:rPr lang="en-US" dirty="0" smtClean="0"/>
              <a:t>What are patient barriers?</a:t>
            </a:r>
          </a:p>
          <a:p>
            <a:pPr marL="658259" lvl="1" indent="-179525">
              <a:buFont typeface="Arial" panose="020B0604020202020204" pitchFamily="34" charset="0"/>
              <a:buChar char="•"/>
            </a:pPr>
            <a:r>
              <a:rPr lang="en-US" dirty="0" smtClean="0"/>
              <a:t>What are facility barriers?</a:t>
            </a:r>
            <a:r>
              <a:rPr lang="en-US" baseline="0" dirty="0" smtClean="0"/>
              <a:t> </a:t>
            </a:r>
            <a:endParaRPr lang="en-US" dirty="0" smtClean="0"/>
          </a:p>
          <a:p>
            <a:endParaRPr lang="en-US" dirty="0" smtClean="0"/>
          </a:p>
          <a:p>
            <a:r>
              <a:rPr lang="en-US" b="1" dirty="0" smtClean="0"/>
              <a:t>Lea</a:t>
            </a:r>
            <a:r>
              <a:rPr lang="en-US" dirty="0" smtClean="0"/>
              <a:t> – Scribe</a:t>
            </a:r>
            <a:r>
              <a:rPr lang="en-US" baseline="0" dirty="0" smtClean="0"/>
              <a:t> barriers on flip charts on the wall</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14</a:t>
            </a:fld>
            <a:endParaRPr lang="en-US"/>
          </a:p>
        </p:txBody>
      </p:sp>
    </p:spTree>
    <p:extLst>
      <p:ext uri="{BB962C8B-B14F-4D97-AF65-F5344CB8AC3E}">
        <p14:creationId xmlns:p14="http://schemas.microsoft.com/office/powerpoint/2010/main" val="66576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Lisa</a:t>
            </a:r>
          </a:p>
          <a:p>
            <a:pPr marL="299209" indent="-299209">
              <a:buSzPct val="25000"/>
              <a:buFont typeface="Arial" panose="020B0604020202020204" pitchFamily="34" charset="0"/>
              <a:buChar char="•"/>
            </a:pPr>
            <a:r>
              <a:rPr lang="en-US" sz="1300" dirty="0"/>
              <a:t>OK, so we have a list of challenges. Now what?</a:t>
            </a:r>
          </a:p>
          <a:p>
            <a:pPr marL="299209" indent="-299209">
              <a:buSzPct val="25000"/>
              <a:buFont typeface="Arial" panose="020B0604020202020204" pitchFamily="34" charset="0"/>
              <a:buChar char="•"/>
            </a:pPr>
            <a:r>
              <a:rPr lang="en-US" sz="1300" dirty="0"/>
              <a:t>The Family Planning National Training Center, which JSI also manages, developed this change package of best practice recommendations for how to address barriers and improve performance on the chlamydia screening measure</a:t>
            </a:r>
          </a:p>
          <a:p>
            <a:pPr marL="299209" indent="-299209">
              <a:buSzPct val="25000"/>
              <a:buFont typeface="Arial" panose="020B0604020202020204" pitchFamily="34" charset="0"/>
              <a:buChar char="•"/>
            </a:pPr>
            <a:r>
              <a:rPr lang="en-US" sz="1300" dirty="0"/>
              <a:t>In the change package you will find</a:t>
            </a:r>
          </a:p>
          <a:p>
            <a:pPr marL="777943" lvl="1" indent="-299209">
              <a:buSzPct val="25000"/>
              <a:buFont typeface="Arial" panose="020B0604020202020204" pitchFamily="34" charset="0"/>
              <a:buChar char="•"/>
            </a:pPr>
            <a:r>
              <a:rPr lang="en-US" sz="1300" dirty="0"/>
              <a:t>Best practice recommendations</a:t>
            </a:r>
          </a:p>
          <a:p>
            <a:pPr marL="777943" lvl="1" indent="-299209">
              <a:buSzPct val="25000"/>
              <a:buFont typeface="Arial" panose="020B0604020202020204" pitchFamily="34" charset="0"/>
              <a:buChar char="•"/>
            </a:pPr>
            <a:r>
              <a:rPr lang="en-US" sz="1300" dirty="0"/>
              <a:t>Rationale</a:t>
            </a:r>
          </a:p>
          <a:p>
            <a:pPr marL="777943" lvl="1" indent="-299209">
              <a:buSzPct val="25000"/>
              <a:buFont typeface="Arial" panose="020B0604020202020204" pitchFamily="34" charset="0"/>
              <a:buChar char="•"/>
            </a:pPr>
            <a:r>
              <a:rPr lang="en-US" sz="1300" dirty="0"/>
              <a:t>Strategies</a:t>
            </a:r>
          </a:p>
          <a:p>
            <a:pPr marL="777943" lvl="1" indent="-299209">
              <a:buSzPct val="25000"/>
              <a:buFont typeface="Arial" panose="020B0604020202020204" pitchFamily="34" charset="0"/>
              <a:buChar char="•"/>
            </a:pPr>
            <a:r>
              <a:rPr lang="en-US" sz="1300" dirty="0"/>
              <a:t>Suggested evaluation measures</a:t>
            </a:r>
          </a:p>
          <a:p>
            <a:pPr marL="777943" lvl="1" indent="-299209">
              <a:buSzPct val="25000"/>
              <a:buFont typeface="Arial" panose="020B0604020202020204" pitchFamily="34" charset="0"/>
              <a:buChar char="•"/>
            </a:pPr>
            <a:r>
              <a:rPr lang="en-US" sz="1300" dirty="0"/>
              <a:t>Tools and resources</a:t>
            </a:r>
          </a:p>
          <a:p>
            <a:pPr marL="299209" indent="-299209">
              <a:buSzPct val="25000"/>
              <a:buFont typeface="Arial" panose="020B0604020202020204" pitchFamily="34" charset="0"/>
              <a:buChar char="•"/>
            </a:pPr>
            <a:r>
              <a:rPr lang="en-US" sz="1300" dirty="0"/>
              <a:t>We are going to briefly review the best practice recommendations now, but again we will dive into each of these in more detail during the virtual learning sessions</a:t>
            </a:r>
          </a:p>
          <a:p>
            <a:pPr marL="299209" indent="-299209">
              <a:buSzPct val="25000"/>
              <a:buFont typeface="Arial" panose="020B0604020202020204" pitchFamily="34" charset="0"/>
              <a:buChar char="•"/>
            </a:pPr>
            <a:endParaRPr lang="en-US" sz="1300" dirty="0"/>
          </a:p>
        </p:txBody>
      </p:sp>
      <p:sp>
        <p:nvSpPr>
          <p:cNvPr id="265" name="Shape 265"/>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15</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87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Lisa</a:t>
            </a:r>
          </a:p>
          <a:p>
            <a:pPr>
              <a:buSzPct val="25000"/>
            </a:pPr>
            <a:endParaRPr lang="en-US" sz="1300" dirty="0"/>
          </a:p>
          <a:p>
            <a:pPr>
              <a:buSzPct val="25000"/>
            </a:pPr>
            <a:r>
              <a:rPr lang="en-US" sz="1300" dirty="0"/>
              <a:t>Best practice 1 is to: Include chlamydia screening as a part of routine clinical preventive care for women 24 years and younger, women &gt;24 who are at risk increased risk , and men at increased risk</a:t>
            </a:r>
          </a:p>
        </p:txBody>
      </p:sp>
      <p:sp>
        <p:nvSpPr>
          <p:cNvPr id="274" name="Shape 274"/>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16</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9127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01750" y="733425"/>
            <a:ext cx="4887913"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Lisa</a:t>
            </a:r>
            <a:endParaRPr lang="en-US" sz="1300" dirty="0"/>
          </a:p>
          <a:p>
            <a:pPr>
              <a:buSzPct val="25000"/>
            </a:pPr>
            <a:r>
              <a:rPr lang="en-US" sz="1300" dirty="0"/>
              <a:t>Here are the strategy recommendations under this best practice and the % of teams that said they were doing this on the baseline assessment already. </a:t>
            </a:r>
          </a:p>
          <a:p>
            <a:pPr marL="179525" indent="-179525" fontAlgn="base">
              <a:buFont typeface="Arial" panose="020B0604020202020204" pitchFamily="34" charset="0"/>
              <a:buChar char="•"/>
            </a:pPr>
            <a:r>
              <a:rPr lang="en-US" sz="1300" dirty="0"/>
              <a:t>Having a written policy and protocol for screening all sexually active women 24 years and younger for chlamydia and gonorrhea as a routine part of preventive health care, and for women &gt;24 who are at increased risk, and men at increased risk</a:t>
            </a:r>
          </a:p>
          <a:p>
            <a:pPr marL="179525" indent="-179525" fontAlgn="base">
              <a:buFont typeface="Arial" panose="020B0604020202020204" pitchFamily="34" charset="0"/>
              <a:buChar char="•"/>
            </a:pPr>
            <a:r>
              <a:rPr lang="en-US" sz="1300" dirty="0"/>
              <a:t>Routinely checking the screening history of patients and assessing the need to screen at any visit not just preventive health visits, especially for adolescents</a:t>
            </a:r>
          </a:p>
          <a:p>
            <a:pPr marL="179525" indent="-179525" fontAlgn="base">
              <a:buFont typeface="Arial" panose="020B0604020202020204" pitchFamily="34" charset="0"/>
              <a:buChar char="•"/>
            </a:pPr>
            <a:r>
              <a:rPr lang="en-US" sz="1300" dirty="0"/>
              <a:t>Having site-level protocols to establish standing orders for chlamydia screening</a:t>
            </a:r>
          </a:p>
          <a:p>
            <a:pPr marL="179525" indent="-179525" fontAlgn="base">
              <a:buFont typeface="Arial" panose="020B0604020202020204" pitchFamily="34" charset="0"/>
              <a:buChar char="•"/>
            </a:pPr>
            <a:r>
              <a:rPr lang="en-US" sz="1300" dirty="0"/>
              <a:t>Using reminder systems like stickers or messaging to remind staff, providers, and patients about chlamydia screening</a:t>
            </a:r>
          </a:p>
          <a:p>
            <a:pPr marL="179525" indent="-179525" fontAlgn="base">
              <a:buFont typeface="Arial" panose="020B0604020202020204" pitchFamily="34" charset="0"/>
              <a:buChar char="•"/>
            </a:pPr>
            <a:r>
              <a:rPr lang="en-US" sz="1300" dirty="0"/>
              <a:t>Having an established chlamydia screening prompt in the HER – and potentially using a “hard stop” in the EHR that includes asking staff to identify “reason for not screening” for all women 24 years of age and younger?</a:t>
            </a:r>
          </a:p>
          <a:p>
            <a:pPr marL="179525" indent="-179525" fontAlgn="base">
              <a:buFont typeface="Arial" panose="020B0604020202020204" pitchFamily="34" charset="0"/>
              <a:buChar char="•"/>
            </a:pPr>
            <a:r>
              <a:rPr lang="en-US" sz="1300" dirty="0"/>
              <a:t>Sharing data with staff such as provider-specific screening rates, national averages, and target screening rates</a:t>
            </a:r>
          </a:p>
          <a:p>
            <a:pPr marL="179525" indent="-179525" fontAlgn="base">
              <a:buFont typeface="Arial" panose="020B0604020202020204" pitchFamily="34" charset="0"/>
              <a:buChar char="•"/>
            </a:pPr>
            <a:endParaRPr lang="en-US" sz="1300" dirty="0"/>
          </a:p>
          <a:p>
            <a:pPr fontAlgn="base"/>
            <a:r>
              <a:rPr lang="en-US" sz="1300" dirty="0"/>
              <a:t>There is room for growth, and that’s great!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93969" indent="-305372" eaLnBrk="0" hangingPunct="0">
              <a:defRPr>
                <a:solidFill>
                  <a:schemeClr val="tx1"/>
                </a:solidFill>
                <a:latin typeface="Calibri" pitchFamily="34" charset="0"/>
                <a:cs typeface="Arial" charset="0"/>
              </a:defRPr>
            </a:lvl2pPr>
            <a:lvl3pPr marL="1221490" indent="-244298" eaLnBrk="0" hangingPunct="0">
              <a:defRPr>
                <a:solidFill>
                  <a:schemeClr val="tx1"/>
                </a:solidFill>
                <a:latin typeface="Calibri" pitchFamily="34" charset="0"/>
                <a:cs typeface="Arial" charset="0"/>
              </a:defRPr>
            </a:lvl3pPr>
            <a:lvl4pPr marL="1710086" indent="-244298" eaLnBrk="0" hangingPunct="0">
              <a:defRPr>
                <a:solidFill>
                  <a:schemeClr val="tx1"/>
                </a:solidFill>
                <a:latin typeface="Calibri" pitchFamily="34" charset="0"/>
                <a:cs typeface="Arial" charset="0"/>
              </a:defRPr>
            </a:lvl4pPr>
            <a:lvl5pPr marL="2198682" indent="-244298" eaLnBrk="0" hangingPunct="0">
              <a:defRPr>
                <a:solidFill>
                  <a:schemeClr val="tx1"/>
                </a:solidFill>
                <a:latin typeface="Calibri" pitchFamily="34" charset="0"/>
                <a:cs typeface="Arial" charset="0"/>
              </a:defRPr>
            </a:lvl5pPr>
            <a:lvl6pPr marL="2687278" indent="-244298" eaLnBrk="0" fontAlgn="base" hangingPunct="0">
              <a:spcBef>
                <a:spcPct val="0"/>
              </a:spcBef>
              <a:spcAft>
                <a:spcPct val="0"/>
              </a:spcAft>
              <a:defRPr>
                <a:solidFill>
                  <a:schemeClr val="tx1"/>
                </a:solidFill>
                <a:latin typeface="Calibri" pitchFamily="34" charset="0"/>
                <a:cs typeface="Arial" charset="0"/>
              </a:defRPr>
            </a:lvl6pPr>
            <a:lvl7pPr marL="3175874" indent="-244298" eaLnBrk="0" fontAlgn="base" hangingPunct="0">
              <a:spcBef>
                <a:spcPct val="0"/>
              </a:spcBef>
              <a:spcAft>
                <a:spcPct val="0"/>
              </a:spcAft>
              <a:defRPr>
                <a:solidFill>
                  <a:schemeClr val="tx1"/>
                </a:solidFill>
                <a:latin typeface="Calibri" pitchFamily="34" charset="0"/>
                <a:cs typeface="Arial" charset="0"/>
              </a:defRPr>
            </a:lvl7pPr>
            <a:lvl8pPr marL="3664470" indent="-244298" eaLnBrk="0" fontAlgn="base" hangingPunct="0">
              <a:spcBef>
                <a:spcPct val="0"/>
              </a:spcBef>
              <a:spcAft>
                <a:spcPct val="0"/>
              </a:spcAft>
              <a:defRPr>
                <a:solidFill>
                  <a:schemeClr val="tx1"/>
                </a:solidFill>
                <a:latin typeface="Calibri" pitchFamily="34" charset="0"/>
                <a:cs typeface="Arial" charset="0"/>
              </a:defRPr>
            </a:lvl8pPr>
            <a:lvl9pPr marL="4153067" indent="-244298"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buClr>
                <a:srgbClr val="000000"/>
              </a:buClr>
              <a:buSzPct val="25000"/>
            </a:pPr>
            <a:fld id="{4B3C0E7E-BE5E-46FC-946A-CF8C9D3C3186}" type="slidenum">
              <a:rPr lang="en-US" altLang="en-US" smtClean="0">
                <a:solidFill>
                  <a:srgbClr val="000000"/>
                </a:solidFill>
                <a:sym typeface="Calibri" pitchFamily="34" charset="0"/>
              </a:rPr>
              <a:pPr eaLnBrk="1" fontAlgn="base" hangingPunct="1">
                <a:spcBef>
                  <a:spcPct val="0"/>
                </a:spcBef>
                <a:spcAft>
                  <a:spcPct val="0"/>
                </a:spcAft>
                <a:buClr>
                  <a:srgbClr val="000000"/>
                </a:buClr>
                <a:buSzPct val="25000"/>
              </a:pPr>
              <a:t>17</a:t>
            </a:fld>
            <a:endParaRPr lang="en-US" altLang="en-US" smtClean="0">
              <a:solidFill>
                <a:srgbClr val="000000"/>
              </a:solidFill>
              <a:sym typeface="Calibri" pitchFamily="34" charset="0"/>
            </a:endParaRPr>
          </a:p>
        </p:txBody>
      </p:sp>
    </p:spTree>
    <p:extLst>
      <p:ext uri="{BB962C8B-B14F-4D97-AF65-F5344CB8AC3E}">
        <p14:creationId xmlns:p14="http://schemas.microsoft.com/office/powerpoint/2010/main" val="2957270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Lisa</a:t>
            </a:r>
          </a:p>
          <a:p>
            <a:pPr>
              <a:buSzPct val="25000"/>
            </a:pPr>
            <a:endParaRPr lang="en-US" sz="1300" dirty="0"/>
          </a:p>
          <a:p>
            <a:pPr>
              <a:buSzPct val="25000"/>
            </a:pPr>
            <a:r>
              <a:rPr lang="en-US" sz="1300" dirty="0"/>
              <a:t>Best Practice 2 is to: Use normalizing and opt-out language to explain chlamydia screening to all women 24 years and younger, women &lt;24 at increased risk, and men at increased risk</a:t>
            </a:r>
          </a:p>
        </p:txBody>
      </p:sp>
      <p:sp>
        <p:nvSpPr>
          <p:cNvPr id="274" name="Shape 274"/>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18</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9547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01750" y="733425"/>
            <a:ext cx="4887913"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Lisa</a:t>
            </a:r>
            <a:endParaRPr lang="en-US" sz="1300" dirty="0"/>
          </a:p>
          <a:p>
            <a:pPr>
              <a:buSzPct val="25000"/>
            </a:pPr>
            <a:r>
              <a:rPr lang="en-US" sz="1300" dirty="0"/>
              <a:t>Here are the strategy recommendations under this best practice and the % of teams that said they were doing this on the baseline assessment already. </a:t>
            </a:r>
          </a:p>
          <a:p>
            <a:pPr marL="299209" indent="-299209">
              <a:buSzPct val="25000"/>
              <a:buFont typeface="Arial" panose="020B0604020202020204" pitchFamily="34" charset="0"/>
              <a:buChar char="•"/>
            </a:pPr>
            <a:r>
              <a:rPr lang="en-US" sz="1300" dirty="0"/>
              <a:t>Including all staff in training about chlamydia screening efforts including front desk, support staff, nurses, and providers</a:t>
            </a:r>
          </a:p>
          <a:p>
            <a:pPr marL="299209" indent="-299209">
              <a:buSzPct val="25000"/>
              <a:buFont typeface="Arial" panose="020B0604020202020204" pitchFamily="34" charset="0"/>
              <a:buChar char="•"/>
            </a:pPr>
            <a:r>
              <a:rPr lang="en-US" sz="1300" dirty="0"/>
              <a:t>Training staff with patient contact received training on:</a:t>
            </a:r>
          </a:p>
          <a:p>
            <a:pPr marL="777943" lvl="1" indent="-299209">
              <a:buSzPct val="25000"/>
              <a:buFont typeface="Arial" panose="020B0604020202020204" pitchFamily="34" charset="0"/>
              <a:buChar char="•"/>
            </a:pPr>
            <a:r>
              <a:rPr lang="en-US" sz="1300" dirty="0"/>
              <a:t>National screening recommendations and rationale for routine screening of patients 24 years of age and younger; </a:t>
            </a:r>
          </a:p>
          <a:p>
            <a:pPr marL="777943" lvl="1" indent="-299209">
              <a:buSzPct val="25000"/>
              <a:buFont typeface="Arial" panose="020B0604020202020204" pitchFamily="34" charset="0"/>
              <a:buChar char="•"/>
            </a:pPr>
            <a:r>
              <a:rPr lang="en-US" sz="1300" dirty="0"/>
              <a:t>The potential sequelae of untreated chlamydia, including the fact that chlamydia is the leading preventable cause of tubal factor infertility;</a:t>
            </a:r>
          </a:p>
          <a:p>
            <a:pPr marL="777943" lvl="1" indent="-299209">
              <a:buSzPct val="25000"/>
              <a:buFont typeface="Arial" panose="020B0604020202020204" pitchFamily="34" charset="0"/>
              <a:buChar char="•"/>
            </a:pPr>
            <a:r>
              <a:rPr lang="en-US" sz="1300" dirty="0"/>
              <a:t>Chlamydia prevalence and epidemiology; and</a:t>
            </a:r>
          </a:p>
          <a:p>
            <a:pPr marL="777943" lvl="1" indent="-299209">
              <a:buSzPct val="25000"/>
              <a:buFont typeface="Arial" panose="020B0604020202020204" pitchFamily="34" charset="0"/>
              <a:buChar char="•"/>
            </a:pPr>
            <a:r>
              <a:rPr lang="en-US" sz="1300" dirty="0"/>
              <a:t>How to respond to positive results including: timely treatment; infectious disease reporting requirements;  partner treatment option; recommendations for re-testing</a:t>
            </a:r>
          </a:p>
          <a:p>
            <a:pPr marL="299209" indent="-299209">
              <a:buSzPct val="25000"/>
              <a:buFont typeface="Arial" panose="020B0604020202020204" pitchFamily="34" charset="0"/>
              <a:buChar char="•"/>
            </a:pPr>
            <a:r>
              <a:rPr lang="en-US" sz="1300" dirty="0"/>
              <a:t>Training all staff with patient contact to use normalizing language with all patients, such as “we recommend annual chlamydia screening the same way we recommend getting an annual flu shot”</a:t>
            </a:r>
          </a:p>
          <a:p>
            <a:pPr marL="299209" indent="-299209">
              <a:buSzPct val="25000"/>
              <a:buFont typeface="Arial" panose="020B0604020202020204" pitchFamily="34" charset="0"/>
              <a:buChar char="•"/>
            </a:pPr>
            <a:r>
              <a:rPr lang="en-US" sz="1300" dirty="0"/>
              <a:t>Providing staff sample scripts with opt out language for sexually active women 24 years and younger -- Opt out language assumes the patient will be screened unless they “opt-out.”</a:t>
            </a:r>
          </a:p>
          <a:p>
            <a:pPr marL="299209" indent="-299209">
              <a:buSzPct val="25000"/>
              <a:buFont typeface="Arial" panose="020B0604020202020204" pitchFamily="34" charset="0"/>
              <a:buChar char="•"/>
            </a:pPr>
            <a:r>
              <a:rPr lang="en-US" sz="1300" dirty="0"/>
              <a:t>Avoiding asking questions such as: “Do you want to be tested for Chlamydia today?” or “Do you need to be tested for STDs today?”</a:t>
            </a:r>
          </a:p>
          <a:p>
            <a:pPr marL="299209" indent="-299209">
              <a:buSzPct val="25000"/>
              <a:buFont typeface="Arial" panose="020B0604020202020204" pitchFamily="34" charset="0"/>
              <a:buChar char="•"/>
            </a:pPr>
            <a:r>
              <a:rPr lang="en-US" sz="1300" dirty="0"/>
              <a:t>Having staff practice role playing with opt-out language</a:t>
            </a:r>
          </a:p>
          <a:p>
            <a:pPr marL="299209" indent="-299209">
              <a:buSzPct val="25000"/>
              <a:buFont typeface="Arial" panose="020B0604020202020204" pitchFamily="34" charset="0"/>
              <a:buChar char="•"/>
            </a:pPr>
            <a:r>
              <a:rPr lang="en-US" sz="1300" dirty="0"/>
              <a:t>Encouraging patients who screen positive to ensure that their partner(s) are treated by allowing patients to bring partners to treatment appointments and offering EPT services if the partner cannot be treated directly</a:t>
            </a:r>
          </a:p>
          <a:p>
            <a:pPr marL="299209" indent="-299209">
              <a:buSzPct val="25000"/>
              <a:buFont typeface="Arial" panose="020B0604020202020204" pitchFamily="34" charset="0"/>
              <a:buChar char="•"/>
            </a:pPr>
            <a:r>
              <a:rPr lang="en-US" sz="1300" dirty="0"/>
              <a:t>Capitalizing on patient wait times by having them complete assessment forms and specimen collection</a:t>
            </a:r>
          </a:p>
          <a:p>
            <a:pPr marL="299209" indent="-299209">
              <a:buSzPct val="25000"/>
              <a:buFont typeface="Arial" panose="020B0604020202020204" pitchFamily="34" charset="0"/>
              <a:buChar char="•"/>
            </a:pPr>
            <a:r>
              <a:rPr lang="en-US" sz="1300" dirty="0"/>
              <a:t>Offering free condoms and promote condoms as a dual method protection for patients using other contraceptive methods to also protect against STDs</a:t>
            </a:r>
          </a:p>
          <a:p>
            <a:pPr marL="299209" indent="-299209">
              <a:buSzPct val="25000"/>
              <a:buFont typeface="Arial" panose="020B0604020202020204" pitchFamily="34" charset="0"/>
              <a:buChar char="•"/>
            </a:pPr>
            <a:r>
              <a:rPr lang="en-US" sz="1300" dirty="0"/>
              <a:t>And making STD prevention patient education materials widely available such as: signage in public places and exam rooms, materials to take home that fit in a pocket or purse, brochures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93969" indent="-305372" eaLnBrk="0" hangingPunct="0">
              <a:defRPr>
                <a:solidFill>
                  <a:schemeClr val="tx1"/>
                </a:solidFill>
                <a:latin typeface="Calibri" pitchFamily="34" charset="0"/>
                <a:cs typeface="Arial" charset="0"/>
              </a:defRPr>
            </a:lvl2pPr>
            <a:lvl3pPr marL="1221490" indent="-244298" eaLnBrk="0" hangingPunct="0">
              <a:defRPr>
                <a:solidFill>
                  <a:schemeClr val="tx1"/>
                </a:solidFill>
                <a:latin typeface="Calibri" pitchFamily="34" charset="0"/>
                <a:cs typeface="Arial" charset="0"/>
              </a:defRPr>
            </a:lvl3pPr>
            <a:lvl4pPr marL="1710086" indent="-244298" eaLnBrk="0" hangingPunct="0">
              <a:defRPr>
                <a:solidFill>
                  <a:schemeClr val="tx1"/>
                </a:solidFill>
                <a:latin typeface="Calibri" pitchFamily="34" charset="0"/>
                <a:cs typeface="Arial" charset="0"/>
              </a:defRPr>
            </a:lvl4pPr>
            <a:lvl5pPr marL="2198682" indent="-244298" eaLnBrk="0" hangingPunct="0">
              <a:defRPr>
                <a:solidFill>
                  <a:schemeClr val="tx1"/>
                </a:solidFill>
                <a:latin typeface="Calibri" pitchFamily="34" charset="0"/>
                <a:cs typeface="Arial" charset="0"/>
              </a:defRPr>
            </a:lvl5pPr>
            <a:lvl6pPr marL="2687278" indent="-244298" eaLnBrk="0" fontAlgn="base" hangingPunct="0">
              <a:spcBef>
                <a:spcPct val="0"/>
              </a:spcBef>
              <a:spcAft>
                <a:spcPct val="0"/>
              </a:spcAft>
              <a:defRPr>
                <a:solidFill>
                  <a:schemeClr val="tx1"/>
                </a:solidFill>
                <a:latin typeface="Calibri" pitchFamily="34" charset="0"/>
                <a:cs typeface="Arial" charset="0"/>
              </a:defRPr>
            </a:lvl6pPr>
            <a:lvl7pPr marL="3175874" indent="-244298" eaLnBrk="0" fontAlgn="base" hangingPunct="0">
              <a:spcBef>
                <a:spcPct val="0"/>
              </a:spcBef>
              <a:spcAft>
                <a:spcPct val="0"/>
              </a:spcAft>
              <a:defRPr>
                <a:solidFill>
                  <a:schemeClr val="tx1"/>
                </a:solidFill>
                <a:latin typeface="Calibri" pitchFamily="34" charset="0"/>
                <a:cs typeface="Arial" charset="0"/>
              </a:defRPr>
            </a:lvl7pPr>
            <a:lvl8pPr marL="3664470" indent="-244298" eaLnBrk="0" fontAlgn="base" hangingPunct="0">
              <a:spcBef>
                <a:spcPct val="0"/>
              </a:spcBef>
              <a:spcAft>
                <a:spcPct val="0"/>
              </a:spcAft>
              <a:defRPr>
                <a:solidFill>
                  <a:schemeClr val="tx1"/>
                </a:solidFill>
                <a:latin typeface="Calibri" pitchFamily="34" charset="0"/>
                <a:cs typeface="Arial" charset="0"/>
              </a:defRPr>
            </a:lvl8pPr>
            <a:lvl9pPr marL="4153067" indent="-244298"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buClr>
                <a:srgbClr val="000000"/>
              </a:buClr>
              <a:buSzPct val="25000"/>
            </a:pPr>
            <a:fld id="{4B3C0E7E-BE5E-46FC-946A-CF8C9D3C3186}" type="slidenum">
              <a:rPr lang="en-US" altLang="en-US" smtClean="0">
                <a:solidFill>
                  <a:srgbClr val="000000"/>
                </a:solidFill>
                <a:sym typeface="Calibri" pitchFamily="34" charset="0"/>
              </a:rPr>
              <a:pPr eaLnBrk="1" fontAlgn="base" hangingPunct="1">
                <a:spcBef>
                  <a:spcPct val="0"/>
                </a:spcBef>
                <a:spcAft>
                  <a:spcPct val="0"/>
                </a:spcAft>
                <a:buClr>
                  <a:srgbClr val="000000"/>
                </a:buClr>
                <a:buSzPct val="25000"/>
              </a:pPr>
              <a:t>19</a:t>
            </a:fld>
            <a:endParaRPr lang="en-US" altLang="en-US" smtClean="0">
              <a:solidFill>
                <a:srgbClr val="000000"/>
              </a:solidFill>
              <a:sym typeface="Calibri" pitchFamily="34" charset="0"/>
            </a:endParaRPr>
          </a:p>
        </p:txBody>
      </p:sp>
    </p:spTree>
    <p:extLst>
      <p:ext uri="{BB962C8B-B14F-4D97-AF65-F5344CB8AC3E}">
        <p14:creationId xmlns:p14="http://schemas.microsoft.com/office/powerpoint/2010/main" val="181184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733425"/>
            <a:ext cx="4887913" cy="3665538"/>
          </a:xfrm>
        </p:spPr>
      </p:sp>
      <p:sp>
        <p:nvSpPr>
          <p:cNvPr id="3" name="Notes Placeholder 2"/>
          <p:cNvSpPr>
            <a:spLocks noGrp="1"/>
          </p:cNvSpPr>
          <p:nvPr>
            <p:ph type="body" idx="1"/>
          </p:nvPr>
        </p:nvSpPr>
        <p:spPr/>
        <p:txBody>
          <a:bodyPr/>
          <a:lstStyle/>
          <a:p>
            <a:r>
              <a:rPr lang="en-US" b="1" dirty="0" smtClean="0"/>
              <a:t>Katie</a:t>
            </a:r>
          </a:p>
          <a:p>
            <a:pPr marL="179525" indent="-179525">
              <a:buFont typeface="Arial" panose="020B0604020202020204" pitchFamily="34" charset="0"/>
              <a:buChar char="•"/>
            </a:pPr>
            <a:r>
              <a:rPr lang="en-US" dirty="0" smtClean="0"/>
              <a:t>What is a performance improvement collaborative? What do you think of when you hear those words?</a:t>
            </a:r>
          </a:p>
          <a:p>
            <a:pPr marL="179525" indent="-179525">
              <a:buFont typeface="Arial" panose="020B0604020202020204" pitchFamily="34" charset="0"/>
              <a:buChar char="•"/>
            </a:pPr>
            <a:r>
              <a:rPr lang="en-US" dirty="0" smtClean="0"/>
              <a:t>Maybe you think of people talking to each other,</a:t>
            </a:r>
            <a:r>
              <a:rPr lang="en-US" baseline="0" dirty="0" smtClean="0"/>
              <a:t> learning new strategies or skills, or gaining a greater knowledge base for common work. If you thought of any of these things you were right! </a:t>
            </a:r>
          </a:p>
          <a:p>
            <a:pPr marL="179525" indent="-179525">
              <a:buFont typeface="Arial" panose="020B0604020202020204" pitchFamily="34" charset="0"/>
              <a:buChar char="•"/>
            </a:pPr>
            <a:r>
              <a:rPr lang="en-US" baseline="0" dirty="0" smtClean="0"/>
              <a:t>Definition: 2 aspects of this: collaboration and performance improvement</a:t>
            </a:r>
          </a:p>
          <a:p>
            <a:pPr marL="179525" indent="-179525">
              <a:buFont typeface="Arial" panose="020B0604020202020204" pitchFamily="34" charset="0"/>
              <a:buChar char="•"/>
            </a:pPr>
            <a:r>
              <a:rPr lang="en-US" dirty="0" smtClean="0"/>
              <a:t>Collaborative: This</a:t>
            </a:r>
            <a:r>
              <a:rPr lang="en-US" baseline="0" dirty="0" smtClean="0"/>
              <a:t> is a group</a:t>
            </a:r>
            <a:r>
              <a:rPr lang="en-US" dirty="0" smtClean="0"/>
              <a:t> of people interested in </a:t>
            </a:r>
            <a:r>
              <a:rPr lang="en-US" b="1" dirty="0" smtClean="0"/>
              <a:t>learning</a:t>
            </a:r>
            <a:r>
              <a:rPr lang="en-US" dirty="0" smtClean="0"/>
              <a:t>, sharing information, and supporting each other around a common theme.  They are characterized by a usual meeting time (either physically or virtually) and a regular way to stay in touch/share information. The philosophy behind these groups is that there is a wealth of knowledge between people and that knowledge builds by providing some structure for reflecting on and sharing information. The basic concept is – teams with a common goal or interest and a commitment to shared learning and mutual support.  </a:t>
            </a:r>
          </a:p>
          <a:p>
            <a:pPr marL="658259" lvl="1" indent="-179525">
              <a:buFont typeface="Arial" panose="020B0604020202020204" pitchFamily="34" charset="0"/>
              <a:buChar char="•"/>
            </a:pPr>
            <a:r>
              <a:rPr lang="en-US" dirty="0" smtClean="0"/>
              <a:t>Our role is to</a:t>
            </a:r>
            <a:r>
              <a:rPr lang="en-US" baseline="0" dirty="0" smtClean="0"/>
              <a:t> be facilitators of this learning –we will present recommendations and strategy ideas, but we depend on you to help each other in thinking about how this works in practice, because you all are the context experts</a:t>
            </a:r>
            <a:endParaRPr lang="en-US" dirty="0" smtClean="0"/>
          </a:p>
          <a:p>
            <a:pPr marL="179525" indent="-179525">
              <a:buFont typeface="Arial" panose="020B0604020202020204" pitchFamily="34" charset="0"/>
              <a:buChar char="•"/>
            </a:pPr>
            <a:r>
              <a:rPr lang="en-US" dirty="0" smtClean="0"/>
              <a:t>Performance improvement</a:t>
            </a:r>
            <a:r>
              <a:rPr lang="en-US" baseline="0" dirty="0" smtClean="0"/>
              <a:t> piece means driving improvement on a designated measure of performance—that is a measure of quality services at our sites</a:t>
            </a:r>
            <a:endParaRPr lang="en-US" dirty="0" smtClean="0"/>
          </a:p>
          <a:p>
            <a:endParaRPr lang="en-US" dirty="0"/>
          </a:p>
        </p:txBody>
      </p:sp>
      <p:sp>
        <p:nvSpPr>
          <p:cNvPr id="4" name="Slide Number Placeholder 3"/>
          <p:cNvSpPr>
            <a:spLocks noGrp="1"/>
          </p:cNvSpPr>
          <p:nvPr>
            <p:ph type="sldNum" idx="10"/>
          </p:nvPr>
        </p:nvSpPr>
        <p:spPr/>
        <p:txBody>
          <a:bodyPr/>
          <a:lstStyle/>
          <a:p>
            <a:pPr>
              <a:buClr>
                <a:srgbClr val="000000"/>
              </a:buClr>
              <a:buSzPct val="25000"/>
            </a:pPr>
            <a:fld id="{00000000-1234-1234-1234-123412341234}" type="slidenum">
              <a:rPr lang="en-US">
                <a:solidFill>
                  <a:srgbClr val="000000"/>
                </a:solidFill>
                <a:latin typeface="Calibri"/>
                <a:ea typeface="Calibri"/>
                <a:cs typeface="Calibri"/>
                <a:sym typeface="Calibri"/>
              </a:rPr>
              <a:pPr>
                <a:buClr>
                  <a:srgbClr val="000000"/>
                </a:buClr>
                <a:buSzPct val="25000"/>
              </a:pPr>
              <a:t>2</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6227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Lisa</a:t>
            </a:r>
          </a:p>
          <a:p>
            <a:pPr>
              <a:buSzPct val="25000"/>
            </a:pPr>
            <a:endParaRPr lang="en-US" sz="1300" dirty="0"/>
          </a:p>
          <a:p>
            <a:pPr>
              <a:buSzPct val="25000"/>
            </a:pPr>
            <a:r>
              <a:rPr lang="en-US" sz="1300" dirty="0"/>
              <a:t>Best Practice 3 is to: Use the least invasive, high quality, recommended laboratory technologies available for chlamydia screening with timely turnaround.</a:t>
            </a:r>
          </a:p>
          <a:p>
            <a:pPr>
              <a:buSzPct val="25000"/>
            </a:pPr>
            <a:endParaRPr lang="en-US" sz="1300" dirty="0"/>
          </a:p>
          <a:p>
            <a:pPr>
              <a:buSzPct val="25000"/>
            </a:pPr>
            <a:r>
              <a:rPr lang="en-US" sz="1300" dirty="0"/>
              <a:t>According to the CDC – for chlamydia testing for WOMEN:</a:t>
            </a:r>
          </a:p>
          <a:p>
            <a:pPr marL="179525" indent="-179525">
              <a:buSzPct val="25000"/>
              <a:buFont typeface="Arial" panose="020B0604020202020204" pitchFamily="34" charset="0"/>
              <a:buChar char="•"/>
            </a:pPr>
            <a:r>
              <a:rPr lang="en-US" sz="1300" dirty="0"/>
              <a:t>Nucleic acid amplification tests (NAATs) are the recommended test method.</a:t>
            </a:r>
          </a:p>
          <a:p>
            <a:pPr marL="179525" indent="-179525">
              <a:buSzPct val="25000"/>
              <a:buFont typeface="Arial" panose="020B0604020202020204" pitchFamily="34" charset="0"/>
              <a:buChar char="•"/>
            </a:pPr>
            <a:r>
              <a:rPr lang="en-US" sz="1300" dirty="0"/>
              <a:t>A self- or clinician-collected vaginal swab is the recommended sample type. Self-collected vaginal swab specimens are an option for screening women when a pelvic exam is not otherwise indicated.</a:t>
            </a:r>
          </a:p>
          <a:p>
            <a:pPr marL="179525" indent="-179525">
              <a:buSzPct val="25000"/>
              <a:buFont typeface="Arial" panose="020B0604020202020204" pitchFamily="34" charset="0"/>
              <a:buChar char="•"/>
            </a:pPr>
            <a:r>
              <a:rPr lang="en-US" sz="1300" dirty="0"/>
              <a:t>An </a:t>
            </a:r>
            <a:r>
              <a:rPr lang="en-US" sz="1300" dirty="0" err="1"/>
              <a:t>endocervical</a:t>
            </a:r>
            <a:r>
              <a:rPr lang="en-US" sz="1300" dirty="0"/>
              <a:t> swab is acceptable when a pelvic examination is indicated.</a:t>
            </a:r>
          </a:p>
          <a:p>
            <a:pPr marL="179525" indent="-179525">
              <a:buSzPct val="25000"/>
              <a:buFont typeface="Arial" panose="020B0604020202020204" pitchFamily="34" charset="0"/>
              <a:buChar char="•"/>
            </a:pPr>
            <a:r>
              <a:rPr lang="en-US" sz="1300" dirty="0"/>
              <a:t>A first catch urine specimen is acceptable but might detect up to 10% fewer infections when compared with vaginal and </a:t>
            </a:r>
            <a:r>
              <a:rPr lang="en-US" sz="1300" dirty="0" err="1"/>
              <a:t>endocervical</a:t>
            </a:r>
            <a:r>
              <a:rPr lang="en-US" sz="1300" dirty="0"/>
              <a:t> swab samples.</a:t>
            </a:r>
          </a:p>
          <a:p>
            <a:pPr marL="179525" indent="-179525">
              <a:buSzPct val="25000"/>
              <a:buFont typeface="Arial" panose="020B0604020202020204" pitchFamily="34" charset="0"/>
              <a:buChar char="•"/>
            </a:pPr>
            <a:r>
              <a:rPr lang="en-US" sz="1300" dirty="0"/>
              <a:t>An </a:t>
            </a:r>
            <a:r>
              <a:rPr lang="en-US" sz="1300" dirty="0" err="1"/>
              <a:t>endocervical</a:t>
            </a:r>
            <a:r>
              <a:rPr lang="en-US" sz="1300" dirty="0"/>
              <a:t> swab specimen for N. </a:t>
            </a:r>
            <a:r>
              <a:rPr lang="en-US" sz="1300" dirty="0" err="1"/>
              <a:t>gonorrhoeae</a:t>
            </a:r>
            <a:r>
              <a:rPr lang="en-US" sz="1300" dirty="0"/>
              <a:t> culture should be obtained and evaluated for antibiotic susceptibility in patients that have received CDC-recommended antimicrobial regimen as treatment, and subsequently had a positive N. </a:t>
            </a:r>
            <a:r>
              <a:rPr lang="en-US" sz="1300" dirty="0" err="1"/>
              <a:t>gonorrhoeae</a:t>
            </a:r>
            <a:r>
              <a:rPr lang="en-US" sz="1300" dirty="0"/>
              <a:t> test result (positive NAAT ≥7 days after treatment), and did not engage in sexual activity after treatment.</a:t>
            </a:r>
          </a:p>
          <a:p>
            <a:pPr>
              <a:buSzPct val="25000"/>
            </a:pPr>
            <a:endParaRPr lang="en-US" sz="1300" dirty="0"/>
          </a:p>
          <a:p>
            <a:pPr>
              <a:buSzPct val="25000"/>
            </a:pPr>
            <a:r>
              <a:rPr lang="en-US" sz="1300" dirty="0"/>
              <a:t>https://www.cdc.gov/mmwr/preview/mmwrhtml/rr6302a1.htm</a:t>
            </a:r>
          </a:p>
          <a:p>
            <a:pPr>
              <a:buSzPct val="25000"/>
            </a:pPr>
            <a:endParaRPr lang="en-US" sz="1300" dirty="0"/>
          </a:p>
          <a:p>
            <a:pPr>
              <a:buSzPct val="25000"/>
            </a:pPr>
            <a:endParaRPr lang="en-US" sz="1300" i="1" dirty="0"/>
          </a:p>
          <a:p>
            <a:pPr>
              <a:buSzPct val="25000"/>
            </a:pPr>
            <a:r>
              <a:rPr lang="en-US" sz="1300" i="1" dirty="0"/>
              <a:t>For reference: </a:t>
            </a:r>
          </a:p>
          <a:p>
            <a:pPr>
              <a:buSzPct val="25000"/>
            </a:pPr>
            <a:endParaRPr lang="en-US" sz="1300" i="1" dirty="0"/>
          </a:p>
          <a:p>
            <a:pPr>
              <a:buSzPct val="25000"/>
            </a:pPr>
            <a:r>
              <a:rPr lang="en-US" sz="1300" i="1" dirty="0"/>
              <a:t>Chlamydia trachomatis and Neisseria </a:t>
            </a:r>
            <a:r>
              <a:rPr lang="en-US" sz="1300" i="1" dirty="0" err="1"/>
              <a:t>gonorrhoeae</a:t>
            </a:r>
            <a:r>
              <a:rPr lang="en-US" sz="1300" i="1" dirty="0"/>
              <a:t> testing in men</a:t>
            </a:r>
          </a:p>
          <a:p>
            <a:pPr marL="179525" indent="-179525">
              <a:buSzPct val="25000"/>
              <a:buFont typeface="Arial" panose="020B0604020202020204" pitchFamily="34" charset="0"/>
              <a:buChar char="•"/>
            </a:pPr>
            <a:r>
              <a:rPr lang="en-US" sz="1300" i="1" dirty="0"/>
              <a:t>Nucleic acid amplification tests (NAATs) are the recommended test method.</a:t>
            </a:r>
          </a:p>
          <a:p>
            <a:pPr marL="179525" indent="-179525">
              <a:buSzPct val="25000"/>
              <a:buFont typeface="Arial" panose="020B0604020202020204" pitchFamily="34" charset="0"/>
              <a:buChar char="•"/>
            </a:pPr>
            <a:r>
              <a:rPr lang="en-US" sz="1300" i="1" dirty="0"/>
              <a:t>A first catch urine is the recommended sample type and is equivalent to a urethral swab in detecting infection.</a:t>
            </a:r>
          </a:p>
          <a:p>
            <a:pPr marL="179525" indent="-179525">
              <a:buSzPct val="25000"/>
              <a:buFont typeface="Arial" panose="020B0604020202020204" pitchFamily="34" charset="0"/>
              <a:buChar char="•"/>
            </a:pPr>
            <a:r>
              <a:rPr lang="en-US" sz="1300" i="1" dirty="0"/>
              <a:t>A urethral swab specimen for N. </a:t>
            </a:r>
            <a:r>
              <a:rPr lang="en-US" sz="1300" i="1" dirty="0" err="1"/>
              <a:t>gonorrhoeae</a:t>
            </a:r>
            <a:r>
              <a:rPr lang="en-US" sz="1300" i="1" dirty="0"/>
              <a:t> culture should be obtained and evaluated for antibiotic susceptibility in patients who have received CDC-recommended an antimicrobial regimen as treatment, and subsequently had a positive N. </a:t>
            </a:r>
            <a:r>
              <a:rPr lang="en-US" sz="1300" i="1" dirty="0" err="1"/>
              <a:t>gonorrhoeae</a:t>
            </a:r>
            <a:r>
              <a:rPr lang="en-US" sz="1300" i="1" dirty="0"/>
              <a:t> test result (positive NAAT ≥7 days after treatment), and did not engage in sexual activity after treatment.</a:t>
            </a:r>
          </a:p>
          <a:p>
            <a:pPr marL="179525" indent="-179525">
              <a:buSzPct val="25000"/>
              <a:buFont typeface="Arial" panose="020B0604020202020204" pitchFamily="34" charset="0"/>
              <a:buChar char="•"/>
            </a:pPr>
            <a:endParaRPr lang="en-US" sz="1300" i="1" dirty="0"/>
          </a:p>
          <a:p>
            <a:pPr>
              <a:buSzPct val="25000"/>
            </a:pPr>
            <a:r>
              <a:rPr lang="en-US" sz="1300" i="1" dirty="0"/>
              <a:t>Detection of Chlamydia trachomatis and Neisseria </a:t>
            </a:r>
            <a:r>
              <a:rPr lang="en-US" sz="1300" i="1" dirty="0" err="1"/>
              <a:t>gonorrhoeae</a:t>
            </a:r>
            <a:r>
              <a:rPr lang="en-US" sz="1300" i="1" dirty="0"/>
              <a:t> infections in the rectum and oropharynx</a:t>
            </a:r>
          </a:p>
          <a:p>
            <a:pPr marL="179525" indent="-179525">
              <a:buSzPct val="25000"/>
              <a:buFont typeface="Arial" panose="020B0604020202020204" pitchFamily="34" charset="0"/>
              <a:buChar char="•"/>
            </a:pPr>
            <a:r>
              <a:rPr lang="en-US" sz="1300" i="1" dirty="0"/>
              <a:t>Nucleic acid amplification tests (NAATs) are the recommended test method for rectal and oropharyngeal specimens.</a:t>
            </a:r>
          </a:p>
          <a:p>
            <a:pPr marL="179525" indent="-179525">
              <a:buSzPct val="25000"/>
              <a:buFont typeface="Arial" panose="020B0604020202020204" pitchFamily="34" charset="0"/>
              <a:buChar char="•"/>
            </a:pPr>
            <a:r>
              <a:rPr lang="en-US" sz="1300" i="1" dirty="0"/>
              <a:t>Laboratories must be in compliance with CLIA for test modifications since these tests have not been cleared by the FDA for these specimen types.</a:t>
            </a:r>
          </a:p>
          <a:p>
            <a:pPr marL="179525" indent="-179525">
              <a:buSzPct val="25000"/>
              <a:buFont typeface="Arial" panose="020B0604020202020204" pitchFamily="34" charset="0"/>
              <a:buChar char="•"/>
            </a:pPr>
            <a:r>
              <a:rPr lang="en-US" sz="1300" i="1" dirty="0"/>
              <a:t>Commensal Neisseria species commonly found in the oropharynx might cause false positive reactions in some NAATs, and further testing might be required for accuracy.</a:t>
            </a:r>
          </a:p>
          <a:p>
            <a:pPr marL="179525" indent="-179525">
              <a:buSzPct val="25000"/>
              <a:buFont typeface="Arial" panose="020B0604020202020204" pitchFamily="34" charset="0"/>
              <a:buChar char="•"/>
            </a:pPr>
            <a:r>
              <a:rPr lang="en-US" sz="1300" i="1" dirty="0"/>
              <a:t>A rectal or oropharyngeal swab specimen for N. </a:t>
            </a:r>
            <a:r>
              <a:rPr lang="en-US" sz="1300" i="1" dirty="0" err="1"/>
              <a:t>gonorrhoeae</a:t>
            </a:r>
            <a:r>
              <a:rPr lang="en-US" sz="1300" i="1" dirty="0"/>
              <a:t> culture should be obtained and evaluated for antibiotic susceptibility in patients who have received CDC-recommended antimicrobial regimen as treatment, had a subsequent positive N. </a:t>
            </a:r>
            <a:r>
              <a:rPr lang="en-US" sz="1300" i="1" dirty="0" err="1"/>
              <a:t>gonorrhoeae</a:t>
            </a:r>
            <a:r>
              <a:rPr lang="en-US" sz="1300" i="1" dirty="0"/>
              <a:t> test result (positive NAAT ≥7 days after treatment), and did not engage in sexual activity after treatment.</a:t>
            </a:r>
          </a:p>
          <a:p>
            <a:pPr marL="299209" indent="-299209">
              <a:buSzPct val="25000"/>
              <a:buFont typeface="Arial" panose="020B0604020202020204" pitchFamily="34" charset="0"/>
              <a:buChar char="•"/>
            </a:pPr>
            <a:endParaRPr lang="en-US" sz="1300" dirty="0"/>
          </a:p>
          <a:p>
            <a:pPr marL="299209" indent="-299209">
              <a:buSzPct val="25000"/>
              <a:buFont typeface="Arial" panose="020B0604020202020204" pitchFamily="34" charset="0"/>
              <a:buChar char="•"/>
            </a:pPr>
            <a:endParaRPr lang="en-US" sz="1300" dirty="0"/>
          </a:p>
          <a:p>
            <a:pPr marL="299209" indent="-299209">
              <a:buSzPct val="25000"/>
              <a:buFont typeface="Arial" panose="020B0604020202020204" pitchFamily="34" charset="0"/>
              <a:buChar char="•"/>
            </a:pPr>
            <a:endParaRPr lang="en-US" sz="1300" dirty="0"/>
          </a:p>
        </p:txBody>
      </p:sp>
      <p:sp>
        <p:nvSpPr>
          <p:cNvPr id="274" name="Shape 274"/>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20</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88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01750" y="733425"/>
            <a:ext cx="4887913"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Lisa</a:t>
            </a:r>
            <a:endParaRPr lang="en-US" sz="1300" dirty="0"/>
          </a:p>
          <a:p>
            <a:pPr>
              <a:buSzPct val="25000"/>
            </a:pPr>
            <a:r>
              <a:rPr lang="en-US" sz="1300" dirty="0"/>
              <a:t>Here are the strategy recommendations under this best practice and the % of teams that said they were doing this on the baseline assessment already. </a:t>
            </a:r>
          </a:p>
          <a:p>
            <a:pPr marL="299209" indent="-299209">
              <a:buSzPct val="25000"/>
              <a:buFont typeface="Arial" panose="020B0604020202020204" pitchFamily="34" charset="0"/>
              <a:buChar char="•"/>
            </a:pPr>
            <a:r>
              <a:rPr lang="en-US" sz="1300" dirty="0"/>
              <a:t>Training staff on acceptable specimen collection options and how to get a sufficient specimen</a:t>
            </a:r>
          </a:p>
          <a:p>
            <a:pPr marL="299209" indent="-299209">
              <a:buSzPct val="25000"/>
              <a:buFont typeface="Arial" panose="020B0604020202020204" pitchFamily="34" charset="0"/>
              <a:buChar char="•"/>
            </a:pPr>
            <a:r>
              <a:rPr lang="en-US" sz="1300" dirty="0"/>
              <a:t>Providing access to all chlamydia screening specimen collection options—including urine, and provider/self-collected vaginal swabs</a:t>
            </a:r>
          </a:p>
          <a:p>
            <a:pPr marL="299209" indent="-299209">
              <a:buSzPct val="25000"/>
              <a:buFont typeface="Arial" panose="020B0604020202020204" pitchFamily="34" charset="0"/>
              <a:buChar char="•"/>
            </a:pPr>
            <a:r>
              <a:rPr lang="en-US" sz="1300" dirty="0"/>
              <a:t>Having clear patient instructions posted for how to properly collect a urine and/or self-collected vaginal swab sample</a:t>
            </a:r>
          </a:p>
          <a:p>
            <a:pPr marL="299209" indent="-299209">
              <a:buSzPct val="25000"/>
              <a:buFont typeface="Arial" panose="020B0604020202020204" pitchFamily="34" charset="0"/>
              <a:buChar char="•"/>
            </a:pPr>
            <a:r>
              <a:rPr lang="en-US" sz="1300" dirty="0"/>
              <a:t>Having an established recall systems to retest patients three months after treatment in the case of a positive result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93969" indent="-305372" eaLnBrk="0" hangingPunct="0">
              <a:defRPr>
                <a:solidFill>
                  <a:schemeClr val="tx1"/>
                </a:solidFill>
                <a:latin typeface="Calibri" pitchFamily="34" charset="0"/>
                <a:cs typeface="Arial" charset="0"/>
              </a:defRPr>
            </a:lvl2pPr>
            <a:lvl3pPr marL="1221490" indent="-244298" eaLnBrk="0" hangingPunct="0">
              <a:defRPr>
                <a:solidFill>
                  <a:schemeClr val="tx1"/>
                </a:solidFill>
                <a:latin typeface="Calibri" pitchFamily="34" charset="0"/>
                <a:cs typeface="Arial" charset="0"/>
              </a:defRPr>
            </a:lvl3pPr>
            <a:lvl4pPr marL="1710086" indent="-244298" eaLnBrk="0" hangingPunct="0">
              <a:defRPr>
                <a:solidFill>
                  <a:schemeClr val="tx1"/>
                </a:solidFill>
                <a:latin typeface="Calibri" pitchFamily="34" charset="0"/>
                <a:cs typeface="Arial" charset="0"/>
              </a:defRPr>
            </a:lvl4pPr>
            <a:lvl5pPr marL="2198682" indent="-244298" eaLnBrk="0" hangingPunct="0">
              <a:defRPr>
                <a:solidFill>
                  <a:schemeClr val="tx1"/>
                </a:solidFill>
                <a:latin typeface="Calibri" pitchFamily="34" charset="0"/>
                <a:cs typeface="Arial" charset="0"/>
              </a:defRPr>
            </a:lvl5pPr>
            <a:lvl6pPr marL="2687278" indent="-244298" eaLnBrk="0" fontAlgn="base" hangingPunct="0">
              <a:spcBef>
                <a:spcPct val="0"/>
              </a:spcBef>
              <a:spcAft>
                <a:spcPct val="0"/>
              </a:spcAft>
              <a:defRPr>
                <a:solidFill>
                  <a:schemeClr val="tx1"/>
                </a:solidFill>
                <a:latin typeface="Calibri" pitchFamily="34" charset="0"/>
                <a:cs typeface="Arial" charset="0"/>
              </a:defRPr>
            </a:lvl6pPr>
            <a:lvl7pPr marL="3175874" indent="-244298" eaLnBrk="0" fontAlgn="base" hangingPunct="0">
              <a:spcBef>
                <a:spcPct val="0"/>
              </a:spcBef>
              <a:spcAft>
                <a:spcPct val="0"/>
              </a:spcAft>
              <a:defRPr>
                <a:solidFill>
                  <a:schemeClr val="tx1"/>
                </a:solidFill>
                <a:latin typeface="Calibri" pitchFamily="34" charset="0"/>
                <a:cs typeface="Arial" charset="0"/>
              </a:defRPr>
            </a:lvl7pPr>
            <a:lvl8pPr marL="3664470" indent="-244298" eaLnBrk="0" fontAlgn="base" hangingPunct="0">
              <a:spcBef>
                <a:spcPct val="0"/>
              </a:spcBef>
              <a:spcAft>
                <a:spcPct val="0"/>
              </a:spcAft>
              <a:defRPr>
                <a:solidFill>
                  <a:schemeClr val="tx1"/>
                </a:solidFill>
                <a:latin typeface="Calibri" pitchFamily="34" charset="0"/>
                <a:cs typeface="Arial" charset="0"/>
              </a:defRPr>
            </a:lvl8pPr>
            <a:lvl9pPr marL="4153067" indent="-244298"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buClr>
                <a:srgbClr val="000000"/>
              </a:buClr>
              <a:buSzPct val="25000"/>
            </a:pPr>
            <a:fld id="{4B3C0E7E-BE5E-46FC-946A-CF8C9D3C3186}" type="slidenum">
              <a:rPr lang="en-US" altLang="en-US" smtClean="0">
                <a:solidFill>
                  <a:srgbClr val="000000"/>
                </a:solidFill>
                <a:sym typeface="Calibri" pitchFamily="34" charset="0"/>
              </a:rPr>
              <a:pPr eaLnBrk="1" fontAlgn="base" hangingPunct="1">
                <a:spcBef>
                  <a:spcPct val="0"/>
                </a:spcBef>
                <a:spcAft>
                  <a:spcPct val="0"/>
                </a:spcAft>
                <a:buClr>
                  <a:srgbClr val="000000"/>
                </a:buClr>
                <a:buSzPct val="25000"/>
              </a:pPr>
              <a:t>21</a:t>
            </a:fld>
            <a:endParaRPr lang="en-US" altLang="en-US" smtClean="0">
              <a:solidFill>
                <a:srgbClr val="000000"/>
              </a:solidFill>
              <a:sym typeface="Calibri" pitchFamily="34" charset="0"/>
            </a:endParaRPr>
          </a:p>
        </p:txBody>
      </p:sp>
    </p:spTree>
    <p:extLst>
      <p:ext uri="{BB962C8B-B14F-4D97-AF65-F5344CB8AC3E}">
        <p14:creationId xmlns:p14="http://schemas.microsoft.com/office/powerpoint/2010/main" val="302787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Lisa</a:t>
            </a:r>
          </a:p>
          <a:p>
            <a:pPr>
              <a:buSzPct val="25000"/>
            </a:pPr>
            <a:endParaRPr lang="en-US" sz="1300" dirty="0">
              <a:latin typeface="+mj-lt"/>
            </a:endParaRPr>
          </a:p>
          <a:p>
            <a:pPr>
              <a:buSzPct val="25000"/>
            </a:pPr>
            <a:r>
              <a:rPr lang="en-US" sz="1300" dirty="0">
                <a:latin typeface="+mj-lt"/>
              </a:rPr>
              <a:t>Best practice 4 is to: Utilize diverse payment options to reduce cost as a barrier for the patient and the facility.</a:t>
            </a:r>
          </a:p>
        </p:txBody>
      </p:sp>
      <p:sp>
        <p:nvSpPr>
          <p:cNvPr id="274" name="Shape 274"/>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22</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54945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01750" y="733425"/>
            <a:ext cx="4887913"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Lisa</a:t>
            </a:r>
            <a:endParaRPr lang="en-US" sz="1300" dirty="0"/>
          </a:p>
          <a:p>
            <a:pPr>
              <a:buSzPct val="25000"/>
            </a:pPr>
            <a:r>
              <a:rPr lang="en-US" sz="1300" dirty="0"/>
              <a:t>Here are the strategy recommendations under this best practice and the % of teams that said they were doing this on the baseline assessment already. </a:t>
            </a:r>
          </a:p>
          <a:p>
            <a:pPr marL="299209" indent="-299209">
              <a:buSzPct val="25000"/>
              <a:buFont typeface="Arial" panose="020B0604020202020204" pitchFamily="34" charset="0"/>
              <a:buChar char="•"/>
            </a:pPr>
            <a:r>
              <a:rPr lang="en-US" sz="1300" dirty="0"/>
              <a:t>Ensuring patients have access to STD screening regardless of ability to pay</a:t>
            </a:r>
          </a:p>
          <a:p>
            <a:pPr marL="299209" indent="-299209">
              <a:buSzPct val="25000"/>
              <a:buFont typeface="Arial" panose="020B0604020202020204" pitchFamily="34" charset="0"/>
              <a:buChar char="•"/>
            </a:pPr>
            <a:r>
              <a:rPr lang="en-US" sz="1300" dirty="0"/>
              <a:t>Charging all patients in accordance with Title X guidelines. This includes:</a:t>
            </a:r>
          </a:p>
          <a:p>
            <a:pPr marL="777943" lvl="1" indent="-299209">
              <a:buSzPct val="25000"/>
              <a:buFont typeface="Arial" panose="020B0604020202020204" pitchFamily="34" charset="0"/>
              <a:buChar char="•"/>
            </a:pPr>
            <a:r>
              <a:rPr lang="en-US" sz="1300" dirty="0"/>
              <a:t>Projects should not have a general policy of no fees for minors, or a schedule of fees for minors that is different from other populations. Eligibility for discounts must be based on the income of the minor.</a:t>
            </a:r>
          </a:p>
          <a:p>
            <a:pPr marL="777943" lvl="1" indent="-299209">
              <a:buSzPct val="25000"/>
              <a:buFont typeface="Arial" panose="020B0604020202020204" pitchFamily="34" charset="0"/>
              <a:buChar char="•"/>
            </a:pPr>
            <a:r>
              <a:rPr lang="en-US" sz="1300" dirty="0"/>
              <a:t>Clients whose documented income is at or below 100% of the Federal Poverty Level (FPL) must not be charged, although projects must bill all third parties authorized or legally obligated to pay for services; </a:t>
            </a:r>
          </a:p>
          <a:p>
            <a:pPr marL="777943" lvl="1" indent="-299209">
              <a:buSzPct val="25000"/>
              <a:buFont typeface="Arial" panose="020B0604020202020204" pitchFamily="34" charset="0"/>
              <a:buChar char="•"/>
            </a:pPr>
            <a:r>
              <a:rPr lang="en-US" sz="1300" dirty="0"/>
              <a:t>A schedule of discounts is required for individuals between 101% and 250% FPL; </a:t>
            </a:r>
          </a:p>
          <a:p>
            <a:pPr marL="777943" lvl="1" indent="-299209">
              <a:buSzPct val="25000"/>
              <a:buFont typeface="Arial" panose="020B0604020202020204" pitchFamily="34" charset="0"/>
              <a:buChar char="•"/>
            </a:pPr>
            <a:r>
              <a:rPr lang="en-US" sz="1300" dirty="0"/>
              <a:t>For families over 250% FPL, charges must be made in accordance with a fee schedule to recover the reasonable cost of providing services; </a:t>
            </a:r>
          </a:p>
          <a:p>
            <a:pPr marL="299209" indent="-299209">
              <a:buSzPct val="25000"/>
              <a:buFont typeface="Arial" panose="020B0604020202020204" pitchFamily="34" charset="0"/>
              <a:buChar char="•"/>
            </a:pPr>
            <a:r>
              <a:rPr lang="en-US" sz="1300" dirty="0"/>
              <a:t>Establishing options for confidential billing for minors and other patients who do not wish to use their insurance</a:t>
            </a:r>
          </a:p>
          <a:p>
            <a:pPr marL="299209" indent="-299209">
              <a:buSzPct val="25000"/>
              <a:buFont typeface="Arial" panose="020B0604020202020204" pitchFamily="34" charset="0"/>
              <a:buChar char="•"/>
            </a:pPr>
            <a:r>
              <a:rPr lang="en-US" sz="1300" dirty="0"/>
              <a:t>When possible, obtaining third-party reimbursement for patients with, or eligible for, third-party coverage such as private insurance, Medicaid, or Family Planning Benefit Program (FPBP)</a:t>
            </a:r>
          </a:p>
          <a:p>
            <a:pPr marL="299209" indent="-299209">
              <a:buSzPct val="25000"/>
              <a:buFont typeface="Arial" panose="020B0604020202020204" pitchFamily="34" charset="0"/>
              <a:buChar char="•"/>
            </a:pPr>
            <a:r>
              <a:rPr lang="en-US" sz="1300" dirty="0"/>
              <a:t>Routinely conducting quality assurance to ensure coding for chlamydia testing is accurate</a:t>
            </a:r>
          </a:p>
          <a:p>
            <a:pPr marL="299209" indent="-299209">
              <a:buSzPct val="25000"/>
              <a:buFont typeface="Arial" panose="020B0604020202020204" pitchFamily="34" charset="0"/>
              <a:buChar char="•"/>
            </a:pPr>
            <a:r>
              <a:rPr lang="en-US" sz="1300" dirty="0"/>
              <a:t>Providing insurance eligibility screening and application assistance for all patients identified as in need on site or by referral</a:t>
            </a:r>
          </a:p>
          <a:p>
            <a:pPr marL="299209" indent="-299209">
              <a:buSzPct val="25000"/>
              <a:buFont typeface="Arial" panose="020B0604020202020204" pitchFamily="34" charset="0"/>
              <a:buChar char="•"/>
            </a:pPr>
            <a:r>
              <a:rPr lang="en-US" sz="1300" dirty="0"/>
              <a:t>Developing strategies to pay for safety net screening services (for those without or not wanting to use their insurance coverage)</a:t>
            </a:r>
          </a:p>
          <a:p>
            <a:pPr marL="299209" indent="-299209">
              <a:buSzPct val="25000"/>
              <a:buFont typeface="Arial" panose="020B0604020202020204" pitchFamily="34" charset="0"/>
              <a:buChar char="•"/>
            </a:pPr>
            <a:r>
              <a:rPr lang="en-US" sz="1300" dirty="0"/>
              <a:t>Accessing other revenue including private and grant funding for chlamydia screening</a:t>
            </a:r>
          </a:p>
          <a:p>
            <a:pPr marL="299209" indent="-299209">
              <a:buSzPct val="25000"/>
              <a:buFont typeface="Arial" panose="020B0604020202020204" pitchFamily="34" charset="0"/>
              <a:buChar char="•"/>
            </a:pPr>
            <a:r>
              <a:rPr lang="en-US" sz="1300" dirty="0"/>
              <a:t>Informing patients about patient assistance programs</a:t>
            </a:r>
          </a:p>
          <a:p>
            <a:pPr marL="299209" indent="-299209">
              <a:buSzPct val="25000"/>
              <a:buFont typeface="Arial" panose="020B0604020202020204" pitchFamily="34" charset="0"/>
              <a:buChar char="•"/>
            </a:pPr>
            <a:endParaRPr lang="en-US" sz="1300" dirty="0"/>
          </a:p>
          <a:p>
            <a:pPr>
              <a:buSzPct val="25000"/>
            </a:pPr>
            <a:r>
              <a:rPr lang="en-US" sz="1300" dirty="0"/>
              <a:t>On the whole this seems like an area of </a:t>
            </a:r>
            <a:r>
              <a:rPr lang="en-US" sz="1300" dirty="0" err="1"/>
              <a:t>scrength</a:t>
            </a:r>
            <a:r>
              <a:rPr lang="en-US" sz="1300" dirty="0"/>
              <a:t>!</a:t>
            </a:r>
          </a:p>
          <a:p>
            <a:pPr>
              <a:buSzPct val="25000"/>
            </a:pPr>
            <a:endParaRPr lang="en-US" sz="1300" dirty="0"/>
          </a:p>
          <a:p>
            <a:pPr>
              <a:buSzPct val="25000"/>
            </a:pPr>
            <a:r>
              <a:rPr lang="en-US" sz="1300" dirty="0"/>
              <a:t>Now, I’m going to turn it over to Katie to help you start to prioritize which of these things to work on with each of your teams.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93969" indent="-305372" eaLnBrk="0" hangingPunct="0">
              <a:defRPr>
                <a:solidFill>
                  <a:schemeClr val="tx1"/>
                </a:solidFill>
                <a:latin typeface="Calibri" pitchFamily="34" charset="0"/>
                <a:cs typeface="Arial" charset="0"/>
              </a:defRPr>
            </a:lvl2pPr>
            <a:lvl3pPr marL="1221490" indent="-244298" eaLnBrk="0" hangingPunct="0">
              <a:defRPr>
                <a:solidFill>
                  <a:schemeClr val="tx1"/>
                </a:solidFill>
                <a:latin typeface="Calibri" pitchFamily="34" charset="0"/>
                <a:cs typeface="Arial" charset="0"/>
              </a:defRPr>
            </a:lvl3pPr>
            <a:lvl4pPr marL="1710086" indent="-244298" eaLnBrk="0" hangingPunct="0">
              <a:defRPr>
                <a:solidFill>
                  <a:schemeClr val="tx1"/>
                </a:solidFill>
                <a:latin typeface="Calibri" pitchFamily="34" charset="0"/>
                <a:cs typeface="Arial" charset="0"/>
              </a:defRPr>
            </a:lvl4pPr>
            <a:lvl5pPr marL="2198682" indent="-244298" eaLnBrk="0" hangingPunct="0">
              <a:defRPr>
                <a:solidFill>
                  <a:schemeClr val="tx1"/>
                </a:solidFill>
                <a:latin typeface="Calibri" pitchFamily="34" charset="0"/>
                <a:cs typeface="Arial" charset="0"/>
              </a:defRPr>
            </a:lvl5pPr>
            <a:lvl6pPr marL="2687278" indent="-244298" eaLnBrk="0" fontAlgn="base" hangingPunct="0">
              <a:spcBef>
                <a:spcPct val="0"/>
              </a:spcBef>
              <a:spcAft>
                <a:spcPct val="0"/>
              </a:spcAft>
              <a:defRPr>
                <a:solidFill>
                  <a:schemeClr val="tx1"/>
                </a:solidFill>
                <a:latin typeface="Calibri" pitchFamily="34" charset="0"/>
                <a:cs typeface="Arial" charset="0"/>
              </a:defRPr>
            </a:lvl6pPr>
            <a:lvl7pPr marL="3175874" indent="-244298" eaLnBrk="0" fontAlgn="base" hangingPunct="0">
              <a:spcBef>
                <a:spcPct val="0"/>
              </a:spcBef>
              <a:spcAft>
                <a:spcPct val="0"/>
              </a:spcAft>
              <a:defRPr>
                <a:solidFill>
                  <a:schemeClr val="tx1"/>
                </a:solidFill>
                <a:latin typeface="Calibri" pitchFamily="34" charset="0"/>
                <a:cs typeface="Arial" charset="0"/>
              </a:defRPr>
            </a:lvl7pPr>
            <a:lvl8pPr marL="3664470" indent="-244298" eaLnBrk="0" fontAlgn="base" hangingPunct="0">
              <a:spcBef>
                <a:spcPct val="0"/>
              </a:spcBef>
              <a:spcAft>
                <a:spcPct val="0"/>
              </a:spcAft>
              <a:defRPr>
                <a:solidFill>
                  <a:schemeClr val="tx1"/>
                </a:solidFill>
                <a:latin typeface="Calibri" pitchFamily="34" charset="0"/>
                <a:cs typeface="Arial" charset="0"/>
              </a:defRPr>
            </a:lvl8pPr>
            <a:lvl9pPr marL="4153067" indent="-244298"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buClr>
                <a:srgbClr val="000000"/>
              </a:buClr>
              <a:buSzPct val="25000"/>
            </a:pPr>
            <a:fld id="{4B3C0E7E-BE5E-46FC-946A-CF8C9D3C3186}" type="slidenum">
              <a:rPr lang="en-US" altLang="en-US" smtClean="0">
                <a:solidFill>
                  <a:srgbClr val="000000"/>
                </a:solidFill>
                <a:sym typeface="Calibri" pitchFamily="34" charset="0"/>
              </a:rPr>
              <a:pPr eaLnBrk="1" fontAlgn="base" hangingPunct="1">
                <a:spcBef>
                  <a:spcPct val="0"/>
                </a:spcBef>
                <a:spcAft>
                  <a:spcPct val="0"/>
                </a:spcAft>
                <a:buClr>
                  <a:srgbClr val="000000"/>
                </a:buClr>
                <a:buSzPct val="25000"/>
              </a:pPr>
              <a:t>23</a:t>
            </a:fld>
            <a:endParaRPr lang="en-US" altLang="en-US" smtClean="0">
              <a:solidFill>
                <a:srgbClr val="000000"/>
              </a:solidFill>
              <a:sym typeface="Calibri" pitchFamily="34" charset="0"/>
            </a:endParaRPr>
          </a:p>
        </p:txBody>
      </p:sp>
    </p:spTree>
    <p:extLst>
      <p:ext uri="{BB962C8B-B14F-4D97-AF65-F5344CB8AC3E}">
        <p14:creationId xmlns:p14="http://schemas.microsoft.com/office/powerpoint/2010/main" val="120254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Katie</a:t>
            </a:r>
          </a:p>
          <a:p>
            <a:pPr marL="179525" indent="-179525">
              <a:buFont typeface="Arial" panose="020B0604020202020204" pitchFamily="34" charset="0"/>
              <a:buChar char="•"/>
            </a:pPr>
            <a:r>
              <a:rPr lang="en-US" baseline="0" dirty="0" smtClean="0"/>
              <a:t>So we’ve had a chance to brainstorm some barriers to chlamydia screening in general, and to discuss some best practice recommendations highlighted in the change package. </a:t>
            </a:r>
          </a:p>
          <a:p>
            <a:pPr marL="179525" indent="-179525" defTabSz="957468">
              <a:buFont typeface="Arial" panose="020B0604020202020204" pitchFamily="34" charset="0"/>
              <a:buChar char="•"/>
              <a:defRPr/>
            </a:pPr>
            <a:r>
              <a:rPr lang="en-US" baseline="0" dirty="0" smtClean="0"/>
              <a:t>We now want to start thinking about what are the specific barriers at your site, and changes will be able to move the needle on your performance measures? </a:t>
            </a:r>
            <a:r>
              <a:rPr lang="en-US" sz="1300" dirty="0"/>
              <a:t>And, there are a lot of different ideas. So this activity will help you figure out, where do we start? </a:t>
            </a:r>
          </a:p>
          <a:p>
            <a:pPr marL="179525" indent="-179525">
              <a:buFont typeface="Arial" panose="020B0604020202020204" pitchFamily="34" charset="0"/>
              <a:buChar char="•"/>
            </a:pPr>
            <a:r>
              <a:rPr lang="en-US" dirty="0" smtClean="0"/>
              <a:t>We are going to hand out the baseline assessments that you completed.</a:t>
            </a:r>
            <a:r>
              <a:rPr lang="en-US" baseline="0" dirty="0" smtClean="0"/>
              <a:t> On the first 3 pages, you’ll see the answers to the checklist assessing implementation of best practice recommendations. We’ve bolded the ones you left unchecked, but we also encourage you to go through and think about each item and whether these practices are really happening 100% of the time for patients, or if there are potentially areas for improvement.</a:t>
            </a:r>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3114521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US" b="1" baseline="0" dirty="0" smtClean="0"/>
              <a:t>Katie</a:t>
            </a:r>
          </a:p>
          <a:p>
            <a:pPr marL="179525" indent="-179525" fontAlgn="base">
              <a:buFont typeface="Arial" panose="020B0604020202020204" pitchFamily="34" charset="0"/>
              <a:buChar char="•"/>
            </a:pPr>
            <a:r>
              <a:rPr lang="en-US" sz="1300" dirty="0"/>
              <a:t>We’re now going to do an Activity in our teams. </a:t>
            </a:r>
          </a:p>
          <a:p>
            <a:pPr marL="179525" indent="-179525" fontAlgn="base">
              <a:buFont typeface="Arial" panose="020B0604020202020204" pitchFamily="34" charset="0"/>
              <a:buChar char="•"/>
            </a:pPr>
            <a:r>
              <a:rPr lang="en-US" sz="1300" dirty="0"/>
              <a:t>So thinking about the barriers we brainstormed as a group, the change package, and with your baseline assessment, work as a team to brainstorm all of the things that are barriers contributing to your performance at the participating site. </a:t>
            </a:r>
          </a:p>
          <a:p>
            <a:pPr marL="179525" indent="-179525" fontAlgn="base">
              <a:buFont typeface="Arial" panose="020B0604020202020204" pitchFamily="34" charset="0"/>
              <a:buChar char="•"/>
            </a:pPr>
            <a:r>
              <a:rPr lang="en-US" sz="1300" dirty="0"/>
              <a:t>Plot all of these things on the prioritization worksheet (in your folder) in one of the four quadrants related to whether the barrier is difficult or easy to change, and whether it will have a high or low impact. </a:t>
            </a:r>
          </a:p>
          <a:p>
            <a:pPr marL="179525" indent="-179525" fontAlgn="base">
              <a:buFont typeface="Arial" panose="020B0604020202020204" pitchFamily="34" charset="0"/>
              <a:buChar char="•"/>
            </a:pPr>
            <a:r>
              <a:rPr lang="en-US" sz="1300" dirty="0"/>
              <a:t>Take 15 minutes or so to do that with your team now.</a:t>
            </a:r>
          </a:p>
          <a:p>
            <a:pPr lvl="0" rtl="0" fontAlgn="base"/>
            <a:endParaRPr lang="en-US" sz="1300" dirty="0"/>
          </a:p>
          <a:p>
            <a:pPr lvl="0" rtl="0" fontAlgn="base"/>
            <a:r>
              <a:rPr lang="en-US" sz="1300" dirty="0"/>
              <a:t>(15 minutes later)</a:t>
            </a:r>
          </a:p>
          <a:p>
            <a:pPr lvl="0" rtl="0" fontAlgn="base"/>
            <a:endParaRPr lang="en-US" sz="1300" dirty="0"/>
          </a:p>
          <a:p>
            <a:pPr marL="179525" indent="-179525" fontAlgn="base">
              <a:buFont typeface="Arial" panose="020B0604020202020204" pitchFamily="34" charset="0"/>
              <a:buChar char="•"/>
            </a:pPr>
            <a:r>
              <a:rPr lang="en-US" sz="1300" dirty="0"/>
              <a:t>OK, you should now have several ideas that could make a difference at your service site, in a variety of quadrants.</a:t>
            </a:r>
          </a:p>
          <a:p>
            <a:pPr marL="179525" indent="-179525" fontAlgn="base">
              <a:buFont typeface="Arial" panose="020B0604020202020204" pitchFamily="34" charset="0"/>
              <a:buChar char="•"/>
            </a:pPr>
            <a:r>
              <a:rPr lang="en-US" sz="1300" dirty="0"/>
              <a:t>Now we’ll think about where do we start? Choose a few things – 2 to 3 - that are high impact, and low effort that you can get started with - or ideas that you are particularly jazzed about - even if they are high impact high effort.</a:t>
            </a:r>
          </a:p>
          <a:p>
            <a:pPr marL="179525" indent="-179525" fontAlgn="base">
              <a:buFont typeface="Arial" panose="020B0604020202020204" pitchFamily="34" charset="0"/>
              <a:buChar char="•"/>
            </a:pPr>
            <a:r>
              <a:rPr lang="en-US" sz="1300" dirty="0"/>
              <a:t>Take a few minutes to select these 2-3 ideas, and highlight them on your sheet (so you know which you’ve selected). Then also write EACH idea on its own sticky note, which you’ll find on the table. (5 minutes)</a:t>
            </a:r>
          </a:p>
          <a:p>
            <a:pPr lvl="0" rtl="0" fontAlgn="base"/>
            <a:endParaRPr lang="en-US" sz="1300" dirty="0"/>
          </a:p>
          <a:p>
            <a:pPr marL="179525" indent="-179525" fontAlgn="base">
              <a:buFont typeface="Arial" panose="020B0604020202020204" pitchFamily="34" charset="0"/>
              <a:buChar char="•"/>
            </a:pPr>
            <a:r>
              <a:rPr lang="en-US" sz="1300" dirty="0"/>
              <a:t>Now, each team will read off their sticky notes and we will take the sticky and put it on our wall, organized by best practice area.  (10 minutes)</a:t>
            </a:r>
          </a:p>
          <a:p>
            <a:pPr lvl="0" rtl="0" fontAlgn="base"/>
            <a:endParaRPr lang="en-US" sz="1300" dirty="0"/>
          </a:p>
          <a:p>
            <a:pPr lvl="0" rtl="0" fontAlgn="base"/>
            <a:r>
              <a:rPr lang="en-US" sz="1300" b="1" dirty="0"/>
              <a:t>We’re now going to take a 10 minute break. </a:t>
            </a:r>
            <a:r>
              <a:rPr lang="en-US" sz="1300" dirty="0"/>
              <a:t>When you come back, you’ll see labels on the table according to best practice area. We’ll have the opportunity to talk across teams about some of the ideas you just prioritized. If you had ideas in multiple areas, may want to split up your team across multiple tables.</a:t>
            </a:r>
          </a:p>
          <a:p>
            <a:pPr lvl="0" rtl="0" fontAlgn="base"/>
            <a:endParaRPr lang="en-US" sz="1300" dirty="0"/>
          </a:p>
          <a:p>
            <a:pPr lvl="0" rtl="0" fontAlgn="base"/>
            <a:r>
              <a:rPr lang="en-US" sz="1300" dirty="0"/>
              <a:t>During break, JSI to put table tents with best practice on tables.</a:t>
            </a:r>
          </a:p>
        </p:txBody>
      </p:sp>
      <p:sp>
        <p:nvSpPr>
          <p:cNvPr id="4" name="Slide Number Placeholder 3"/>
          <p:cNvSpPr>
            <a:spLocks noGrp="1"/>
          </p:cNvSpPr>
          <p:nvPr>
            <p:ph type="sldNum" sz="quarter" idx="10"/>
          </p:nvPr>
        </p:nvSpPr>
        <p:spPr/>
        <p:txBody>
          <a:bodyPr/>
          <a:lstStyle/>
          <a:p>
            <a:fld id="{909E0D4A-E176-4E8F-9B57-59CC52585B21}" type="slidenum">
              <a:rPr lang="en-US" smtClean="0"/>
              <a:t>25</a:t>
            </a:fld>
            <a:endParaRPr lang="en-US"/>
          </a:p>
        </p:txBody>
      </p:sp>
    </p:spTree>
    <p:extLst>
      <p:ext uri="{BB962C8B-B14F-4D97-AF65-F5344CB8AC3E}">
        <p14:creationId xmlns:p14="http://schemas.microsoft.com/office/powerpoint/2010/main" val="1741190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r>
              <a:rPr lang="en-US" dirty="0" smtClean="0"/>
              <a:t> </a:t>
            </a:r>
          </a:p>
          <a:p>
            <a:pPr marL="179525" indent="-179525">
              <a:buFont typeface="Arial" panose="020B0604020202020204" pitchFamily="34" charset="0"/>
              <a:buChar char="•"/>
            </a:pPr>
            <a:r>
              <a:rPr lang="en-US" dirty="0" smtClean="0"/>
              <a:t>Now we’re going to get started with action planning and coming up with an approach to address the barriers at your service site. </a:t>
            </a:r>
          </a:p>
          <a:p>
            <a:pPr marL="179525" indent="-179525">
              <a:buFont typeface="Arial" panose="020B0604020202020204" pitchFamily="34" charset="0"/>
              <a:buChar char="•"/>
            </a:pPr>
            <a:r>
              <a:rPr lang="en-US" dirty="0" smtClean="0"/>
              <a:t>The learning collaborative is all about hearing from each other….so let’s start with that…</a:t>
            </a:r>
          </a:p>
          <a:p>
            <a:pPr marL="179525" indent="-179525">
              <a:buFont typeface="Arial" panose="020B0604020202020204" pitchFamily="34" charset="0"/>
              <a:buChar char="•"/>
            </a:pPr>
            <a:r>
              <a:rPr lang="en-US" dirty="0" smtClean="0"/>
              <a:t>30 </a:t>
            </a:r>
            <a:r>
              <a:rPr lang="en-US" dirty="0" err="1" smtClean="0"/>
              <a:t>mins</a:t>
            </a:r>
            <a:r>
              <a:rPr lang="en-US" dirty="0" smtClean="0"/>
              <a:t> - Cross group activity:  Teams who decided to work in the same best practice area of interest to get together and discuss your challenges, your action plan ideas, share strategies that have worked. Team members may break up across tables to discuss multiple best practice areas.</a:t>
            </a:r>
          </a:p>
          <a:p>
            <a:endParaRPr lang="en-US" dirty="0" smtClean="0"/>
          </a:p>
          <a:p>
            <a:pPr marL="179525" indent="-179525">
              <a:buFont typeface="Arial" panose="020B0604020202020204" pitchFamily="34" charset="0"/>
              <a:buChar char="•"/>
            </a:pPr>
            <a:r>
              <a:rPr lang="en-US" dirty="0" smtClean="0"/>
              <a:t>After: Hopefully you gained some new</a:t>
            </a:r>
            <a:r>
              <a:rPr lang="en-US" baseline="0" dirty="0" smtClean="0"/>
              <a:t> insight from talking to each other. </a:t>
            </a:r>
            <a:r>
              <a:rPr lang="en-US" b="1" baseline="0" dirty="0" smtClean="0"/>
              <a:t>W</a:t>
            </a:r>
            <a:r>
              <a:rPr lang="en-US" b="1" dirty="0" smtClean="0"/>
              <a:t>e’re now going to break for lunch for 1 hour. </a:t>
            </a:r>
            <a:r>
              <a:rPr lang="en-US" dirty="0" smtClean="0"/>
              <a:t>When we return, you’ll be working within your teams to develop an initial action</a:t>
            </a:r>
            <a:r>
              <a:rPr lang="en-US" baseline="0" dirty="0" smtClean="0"/>
              <a:t> plan – a living document that you’ll be implementing and updating over the course of the collaborative.</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26</a:t>
            </a:fld>
            <a:endParaRPr lang="en-US"/>
          </a:p>
        </p:txBody>
      </p:sp>
    </p:spTree>
    <p:extLst>
      <p:ext uri="{BB962C8B-B14F-4D97-AF65-F5344CB8AC3E}">
        <p14:creationId xmlns:p14="http://schemas.microsoft.com/office/powerpoint/2010/main" val="4023173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4" name="Shape 354"/>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Katie</a:t>
            </a:r>
            <a:r>
              <a:rPr lang="en-US" sz="1300" dirty="0"/>
              <a:t> </a:t>
            </a:r>
          </a:p>
          <a:p>
            <a:pPr marL="299209" indent="-299209">
              <a:buSzPct val="25000"/>
              <a:buFont typeface="Arial" panose="020B0604020202020204" pitchFamily="34" charset="0"/>
              <a:buChar char="•"/>
            </a:pPr>
            <a:r>
              <a:rPr lang="en-US" sz="1300" dirty="0"/>
              <a:t>The Performance Improvement </a:t>
            </a:r>
            <a:r>
              <a:rPr lang="en-US" sz="1300" dirty="0" err="1"/>
              <a:t>Collaborative’s</a:t>
            </a:r>
            <a:r>
              <a:rPr lang="en-US" sz="1300" dirty="0"/>
              <a:t> framework for QI is called the Model for Improvement (MFI). The model for improvement is an approach, made popular by the Institute for Healthcare Improvement (IHI).</a:t>
            </a:r>
          </a:p>
          <a:p>
            <a:pPr marL="299209" indent="-299209">
              <a:buSzPct val="25000"/>
              <a:buFont typeface="Arial" panose="020B0604020202020204" pitchFamily="34" charset="0"/>
              <a:buChar char="•"/>
            </a:pPr>
            <a:r>
              <a:rPr lang="en-US" sz="1300" dirty="0"/>
              <a:t>Who is familiar with this model already? How would you describe it?</a:t>
            </a:r>
          </a:p>
          <a:p>
            <a:pPr marL="299209" indent="-299209">
              <a:buSzPct val="25000"/>
              <a:buFont typeface="Arial" panose="020B0604020202020204" pitchFamily="34" charset="0"/>
              <a:buChar char="•"/>
            </a:pPr>
            <a:r>
              <a:rPr lang="en-US" sz="1300" dirty="0"/>
              <a:t>The model is based on a combination of three fundamental questions that drive all improvement: </a:t>
            </a:r>
            <a:endParaRPr sz="1300" dirty="0"/>
          </a:p>
          <a:p>
            <a:pPr marL="299209" indent="-299209">
              <a:buSzPct val="25000"/>
              <a:buFont typeface="Arial" panose="020B0604020202020204" pitchFamily="34" charset="0"/>
              <a:buChar char="•"/>
            </a:pPr>
            <a:r>
              <a:rPr lang="en-US" sz="1300" b="1" dirty="0"/>
              <a:t>What are we trying to accomplish? </a:t>
            </a:r>
          </a:p>
          <a:p>
            <a:pPr marL="299209" indent="-299209">
              <a:buSzPct val="25000"/>
              <a:buFont typeface="Arial" panose="020B0604020202020204" pitchFamily="34" charset="0"/>
              <a:buChar char="•"/>
            </a:pPr>
            <a:r>
              <a:rPr lang="en-US" sz="1300" b="1" dirty="0"/>
              <a:t>How will we know that a change is an improvement? </a:t>
            </a:r>
            <a:r>
              <a:rPr lang="en-US" sz="1300" dirty="0"/>
              <a:t>(i.e. what do we need in terms of measurement / data)</a:t>
            </a:r>
          </a:p>
          <a:p>
            <a:pPr marL="299209" indent="-299209">
              <a:buSzPct val="25000"/>
              <a:buFont typeface="Arial" panose="020B0604020202020204" pitchFamily="34" charset="0"/>
              <a:buChar char="•"/>
            </a:pPr>
            <a:r>
              <a:rPr lang="en-US" sz="1300" b="1" dirty="0"/>
              <a:t>What changes can we make that will result in improvement? </a:t>
            </a:r>
            <a:r>
              <a:rPr lang="en-US" sz="1300" dirty="0"/>
              <a:t>(what can you do about it?)</a:t>
            </a:r>
          </a:p>
          <a:p>
            <a:pPr>
              <a:buSzPct val="25000"/>
            </a:pPr>
            <a:endParaRPr sz="1300" dirty="0"/>
          </a:p>
          <a:p>
            <a:pPr marL="299209" indent="-299209">
              <a:buSzPct val="25000"/>
              <a:buFont typeface="Arial" panose="020B0604020202020204" pitchFamily="34" charset="0"/>
              <a:buChar char="•"/>
            </a:pPr>
            <a:r>
              <a:rPr lang="en-US" sz="1300" dirty="0"/>
              <a:t>The Model for Improvement is all about rapid cycle improvements. You’ll set an aim, think of ideas that you think will help you reach that aim, and then test them on a small scale. But it’s a guess – you think that if you make a change, it will result in an improvement. Plan-Do-Study-Act (PDSA) Cycles are a systematic way to test a change before implementing it system wide. Thinking on a small scale first can help you reduce the chance that you take things network wide when there are still kinks that need to be worked out. </a:t>
            </a:r>
          </a:p>
          <a:p>
            <a:pPr marL="299209" indent="-299209">
              <a:buSzPct val="25000"/>
              <a:buFont typeface="Arial" panose="020B0604020202020204" pitchFamily="34" charset="0"/>
              <a:buChar char="•"/>
            </a:pPr>
            <a:r>
              <a:rPr lang="en-US" sz="1300" dirty="0"/>
              <a:t>We’re going to talk about these three questions now in order, but just keep in mind that part of this being rapid cycle is that it’s not always a linear process. You might think of an idea, and in thinking of ideas might re-evaluate what you are trying to accomplish. But keeping these three questions in mind at all times can help ensure you’re continuously being critical and moving in the right direction.</a:t>
            </a:r>
          </a:p>
          <a:p>
            <a:pPr>
              <a:buSzPct val="25000"/>
            </a:pPr>
            <a:endParaRPr sz="1300" dirty="0"/>
          </a:p>
        </p:txBody>
      </p:sp>
      <p:sp>
        <p:nvSpPr>
          <p:cNvPr id="355" name="Shape 355"/>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27</a:t>
            </a:fld>
            <a:endParaRPr lang="en-US" sz="1300">
              <a:latin typeface="Calibri"/>
              <a:ea typeface="Calibri"/>
              <a:cs typeface="Calibri"/>
              <a:sym typeface="Calibri"/>
            </a:endParaRPr>
          </a:p>
        </p:txBody>
      </p:sp>
    </p:spTree>
    <p:extLst>
      <p:ext uri="{BB962C8B-B14F-4D97-AF65-F5344CB8AC3E}">
        <p14:creationId xmlns:p14="http://schemas.microsoft.com/office/powerpoint/2010/main" val="299706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8" name="Shape 368"/>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Katie</a:t>
            </a:r>
            <a:r>
              <a:rPr lang="en-US" sz="1300" dirty="0"/>
              <a:t> </a:t>
            </a:r>
          </a:p>
          <a:p>
            <a:pPr marL="299209" indent="-299209">
              <a:buSzPct val="25000"/>
              <a:buFont typeface="Arial" panose="020B0604020202020204" pitchFamily="34" charset="0"/>
              <a:buChar char="•"/>
            </a:pPr>
            <a:r>
              <a:rPr lang="en-US" sz="1300" dirty="0"/>
              <a:t>The first question: What are we trying to accomplish? What’s our objective?</a:t>
            </a:r>
          </a:p>
          <a:p>
            <a:pPr marL="299209" indent="-299209">
              <a:buSzPct val="25000"/>
              <a:buFont typeface="Arial" panose="020B0604020202020204" pitchFamily="34" charset="0"/>
              <a:buChar char="•"/>
            </a:pPr>
            <a:r>
              <a:rPr lang="en-US" sz="1300" dirty="0"/>
              <a:t>There are two parts of determining what you want to accomplish – the big picture goal on the performance measure, and then aim statements that break down the goal into smaller pieces. </a:t>
            </a:r>
          </a:p>
          <a:p>
            <a:pPr marL="299209" indent="-299209">
              <a:buSzPct val="25000"/>
              <a:buFont typeface="Arial" panose="020B0604020202020204" pitchFamily="34" charset="0"/>
              <a:buChar char="•"/>
            </a:pPr>
            <a:r>
              <a:rPr lang="en-US" sz="1300" dirty="0"/>
              <a:t>Identifying the 2-3 ideas before lunch using the prioritization matrix was the first step in figuring out what those small pieces might be that you can target, which will ultimately move the need on the performance measure. </a:t>
            </a:r>
          </a:p>
          <a:p>
            <a:pPr marL="299209" indent="-299209">
              <a:buSzPct val="25000"/>
              <a:buFont typeface="Arial" panose="020B0604020202020204" pitchFamily="34" charset="0"/>
              <a:buChar char="•"/>
            </a:pPr>
            <a:r>
              <a:rPr lang="en-US" sz="1300" dirty="0"/>
              <a:t>We’ll talk through setting a goal and writing an aim statement in just a few minutes. </a:t>
            </a:r>
          </a:p>
          <a:p>
            <a:pPr marL="299209" indent="-299209">
              <a:buSzPct val="25000"/>
              <a:buFont typeface="Arial" panose="020B0604020202020204" pitchFamily="34" charset="0"/>
              <a:buChar char="•"/>
            </a:pPr>
            <a:endParaRPr sz="1300" dirty="0"/>
          </a:p>
        </p:txBody>
      </p:sp>
      <p:sp>
        <p:nvSpPr>
          <p:cNvPr id="369" name="Shape 369"/>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28</a:t>
            </a:fld>
            <a:endParaRPr lang="en-US" sz="1300">
              <a:latin typeface="Calibri"/>
              <a:ea typeface="Calibri"/>
              <a:cs typeface="Calibri"/>
              <a:sym typeface="Calibri"/>
            </a:endParaRPr>
          </a:p>
        </p:txBody>
      </p:sp>
    </p:spTree>
    <p:extLst>
      <p:ext uri="{BB962C8B-B14F-4D97-AF65-F5344CB8AC3E}">
        <p14:creationId xmlns:p14="http://schemas.microsoft.com/office/powerpoint/2010/main" val="328526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2" name="Shape 382"/>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Katie</a:t>
            </a:r>
          </a:p>
          <a:p>
            <a:pPr marL="179525" indent="-179525">
              <a:buSzPct val="25000"/>
              <a:buFont typeface="Arial" panose="020B0604020202020204" pitchFamily="34" charset="0"/>
              <a:buChar char="•"/>
            </a:pPr>
            <a:r>
              <a:rPr lang="en-US" sz="1300" dirty="0"/>
              <a:t>The second question is – how will we know that a change is an improvement?</a:t>
            </a:r>
          </a:p>
          <a:p>
            <a:pPr marL="179525" indent="-179525">
              <a:buSzPct val="25000"/>
              <a:buFont typeface="Arial" panose="020B0604020202020204" pitchFamily="34" charset="0"/>
              <a:buChar char="•"/>
            </a:pPr>
            <a:r>
              <a:rPr lang="en-US" sz="1300" dirty="0"/>
              <a:t>It’s easy to make a change and check it off the list. Done! But did the change make a difference? Did it result in an improvement? Did it help to get you where you want to go? You might </a:t>
            </a:r>
            <a:r>
              <a:rPr lang="en-US" sz="1300" i="1" dirty="0"/>
              <a:t>think </a:t>
            </a:r>
            <a:r>
              <a:rPr lang="en-US" sz="1300" dirty="0"/>
              <a:t>it did, but how do you know for sure?  </a:t>
            </a:r>
          </a:p>
          <a:p>
            <a:pPr marL="179525" indent="-179525">
              <a:buSzPct val="25000"/>
              <a:buFont typeface="Arial" panose="020B0604020202020204" pitchFamily="34" charset="0"/>
              <a:buChar char="•"/>
            </a:pPr>
            <a:r>
              <a:rPr lang="en-US" sz="1300" dirty="0"/>
              <a:t>Data help separate what we think is happening from what is really happening and then establish a baseline and allow for periodic monitoring.  </a:t>
            </a:r>
          </a:p>
          <a:p>
            <a:pPr marL="179525" indent="-179525">
              <a:buSzPct val="25000"/>
              <a:buFont typeface="Arial" panose="020B0604020202020204" pitchFamily="34" charset="0"/>
              <a:buChar char="•"/>
            </a:pPr>
            <a:r>
              <a:rPr lang="en-US" sz="1300" dirty="0"/>
              <a:t>“data” can be: qualitative </a:t>
            </a:r>
            <a:r>
              <a:rPr lang="en-US" sz="1300" i="1" dirty="0"/>
              <a:t>or</a:t>
            </a:r>
            <a:r>
              <a:rPr lang="en-US" sz="1300" dirty="0"/>
              <a:t> quantitative – it may be large scale, or very small scale. It could be making tick-marks on the back of an envelope OR it could be the data from your EHR. Either way, you need some way of knowing if this change worked before you start changing clinical practice, administrative systems, EHR templates, etc.</a:t>
            </a:r>
          </a:p>
          <a:p>
            <a:pPr marL="179525" indent="-179525">
              <a:buSzPct val="25000"/>
              <a:buFont typeface="Arial" panose="020B0604020202020204" pitchFamily="34" charset="0"/>
              <a:buChar char="•"/>
            </a:pPr>
            <a:r>
              <a:rPr lang="en-US" sz="1300" dirty="0"/>
              <a:t>[Share Arizona’s story on LARC removals….without the data on why removals were happening, they would have taken a very different approach to “addressing the problem”]</a:t>
            </a:r>
          </a:p>
          <a:p>
            <a:pPr>
              <a:buSzPct val="25000"/>
            </a:pPr>
            <a:endParaRPr sz="1300" dirty="0"/>
          </a:p>
        </p:txBody>
      </p:sp>
      <p:sp>
        <p:nvSpPr>
          <p:cNvPr id="383" name="Shape 383"/>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29</a:t>
            </a:fld>
            <a:endParaRPr lang="en-US" sz="1300">
              <a:latin typeface="Calibri"/>
              <a:ea typeface="Calibri"/>
              <a:cs typeface="Calibri"/>
              <a:sym typeface="Calibri"/>
            </a:endParaRPr>
          </a:p>
        </p:txBody>
      </p:sp>
    </p:spTree>
    <p:extLst>
      <p:ext uri="{BB962C8B-B14F-4D97-AF65-F5344CB8AC3E}">
        <p14:creationId xmlns:p14="http://schemas.microsoft.com/office/powerpoint/2010/main" val="197198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pPr>
              <a:buSzPct val="25000"/>
            </a:pPr>
            <a:r>
              <a:rPr lang="en-US" sz="1300" b="1" dirty="0"/>
              <a:t>Katie</a:t>
            </a:r>
            <a:r>
              <a:rPr lang="en-US" sz="1300" dirty="0"/>
              <a:t> </a:t>
            </a:r>
          </a:p>
          <a:p>
            <a:pPr marL="179525" indent="-179525">
              <a:buSzPct val="25000"/>
              <a:buFont typeface="Arial" panose="020B0604020202020204" pitchFamily="34" charset="0"/>
              <a:buChar char="•"/>
            </a:pPr>
            <a:r>
              <a:rPr lang="en-US" sz="1300" dirty="0"/>
              <a:t>Has anyone in the room participated in a learning collaborative before? If so, what was it, and how do these expectations jive with your experience?</a:t>
            </a:r>
          </a:p>
          <a:p>
            <a:pPr marL="179525" indent="-179525">
              <a:buSzPct val="25000"/>
              <a:buFont typeface="Arial" panose="020B0604020202020204" pitchFamily="34" charset="0"/>
              <a:buChar char="•"/>
            </a:pPr>
            <a:r>
              <a:rPr lang="en-US" sz="1300" dirty="0"/>
              <a:t>Whether you’ve participated in a learning collaborative, community of practice, or peer learning network – What do you hope the group to commit to for our time together that would best support you in staying engaged?</a:t>
            </a:r>
          </a:p>
          <a:p>
            <a:pPr marL="179525" indent="-179525">
              <a:buSzPct val="25000"/>
              <a:buFont typeface="Arial" panose="020B0604020202020204" pitchFamily="34" charset="0"/>
              <a:buChar char="•"/>
            </a:pPr>
            <a:r>
              <a:rPr lang="en-US" sz="1300" dirty="0"/>
              <a:t>We hope to foster trust among the group so you can be vulnerable to share areas where you may be struggling because we don’t have all the answers but the group together is a more likely resource for helping solve issues than individually. </a:t>
            </a:r>
          </a:p>
          <a:p>
            <a:pPr marL="179525" indent="-179525">
              <a:buSzPct val="25000"/>
              <a:buFont typeface="Arial" panose="020B0604020202020204" pitchFamily="34" charset="0"/>
              <a:buChar char="•"/>
            </a:pPr>
            <a:r>
              <a:rPr lang="en-US" sz="1300" dirty="0"/>
              <a:t>In our experience, where there is trust and willingness to share, we can be really effective as a group in driving performance.</a:t>
            </a:r>
          </a:p>
          <a:p>
            <a:endParaRPr lang="en-US" sz="1300" dirty="0"/>
          </a:p>
        </p:txBody>
      </p:sp>
      <p:sp>
        <p:nvSpPr>
          <p:cNvPr id="200" name="Shape 20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83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5" name="Shape 395"/>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dirty="0"/>
              <a:t>Katie </a:t>
            </a:r>
          </a:p>
          <a:p>
            <a:pPr marL="299209" indent="-299209">
              <a:buSzPct val="25000"/>
              <a:buFont typeface="Arial" panose="020B0604020202020204" pitchFamily="34" charset="0"/>
              <a:buChar char="•"/>
            </a:pPr>
            <a:r>
              <a:rPr lang="en-US" sz="1300" dirty="0"/>
              <a:t>So, finally, What changes can we make that will result in improvement? What can be done?</a:t>
            </a:r>
          </a:p>
          <a:p>
            <a:pPr marL="299209" indent="-299209">
              <a:buSzPct val="25000"/>
              <a:buFont typeface="Arial" panose="020B0604020202020204" pitchFamily="34" charset="0"/>
              <a:buChar char="•"/>
            </a:pPr>
            <a:r>
              <a:rPr lang="en-US" sz="1300" dirty="0"/>
              <a:t>It’s important to identify the root cause of a barrier – whether it relates back to administrative systems, provider behavior, financial processes, etc. but the deeper you go, the greater impact your change is likely to have. Figure out what needs to be done to make a change.</a:t>
            </a:r>
          </a:p>
          <a:p>
            <a:pPr marL="299209" indent="-299209">
              <a:buSzPct val="25000"/>
              <a:buFont typeface="Arial" panose="020B0604020202020204" pitchFamily="34" charset="0"/>
              <a:buChar char="•"/>
            </a:pPr>
            <a:r>
              <a:rPr lang="en-US" sz="1300" dirty="0"/>
              <a:t>This is why the question about data comes before the question on “what changes can you make” – because it’s </a:t>
            </a:r>
            <a:r>
              <a:rPr lang="en-US" sz="1300" b="1" dirty="0"/>
              <a:t>what you want to see happen, i.e. what the data will show,</a:t>
            </a:r>
            <a:r>
              <a:rPr lang="en-US" sz="1300" dirty="0"/>
              <a:t> that should help inform the changes you select. </a:t>
            </a:r>
          </a:p>
          <a:p>
            <a:pPr marL="299209" indent="-299209">
              <a:buSzPct val="25000"/>
              <a:buFont typeface="Arial" panose="020B0604020202020204" pitchFamily="34" charset="0"/>
              <a:buChar char="•"/>
            </a:pPr>
            <a:endParaRPr sz="1300" dirty="0"/>
          </a:p>
          <a:p>
            <a:pPr marL="299209" indent="-299209">
              <a:buSzPct val="25000"/>
              <a:buFont typeface="Arial" panose="020B0604020202020204" pitchFamily="34" charset="0"/>
              <a:buChar char="•"/>
            </a:pPr>
            <a:endParaRPr sz="1300" dirty="0"/>
          </a:p>
        </p:txBody>
      </p:sp>
      <p:sp>
        <p:nvSpPr>
          <p:cNvPr id="396" name="Shape 396"/>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30</a:t>
            </a:fld>
            <a:endParaRPr lang="en-US" sz="1300">
              <a:latin typeface="Calibri"/>
              <a:ea typeface="Calibri"/>
              <a:cs typeface="Calibri"/>
              <a:sym typeface="Calibri"/>
            </a:endParaRPr>
          </a:p>
        </p:txBody>
      </p:sp>
    </p:spTree>
    <p:extLst>
      <p:ext uri="{BB962C8B-B14F-4D97-AF65-F5344CB8AC3E}">
        <p14:creationId xmlns:p14="http://schemas.microsoft.com/office/powerpoint/2010/main" val="2667934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9" name="Shape 409"/>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ea typeface="Times New Roman"/>
                <a:cs typeface="Times New Roman"/>
                <a:sym typeface="Times New Roman"/>
              </a:rPr>
              <a:t>Katie </a:t>
            </a:r>
          </a:p>
          <a:p>
            <a:pPr marL="299209" indent="-299209">
              <a:buSzPct val="25000"/>
              <a:buFont typeface="Arial" panose="020B0604020202020204" pitchFamily="34" charset="0"/>
              <a:buChar char="•"/>
            </a:pPr>
            <a:r>
              <a:rPr lang="en-US" sz="1300" dirty="0">
                <a:latin typeface="+mj-lt"/>
                <a:ea typeface="Times New Roman"/>
                <a:cs typeface="Times New Roman"/>
                <a:sym typeface="Times New Roman"/>
              </a:rPr>
              <a:t>Ok but as we said, this is rapid cycle, small changes. And your ideas are guesses on what you think might drive improvement. Your solution or change is really just a hypothesis. How do you know for sure that it will make a difference? Test it and start small! Start with one patient, with just one provider, on one day, etc….before you make changes that involve larger systems and staff, etc. You wan to be sure that this will work!</a:t>
            </a:r>
          </a:p>
          <a:p>
            <a:pPr marL="299209" indent="-299209">
              <a:buSzPct val="25000"/>
              <a:buFont typeface="Arial" panose="020B0604020202020204" pitchFamily="34" charset="0"/>
              <a:buChar char="•"/>
            </a:pPr>
            <a:endParaRPr sz="1300" dirty="0">
              <a:latin typeface="+mj-lt"/>
              <a:ea typeface="Times New Roman"/>
              <a:cs typeface="Times New Roman"/>
              <a:sym typeface="Times New Roman"/>
            </a:endParaRPr>
          </a:p>
          <a:p>
            <a:pPr marL="299209" indent="-299209">
              <a:buSzPct val="25000"/>
              <a:buFont typeface="Arial" panose="020B0604020202020204" pitchFamily="34" charset="0"/>
              <a:buChar char="•"/>
            </a:pPr>
            <a:r>
              <a:rPr lang="en-US" sz="1300" dirty="0">
                <a:latin typeface="+mj-lt"/>
                <a:ea typeface="Times New Roman"/>
                <a:cs typeface="Times New Roman"/>
                <a:sym typeface="Times New Roman"/>
              </a:rPr>
              <a:t>PDSA helps you to plan accordingly and ensure that you’re testing your change in a documented and deliberate way so that you can easily evaluate its impact.</a:t>
            </a:r>
          </a:p>
          <a:p>
            <a:pPr marL="299209" indent="-299209">
              <a:buSzPct val="25000"/>
              <a:buFont typeface="Arial" panose="020B0604020202020204" pitchFamily="34" charset="0"/>
              <a:buChar char="•"/>
            </a:pPr>
            <a:endParaRPr sz="1300" b="1" dirty="0">
              <a:latin typeface="+mj-lt"/>
              <a:ea typeface="Times New Roman"/>
              <a:cs typeface="Times New Roman"/>
              <a:sym typeface="Times New Roman"/>
            </a:endParaRPr>
          </a:p>
          <a:p>
            <a:pPr marL="299209" indent="-299209">
              <a:buSzPct val="25000"/>
              <a:buFont typeface="Arial" panose="020B0604020202020204" pitchFamily="34" charset="0"/>
              <a:buChar char="•"/>
            </a:pPr>
            <a:r>
              <a:rPr lang="en-US" sz="1300" dirty="0">
                <a:latin typeface="+mj-lt"/>
                <a:ea typeface="Times New Roman"/>
                <a:cs typeface="Times New Roman"/>
                <a:sym typeface="Times New Roman"/>
              </a:rPr>
              <a:t>First, PLAN: </a:t>
            </a:r>
            <a:r>
              <a:rPr lang="en-US" sz="1300" dirty="0">
                <a:solidFill>
                  <a:srgbClr val="336600"/>
                </a:solidFill>
                <a:latin typeface="+mj-lt"/>
              </a:rPr>
              <a:t>“What’s happening now? What will happen if we try something different?”</a:t>
            </a:r>
          </a:p>
          <a:p>
            <a:pPr marL="299209" indent="-299209">
              <a:buSzPct val="25000"/>
              <a:buFont typeface="Arial" panose="020B0604020202020204" pitchFamily="34" charset="0"/>
              <a:buChar char="•"/>
            </a:pPr>
            <a:r>
              <a:rPr lang="en-US" sz="1300" dirty="0">
                <a:solidFill>
                  <a:srgbClr val="336600"/>
                </a:solidFill>
                <a:latin typeface="+mj-lt"/>
              </a:rPr>
              <a:t>Then, DO: “Let’s try it!”</a:t>
            </a:r>
          </a:p>
          <a:p>
            <a:pPr marL="299209" indent="-299209">
              <a:buSzPct val="25000"/>
              <a:buFont typeface="Arial" panose="020B0604020202020204" pitchFamily="34" charset="0"/>
              <a:buChar char="•"/>
            </a:pPr>
            <a:r>
              <a:rPr lang="en-US" sz="1300" dirty="0">
                <a:solidFill>
                  <a:srgbClr val="336600"/>
                </a:solidFill>
                <a:latin typeface="+mj-lt"/>
              </a:rPr>
              <a:t>Next you STUDY: “Did it work?”</a:t>
            </a:r>
          </a:p>
          <a:p>
            <a:pPr marL="299209" indent="-299209">
              <a:buSzPct val="25000"/>
              <a:buFont typeface="Arial" panose="020B0604020202020204" pitchFamily="34" charset="0"/>
              <a:buChar char="•"/>
            </a:pPr>
            <a:r>
              <a:rPr lang="en-US" sz="1300" dirty="0">
                <a:solidFill>
                  <a:srgbClr val="336600"/>
                </a:solidFill>
                <a:latin typeface="+mj-lt"/>
              </a:rPr>
              <a:t>Finally, ACT: “What’s next?”</a:t>
            </a:r>
          </a:p>
          <a:p>
            <a:pPr marL="299209" indent="-299209">
              <a:buSzPct val="25000"/>
              <a:buFont typeface="Arial" panose="020B0604020202020204" pitchFamily="34" charset="0"/>
              <a:buChar char="•"/>
            </a:pPr>
            <a:endParaRPr sz="1300" dirty="0">
              <a:latin typeface="+mj-lt"/>
            </a:endParaRPr>
          </a:p>
          <a:p>
            <a:pPr marL="299209" indent="-299209">
              <a:buSzPct val="25000"/>
              <a:buFont typeface="Arial" panose="020B0604020202020204" pitchFamily="34" charset="0"/>
              <a:buChar char="•"/>
            </a:pPr>
            <a:endParaRPr sz="1300" dirty="0">
              <a:latin typeface="+mj-lt"/>
            </a:endParaRPr>
          </a:p>
        </p:txBody>
      </p:sp>
      <p:sp>
        <p:nvSpPr>
          <p:cNvPr id="410" name="Shape 410"/>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31</a:t>
            </a:fld>
            <a:endParaRPr lang="en-US" sz="1300">
              <a:latin typeface="Calibri"/>
              <a:ea typeface="Calibri"/>
              <a:cs typeface="Calibri"/>
              <a:sym typeface="Calibri"/>
            </a:endParaRPr>
          </a:p>
        </p:txBody>
      </p:sp>
    </p:spTree>
    <p:extLst>
      <p:ext uri="{BB962C8B-B14F-4D97-AF65-F5344CB8AC3E}">
        <p14:creationId xmlns:p14="http://schemas.microsoft.com/office/powerpoint/2010/main" val="3516614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4" name="Shape 424"/>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r>
              <a:rPr lang="en-US" sz="1300" dirty="0">
                <a:latin typeface="+mj-lt"/>
              </a:rPr>
              <a:t> </a:t>
            </a:r>
          </a:p>
          <a:p>
            <a:pPr marL="299209" indent="-299209">
              <a:buSzPct val="25000"/>
              <a:buFont typeface="Arial" panose="020B0604020202020204" pitchFamily="34" charset="0"/>
              <a:buChar char="•"/>
            </a:pPr>
            <a:r>
              <a:rPr lang="en-US" sz="1300" dirty="0">
                <a:latin typeface="+mj-lt"/>
              </a:rPr>
              <a:t>We’ll be working through this process this afternoon, but to break down each of these steps:</a:t>
            </a:r>
          </a:p>
          <a:p>
            <a:pPr marL="299209" indent="-299209">
              <a:buSzPct val="25000"/>
              <a:buFont typeface="Arial" panose="020B0604020202020204" pitchFamily="34" charset="0"/>
              <a:buChar char="•"/>
            </a:pPr>
            <a:r>
              <a:rPr lang="en-US" sz="1300" dirty="0">
                <a:latin typeface="+mj-lt"/>
              </a:rPr>
              <a:t>Plan: Some people say it should be called, “Plan, Plan, Plan, Plan, Do, Study, Act”</a:t>
            </a:r>
          </a:p>
          <a:p>
            <a:pPr marL="299209" indent="-299209">
              <a:buSzPct val="25000"/>
              <a:buFont typeface="Arial" panose="020B0604020202020204" pitchFamily="34" charset="0"/>
              <a:buChar char="•"/>
            </a:pPr>
            <a:r>
              <a:rPr lang="en-US" sz="1300" dirty="0">
                <a:latin typeface="+mj-lt"/>
              </a:rPr>
              <a:t>Planning is the most important and most involved step: </a:t>
            </a:r>
          </a:p>
          <a:p>
            <a:pPr marL="777943" lvl="1" indent="-299209">
              <a:buSzPct val="25000"/>
              <a:buFont typeface="Arial" panose="020B0604020202020204" pitchFamily="34" charset="0"/>
              <a:buChar char="•"/>
            </a:pPr>
            <a:r>
              <a:rPr lang="en-US" sz="1300" dirty="0">
                <a:latin typeface="+mj-lt"/>
              </a:rPr>
              <a:t>Clarify objective</a:t>
            </a:r>
          </a:p>
          <a:p>
            <a:pPr marL="777943" lvl="1" indent="-299209">
              <a:buSzPct val="25000"/>
              <a:buFont typeface="Arial" panose="020B0604020202020204" pitchFamily="34" charset="0"/>
              <a:buChar char="•"/>
            </a:pPr>
            <a:r>
              <a:rPr lang="en-US" sz="1300" dirty="0">
                <a:latin typeface="+mj-lt"/>
              </a:rPr>
              <a:t>Predict outcome</a:t>
            </a:r>
          </a:p>
          <a:p>
            <a:pPr marL="777943" lvl="1" indent="-299209">
              <a:buSzPct val="25000"/>
              <a:buFont typeface="Arial" panose="020B0604020202020204" pitchFamily="34" charset="0"/>
              <a:buChar char="•"/>
            </a:pPr>
            <a:r>
              <a:rPr lang="en-US" sz="1300" dirty="0">
                <a:latin typeface="+mj-lt"/>
              </a:rPr>
              <a:t>Identify steps: data, who, what, when, how</a:t>
            </a:r>
          </a:p>
          <a:p>
            <a:pPr marL="478734" lvl="1">
              <a:buSzPct val="25000"/>
            </a:pPr>
            <a:endParaRPr sz="1300" dirty="0">
              <a:latin typeface="+mj-lt"/>
            </a:endParaRPr>
          </a:p>
        </p:txBody>
      </p:sp>
      <p:sp>
        <p:nvSpPr>
          <p:cNvPr id="425" name="Shape 425"/>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32</a:t>
            </a:fld>
            <a:endParaRPr lang="en-US" sz="1300">
              <a:latin typeface="Calibri"/>
              <a:ea typeface="Calibri"/>
              <a:cs typeface="Calibri"/>
              <a:sym typeface="Calibri"/>
            </a:endParaRPr>
          </a:p>
        </p:txBody>
      </p:sp>
    </p:spTree>
    <p:extLst>
      <p:ext uri="{BB962C8B-B14F-4D97-AF65-F5344CB8AC3E}">
        <p14:creationId xmlns:p14="http://schemas.microsoft.com/office/powerpoint/2010/main" val="3225880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3" name="Shape 433"/>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p>
          <a:p>
            <a:pPr marL="179525" indent="-179525">
              <a:buSzPct val="25000"/>
              <a:buFont typeface="Arial" panose="020B0604020202020204" pitchFamily="34" charset="0"/>
              <a:buChar char="•"/>
            </a:pPr>
            <a:r>
              <a:rPr lang="en-US" sz="1300" dirty="0">
                <a:latin typeface="+mj-lt"/>
              </a:rPr>
              <a:t>Do: try it</a:t>
            </a:r>
          </a:p>
          <a:p>
            <a:pPr marL="179525" indent="-179525">
              <a:buSzPct val="25000"/>
              <a:buFont typeface="Arial" panose="020B0604020202020204" pitchFamily="34" charset="0"/>
              <a:buChar char="•"/>
            </a:pPr>
            <a:r>
              <a:rPr lang="en-US" sz="1300" dirty="0">
                <a:latin typeface="+mj-lt"/>
              </a:rPr>
              <a:t>But try it SMALL first</a:t>
            </a:r>
          </a:p>
          <a:p>
            <a:pPr marL="179525" indent="-179525">
              <a:buSzPct val="25000"/>
              <a:buFont typeface="Arial" panose="020B0604020202020204" pitchFamily="34" charset="0"/>
              <a:buChar char="•"/>
            </a:pPr>
            <a:r>
              <a:rPr lang="en-US" sz="1300" dirty="0">
                <a:latin typeface="+mj-lt"/>
              </a:rPr>
              <a:t>And we really mean small….</a:t>
            </a:r>
            <a:r>
              <a:rPr lang="en-US" sz="1300" dirty="0">
                <a:latin typeface="+mj-lt"/>
                <a:ea typeface="Times New Roman"/>
                <a:cs typeface="Times New Roman"/>
                <a:sym typeface="Times New Roman"/>
              </a:rPr>
              <a:t> The starting small is important. All of you are probably very familiar with change fatigue in your service sites. And what you want to make sure is that you’re not just one more person coming in with grand ideas for changes that should be made. Really fine-tuning the change on a small level can demonstrate to staff that you’re committed to getting this right before causing all sorts of disruptions.</a:t>
            </a:r>
          </a:p>
          <a:p>
            <a:pPr marL="179525" indent="-179525">
              <a:buSzPct val="25000"/>
              <a:buFont typeface="Arial" panose="020B0604020202020204" pitchFamily="34" charset="0"/>
              <a:buChar char="•"/>
            </a:pPr>
            <a:r>
              <a:rPr lang="en-US" sz="1300" dirty="0">
                <a:latin typeface="+mj-lt"/>
              </a:rPr>
              <a:t>Your early PDSA Cycles aim to give you information – and, as we saw, sometimes one patient can give you the information you need. This is just a first step – you won’t stop here – but it is the way to start.</a:t>
            </a:r>
          </a:p>
          <a:p>
            <a:pPr marL="179525" indent="-179525">
              <a:buSzPct val="25000"/>
              <a:buFont typeface="Arial" panose="020B0604020202020204" pitchFamily="34" charset="0"/>
              <a:buChar char="•"/>
            </a:pPr>
            <a:r>
              <a:rPr lang="en-US" sz="1300" dirty="0">
                <a:latin typeface="+mj-lt"/>
              </a:rPr>
              <a:t>Here’s a tip.  When you’re working with your team to design a test, listen to what people suggest as the time frame.  Then, move down two levels.</a:t>
            </a:r>
          </a:p>
          <a:p>
            <a:pPr marL="179525" indent="-179525">
              <a:buSzPct val="25000"/>
              <a:buFont typeface="Arial" panose="020B0604020202020204" pitchFamily="34" charset="0"/>
              <a:buChar char="•"/>
            </a:pPr>
            <a:r>
              <a:rPr lang="en-US" sz="1300" dirty="0">
                <a:latin typeface="+mj-lt"/>
              </a:rPr>
              <a:t>If you hear quarters…Ask what test can we do by the end of next week?</a:t>
            </a:r>
          </a:p>
          <a:p>
            <a:pPr marL="179525" indent="-179525">
              <a:buSzPct val="25000"/>
              <a:buFont typeface="Arial" panose="020B0604020202020204" pitchFamily="34" charset="0"/>
              <a:buChar char="•"/>
            </a:pPr>
            <a:r>
              <a:rPr lang="en-US" sz="1300" dirty="0">
                <a:latin typeface="+mj-lt"/>
              </a:rPr>
              <a:t>If you hear weeks, ask what we can do in the next hours.  </a:t>
            </a:r>
          </a:p>
          <a:p>
            <a:pPr marL="179525" indent="-179525">
              <a:buSzPct val="25000"/>
              <a:buFont typeface="Arial" panose="020B0604020202020204" pitchFamily="34" charset="0"/>
              <a:buChar char="•"/>
            </a:pPr>
            <a:r>
              <a:rPr lang="en-US" sz="1300" dirty="0">
                <a:latin typeface="+mj-lt"/>
              </a:rPr>
              <a:t>The point is to get moving, to try something out.  You’ll never make a change if you don’t….actually make a change. </a:t>
            </a:r>
          </a:p>
          <a:p>
            <a:pPr marL="179525" indent="-179525">
              <a:buSzPct val="25000"/>
              <a:buFont typeface="Arial" panose="020B0604020202020204" pitchFamily="34" charset="0"/>
              <a:buChar char="•"/>
            </a:pPr>
            <a:endParaRPr sz="1300" dirty="0">
              <a:latin typeface="+mj-lt"/>
            </a:endParaRPr>
          </a:p>
        </p:txBody>
      </p:sp>
      <p:sp>
        <p:nvSpPr>
          <p:cNvPr id="434" name="Shape 434"/>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33</a:t>
            </a:fld>
            <a:endParaRPr lang="en-US" sz="1300">
              <a:latin typeface="Calibri"/>
              <a:ea typeface="Calibri"/>
              <a:cs typeface="Calibri"/>
              <a:sym typeface="Calibri"/>
            </a:endParaRPr>
          </a:p>
        </p:txBody>
      </p:sp>
    </p:spTree>
    <p:extLst>
      <p:ext uri="{BB962C8B-B14F-4D97-AF65-F5344CB8AC3E}">
        <p14:creationId xmlns:p14="http://schemas.microsoft.com/office/powerpoint/2010/main" val="1653745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2" name="Shape 442"/>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p>
          <a:p>
            <a:pPr marL="299209" indent="-299209">
              <a:buSzPct val="25000"/>
              <a:buFont typeface="Arial" panose="020B0604020202020204" pitchFamily="34" charset="0"/>
              <a:buChar char="•"/>
            </a:pPr>
            <a:r>
              <a:rPr lang="en-US" sz="1300" dirty="0">
                <a:latin typeface="+mj-lt"/>
              </a:rPr>
              <a:t>Now study – What happened? Did it work? </a:t>
            </a:r>
          </a:p>
          <a:p>
            <a:pPr marL="299209" indent="-299209">
              <a:buSzPct val="25000"/>
              <a:buFont typeface="Arial" panose="020B0604020202020204" pitchFamily="34" charset="0"/>
              <a:buChar char="•"/>
            </a:pPr>
            <a:r>
              <a:rPr lang="en-US" sz="1300" dirty="0">
                <a:latin typeface="+mj-lt"/>
              </a:rPr>
              <a:t>Look at your data: both qualitative and quantitative </a:t>
            </a:r>
          </a:p>
          <a:p>
            <a:pPr marL="299209" indent="-299209">
              <a:buSzPct val="25000"/>
              <a:buFont typeface="Arial" panose="020B0604020202020204" pitchFamily="34" charset="0"/>
              <a:buChar char="•"/>
            </a:pPr>
            <a:r>
              <a:rPr lang="en-US" sz="1300" dirty="0">
                <a:latin typeface="+mj-lt"/>
              </a:rPr>
              <a:t>Front desk staff input etc. </a:t>
            </a:r>
          </a:p>
          <a:p>
            <a:pPr>
              <a:buSzPct val="25000"/>
            </a:pPr>
            <a:endParaRPr sz="1300" dirty="0">
              <a:latin typeface="+mj-lt"/>
            </a:endParaRPr>
          </a:p>
        </p:txBody>
      </p:sp>
      <p:sp>
        <p:nvSpPr>
          <p:cNvPr id="443" name="Shape 443"/>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34</a:t>
            </a:fld>
            <a:endParaRPr lang="en-US" sz="1300">
              <a:latin typeface="Calibri"/>
              <a:ea typeface="Calibri"/>
              <a:cs typeface="Calibri"/>
              <a:sym typeface="Calibri"/>
            </a:endParaRPr>
          </a:p>
        </p:txBody>
      </p:sp>
    </p:spTree>
    <p:extLst>
      <p:ext uri="{BB962C8B-B14F-4D97-AF65-F5344CB8AC3E}">
        <p14:creationId xmlns:p14="http://schemas.microsoft.com/office/powerpoint/2010/main" val="3999399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1" name="Shape 451"/>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p>
          <a:p>
            <a:pPr marL="179525" indent="-179525">
              <a:buSzPct val="25000"/>
              <a:buFont typeface="Arial" panose="020B0604020202020204" pitchFamily="34" charset="0"/>
              <a:buChar char="•"/>
            </a:pPr>
            <a:r>
              <a:rPr lang="en-US" sz="1300" dirty="0">
                <a:latin typeface="+mj-lt"/>
              </a:rPr>
              <a:t>Finally - Use your data to determine if you are going to: Adopt, Abandon, or Adapt - </a:t>
            </a:r>
          </a:p>
          <a:p>
            <a:pPr marL="179525" indent="-179525">
              <a:buSzPct val="25000"/>
              <a:buFont typeface="Arial" panose="020B0604020202020204" pitchFamily="34" charset="0"/>
              <a:buChar char="•"/>
            </a:pPr>
            <a:endParaRPr sz="1300" dirty="0">
              <a:latin typeface="+mj-lt"/>
            </a:endParaRPr>
          </a:p>
        </p:txBody>
      </p:sp>
      <p:sp>
        <p:nvSpPr>
          <p:cNvPr id="452" name="Shape 452"/>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35</a:t>
            </a:fld>
            <a:endParaRPr lang="en-US" sz="1300">
              <a:latin typeface="Calibri"/>
              <a:ea typeface="Calibri"/>
              <a:cs typeface="Calibri"/>
              <a:sym typeface="Calibri"/>
            </a:endParaRPr>
          </a:p>
        </p:txBody>
      </p:sp>
    </p:spTree>
    <p:extLst>
      <p:ext uri="{BB962C8B-B14F-4D97-AF65-F5344CB8AC3E}">
        <p14:creationId xmlns:p14="http://schemas.microsoft.com/office/powerpoint/2010/main" val="3004315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0" name="Shape 460"/>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ea typeface="Times New Roman"/>
                <a:cs typeface="Times New Roman"/>
                <a:sym typeface="Times New Roman"/>
              </a:rPr>
              <a:t>Katie</a:t>
            </a:r>
          </a:p>
          <a:p>
            <a:pPr marL="179525" indent="-179525">
              <a:buSzPct val="25000"/>
              <a:buFont typeface="Arial" panose="020B0604020202020204" pitchFamily="34" charset="0"/>
              <a:buChar char="•"/>
            </a:pPr>
            <a:r>
              <a:rPr lang="en-US" sz="1300" dirty="0">
                <a:latin typeface="+mj-lt"/>
                <a:ea typeface="Times New Roman"/>
                <a:cs typeface="Times New Roman"/>
                <a:sym typeface="Times New Roman"/>
              </a:rPr>
              <a:t>Just because we start small, that doesn’t mean that that is where we end up. This diagram shows the relationship between multiple PDSA cycles. The PDSA process is supposed to be iterative with the learning building from one cycle to the next. </a:t>
            </a:r>
          </a:p>
          <a:p>
            <a:pPr marL="179525" indent="-179525">
              <a:buSzPct val="25000"/>
              <a:buFont typeface="Arial" panose="020B0604020202020204" pitchFamily="34" charset="0"/>
              <a:buChar char="•"/>
            </a:pPr>
            <a:r>
              <a:rPr lang="en-US" sz="1300" dirty="0">
                <a:latin typeface="+mj-lt"/>
                <a:ea typeface="Times New Roman"/>
                <a:cs typeface="Times New Roman"/>
                <a:sym typeface="Times New Roman"/>
              </a:rPr>
              <a:t>The PDSA grows over time. As we build our degree of belief that a change is an improvement, the scale of the test increases. </a:t>
            </a:r>
          </a:p>
          <a:p>
            <a:pPr marL="179525" indent="-179525">
              <a:buSzPct val="25000"/>
              <a:buFont typeface="Arial" panose="020B0604020202020204" pitchFamily="34" charset="0"/>
              <a:buChar char="•"/>
            </a:pPr>
            <a:r>
              <a:rPr lang="en-US" sz="1300" dirty="0">
                <a:latin typeface="+mj-lt"/>
                <a:ea typeface="Times New Roman"/>
                <a:cs typeface="Times New Roman"/>
                <a:sym typeface="Times New Roman"/>
              </a:rPr>
              <a:t>Have we quickly identified a promising idea? If so, we try it on a few more patients, continuing to build our confidence that the change is leading to improvement. Then maybe we expand the test a little more, trying it under different conditions (with a different provider, different patient, different day). Only changes that show promise are expanded for testing on larger and larger scales, until the team can be confident that the change should be adopted widely.</a:t>
            </a:r>
          </a:p>
          <a:p>
            <a:pPr marL="179525" indent="-179525">
              <a:buSzPct val="25000"/>
              <a:buFont typeface="Arial" panose="020B0604020202020204" pitchFamily="34" charset="0"/>
              <a:buChar char="•"/>
            </a:pPr>
            <a:r>
              <a:rPr lang="en-US" sz="1300" dirty="0">
                <a:latin typeface="+mj-lt"/>
                <a:ea typeface="Times New Roman"/>
                <a:cs typeface="Times New Roman"/>
                <a:sym typeface="Times New Roman"/>
              </a:rPr>
              <a:t>At the end of the day we want a change that results in improvement implemented for every case. But we take small steps to get there to make sure it’s being implemented the right way. </a:t>
            </a:r>
          </a:p>
          <a:p>
            <a:pPr marL="179525" indent="-179525">
              <a:buSzPct val="25000"/>
              <a:buFont typeface="Arial" panose="020B0604020202020204" pitchFamily="34" charset="0"/>
              <a:buChar char="•"/>
            </a:pPr>
            <a:r>
              <a:rPr lang="en-US" sz="1300" dirty="0">
                <a:latin typeface="+mj-lt"/>
                <a:ea typeface="Times New Roman"/>
                <a:cs typeface="Times New Roman"/>
                <a:sym typeface="Times New Roman"/>
              </a:rPr>
              <a:t>This is why we asked you to work with a specific site, and then scale up to other sites after the collaborative. The participating site is a place to test changes and see what works and what doesn’t</a:t>
            </a:r>
          </a:p>
          <a:p>
            <a:pPr marL="179525" indent="-179525">
              <a:buSzPct val="25000"/>
              <a:buFont typeface="Arial" panose="020B0604020202020204" pitchFamily="34" charset="0"/>
              <a:buChar char="•"/>
            </a:pPr>
            <a:endParaRPr sz="1300" dirty="0">
              <a:latin typeface="+mj-lt"/>
              <a:ea typeface="Times New Roman"/>
              <a:cs typeface="Times New Roman"/>
              <a:sym typeface="Times New Roman"/>
            </a:endParaRPr>
          </a:p>
          <a:p>
            <a:pPr marL="179525" indent="-179525">
              <a:buSzPct val="25000"/>
              <a:buFont typeface="Arial" panose="020B0604020202020204" pitchFamily="34" charset="0"/>
              <a:buChar char="•"/>
            </a:pPr>
            <a:endParaRPr sz="1300" dirty="0">
              <a:latin typeface="+mj-lt"/>
              <a:ea typeface="Times New Roman"/>
              <a:cs typeface="Times New Roman"/>
              <a:sym typeface="Times New Roman"/>
            </a:endParaRPr>
          </a:p>
          <a:p>
            <a:pPr marL="179525" indent="-179525">
              <a:buSzPct val="25000"/>
              <a:buFont typeface="Arial" panose="020B0604020202020204" pitchFamily="34" charset="0"/>
              <a:buChar char="•"/>
            </a:pPr>
            <a:endParaRPr sz="1300" dirty="0">
              <a:latin typeface="+mj-lt"/>
            </a:endParaRPr>
          </a:p>
          <a:p>
            <a:pPr marL="179525" indent="-179525">
              <a:buSzPct val="25000"/>
              <a:buFont typeface="Arial" panose="020B0604020202020204" pitchFamily="34" charset="0"/>
              <a:buChar char="•"/>
            </a:pPr>
            <a:endParaRPr sz="1300" dirty="0">
              <a:latin typeface="+mj-lt"/>
            </a:endParaRPr>
          </a:p>
        </p:txBody>
      </p:sp>
      <p:sp>
        <p:nvSpPr>
          <p:cNvPr id="461" name="Shape 461"/>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buFont typeface="Calibri"/>
              <a:buNone/>
            </a:pPr>
            <a:fld id="{00000000-1234-1234-1234-123412341234}" type="slidenum">
              <a:rPr lang="en-US" sz="1300">
                <a:latin typeface="Calibri"/>
                <a:ea typeface="Calibri"/>
                <a:cs typeface="Calibri"/>
                <a:sym typeface="Calibri"/>
              </a:rPr>
              <a:pPr algn="r">
                <a:buClr>
                  <a:srgbClr val="000000"/>
                </a:buClr>
                <a:buSzPct val="25000"/>
                <a:buFont typeface="Calibri"/>
                <a:buNone/>
              </a:pPr>
              <a:t>36</a:t>
            </a:fld>
            <a:endParaRPr lang="en-US" sz="1300">
              <a:latin typeface="Calibri"/>
              <a:ea typeface="Calibri"/>
              <a:cs typeface="Calibri"/>
              <a:sym typeface="Calibri"/>
            </a:endParaRPr>
          </a:p>
        </p:txBody>
      </p:sp>
    </p:spTree>
    <p:extLst>
      <p:ext uri="{BB962C8B-B14F-4D97-AF65-F5344CB8AC3E}">
        <p14:creationId xmlns:p14="http://schemas.microsoft.com/office/powerpoint/2010/main" val="330719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2" name="Shape 472"/>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p>
          <a:p>
            <a:pPr marL="299209" indent="-299209">
              <a:buSzPct val="25000"/>
              <a:buFont typeface="Arial" panose="020B0604020202020204" pitchFamily="34" charset="0"/>
              <a:buChar char="•"/>
            </a:pPr>
            <a:r>
              <a:rPr lang="en-US" sz="1300" dirty="0">
                <a:latin typeface="+mj-lt"/>
              </a:rPr>
              <a:t>How does the MFI look in the Chlamydia Screening performance improvement collaborative? The Improvement plan as how we will operationalize these steps</a:t>
            </a:r>
          </a:p>
          <a:p>
            <a:pPr marL="299209" indent="-299209">
              <a:buSzPct val="25000"/>
              <a:buFont typeface="Arial" panose="020B0604020202020204" pitchFamily="34" charset="0"/>
              <a:buChar char="•"/>
            </a:pPr>
            <a:r>
              <a:rPr lang="en-US" sz="1300" dirty="0">
                <a:latin typeface="+mj-lt"/>
              </a:rPr>
              <a:t>Each line is designed to help you track where you are in implementing a test of change. Remember, these tests of change are small. </a:t>
            </a:r>
          </a:p>
          <a:p>
            <a:pPr marL="299209" indent="-299209">
              <a:buSzPct val="25000"/>
              <a:buFont typeface="Arial" panose="020B0604020202020204" pitchFamily="34" charset="0"/>
              <a:buChar char="•"/>
            </a:pPr>
            <a:r>
              <a:rPr lang="en-US" sz="1300" dirty="0">
                <a:latin typeface="+mj-lt"/>
              </a:rPr>
              <a:t>We’ll hand this out to you in a minute. </a:t>
            </a:r>
          </a:p>
          <a:p>
            <a:pPr marL="299209" indent="-299209">
              <a:buSzPct val="25000"/>
              <a:buFont typeface="Arial" panose="020B0604020202020204" pitchFamily="34" charset="0"/>
              <a:buChar char="•"/>
            </a:pPr>
            <a:r>
              <a:rPr lang="en-US" sz="1300" dirty="0">
                <a:latin typeface="+mj-lt"/>
              </a:rPr>
              <a:t>We’ll ask you to report monthly on what your doing – the changes you’re trying, what you’ve observed in the study phase, and what your plans are for adopting, abandoning, or adapting.</a:t>
            </a:r>
          </a:p>
        </p:txBody>
      </p:sp>
      <p:sp>
        <p:nvSpPr>
          <p:cNvPr id="473" name="Shape 473"/>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37</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9991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0" name="Shape 480"/>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r>
              <a:rPr lang="en-US" sz="1300" dirty="0">
                <a:latin typeface="+mj-lt"/>
              </a:rPr>
              <a:t> </a:t>
            </a:r>
          </a:p>
          <a:p>
            <a:pPr marL="299209" indent="-299209">
              <a:buSzPct val="25000"/>
              <a:buFont typeface="Arial" panose="020B0604020202020204" pitchFamily="34" charset="0"/>
              <a:buChar char="•"/>
            </a:pPr>
            <a:r>
              <a:rPr lang="en-US" sz="1300" dirty="0">
                <a:latin typeface="+mj-lt"/>
              </a:rPr>
              <a:t>And at the end of the day what we care about is moving the needle on the measures, so we’ll also ask you to report the performance measure data. </a:t>
            </a:r>
          </a:p>
          <a:p>
            <a:pPr marL="299209" indent="-299209">
              <a:buSzPct val="25000"/>
              <a:buFont typeface="Arial" panose="020B0604020202020204" pitchFamily="34" charset="0"/>
              <a:buChar char="•"/>
            </a:pPr>
            <a:r>
              <a:rPr lang="en-US" sz="1300" dirty="0">
                <a:latin typeface="+mj-lt"/>
              </a:rPr>
              <a:t>Both of these are tabs in an excel spreadsheet, which will we will send this to you electronically too</a:t>
            </a:r>
          </a:p>
          <a:p>
            <a:pPr marL="299209" indent="-299209">
              <a:buSzPct val="25000"/>
              <a:buFont typeface="Arial" panose="020B0604020202020204" pitchFamily="34" charset="0"/>
              <a:buChar char="•"/>
            </a:pPr>
            <a:endParaRPr sz="1300" dirty="0">
              <a:latin typeface="+mj-lt"/>
            </a:endParaRPr>
          </a:p>
        </p:txBody>
      </p:sp>
      <p:sp>
        <p:nvSpPr>
          <p:cNvPr id="481" name="Shape 481"/>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38</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54751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9525" indent="-179525">
              <a:buFont typeface="Arial" panose="020B0604020202020204" pitchFamily="34" charset="0"/>
              <a:buChar char="•"/>
            </a:pPr>
            <a:r>
              <a:rPr lang="en-US" dirty="0" smtClean="0"/>
              <a:t>The third tab in the monthly tracking sheet is a data input form, where you only</a:t>
            </a:r>
            <a:r>
              <a:rPr lang="en-US" baseline="0" dirty="0" smtClean="0"/>
              <a:t> need to enter the # of tested clients and clients seen and it will update automatically for you</a:t>
            </a:r>
          </a:p>
          <a:p>
            <a:pPr marL="179525" indent="-179525">
              <a:buFont typeface="Arial" panose="020B0604020202020204" pitchFamily="34" charset="0"/>
              <a:buChar char="•"/>
            </a:pPr>
            <a:r>
              <a:rPr lang="en-US" baseline="0" dirty="0" smtClean="0"/>
              <a:t>Again we’ll be emailing you this template following todays meeting</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39</a:t>
            </a:fld>
            <a:endParaRPr lang="en-US"/>
          </a:p>
        </p:txBody>
      </p:sp>
    </p:spTree>
    <p:extLst>
      <p:ext uri="{BB962C8B-B14F-4D97-AF65-F5344CB8AC3E}">
        <p14:creationId xmlns:p14="http://schemas.microsoft.com/office/powerpoint/2010/main" val="18224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4" name="Shape 214"/>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900" b="1" dirty="0"/>
              <a:t>Katie</a:t>
            </a:r>
            <a:r>
              <a:rPr lang="en-US" sz="1900" dirty="0"/>
              <a:t> </a:t>
            </a:r>
          </a:p>
          <a:p>
            <a:pPr marL="299209" indent="-299209" defTabSz="957468">
              <a:buSzPct val="25000"/>
              <a:buFont typeface="Arial" panose="020B0604020202020204" pitchFamily="34" charset="0"/>
              <a:buChar char="•"/>
              <a:defRPr/>
            </a:pPr>
            <a:r>
              <a:rPr lang="en-US" sz="1900" dirty="0"/>
              <a:t>A learning collaborative works in situation where we can “close the gap”. That is, we know what works—that is, the best practice recommendations in the change package, and we want to work towards implementing that. </a:t>
            </a:r>
          </a:p>
          <a:p>
            <a:pPr marL="299209" indent="-299209">
              <a:buSzPct val="25000"/>
              <a:buFont typeface="Arial" panose="020B0604020202020204" pitchFamily="34" charset="0"/>
              <a:buChar char="•"/>
            </a:pPr>
            <a:r>
              <a:rPr lang="en-US" sz="1900" dirty="0"/>
              <a:t>So that brings us to, what is this performance improvement collaborative all about?</a:t>
            </a:r>
          </a:p>
          <a:p>
            <a:pPr marL="299209" indent="-299209">
              <a:buSzPct val="25000"/>
              <a:buFont typeface="Arial" panose="020B0604020202020204" pitchFamily="34" charset="0"/>
              <a:buChar char="•"/>
            </a:pPr>
            <a:r>
              <a:rPr lang="en-US" sz="1900" dirty="0"/>
              <a:t>First and foremost, to support you—the participating sites—to achieve your chlamydia screening performance goals</a:t>
            </a:r>
          </a:p>
          <a:p>
            <a:pPr marL="299209" indent="-299209">
              <a:buSzPct val="25000"/>
              <a:buFont typeface="Arial" panose="020B0604020202020204" pitchFamily="34" charset="0"/>
              <a:buChar char="•"/>
            </a:pPr>
            <a:r>
              <a:rPr lang="en-US" sz="1900" dirty="0"/>
              <a:t>Secondary goals: Increase capacity to conduct quality improvement (QI) and Provide an space to build relationships between peer sites</a:t>
            </a:r>
          </a:p>
          <a:p>
            <a:pPr marL="299209" indent="-299209">
              <a:buSzPct val="25000"/>
              <a:buFont typeface="Arial" panose="020B0604020202020204" pitchFamily="34" charset="0"/>
              <a:buChar char="•"/>
            </a:pPr>
            <a:endParaRPr lang="en-US" sz="1900" dirty="0"/>
          </a:p>
        </p:txBody>
      </p:sp>
      <p:sp>
        <p:nvSpPr>
          <p:cNvPr id="215" name="Shape 215"/>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4</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70053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9525" indent="-179525">
              <a:buFont typeface="Arial" panose="020B0604020202020204" pitchFamily="34" charset="0"/>
              <a:buChar char="•"/>
            </a:pPr>
            <a:r>
              <a:rPr lang="en-US" b="0" dirty="0" smtClean="0"/>
              <a:t>We</a:t>
            </a:r>
            <a:r>
              <a:rPr lang="en-US" b="0" baseline="0" dirty="0" smtClean="0"/>
              <a:t> have instructions for how to access this data on the website</a:t>
            </a:r>
            <a:endParaRPr lang="en-US" b="0" dirty="0"/>
          </a:p>
        </p:txBody>
      </p:sp>
      <p:sp>
        <p:nvSpPr>
          <p:cNvPr id="4" name="Slide Number Placeholder 3"/>
          <p:cNvSpPr>
            <a:spLocks noGrp="1"/>
          </p:cNvSpPr>
          <p:nvPr>
            <p:ph type="sldNum" sz="quarter" idx="10"/>
          </p:nvPr>
        </p:nvSpPr>
        <p:spPr/>
        <p:txBody>
          <a:bodyPr/>
          <a:lstStyle/>
          <a:p>
            <a:fld id="{2DCAEED6-9AE5-401B-BE85-F4DEDDD28668}" type="slidenum">
              <a:rPr lang="en-US" smtClean="0"/>
              <a:t>40</a:t>
            </a:fld>
            <a:endParaRPr lang="en-US"/>
          </a:p>
        </p:txBody>
      </p:sp>
    </p:spTree>
    <p:extLst>
      <p:ext uri="{BB962C8B-B14F-4D97-AF65-F5344CB8AC3E}">
        <p14:creationId xmlns:p14="http://schemas.microsoft.com/office/powerpoint/2010/main" val="651966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p>
          <a:p>
            <a:pPr marL="179525" indent="-179525">
              <a:buFont typeface="Arial" panose="020B0604020202020204" pitchFamily="34" charset="0"/>
              <a:buChar char="•"/>
            </a:pPr>
            <a:r>
              <a:rPr lang="en-US" dirty="0" smtClean="0"/>
              <a:t>This</a:t>
            </a:r>
            <a:r>
              <a:rPr lang="en-US" baseline="0" dirty="0" smtClean="0"/>
              <a:t> monthly tracking tool is on our webpage at nysfptraining.org. Access under “training and events”</a:t>
            </a:r>
          </a:p>
          <a:p>
            <a:pPr marL="179525" indent="-179525">
              <a:buFont typeface="Arial" panose="020B0604020202020204" pitchFamily="34" charset="0"/>
              <a:buChar char="•"/>
            </a:pPr>
            <a:r>
              <a:rPr lang="en-US" baseline="0" dirty="0" smtClean="0"/>
              <a:t>This is also where we’ll be posting all event materials (do demo if possible, if time)</a:t>
            </a:r>
            <a:endParaRPr dirty="0"/>
          </a:p>
        </p:txBody>
      </p:sp>
      <p:sp>
        <p:nvSpPr>
          <p:cNvPr id="661" name="Shape 66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163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6" name="Shape 496"/>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endParaRPr sz="1300" b="1" dirty="0">
              <a:latin typeface="+mj-lt"/>
            </a:endParaRPr>
          </a:p>
          <a:p>
            <a:pPr marL="299209" indent="-299209">
              <a:buSzPct val="25000"/>
              <a:buFont typeface="Arial" panose="020B0604020202020204" pitchFamily="34" charset="0"/>
              <a:buChar char="•"/>
            </a:pPr>
            <a:r>
              <a:rPr lang="en-US" sz="1300" dirty="0">
                <a:latin typeface="+mj-lt"/>
              </a:rPr>
              <a:t>Let’s tackle the first question of the MFI: What Do You Want to Accomplish?</a:t>
            </a:r>
          </a:p>
          <a:p>
            <a:pPr marL="299209" indent="-299209">
              <a:buSzPct val="25000"/>
              <a:buFont typeface="Arial" panose="020B0604020202020204" pitchFamily="34" charset="0"/>
              <a:buChar char="•"/>
            </a:pPr>
            <a:r>
              <a:rPr lang="en-US" sz="1300" dirty="0">
                <a:latin typeface="+mj-lt"/>
              </a:rPr>
              <a:t>There are two pieces of this….</a:t>
            </a:r>
          </a:p>
          <a:p>
            <a:pPr marL="777943" lvl="1" indent="-299209">
              <a:buSzPct val="25000"/>
              <a:buFont typeface="Arial" panose="020B0604020202020204" pitchFamily="34" charset="0"/>
              <a:buChar char="•"/>
            </a:pPr>
            <a:r>
              <a:rPr lang="en-US" sz="1300" dirty="0">
                <a:latin typeface="+mj-lt"/>
              </a:rPr>
              <a:t>First is the performance goal. For OUR project, the performance goal is about the performance measure.</a:t>
            </a:r>
          </a:p>
          <a:p>
            <a:pPr marL="777943" lvl="1" indent="-299209">
              <a:buSzPct val="25000"/>
              <a:buFont typeface="Arial" panose="020B0604020202020204" pitchFamily="34" charset="0"/>
              <a:buChar char="•"/>
            </a:pPr>
            <a:r>
              <a:rPr lang="en-US" sz="1300" dirty="0">
                <a:latin typeface="+mj-lt"/>
              </a:rPr>
              <a:t>Then is the aim statement - which we’ll talk about next.  Aims are smaller, bite size chunks. We’ll talk more about those in a minute.</a:t>
            </a:r>
          </a:p>
        </p:txBody>
      </p:sp>
      <p:sp>
        <p:nvSpPr>
          <p:cNvPr id="497" name="Shape 497"/>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42</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72693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9525" indent="-179525">
              <a:buFont typeface="Arial" panose="020B0604020202020204" pitchFamily="34" charset="0"/>
              <a:buChar char="•"/>
            </a:pPr>
            <a:r>
              <a:rPr lang="en-US" dirty="0" smtClean="0"/>
              <a:t>What are</a:t>
            </a:r>
            <a:r>
              <a:rPr lang="en-US" baseline="0" dirty="0" smtClean="0"/>
              <a:t> good goals? I’m sure we’re all familiar with SMART – so this is a reminder that as we move into goal setting, we should use those parameters </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43</a:t>
            </a:fld>
            <a:endParaRPr lang="en-US"/>
          </a:p>
        </p:txBody>
      </p:sp>
    </p:spTree>
    <p:extLst>
      <p:ext uri="{BB962C8B-B14F-4D97-AF65-F5344CB8AC3E}">
        <p14:creationId xmlns:p14="http://schemas.microsoft.com/office/powerpoint/2010/main" val="4138009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9525" indent="-179525">
              <a:buFont typeface="Arial" panose="020B0604020202020204" pitchFamily="34" charset="0"/>
              <a:buChar char="•"/>
            </a:pPr>
            <a:r>
              <a:rPr lang="en-US" dirty="0" smtClean="0"/>
              <a:t>Two ways to think about goal setting:</a:t>
            </a:r>
          </a:p>
          <a:p>
            <a:pPr marL="179525" indent="-179525">
              <a:buFont typeface="Arial" panose="020B0604020202020204" pitchFamily="34" charset="0"/>
              <a:buChar char="•"/>
            </a:pPr>
            <a:r>
              <a:rPr lang="en-US" dirty="0" smtClean="0"/>
              <a:t>Aim for a benchmark:</a:t>
            </a:r>
          </a:p>
          <a:p>
            <a:pPr marL="658259" lvl="1" indent="-179525">
              <a:buFont typeface="Arial" panose="020B0604020202020204" pitchFamily="34" charset="0"/>
              <a:buChar char="•"/>
            </a:pPr>
            <a:r>
              <a:rPr lang="en-US" dirty="0" smtClean="0"/>
              <a:t>2016 Title X Average = 61.5%</a:t>
            </a:r>
          </a:p>
          <a:p>
            <a:pPr marL="658259" lvl="1" indent="-179525">
              <a:buFont typeface="Arial" panose="020B0604020202020204" pitchFamily="34" charset="0"/>
              <a:buChar char="•"/>
            </a:pPr>
            <a:r>
              <a:rPr lang="en-US" dirty="0" smtClean="0"/>
              <a:t>2016 New York State Average = 62.2%</a:t>
            </a:r>
          </a:p>
          <a:p>
            <a:pPr marL="658259" lvl="1" indent="-179525">
              <a:buFont typeface="Arial" panose="020B0604020202020204" pitchFamily="34" charset="0"/>
              <a:buChar char="•"/>
            </a:pPr>
            <a:r>
              <a:rPr lang="en-US" dirty="0" smtClean="0"/>
              <a:t>2016 HEDIS (Medicaid) = 57.3%</a:t>
            </a:r>
          </a:p>
          <a:p>
            <a:pPr marL="179525" indent="-179525">
              <a:buFont typeface="Arial" panose="020B0604020202020204" pitchFamily="34" charset="0"/>
              <a:buChar char="•"/>
            </a:pPr>
            <a:r>
              <a:rPr lang="en-US" dirty="0" smtClean="0"/>
              <a:t>Set a percentage increase e.g.,</a:t>
            </a:r>
          </a:p>
          <a:p>
            <a:pPr marL="658259" lvl="1" indent="-179525">
              <a:buFont typeface="Arial" panose="020B0604020202020204" pitchFamily="34" charset="0"/>
              <a:buChar char="•"/>
            </a:pPr>
            <a:r>
              <a:rPr lang="en-US" dirty="0" smtClean="0"/>
              <a:t>50% improvement over baseline</a:t>
            </a:r>
          </a:p>
          <a:p>
            <a:pPr marL="658259" lvl="1" indent="-179525">
              <a:buFont typeface="Arial" panose="020B0604020202020204" pitchFamily="34" charset="0"/>
              <a:buChar char="•"/>
            </a:pPr>
            <a:r>
              <a:rPr lang="en-US" dirty="0" smtClean="0"/>
              <a:t>Increase of 20 percentage points</a:t>
            </a:r>
          </a:p>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44</a:t>
            </a:fld>
            <a:endParaRPr lang="en-US"/>
          </a:p>
        </p:txBody>
      </p:sp>
    </p:spTree>
    <p:extLst>
      <p:ext uri="{BB962C8B-B14F-4D97-AF65-F5344CB8AC3E}">
        <p14:creationId xmlns:p14="http://schemas.microsoft.com/office/powerpoint/2010/main" val="35668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4" name="Shape 504"/>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900" b="1" dirty="0"/>
              <a:t>Katie</a:t>
            </a:r>
          </a:p>
          <a:p>
            <a:pPr marL="299209" indent="-299209">
              <a:buSzPct val="25000"/>
              <a:buFont typeface="Arial" panose="020B0604020202020204" pitchFamily="34" charset="0"/>
              <a:buChar char="•"/>
            </a:pPr>
            <a:r>
              <a:rPr lang="en-US" sz="1900" dirty="0"/>
              <a:t>OK – now, look at this page on your handout, and in the “performance goal column”, choose a goal for your team and write it down (10 minutes)</a:t>
            </a:r>
          </a:p>
          <a:p>
            <a:pPr marL="299209" indent="-299209">
              <a:buSzPct val="25000"/>
              <a:buFont typeface="Arial" panose="020B0604020202020204" pitchFamily="34" charset="0"/>
              <a:buChar char="•"/>
            </a:pPr>
            <a:r>
              <a:rPr lang="en-US" sz="1900" dirty="0"/>
              <a:t>One note is that the data in your spreadsheet MIGHT be for your agency overall and not for a specific site</a:t>
            </a:r>
          </a:p>
          <a:p>
            <a:pPr marL="299209" indent="-299209">
              <a:buSzPct val="25000"/>
              <a:buFont typeface="Arial" panose="020B0604020202020204" pitchFamily="34" charset="0"/>
              <a:buChar char="•"/>
            </a:pPr>
            <a:r>
              <a:rPr lang="en-US" sz="1900" dirty="0"/>
              <a:t>After the meeting, we’ll be sending out this spreadsheet to you and you’ll be able to enter 1) updated data for the site, if needed and 2) the performance goal. But for now, use what you have here.</a:t>
            </a:r>
          </a:p>
        </p:txBody>
      </p:sp>
      <p:sp>
        <p:nvSpPr>
          <p:cNvPr id="505" name="Shape 505"/>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45</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12399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4" name="Shape 514"/>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marL="0" lvl="1">
              <a:buSzPct val="25000"/>
            </a:pPr>
            <a:r>
              <a:rPr lang="en-US" sz="1300" b="1" dirty="0"/>
              <a:t>Katie</a:t>
            </a:r>
          </a:p>
          <a:p>
            <a:pPr marL="299209" lvl="1" indent="-299209">
              <a:buSzPct val="25000"/>
              <a:buFont typeface="Arial" panose="020B0604020202020204" pitchFamily="34" charset="0"/>
              <a:buChar char="•"/>
            </a:pPr>
            <a:r>
              <a:rPr lang="en-US" sz="1300" dirty="0"/>
              <a:t>Ok, the next piece is the aim statement. Again this is the s</a:t>
            </a:r>
            <a:r>
              <a:rPr lang="en-US" sz="1300" u="sng" dirty="0"/>
              <a:t>maller interim goals </a:t>
            </a:r>
            <a:r>
              <a:rPr lang="en-US" sz="1300" dirty="0"/>
              <a:t>to help you track movement towards your performance goal</a:t>
            </a:r>
          </a:p>
          <a:p>
            <a:pPr marL="299209" indent="-299209">
              <a:buSzPct val="25000"/>
              <a:buFont typeface="Arial" panose="020B0604020202020204" pitchFamily="34" charset="0"/>
              <a:buChar char="•"/>
            </a:pPr>
            <a:r>
              <a:rPr lang="en-US" sz="1300" dirty="0"/>
              <a:t>Let’s talk about aim statements for a second.</a:t>
            </a:r>
          </a:p>
          <a:p>
            <a:pPr>
              <a:buSzPct val="25000"/>
            </a:pPr>
            <a:endParaRPr sz="1300" dirty="0"/>
          </a:p>
        </p:txBody>
      </p:sp>
      <p:sp>
        <p:nvSpPr>
          <p:cNvPr id="515" name="Shape 515"/>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46</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83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p>
          <a:p>
            <a:pPr marL="179525" indent="-179525">
              <a:buFont typeface="Arial" panose="020B0604020202020204" pitchFamily="34" charset="0"/>
              <a:buChar char="•"/>
            </a:pPr>
            <a:r>
              <a:rPr lang="en-US" dirty="0" smtClean="0"/>
              <a:t>Overarching goal</a:t>
            </a:r>
            <a:r>
              <a:rPr lang="en-US" baseline="0" dirty="0" smtClean="0"/>
              <a:t> is about the performance measure</a:t>
            </a:r>
          </a:p>
          <a:p>
            <a:pPr marL="179525" indent="-179525">
              <a:buFont typeface="Arial" panose="020B0604020202020204" pitchFamily="34" charset="0"/>
              <a:buChar char="•"/>
            </a:pPr>
            <a:r>
              <a:rPr lang="en-US" dirty="0" smtClean="0"/>
              <a:t>An</a:t>
            </a:r>
            <a:r>
              <a:rPr lang="en-US" baseline="0" dirty="0" smtClean="0"/>
              <a:t> example aim statement –smaller– is an interim goal that moves us towards the performance measure</a:t>
            </a:r>
          </a:p>
          <a:p>
            <a:pPr marL="179525" indent="-179525">
              <a:buFont typeface="Arial" panose="020B0604020202020204" pitchFamily="34" charset="0"/>
              <a:buChar char="•"/>
            </a:pPr>
            <a:r>
              <a:rPr lang="en-US" baseline="0" dirty="0" smtClean="0"/>
              <a:t>It has a few key elements</a:t>
            </a:r>
            <a:endParaRPr dirty="0"/>
          </a:p>
        </p:txBody>
      </p:sp>
      <p:sp>
        <p:nvSpPr>
          <p:cNvPr id="550" name="Shape 55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724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endParaRPr b="1" dirty="0"/>
          </a:p>
        </p:txBody>
      </p:sp>
      <p:sp>
        <p:nvSpPr>
          <p:cNvPr id="550" name="Shape 55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640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endParaRPr b="1" dirty="0"/>
          </a:p>
        </p:txBody>
      </p:sp>
      <p:sp>
        <p:nvSpPr>
          <p:cNvPr id="550" name="Shape 55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24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9525" indent="-179525" defTabSz="957468">
              <a:buFont typeface="Arial" panose="020B0604020202020204" pitchFamily="34" charset="0"/>
              <a:buChar char="•"/>
              <a:defRPr/>
            </a:pPr>
            <a:r>
              <a:rPr lang="en-US" sz="1300" dirty="0"/>
              <a:t>The plan for today is to review the best practice recommendations in the Chlamydia Screening Change Package, review the Model for Improvement, which is the quality improvement framework we’ll be using for the chlamydia screening performance improvement collaborative, and then provide your team some action planning time and tools to start the process. </a:t>
            </a:r>
          </a:p>
          <a:p>
            <a:pPr marL="179525" indent="-179525" defTabSz="957468">
              <a:buFont typeface="Arial" panose="020B0604020202020204" pitchFamily="34" charset="0"/>
              <a:buChar char="•"/>
              <a:defRPr/>
            </a:pPr>
            <a:r>
              <a:rPr lang="en-US" sz="1900" dirty="0"/>
              <a:t>By the end of today’s meeting you should have an initial action plan to take back with you so you can start implementing tests of change at your site. </a:t>
            </a:r>
          </a:p>
          <a:p>
            <a:endParaRPr lang="en-US" dirty="0"/>
          </a:p>
        </p:txBody>
      </p:sp>
      <p:sp>
        <p:nvSpPr>
          <p:cNvPr id="4" name="Slide Number Placeholder 3"/>
          <p:cNvSpPr>
            <a:spLocks noGrp="1"/>
          </p:cNvSpPr>
          <p:nvPr>
            <p:ph type="sldNum" idx="10"/>
          </p:nvPr>
        </p:nvSpPr>
        <p:spPr/>
        <p:txBody>
          <a:bodyPr/>
          <a:lstStyle/>
          <a:p>
            <a:pPr>
              <a:buClr>
                <a:srgbClr val="000000"/>
              </a:buClr>
              <a:buSzPct val="25000"/>
            </a:pPr>
            <a:fld id="{00000000-1234-1234-1234-123412341234}" type="slidenum">
              <a:rPr lang="en-US">
                <a:solidFill>
                  <a:srgbClr val="000000"/>
                </a:solidFill>
                <a:latin typeface="Calibri"/>
                <a:ea typeface="Calibri"/>
                <a:cs typeface="Calibri"/>
                <a:sym typeface="Calibri"/>
              </a:rPr>
              <a:pPr>
                <a:buClr>
                  <a:srgbClr val="000000"/>
                </a:buClr>
                <a:buSzPct val="25000"/>
              </a:pPr>
              <a:t>5</a:t>
            </a:fld>
            <a:endParaRPr lang="en-US">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3926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endParaRPr b="1" dirty="0"/>
          </a:p>
        </p:txBody>
      </p:sp>
      <p:sp>
        <p:nvSpPr>
          <p:cNvPr id="550" name="Shape 55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507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endParaRPr b="1" dirty="0"/>
          </a:p>
        </p:txBody>
      </p:sp>
      <p:sp>
        <p:nvSpPr>
          <p:cNvPr id="558" name="Shape 558"/>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845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p>
          <a:p>
            <a:pPr marL="179525" indent="-179525">
              <a:buFont typeface="Arial" panose="020B0604020202020204" pitchFamily="34" charset="0"/>
              <a:buChar char="•"/>
            </a:pPr>
            <a:r>
              <a:rPr lang="en-US" dirty="0" smtClean="0"/>
              <a:t>Our</a:t>
            </a:r>
            <a:r>
              <a:rPr lang="en-US" baseline="0" dirty="0" smtClean="0"/>
              <a:t> goal now is to develop a couple of aim statements</a:t>
            </a:r>
          </a:p>
          <a:p>
            <a:pPr marL="179525" indent="-179525">
              <a:buFont typeface="Arial" panose="020B0604020202020204" pitchFamily="34" charset="0"/>
              <a:buChar char="•"/>
            </a:pPr>
            <a:r>
              <a:rPr lang="en-US" baseline="0" dirty="0" smtClean="0"/>
              <a:t>T</a:t>
            </a:r>
            <a:r>
              <a:rPr lang="en-US" dirty="0" smtClean="0"/>
              <a:t>hink back to what they think will move the needle (from morning discussion within and across</a:t>
            </a:r>
            <a:r>
              <a:rPr lang="en-US" baseline="0" dirty="0" smtClean="0"/>
              <a:t> teams</a:t>
            </a:r>
            <a:r>
              <a:rPr lang="en-US" dirty="0" smtClean="0"/>
              <a:t>) and the Prioritization Matrix. For each of the 2-3 ideas, use the aim statement worksheet to help organize your thoughts and then transcribe that statement onto the team improvement plan when you’re done. </a:t>
            </a:r>
          </a:p>
          <a:p>
            <a:pPr marL="179525" indent="-179525">
              <a:buFont typeface="Arial" panose="020B0604020202020204" pitchFamily="34" charset="0"/>
              <a:buChar char="•"/>
            </a:pPr>
            <a:r>
              <a:rPr lang="en-US" dirty="0" smtClean="0"/>
              <a:t>How will you know change is an improvement? -how will you measure the impact?</a:t>
            </a:r>
          </a:p>
          <a:p>
            <a:pPr marL="179525" indent="-179525">
              <a:buFont typeface="Arial" panose="020B0604020202020204" pitchFamily="34" charset="0"/>
              <a:buChar char="•"/>
            </a:pPr>
            <a:r>
              <a:rPr lang="en-US" dirty="0" smtClean="0"/>
              <a:t>Reiterate that aim statement goal should be small, changes should be small. Discuss how to break down what to measure. If you’re thinking all</a:t>
            </a:r>
            <a:r>
              <a:rPr lang="en-US" baseline="0" dirty="0" smtClean="0"/>
              <a:t> providers, try thinking about what you can do with 1 first.</a:t>
            </a:r>
          </a:p>
          <a:p>
            <a:pPr marL="179525" indent="-179525">
              <a:buFont typeface="Arial" panose="020B0604020202020204" pitchFamily="34" charset="0"/>
              <a:buChar char="•"/>
            </a:pPr>
            <a:r>
              <a:rPr lang="en-US" baseline="0" dirty="0" smtClean="0"/>
              <a:t>Complete 2-3 aim statement worksheets to organize your thoughts, and then transcribe them over to your improvement plan.</a:t>
            </a:r>
          </a:p>
          <a:p>
            <a:pPr marL="179525" indent="-179525">
              <a:buFont typeface="Arial" panose="020B0604020202020204" pitchFamily="34" charset="0"/>
              <a:buChar char="•"/>
            </a:pPr>
            <a:r>
              <a:rPr lang="en-US" dirty="0" smtClean="0"/>
              <a:t>Goal = 2-3 lines on the improvement plan, in different best practice areas are fleshed out</a:t>
            </a:r>
          </a:p>
          <a:p>
            <a:pPr marL="179525" indent="-179525">
              <a:buFont typeface="Arial" panose="020B0604020202020204" pitchFamily="34" charset="0"/>
              <a:buChar char="•"/>
            </a:pPr>
            <a:r>
              <a:rPr lang="en-US" dirty="0" smtClean="0"/>
              <a:t>(20 minutes)</a:t>
            </a:r>
          </a:p>
          <a:p>
            <a:endParaRPr dirty="0"/>
          </a:p>
        </p:txBody>
      </p:sp>
      <p:sp>
        <p:nvSpPr>
          <p:cNvPr id="566" name="Shape 566"/>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844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pPr>
              <a:buSzPct val="25000"/>
            </a:pPr>
            <a:r>
              <a:rPr lang="en-US" sz="1900" b="1" dirty="0"/>
              <a:t>Lisa</a:t>
            </a:r>
          </a:p>
          <a:p>
            <a:pPr marL="299209" indent="-299209">
              <a:buSzPct val="25000"/>
              <a:buFont typeface="Arial" panose="020B0604020202020204" pitchFamily="34" charset="0"/>
              <a:buChar char="•"/>
            </a:pPr>
            <a:r>
              <a:rPr lang="en-US" sz="1900" dirty="0"/>
              <a:t>If you haven’t already, start to transcribe your aim statements into the work plan</a:t>
            </a:r>
          </a:p>
          <a:p>
            <a:pPr marL="299209" indent="-299209">
              <a:buSzPct val="25000"/>
              <a:buFont typeface="Arial" panose="020B0604020202020204" pitchFamily="34" charset="0"/>
              <a:buChar char="•"/>
            </a:pPr>
            <a:r>
              <a:rPr lang="en-US" sz="1900" dirty="0"/>
              <a:t>And now, start fleshing out the rest of the plan section in your improvement plan – consider the necessary tasks, who to do it, by when, and how to measure success.  Completing these steps will help to get you started with your first PDSA cycle back at your site. </a:t>
            </a:r>
          </a:p>
          <a:p>
            <a:pPr marL="299209" indent="-299209">
              <a:buSzPct val="25000"/>
              <a:buFont typeface="Arial" panose="020B0604020202020204" pitchFamily="34" charset="0"/>
              <a:buChar char="•"/>
            </a:pPr>
            <a:r>
              <a:rPr lang="en-US" sz="1900" dirty="0"/>
              <a:t>Ultimately the goal is to have multiple PDSA cycles in each best practice area, but starting with a few at a time. (10 minutes)</a:t>
            </a:r>
          </a:p>
          <a:p>
            <a:pPr>
              <a:buSzPct val="25000"/>
            </a:pPr>
            <a:endParaRPr lang="en-US" sz="1900" dirty="0"/>
          </a:p>
          <a:p>
            <a:endParaRPr dirty="0"/>
          </a:p>
        </p:txBody>
      </p:sp>
      <p:sp>
        <p:nvSpPr>
          <p:cNvPr id="583" name="Shape 583"/>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586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9" name="Shape 599"/>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Lisa</a:t>
            </a:r>
          </a:p>
          <a:p>
            <a:pPr marL="299209" indent="-299209">
              <a:buSzPct val="25000"/>
              <a:buFont typeface="Arial" panose="020B0604020202020204" pitchFamily="34" charset="0"/>
              <a:buChar char="•"/>
            </a:pPr>
            <a:r>
              <a:rPr lang="en-US" sz="1300" dirty="0"/>
              <a:t>Ok so now as you are continuing to work on finishing your planned first PDSA cycles, we want you to start thinking about how to share this with your colleagues on a poster. Each team will make a poster.</a:t>
            </a:r>
          </a:p>
          <a:p>
            <a:pPr marL="299209" indent="-299209">
              <a:buSzPct val="25000"/>
              <a:buFont typeface="Arial" panose="020B0604020202020204" pitchFamily="34" charset="0"/>
              <a:buChar char="•"/>
            </a:pPr>
            <a:r>
              <a:rPr lang="en-US" sz="1300" dirty="0"/>
              <a:t>The poster should address the three MFI questions:</a:t>
            </a:r>
          </a:p>
          <a:p>
            <a:pPr marL="777943" lvl="1" indent="-299209">
              <a:buSzPct val="25000"/>
              <a:buFont typeface="Arial" panose="020B0604020202020204" pitchFamily="34" charset="0"/>
              <a:buChar char="•"/>
            </a:pPr>
            <a:r>
              <a:rPr lang="en-US" sz="1300" dirty="0"/>
              <a:t>What do you want to accomplish? What is your aim statement?</a:t>
            </a:r>
          </a:p>
          <a:p>
            <a:pPr marL="777943" lvl="1" indent="-299209">
              <a:buSzPct val="25000"/>
              <a:buFont typeface="Arial" panose="020B0604020202020204" pitchFamily="34" charset="0"/>
              <a:buChar char="•"/>
            </a:pPr>
            <a:r>
              <a:rPr lang="en-US" sz="1300" dirty="0"/>
              <a:t>How will you know - ways to measure</a:t>
            </a:r>
          </a:p>
          <a:p>
            <a:pPr marL="777943" lvl="1" indent="-299209">
              <a:buSzPct val="25000"/>
              <a:buFont typeface="Arial" panose="020B0604020202020204" pitchFamily="34" charset="0"/>
              <a:buChar char="•"/>
            </a:pPr>
            <a:r>
              <a:rPr lang="en-US" sz="1300" dirty="0"/>
              <a:t>What changes can you make that will result in improvement: the different ways, approaches, ideas you all will achieve your aim statement/goal. </a:t>
            </a:r>
          </a:p>
          <a:p>
            <a:pPr marL="299209" indent="-299209">
              <a:buSzPct val="25000"/>
              <a:buFont typeface="Arial" panose="020B0604020202020204" pitchFamily="34" charset="0"/>
              <a:buChar char="•"/>
            </a:pPr>
            <a:r>
              <a:rPr lang="en-US" sz="1300" dirty="0"/>
              <a:t>Do visual representation - be creative!</a:t>
            </a:r>
          </a:p>
          <a:p>
            <a:pPr marL="299209" indent="-299209">
              <a:buSzPct val="25000"/>
              <a:buFont typeface="Arial" panose="020B0604020202020204" pitchFamily="34" charset="0"/>
              <a:buChar char="•"/>
            </a:pPr>
            <a:r>
              <a:rPr lang="en-US" sz="1300" dirty="0"/>
              <a:t>The poster should represents one PDSA you want to work through</a:t>
            </a:r>
          </a:p>
          <a:p>
            <a:pPr marL="299209" indent="-299209">
              <a:buSzPct val="25000"/>
              <a:buFont typeface="Arial" panose="020B0604020202020204" pitchFamily="34" charset="0"/>
              <a:buChar char="•"/>
            </a:pPr>
            <a:r>
              <a:rPr lang="en-US" sz="1300" dirty="0"/>
              <a:t>Use flip chart paper and makers</a:t>
            </a:r>
          </a:p>
          <a:p>
            <a:pPr marL="299209" indent="-299209">
              <a:buSzPct val="25000"/>
              <a:buFont typeface="Arial" panose="020B0604020202020204" pitchFamily="34" charset="0"/>
              <a:buChar char="•"/>
            </a:pPr>
            <a:r>
              <a:rPr lang="en-US" sz="1300" dirty="0"/>
              <a:t>You’ll have 20 minutes to develop it. You’ll select one person to be your poster presenter and other teammates will walk around and visit the other posters; and then swap</a:t>
            </a:r>
          </a:p>
        </p:txBody>
      </p:sp>
      <p:sp>
        <p:nvSpPr>
          <p:cNvPr id="600" name="Shape 600"/>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54</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77900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7" name="Shape 607"/>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Katie</a:t>
            </a:r>
          </a:p>
          <a:p>
            <a:pPr marL="299209" indent="-299209">
              <a:buSzPct val="25000"/>
              <a:buFont typeface="Arial" panose="020B0604020202020204" pitchFamily="34" charset="0"/>
              <a:buChar char="•"/>
            </a:pPr>
            <a:r>
              <a:rPr lang="en-US" sz="1300" dirty="0"/>
              <a:t>As we move to wrap up, let’s think about next steps:</a:t>
            </a:r>
          </a:p>
          <a:p>
            <a:pPr marL="299209" indent="-299209">
              <a:buSzPct val="25000"/>
              <a:buFont typeface="Arial" panose="020B0604020202020204" pitchFamily="34" charset="0"/>
              <a:buChar char="•"/>
            </a:pPr>
            <a:r>
              <a:rPr lang="en-US" sz="1300" dirty="0"/>
              <a:t>How will you bring back this action planning process to the rest of your team?</a:t>
            </a:r>
          </a:p>
          <a:p>
            <a:pPr marL="299209" indent="-299209">
              <a:buSzPct val="25000"/>
              <a:buFont typeface="Arial" panose="020B0604020202020204" pitchFamily="34" charset="0"/>
              <a:buChar char="•"/>
            </a:pPr>
            <a:r>
              <a:rPr lang="en-US" sz="1300" dirty="0"/>
              <a:t>Thinking about your aim statements and barriers discussed today, do you have everyone you need on the team?</a:t>
            </a:r>
          </a:p>
          <a:p>
            <a:pPr marL="299209" indent="-299209">
              <a:buSzPct val="25000"/>
              <a:buFont typeface="Arial" panose="020B0604020202020204" pitchFamily="34" charset="0"/>
              <a:buChar char="•"/>
            </a:pPr>
            <a:r>
              <a:rPr lang="en-US" sz="1300" dirty="0"/>
              <a:t>Front desk, billing/finance, clinical staff</a:t>
            </a:r>
          </a:p>
          <a:p>
            <a:pPr marL="299209" indent="-299209">
              <a:buSzPct val="25000"/>
              <a:buFont typeface="Arial" panose="020B0604020202020204" pitchFamily="34" charset="0"/>
              <a:buChar char="•"/>
            </a:pPr>
            <a:r>
              <a:rPr lang="en-US" sz="1300" dirty="0"/>
              <a:t>Do you have a regular meeting time for team to move action plan forward?</a:t>
            </a:r>
          </a:p>
          <a:p>
            <a:pPr marL="299209" indent="-299209">
              <a:buSzPct val="25000"/>
              <a:buFont typeface="Arial" panose="020B0604020202020204" pitchFamily="34" charset="0"/>
              <a:buChar char="•"/>
            </a:pPr>
            <a:endParaRPr lang="en-US" sz="1300" dirty="0"/>
          </a:p>
          <a:p>
            <a:pPr>
              <a:buSzPct val="25000"/>
            </a:pPr>
            <a:endParaRPr lang="en-US" sz="1300" dirty="0"/>
          </a:p>
          <a:p>
            <a:pPr>
              <a:buSzPct val="25000"/>
            </a:pPr>
            <a:endParaRPr sz="1300" dirty="0"/>
          </a:p>
        </p:txBody>
      </p:sp>
      <p:sp>
        <p:nvSpPr>
          <p:cNvPr id="608" name="Shape 608"/>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55</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64938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pPr>
              <a:buSzPct val="25000"/>
            </a:pPr>
            <a:r>
              <a:rPr lang="en-US" sz="1300" b="1" dirty="0"/>
              <a:t>Katie</a:t>
            </a:r>
          </a:p>
          <a:p>
            <a:pPr marL="299209" indent="-299209">
              <a:buSzPct val="25000"/>
              <a:buFont typeface="Arial" panose="020B0604020202020204" pitchFamily="34" charset="0"/>
              <a:buChar char="•"/>
            </a:pPr>
            <a:r>
              <a:rPr lang="en-US" sz="1300" dirty="0"/>
              <a:t>When we meet again, it will be online</a:t>
            </a:r>
          </a:p>
          <a:p>
            <a:pPr marL="299209" indent="-299209">
              <a:buSzPct val="25000"/>
              <a:buFont typeface="Arial" panose="020B0604020202020204" pitchFamily="34" charset="0"/>
              <a:buChar char="•"/>
            </a:pPr>
            <a:r>
              <a:rPr lang="en-US" sz="1300" dirty="0"/>
              <a:t>We’ll be sending calendar appointments for the next online learning session in October</a:t>
            </a:r>
          </a:p>
        </p:txBody>
      </p:sp>
      <p:sp>
        <p:nvSpPr>
          <p:cNvPr id="615" name="Shape 61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912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pPr>
              <a:buSzPct val="25000"/>
            </a:pPr>
            <a:r>
              <a:rPr lang="en-US" sz="1300" b="1" dirty="0"/>
              <a:t>Katie</a:t>
            </a:r>
          </a:p>
          <a:p>
            <a:pPr marL="179525" indent="-179525">
              <a:buSzPct val="25000"/>
              <a:buFont typeface="Arial" panose="020B0604020202020204" pitchFamily="34" charset="0"/>
              <a:buChar char="•"/>
            </a:pPr>
            <a:r>
              <a:rPr lang="en-US" sz="1300" dirty="0"/>
              <a:t>Our first online session will be about: Best Practice 1. Include chlamydia screening as a part of routine clinical  care for women 24  years and younger, &lt;24 who are at increased risk, and men at increased risk.</a:t>
            </a:r>
          </a:p>
          <a:p>
            <a:pPr>
              <a:buSzPct val="25000"/>
            </a:pPr>
            <a:endParaRPr lang="en-US" sz="1300" dirty="0"/>
          </a:p>
        </p:txBody>
      </p:sp>
      <p:sp>
        <p:nvSpPr>
          <p:cNvPr id="615" name="Shape 61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0060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7" name="Shape 247"/>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900" b="1" dirty="0"/>
              <a:t>Katie</a:t>
            </a:r>
            <a:r>
              <a:rPr lang="en-US" sz="1900" dirty="0"/>
              <a:t> </a:t>
            </a:r>
          </a:p>
          <a:p>
            <a:pPr marL="299209" indent="-299209">
              <a:buSzPct val="25000"/>
              <a:buFont typeface="Arial" panose="020B0604020202020204" pitchFamily="34" charset="0"/>
              <a:buChar char="•"/>
            </a:pPr>
            <a:r>
              <a:rPr lang="en-US" sz="1900" dirty="0"/>
              <a:t>The online sessions are only as valuable as you make them. We rely on your participation, questions, and engagement to make them helpful to the group</a:t>
            </a:r>
          </a:p>
          <a:p>
            <a:pPr marL="299209" indent="-299209">
              <a:buSzPct val="25000"/>
              <a:buFont typeface="Arial" panose="020B0604020202020204" pitchFamily="34" charset="0"/>
              <a:buChar char="•"/>
            </a:pPr>
            <a:r>
              <a:rPr lang="en-US" sz="1900" dirty="0"/>
              <a:t>Folks always say hearing from each other is the most valuable aspect of the sessions</a:t>
            </a:r>
          </a:p>
          <a:p>
            <a:pPr marL="299209" indent="-299209">
              <a:buSzPct val="25000"/>
              <a:buFont typeface="Arial" panose="020B0604020202020204" pitchFamily="34" charset="0"/>
              <a:buChar char="•"/>
            </a:pPr>
            <a:r>
              <a:rPr lang="en-US" sz="1900" dirty="0"/>
              <a:t>In addition to participating in the sessions, we will collect from you monthly your data and improvement plan. Again, we have a spreadsheet with space for data collection and improvement planning that we’ll send out following todays meeting.</a:t>
            </a:r>
          </a:p>
        </p:txBody>
      </p:sp>
      <p:sp>
        <p:nvSpPr>
          <p:cNvPr id="248" name="Shape 248"/>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58</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6871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2" name="Shape 472"/>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latin typeface="+mj-lt"/>
              </a:rPr>
              <a:t>Katie</a:t>
            </a:r>
          </a:p>
          <a:p>
            <a:pPr marL="299209" indent="-299209">
              <a:buSzPct val="25000"/>
              <a:buFont typeface="Arial" panose="020B0604020202020204" pitchFamily="34" charset="0"/>
              <a:buChar char="•"/>
            </a:pPr>
            <a:r>
              <a:rPr lang="en-US" sz="1300" dirty="0">
                <a:latin typeface="+mj-lt"/>
              </a:rPr>
              <a:t>We’ll be asking you to submit this monthly improvement plan and data monthly on the 15</a:t>
            </a:r>
            <a:r>
              <a:rPr lang="en-US" sz="1300" baseline="30000" dirty="0">
                <a:latin typeface="+mj-lt"/>
              </a:rPr>
              <a:t>th</a:t>
            </a:r>
            <a:r>
              <a:rPr lang="en-US" sz="1300" dirty="0">
                <a:latin typeface="+mj-lt"/>
              </a:rPr>
              <a:t> of the month </a:t>
            </a:r>
          </a:p>
          <a:p>
            <a:pPr marL="299209" indent="-299209">
              <a:buSzPct val="25000"/>
              <a:buFont typeface="Arial" panose="020B0604020202020204" pitchFamily="34" charset="0"/>
              <a:buChar char="•"/>
            </a:pPr>
            <a:r>
              <a:rPr lang="en-US" sz="1300" dirty="0">
                <a:latin typeface="+mj-lt"/>
              </a:rPr>
              <a:t>You’ve started it today – it’s a living document!</a:t>
            </a:r>
          </a:p>
        </p:txBody>
      </p:sp>
      <p:sp>
        <p:nvSpPr>
          <p:cNvPr id="473" name="Shape 473"/>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59</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7116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pPr>
              <a:buSzPct val="25000"/>
            </a:pPr>
            <a:r>
              <a:rPr lang="en-US" sz="1300" b="1" dirty="0"/>
              <a:t>Katie</a:t>
            </a:r>
          </a:p>
          <a:p>
            <a:pPr marL="179525" indent="-179525">
              <a:buSzPct val="25000"/>
              <a:buFont typeface="Arial" panose="020B0604020202020204" pitchFamily="34" charset="0"/>
              <a:buChar char="•"/>
            </a:pPr>
            <a:r>
              <a:rPr lang="en-US" sz="1300" dirty="0"/>
              <a:t>The performance improvement collaborative is based on IHI Breakthrough Series Model </a:t>
            </a:r>
          </a:p>
          <a:p>
            <a:pPr marL="179525" indent="-179525">
              <a:buSzPct val="25000"/>
              <a:buFont typeface="Arial" panose="020B0604020202020204" pitchFamily="34" charset="0"/>
              <a:buChar char="•"/>
            </a:pPr>
            <a:r>
              <a:rPr lang="en-US" sz="1300" dirty="0"/>
              <a:t>So as you can see from this illustration, we will meet monthly virtually, and our model for this collaborative will include action periods between each of our virtual meeting. We’ll be using data to inform our conversations and your tests of change in between each session and at the forefront of all of this will be peer to peer sharing. </a:t>
            </a:r>
          </a:p>
          <a:p>
            <a:pPr marL="179525" indent="-179525">
              <a:buSzPct val="25000"/>
              <a:buFont typeface="Arial" panose="020B0604020202020204" pitchFamily="34" charset="0"/>
              <a:buChar char="•"/>
            </a:pPr>
            <a:r>
              <a:rPr lang="en-US" sz="1300" dirty="0"/>
              <a:t>Learning will take place both during our meetings and between sessions when you’re conducting your Quality Improvement (Plan DO Study Act) efforts. We’ll be supporting you all along the way by connecting via phone and email to check in on how you’re doing. </a:t>
            </a:r>
          </a:p>
        </p:txBody>
      </p:sp>
      <p:sp>
        <p:nvSpPr>
          <p:cNvPr id="615" name="Shape 61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6511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p>
          <a:p>
            <a:pPr marL="179525" indent="-179525">
              <a:buFont typeface="Arial" panose="020B0604020202020204" pitchFamily="34" charset="0"/>
              <a:buChar char="•"/>
            </a:pPr>
            <a:r>
              <a:rPr lang="en-US" dirty="0" smtClean="0"/>
              <a:t>Final reminder: Web page</a:t>
            </a:r>
            <a:r>
              <a:rPr lang="en-US" baseline="0" dirty="0" smtClean="0"/>
              <a:t> available</a:t>
            </a:r>
            <a:endParaRPr dirty="0"/>
          </a:p>
        </p:txBody>
      </p:sp>
      <p:sp>
        <p:nvSpPr>
          <p:cNvPr id="661" name="Shape 66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0141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68" name="Shape 668"/>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Katie</a:t>
            </a:r>
          </a:p>
          <a:p>
            <a:pPr marL="179525" indent="-179525">
              <a:buSzPct val="25000"/>
              <a:buFont typeface="Arial" panose="020B0604020202020204" pitchFamily="34" charset="0"/>
              <a:buChar char="•"/>
            </a:pPr>
            <a:r>
              <a:rPr lang="en-US" sz="1300" dirty="0"/>
              <a:t>If you are new to QI, recommend this quality improvement for family planning eLearning course</a:t>
            </a:r>
          </a:p>
        </p:txBody>
      </p:sp>
      <p:sp>
        <p:nvSpPr>
          <p:cNvPr id="669" name="Shape 669"/>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61</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5107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7" name="Shape 677"/>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t>Katie</a:t>
            </a:r>
          </a:p>
          <a:p>
            <a:pPr marL="179525" indent="-179525">
              <a:buSzPct val="25000"/>
              <a:buFont typeface="Arial" panose="020B0604020202020204" pitchFamily="34" charset="0"/>
              <a:buChar char="•"/>
            </a:pPr>
            <a:r>
              <a:rPr lang="en-US" sz="1300" dirty="0"/>
              <a:t>Quick round-robin: after today, What is the first thing you’ll do when you return to your workplace?</a:t>
            </a:r>
          </a:p>
          <a:p>
            <a:pPr>
              <a:buSzPct val="25000"/>
            </a:pPr>
            <a:endParaRPr sz="1300" b="1" dirty="0"/>
          </a:p>
        </p:txBody>
      </p:sp>
      <p:sp>
        <p:nvSpPr>
          <p:cNvPr id="678" name="Shape 678"/>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62</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6275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dirty="0" smtClean="0"/>
              <a:t>Katie</a:t>
            </a:r>
            <a:endParaRPr b="1" dirty="0"/>
          </a:p>
        </p:txBody>
      </p:sp>
      <p:sp>
        <p:nvSpPr>
          <p:cNvPr id="685" name="Shape 68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709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2" name="Shape 692"/>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endParaRPr lang="en-US" sz="1900" b="1" dirty="0"/>
          </a:p>
          <a:p>
            <a:pPr>
              <a:buSzPct val="25000"/>
            </a:pPr>
            <a:endParaRPr lang="en-US" sz="1900" dirty="0"/>
          </a:p>
        </p:txBody>
      </p:sp>
      <p:sp>
        <p:nvSpPr>
          <p:cNvPr id="693" name="Shape 693"/>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64</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776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748453" y="4642247"/>
            <a:ext cx="5994400" cy="4398882"/>
          </a:xfrm>
          <a:prstGeom prst="rect">
            <a:avLst/>
          </a:prstGeom>
        </p:spPr>
        <p:txBody>
          <a:bodyPr lIns="95731" tIns="95731" rIns="95731" bIns="95731" anchor="t" anchorCtr="0">
            <a:noAutofit/>
          </a:bodyPr>
          <a:lstStyle/>
          <a:p>
            <a:r>
              <a:rPr lang="en-US" b="1" baseline="0" dirty="0" smtClean="0"/>
              <a:t>Katie</a:t>
            </a:r>
          </a:p>
          <a:p>
            <a:pPr marL="179525" indent="-179525">
              <a:buFont typeface="Arial" panose="020B0604020202020204" pitchFamily="34" charset="0"/>
              <a:buChar char="•"/>
            </a:pPr>
            <a:r>
              <a:rPr lang="en-US" baseline="0" dirty="0" smtClean="0"/>
              <a:t>Each of the Virtual sessions will primarily focus on a best practice identified in the literature for what works for improving chlamydia screening—outlined in the chlamydia screening change package. Here are the session dates. This is in your welcome packets.  Virtual meetings will be on Wednesdays at 1-2:30pm.</a:t>
            </a:r>
          </a:p>
          <a:p>
            <a:pPr marL="179525" indent="-179525">
              <a:buFont typeface="Arial" panose="020B0604020202020204" pitchFamily="34" charset="0"/>
              <a:buChar char="•"/>
            </a:pPr>
            <a:r>
              <a:rPr lang="en-US" dirty="0" smtClean="0"/>
              <a:t>We will send out calendar appointments after this meeting.</a:t>
            </a:r>
            <a:r>
              <a:rPr lang="en-US" baseline="0" dirty="0" smtClean="0"/>
              <a:t> It’s really critical that at least one or two members of your team attend each session live. We hear from many folks they like to schedule a conference room and all watch it together so they can strategize in real time.</a:t>
            </a:r>
          </a:p>
          <a:p>
            <a:pPr marL="179525" indent="-179525">
              <a:buFont typeface="Arial" panose="020B0604020202020204" pitchFamily="34" charset="0"/>
              <a:buChar char="•"/>
            </a:pPr>
            <a:r>
              <a:rPr lang="en-US" baseline="0" dirty="0" smtClean="0"/>
              <a:t>(Turn it over to Lisa to talk about chlamydia – where we are starting from, and best practice recommendations)</a:t>
            </a:r>
          </a:p>
          <a:p>
            <a:endParaRPr lang="en-US" baseline="0" dirty="0" smtClean="0"/>
          </a:p>
        </p:txBody>
      </p:sp>
      <p:sp>
        <p:nvSpPr>
          <p:cNvPr id="240" name="Shape 240"/>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24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sz="1300" b="1" dirty="0"/>
              <a:t>Lisa</a:t>
            </a:r>
          </a:p>
          <a:p>
            <a:pPr marL="179525" indent="-179525">
              <a:buSzPct val="25000"/>
              <a:buFont typeface="Arial" panose="020B0604020202020204" pitchFamily="34" charset="0"/>
              <a:buChar char="•"/>
            </a:pPr>
            <a:r>
              <a:rPr lang="en-US" sz="1300" dirty="0"/>
              <a:t>I am guessing that we have all heard about the importance of chlamydia screening.  </a:t>
            </a:r>
          </a:p>
          <a:p>
            <a:pPr marL="179525" indent="-179525">
              <a:buSzPct val="25000"/>
              <a:buFont typeface="Arial" panose="020B0604020202020204" pitchFamily="34" charset="0"/>
              <a:buChar char="•"/>
            </a:pPr>
            <a:r>
              <a:rPr lang="en-US" sz="1300" dirty="0"/>
              <a:t>As you probably have heard, STD rates have been increasing across the US</a:t>
            </a:r>
          </a:p>
          <a:p>
            <a:pPr marL="179525" indent="-179525">
              <a:buSzPct val="25000"/>
              <a:buFont typeface="Arial" panose="020B0604020202020204" pitchFamily="34" charset="0"/>
              <a:buChar char="•"/>
            </a:pPr>
            <a:r>
              <a:rPr lang="en-US" sz="1300" dirty="0"/>
              <a:t>Chlamydia is the most commonly reported condition in the United States. </a:t>
            </a:r>
          </a:p>
          <a:p>
            <a:pPr marL="179525" indent="-179525">
              <a:buSzPct val="25000"/>
              <a:buFont typeface="Arial" panose="020B0604020202020204" pitchFamily="34" charset="0"/>
              <a:buChar char="•"/>
            </a:pPr>
            <a:r>
              <a:rPr lang="en-US" sz="1300" dirty="0"/>
              <a:t>There were more than 1.7 million cases of chlamydia reported to the Centers for Disease Control and Prevention. This represented the highest number of annual cases of any condition ever reported to the CDC, and a 31% increase from 2013. </a:t>
            </a:r>
          </a:p>
          <a:p>
            <a:pPr>
              <a:buSzPct val="25000"/>
            </a:pPr>
            <a:endParaRPr lang="en-US" sz="1300" dirty="0"/>
          </a:p>
          <a:p>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8</a:t>
            </a:fld>
            <a:endParaRPr lang="en-US"/>
          </a:p>
        </p:txBody>
      </p:sp>
    </p:spTree>
    <p:extLst>
      <p:ext uri="{BB962C8B-B14F-4D97-AF65-F5344CB8AC3E}">
        <p14:creationId xmlns:p14="http://schemas.microsoft.com/office/powerpoint/2010/main" val="61565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9525" indent="-179525">
              <a:buFont typeface="Arial" panose="020B0604020202020204" pitchFamily="34" charset="0"/>
              <a:buChar char="•"/>
            </a:pPr>
            <a:r>
              <a:rPr lang="en-US" dirty="0" smtClean="0"/>
              <a:t>In</a:t>
            </a:r>
            <a:r>
              <a:rPr lang="en-US" baseline="0" dirty="0" smtClean="0"/>
              <a:t> 2016, NYS had the 12</a:t>
            </a:r>
            <a:r>
              <a:rPr lang="en-US" baseline="30000" dirty="0" smtClean="0"/>
              <a:t>th</a:t>
            </a:r>
            <a:r>
              <a:rPr lang="en-US" baseline="0" dirty="0" smtClean="0"/>
              <a:t> highest rate of chlamydia, with a rate of 552.8 per 100,000. </a:t>
            </a:r>
          </a:p>
          <a:p>
            <a:pPr marL="179525" indent="-179525">
              <a:buFont typeface="Arial" panose="020B0604020202020204" pitchFamily="34" charset="0"/>
              <a:buChar char="•"/>
            </a:pPr>
            <a:r>
              <a:rPr lang="en-US" baseline="0" dirty="0" smtClean="0"/>
              <a:t>This was higher than the US overall of 497.3 per 100,000</a:t>
            </a:r>
          </a:p>
          <a:p>
            <a:pPr marL="179525" indent="-179525">
              <a:buFont typeface="Arial" panose="020B0604020202020204" pitchFamily="34" charset="0"/>
              <a:buChar char="•"/>
            </a:pPr>
            <a:r>
              <a:rPr lang="en-US" baseline="0" dirty="0" smtClean="0"/>
              <a:t>Data source: https://www.cdc.gov/std/stats16/tables/2.htm</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9</a:t>
            </a:fld>
            <a:endParaRPr lang="en-US"/>
          </a:p>
        </p:txBody>
      </p:sp>
    </p:spTree>
    <p:extLst>
      <p:ext uri="{BB962C8B-B14F-4D97-AF65-F5344CB8AC3E}">
        <p14:creationId xmlns:p14="http://schemas.microsoft.com/office/powerpoint/2010/main" val="379011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5400" b="1">
                <a:latin typeface="Segoe Condensed" panose="020B0606040200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normAutofit/>
          </a:bodyPr>
          <a:lstStyle>
            <a:lvl1pPr marL="0" indent="0" algn="ctr">
              <a:buNone/>
              <a:defRPr sz="2800" b="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85695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67463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64069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7985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5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33003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28866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0572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9887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77374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957698E-C657-43EE-8AAE-648C42A36E86}" type="slidenum">
              <a:rPr lang="en-US" smtClean="0"/>
              <a:t>‹#›</a:t>
            </a:fld>
            <a:endParaRPr lang="en-US"/>
          </a:p>
        </p:txBody>
      </p:sp>
      <p:cxnSp>
        <p:nvCxnSpPr>
          <p:cNvPr id="9" name="Straight Connector 8"/>
          <p:cNvCxnSpPr/>
          <p:nvPr userDrawn="1"/>
        </p:nvCxnSpPr>
        <p:spPr>
          <a:xfrm>
            <a:off x="3429000" y="228600"/>
            <a:ext cx="0" cy="59436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90245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userDrawn="1"/>
        </p:nvSpPr>
        <p:spPr>
          <a:xfrm>
            <a:off x="-5650" y="5943600"/>
            <a:ext cx="3276600" cy="9144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1"/>
            <a:ext cx="82296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1280160" cy="365125"/>
          </a:xfrm>
          <a:prstGeom prst="rect">
            <a:avLst/>
          </a:prstGeom>
        </p:spPr>
        <p:txBody>
          <a:bodyPr vert="horz" lIns="91440" tIns="45720" rIns="91440" bIns="45720" rtlCol="0" anchor="ctr"/>
          <a:lstStyle>
            <a:lvl1pPr algn="l">
              <a:defRPr sz="1400">
                <a:solidFill>
                  <a:schemeClr val="bg1"/>
                </a:solidFill>
                <a:latin typeface="Segoe UI Light" panose="020B0502040204020203" pitchFamily="34" charset="0"/>
              </a:defRPr>
            </a:lvl1pPr>
          </a:lstStyle>
          <a:p>
            <a:fld id="{3957698E-C657-43EE-8AAE-648C42A36E86}" type="slidenum">
              <a:rPr lang="en-US" smtClean="0"/>
              <a:pPr/>
              <a:t>‹#›</a:t>
            </a:fld>
            <a:endParaRPr lang="en-US" dirty="0"/>
          </a:p>
        </p:txBody>
      </p:sp>
      <p:grpSp>
        <p:nvGrpSpPr>
          <p:cNvPr id="8" name="Group 7"/>
          <p:cNvGrpSpPr>
            <a:grpSpLocks noChangeAspect="1"/>
          </p:cNvGrpSpPr>
          <p:nvPr userDrawn="1"/>
        </p:nvGrpSpPr>
        <p:grpSpPr>
          <a:xfrm>
            <a:off x="7225211" y="6059715"/>
            <a:ext cx="2133600" cy="738664"/>
            <a:chOff x="588620" y="3923943"/>
            <a:chExt cx="7183780" cy="2487061"/>
          </a:xfrm>
        </p:grpSpPr>
        <p:sp>
          <p:nvSpPr>
            <p:cNvPr id="9" name="TextBox 8"/>
            <p:cNvSpPr txBox="1"/>
            <p:nvPr/>
          </p:nvSpPr>
          <p:spPr>
            <a:xfrm>
              <a:off x="3108956" y="3923943"/>
              <a:ext cx="4663444" cy="2487061"/>
            </a:xfrm>
            <a:prstGeom prst="rect">
              <a:avLst/>
            </a:prstGeom>
            <a:noFill/>
          </p:spPr>
          <p:txBody>
            <a:bodyPr wrap="square" lIns="0" tIns="0" rIns="0" bIns="0" rtlCol="0">
              <a:spAutoFit/>
            </a:bodyPr>
            <a:lstStyle/>
            <a:p>
              <a:r>
                <a:rPr lang="en-US" sz="1200" b="1" dirty="0"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New York State</a:t>
              </a:r>
            </a:p>
            <a:p>
              <a:r>
                <a:rPr lang="en-US" sz="1200" b="1" dirty="0"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Family Planning</a:t>
              </a:r>
            </a:p>
            <a:p>
              <a:r>
                <a:rPr lang="en-US" sz="1200" b="1" dirty="0"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Training Center</a:t>
              </a:r>
            </a:p>
            <a:p>
              <a:r>
                <a:rPr lang="en-US" sz="1100" dirty="0" smtClean="0">
                  <a:solidFill>
                    <a:srgbClr val="1D5CA9"/>
                  </a:solidFill>
                  <a:latin typeface="Segoe UI Light" panose="020B0502040204020203" pitchFamily="34" charset="0"/>
                  <a:ea typeface="Verdana" panose="020B0604030504040204" pitchFamily="34" charset="0"/>
                  <a:cs typeface="Levenim MT" panose="02010502060101010101" pitchFamily="2" charset="-79"/>
                </a:rPr>
                <a:t>nysfptraining.org </a:t>
              </a:r>
            </a:p>
          </p:txBody>
        </p:sp>
        <p:pic>
          <p:nvPicPr>
            <p:cNvPr id="10" name="Picture 3"/>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28" t="3796"/>
            <a:stretch/>
          </p:blipFill>
          <p:spPr bwMode="auto">
            <a:xfrm>
              <a:off x="588620" y="3966865"/>
              <a:ext cx="22298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ight Triangle 12"/>
          <p:cNvSpPr/>
          <p:nvPr userDrawn="1"/>
        </p:nvSpPr>
        <p:spPr>
          <a:xfrm rot="10800000">
            <a:off x="5867400" y="0"/>
            <a:ext cx="3276600"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1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i="0" kern="1200">
          <a:solidFill>
            <a:schemeClr val="tx2"/>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b="0" kern="1200">
          <a:solidFill>
            <a:schemeClr val="accent4"/>
          </a:solidFill>
          <a:latin typeface="Segoe UI Light" panose="020B05020402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3"/>
          </a:solidFill>
          <a:latin typeface="Segoe UI Light" panose="020B05020402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dc.gov/std/chlamydia/stats.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guttmacher.org/calculato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nchhstp/newsroom/2018/2018-std-prevention-conference.html"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cdc.gov/std/stats16/tables/2.htm" TargetMode="Externa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685800" y="1219200"/>
            <a:ext cx="7772400" cy="2895599"/>
          </a:xfrm>
        </p:spPr>
        <p:txBody>
          <a:bodyPr>
            <a:noAutofit/>
          </a:bodyPr>
          <a:lstStyle/>
          <a:p>
            <a:pPr lvl="0"/>
            <a:r>
              <a:rPr lang="en-US" sz="4400" dirty="0" smtClean="0">
                <a:sym typeface="Calibri"/>
              </a:rPr>
              <a:t>New York State Family Planning Program Chlamydia Screening</a:t>
            </a:r>
            <a:br>
              <a:rPr lang="en-US" sz="4400" dirty="0" smtClean="0">
                <a:sym typeface="Calibri"/>
              </a:rPr>
            </a:br>
            <a:r>
              <a:rPr lang="en-US" sz="4400" dirty="0" smtClean="0">
                <a:sym typeface="Calibri"/>
              </a:rPr>
              <a:t>Performance Improvement Collaborative Kickoff</a:t>
            </a:r>
            <a:endParaRPr lang="en-US" sz="4400" dirty="0">
              <a:sym typeface="Calibri"/>
            </a:endParaRPr>
          </a:p>
        </p:txBody>
      </p:sp>
      <p:sp>
        <p:nvSpPr>
          <p:cNvPr id="86" name="Shape 86"/>
          <p:cNvSpPr txBox="1">
            <a:spLocks noGrp="1"/>
          </p:cNvSpPr>
          <p:nvPr>
            <p:ph type="subTitle" idx="1"/>
          </p:nvPr>
        </p:nvSpPr>
        <p:spPr/>
        <p:txBody>
          <a:bodyPr/>
          <a:lstStyle/>
          <a:p>
            <a:pPr lvl="0"/>
            <a:r>
              <a:rPr lang="en-US" dirty="0" smtClean="0">
                <a:sym typeface="Calibri"/>
              </a:rPr>
              <a:t>September 18, 2018</a:t>
            </a:r>
            <a:endParaRPr lang="en-US" dirty="0">
              <a:sym typeface="Calibri"/>
            </a:endParaRPr>
          </a:p>
        </p:txBody>
      </p:sp>
      <p:sp>
        <p:nvSpPr>
          <p:cNvPr id="87" name="Shape 87"/>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1</a:t>
            </a:fld>
            <a:endParaRPr lang="en-US" sz="1200" b="0" i="0" u="none" strike="noStrike" cap="none">
              <a:solidFill>
                <a:srgbClr val="898989"/>
              </a:solidFill>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3957698E-C657-43EE-8AAE-648C42A36E86}" type="slidenum">
              <a:rPr lang="en-US" smtClean="0"/>
              <a:t>1</a:t>
            </a:fld>
            <a:endParaRPr lang="en-US"/>
          </a:p>
        </p:txBody>
      </p:sp>
    </p:spTree>
    <p:extLst>
      <p:ext uri="{BB962C8B-B14F-4D97-AF65-F5344CB8AC3E}">
        <p14:creationId xmlns:p14="http://schemas.microsoft.com/office/powerpoint/2010/main" val="48115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Chlamydia Screening?</a:t>
            </a:r>
            <a:endParaRPr lang="en-US" dirty="0"/>
          </a:p>
        </p:txBody>
      </p:sp>
      <p:sp>
        <p:nvSpPr>
          <p:cNvPr id="4" name="Slide Number Placeholder 3"/>
          <p:cNvSpPr>
            <a:spLocks noGrp="1"/>
          </p:cNvSpPr>
          <p:nvPr>
            <p:ph type="sldNum" sz="quarter" idx="12"/>
          </p:nvPr>
        </p:nvSpPr>
        <p:spPr/>
        <p:txBody>
          <a:bodyPr/>
          <a:lstStyle/>
          <a:p>
            <a:fld id="{3957698E-C657-43EE-8AAE-648C42A36E86}" type="slidenum">
              <a:rPr lang="en-US" smtClean="0"/>
              <a:t>10</a:t>
            </a:fld>
            <a:endParaRPr lang="en-US"/>
          </a:p>
        </p:txBody>
      </p:sp>
      <p:pic>
        <p:nvPicPr>
          <p:cNvPr id="6" name="Picture 2" descr="Figure 5. Bar graph showing 2016 rates of reported cases of chlamydia in the United States for men and women by age group. Data provided in table 10."/>
          <p:cNvPicPr>
            <a:picLocks noGrp="1" noChangeAspect="1" noChangeArrowheads="1"/>
          </p:cNvPicPr>
          <p:nvPr>
            <p:ph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4342" y="1676400"/>
            <a:ext cx="8771058"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276290"/>
            <a:ext cx="8686800" cy="400110"/>
          </a:xfrm>
          <a:prstGeom prst="rect">
            <a:avLst/>
          </a:prstGeom>
        </p:spPr>
        <p:txBody>
          <a:bodyPr wrap="square">
            <a:spAutoFit/>
          </a:bodyPr>
          <a:lstStyle/>
          <a:p>
            <a:pPr algn="ctr"/>
            <a:r>
              <a:rPr lang="en-US" sz="2000" b="1" dirty="0">
                <a:latin typeface="Segoe Condensed" panose="020B0606040200020203" pitchFamily="34" charset="0"/>
              </a:rPr>
              <a:t>Chlamydia — Rates of Reported Cases by Age Group and Sex, United States, </a:t>
            </a:r>
            <a:r>
              <a:rPr lang="en-US" sz="2000" b="1" dirty="0" smtClean="0">
                <a:latin typeface="Segoe Condensed" panose="020B0606040200020203" pitchFamily="34" charset="0"/>
              </a:rPr>
              <a:t>2016 (CDC)</a:t>
            </a:r>
            <a:endParaRPr lang="en-US" sz="2000" b="1" dirty="0">
              <a:latin typeface="Segoe Condensed" panose="020B0606040200020203" pitchFamily="34" charset="0"/>
            </a:endParaRPr>
          </a:p>
        </p:txBody>
      </p:sp>
      <p:sp>
        <p:nvSpPr>
          <p:cNvPr id="9" name="Rectangle 8"/>
          <p:cNvSpPr/>
          <p:nvPr/>
        </p:nvSpPr>
        <p:spPr>
          <a:xfrm>
            <a:off x="3556753" y="6475254"/>
            <a:ext cx="2645276" cy="246221"/>
          </a:xfrm>
          <a:prstGeom prst="rect">
            <a:avLst/>
          </a:prstGeom>
        </p:spPr>
        <p:txBody>
          <a:bodyPr wrap="none">
            <a:spAutoFit/>
          </a:bodyPr>
          <a:lstStyle/>
          <a:p>
            <a:r>
              <a:rPr lang="en-US" sz="1000" dirty="0" smtClean="0">
                <a:latin typeface="Segoe Condensed" panose="020B0606040200020203" pitchFamily="34" charset="0"/>
              </a:rPr>
              <a:t>Source: </a:t>
            </a:r>
            <a:r>
              <a:rPr lang="en-US" sz="1000" dirty="0">
                <a:latin typeface="Segoe Condensed" panose="020B0606040200020203" pitchFamily="34" charset="0"/>
                <a:hlinkClick r:id="rId4"/>
              </a:rPr>
              <a:t>https://www.cdc.gov/std/chlamydia/stats.htm</a:t>
            </a:r>
            <a:r>
              <a:rPr lang="en-US" sz="1000" dirty="0">
                <a:latin typeface="Segoe Condensed" panose="020B0606040200020203" pitchFamily="34" charset="0"/>
              </a:rPr>
              <a:t> </a:t>
            </a:r>
          </a:p>
        </p:txBody>
      </p:sp>
    </p:spTree>
    <p:extLst>
      <p:ext uri="{BB962C8B-B14F-4D97-AF65-F5344CB8AC3E}">
        <p14:creationId xmlns:p14="http://schemas.microsoft.com/office/powerpoint/2010/main" val="299624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p:txBody>
          <a:bodyPr/>
          <a:lstStyle/>
          <a:p>
            <a:r>
              <a:rPr lang="en-US" smtClean="0"/>
              <a:t>Why Chlamydia Screening?</a:t>
            </a:r>
            <a:endParaRPr lang="en-US" dirty="0"/>
          </a:p>
        </p:txBody>
      </p:sp>
      <p:sp>
        <p:nvSpPr>
          <p:cNvPr id="260" name="Shape 260"/>
          <p:cNvSpPr txBox="1">
            <a:spLocks noGrp="1"/>
          </p:cNvSpPr>
          <p:nvPr>
            <p:ph idx="1"/>
          </p:nvPr>
        </p:nvSpPr>
        <p:spPr/>
        <p:txBody>
          <a:bodyPr>
            <a:normAutofit/>
          </a:bodyPr>
          <a:lstStyle/>
          <a:p>
            <a:pPr lvl="0"/>
            <a:r>
              <a:rPr lang="en-US" dirty="0" smtClean="0"/>
              <a:t>You are making a difference!  </a:t>
            </a:r>
          </a:p>
          <a:p>
            <a:pPr lvl="0"/>
            <a:endParaRPr lang="en-US" dirty="0" smtClean="0"/>
          </a:p>
          <a:p>
            <a:pPr lvl="0"/>
            <a:r>
              <a:rPr lang="en-US" dirty="0" smtClean="0"/>
              <a:t>CT testing in 11 agencies during 2016:</a:t>
            </a:r>
            <a:r>
              <a:rPr lang="en-US" baseline="30000" dirty="0" smtClean="0"/>
              <a:t>1</a:t>
            </a:r>
          </a:p>
          <a:p>
            <a:pPr lvl="1"/>
            <a:r>
              <a:rPr lang="en-US" dirty="0" smtClean="0"/>
              <a:t>24,783 CT tests females tested</a:t>
            </a:r>
          </a:p>
          <a:p>
            <a:pPr lvl="1"/>
            <a:r>
              <a:rPr lang="en-US" dirty="0" smtClean="0"/>
              <a:t>360 CT infections prevented</a:t>
            </a:r>
          </a:p>
          <a:p>
            <a:pPr lvl="1"/>
            <a:r>
              <a:rPr lang="en-US" dirty="0" smtClean="0"/>
              <a:t>50 cases of PID prevented</a:t>
            </a:r>
          </a:p>
          <a:p>
            <a:pPr lvl="1"/>
            <a:r>
              <a:rPr lang="en-US" dirty="0" smtClean="0"/>
              <a:t>10 women who are still fertile</a:t>
            </a:r>
          </a:p>
          <a:p>
            <a:pPr lvl="1"/>
            <a:r>
              <a:rPr lang="en-US" dirty="0" smtClean="0"/>
              <a:t>Gross cost savings from CT testing - $136,450</a:t>
            </a:r>
          </a:p>
        </p:txBody>
      </p:sp>
      <p:sp>
        <p:nvSpPr>
          <p:cNvPr id="2" name="Slide Number Placeholder 1"/>
          <p:cNvSpPr>
            <a:spLocks noGrp="1"/>
          </p:cNvSpPr>
          <p:nvPr>
            <p:ph type="sldNum" sz="quarter" idx="12"/>
          </p:nvPr>
        </p:nvSpPr>
        <p:spPr/>
        <p:txBody>
          <a:bodyPr/>
          <a:lstStyle/>
          <a:p>
            <a:fld id="{3957698E-C657-43EE-8AAE-648C42A36E86}" type="slidenum">
              <a:rPr lang="en-US" smtClean="0"/>
              <a:pPr/>
              <a:t>11</a:t>
            </a:fld>
            <a:endParaRPr lang="en-US"/>
          </a:p>
        </p:txBody>
      </p:sp>
      <p:sp>
        <p:nvSpPr>
          <p:cNvPr id="261" name="Shape 261"/>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11</a:t>
            </a:fld>
            <a:endParaRPr lang="en-US" sz="1200" b="0" i="0" u="none">
              <a:solidFill>
                <a:srgbClr val="898989"/>
              </a:solidFill>
              <a:latin typeface="Calibri"/>
              <a:ea typeface="Calibri"/>
              <a:cs typeface="Calibri"/>
              <a:sym typeface="Calibri"/>
            </a:endParaRPr>
          </a:p>
        </p:txBody>
      </p:sp>
      <p:sp>
        <p:nvSpPr>
          <p:cNvPr id="7" name="Rectangle 6"/>
          <p:cNvSpPr/>
          <p:nvPr/>
        </p:nvSpPr>
        <p:spPr>
          <a:xfrm>
            <a:off x="462280" y="5819001"/>
            <a:ext cx="7614920" cy="276999"/>
          </a:xfrm>
          <a:prstGeom prst="rect">
            <a:avLst/>
          </a:prstGeom>
        </p:spPr>
        <p:txBody>
          <a:bodyPr wrap="square">
            <a:spAutoFit/>
          </a:bodyPr>
          <a:lstStyle/>
          <a:p>
            <a:r>
              <a:rPr lang="en-US" sz="1200" baseline="30000" dirty="0" smtClean="0">
                <a:latin typeface="Segoe Condensed" panose="020B0606040200020203" pitchFamily="34" charset="0"/>
              </a:rPr>
              <a:t>1</a:t>
            </a:r>
            <a:r>
              <a:rPr lang="en-US" sz="1200" dirty="0" smtClean="0">
                <a:latin typeface="Segoe Condensed" panose="020B0606040200020203" pitchFamily="34" charset="0"/>
              </a:rPr>
              <a:t>Guttmacher </a:t>
            </a:r>
            <a:r>
              <a:rPr lang="en-US" sz="1200" dirty="0">
                <a:latin typeface="Segoe Condensed" panose="020B0606040200020203" pitchFamily="34" charset="0"/>
              </a:rPr>
              <a:t>calculator: </a:t>
            </a:r>
            <a:r>
              <a:rPr lang="en-US" sz="1200" dirty="0">
                <a:latin typeface="Segoe Condensed" panose="020B0606040200020203" pitchFamily="34" charset="0"/>
                <a:hlinkClick r:id="rId3"/>
              </a:rPr>
              <a:t>https://</a:t>
            </a:r>
            <a:r>
              <a:rPr lang="en-US" sz="1200" dirty="0" smtClean="0">
                <a:latin typeface="Segoe Condensed" panose="020B0606040200020203" pitchFamily="34" charset="0"/>
                <a:hlinkClick r:id="rId3"/>
              </a:rPr>
              <a:t>data.guttmacher.org/calculator</a:t>
            </a:r>
            <a:r>
              <a:rPr lang="en-US" sz="1200" dirty="0" smtClean="0">
                <a:latin typeface="Segoe Condensed" panose="020B0606040200020203" pitchFamily="34" charset="0"/>
              </a:rPr>
              <a:t> </a:t>
            </a:r>
            <a:endParaRPr lang="en-US" sz="1200" dirty="0">
              <a:latin typeface="Segoe Condensed" panose="020B0606040200020203" pitchFamily="34" charset="0"/>
              <a:sym typeface="Calibri"/>
            </a:endParaRPr>
          </a:p>
        </p:txBody>
      </p:sp>
    </p:spTree>
    <p:extLst>
      <p:ext uri="{BB962C8B-B14F-4D97-AF65-F5344CB8AC3E}">
        <p14:creationId xmlns:p14="http://schemas.microsoft.com/office/powerpoint/2010/main" val="2082514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p:txBody>
          <a:bodyPr/>
          <a:lstStyle/>
          <a:p>
            <a:r>
              <a:rPr lang="en-US" smtClean="0">
                <a:sym typeface="Calibri"/>
              </a:rPr>
              <a:t>Chlamydia Screening Measure</a:t>
            </a:r>
            <a:endParaRPr lang="en-US" dirty="0">
              <a:sym typeface="Calibri"/>
            </a:endParaRPr>
          </a:p>
        </p:txBody>
      </p:sp>
      <p:sp>
        <p:nvSpPr>
          <p:cNvPr id="295" name="Shape 295"/>
          <p:cNvSpPr txBox="1">
            <a:spLocks noGrp="1"/>
          </p:cNvSpPr>
          <p:nvPr>
            <p:ph idx="1"/>
          </p:nvPr>
        </p:nvSpPr>
        <p:spPr>
          <a:xfrm>
            <a:off x="457200" y="1219200"/>
            <a:ext cx="8229600" cy="5137149"/>
          </a:xfrm>
        </p:spPr>
        <p:txBody>
          <a:bodyPr>
            <a:normAutofit/>
          </a:bodyPr>
          <a:lstStyle/>
          <a:p>
            <a:pPr lvl="0"/>
            <a:r>
              <a:rPr lang="en-US" b="1" dirty="0" smtClean="0">
                <a:sym typeface="Calibri"/>
              </a:rPr>
              <a:t>HEDIS Measure</a:t>
            </a:r>
            <a:r>
              <a:rPr lang="en-US" dirty="0" smtClean="0">
                <a:sym typeface="Calibri"/>
              </a:rPr>
              <a:t>: The percentage of women 16‐24 years of age who were identified as sexually active and who had at least one test for chlamydia during the measurement period.</a:t>
            </a:r>
          </a:p>
          <a:p>
            <a:pPr lvl="1"/>
            <a:r>
              <a:rPr lang="en-US" dirty="0" smtClean="0">
                <a:sym typeface="Calibri"/>
              </a:rPr>
              <a:t>Using data from </a:t>
            </a:r>
            <a:r>
              <a:rPr lang="en-US" dirty="0" err="1" smtClean="0">
                <a:sym typeface="Calibri"/>
              </a:rPr>
              <a:t>Ahlers</a:t>
            </a:r>
            <a:r>
              <a:rPr lang="en-US" dirty="0" smtClean="0">
                <a:sym typeface="Calibri"/>
              </a:rPr>
              <a:t>, use age group: 15-24</a:t>
            </a:r>
          </a:p>
          <a:p>
            <a:pPr lvl="1"/>
            <a:r>
              <a:rPr lang="en-US" dirty="0" smtClean="0">
                <a:sym typeface="Calibri"/>
              </a:rPr>
              <a:t>Measurement period = monthly</a:t>
            </a:r>
          </a:p>
          <a:p>
            <a:pPr lvl="0"/>
            <a:r>
              <a:rPr lang="en-US" dirty="0" smtClean="0">
                <a:sym typeface="Calibri"/>
              </a:rPr>
              <a:t>Although the HEDIS measure focuses on women 16-24 years of age, improvement activities should address all women and men at risk of chlamydia.</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12</a:t>
            </a:fld>
            <a:endParaRPr lang="en-US"/>
          </a:p>
        </p:txBody>
      </p:sp>
      <p:sp>
        <p:nvSpPr>
          <p:cNvPr id="296" name="Shape 296"/>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12</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829161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7804708" y="917148"/>
            <a:ext cx="33355" cy="4996685"/>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394751" y="917148"/>
            <a:ext cx="72849" cy="4996685"/>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3650446130"/>
              </p:ext>
            </p:extLst>
          </p:nvPr>
        </p:nvGraphicFramePr>
        <p:xfrm>
          <a:off x="370463" y="685800"/>
          <a:ext cx="8229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957698E-C657-43EE-8AAE-648C42A36E86}" type="slidenum">
              <a:rPr lang="en-US" smtClean="0"/>
              <a:t>13</a:t>
            </a:fld>
            <a:endParaRPr lang="en-US"/>
          </a:p>
        </p:txBody>
      </p:sp>
      <p:sp>
        <p:nvSpPr>
          <p:cNvPr id="10" name="TextBox 9"/>
          <p:cNvSpPr txBox="1"/>
          <p:nvPr/>
        </p:nvSpPr>
        <p:spPr>
          <a:xfrm>
            <a:off x="7756419" y="4814844"/>
            <a:ext cx="1485900" cy="1077218"/>
          </a:xfrm>
          <a:prstGeom prst="rect">
            <a:avLst/>
          </a:prstGeom>
          <a:noFill/>
        </p:spPr>
        <p:txBody>
          <a:bodyPr wrap="square" rtlCol="0">
            <a:spAutoFit/>
          </a:bodyPr>
          <a:lstStyle/>
          <a:p>
            <a:pPr algn="ctr"/>
            <a:r>
              <a:rPr lang="en-US" sz="1600" dirty="0" smtClean="0">
                <a:solidFill>
                  <a:schemeClr val="accent4"/>
                </a:solidFill>
                <a:latin typeface="Segoe Condensed" panose="020B0606040200020203" pitchFamily="34" charset="0"/>
              </a:rPr>
              <a:t>2016 Title X Average &amp; 2016 NYS Average = 62%</a:t>
            </a:r>
            <a:endParaRPr lang="en-US" sz="1600" dirty="0">
              <a:solidFill>
                <a:schemeClr val="accent4"/>
              </a:solidFill>
              <a:latin typeface="Segoe Condensed" panose="020B0606040200020203" pitchFamily="34" charset="0"/>
            </a:endParaRPr>
          </a:p>
        </p:txBody>
      </p:sp>
      <p:sp>
        <p:nvSpPr>
          <p:cNvPr id="12" name="TextBox 11"/>
          <p:cNvSpPr txBox="1"/>
          <p:nvPr/>
        </p:nvSpPr>
        <p:spPr>
          <a:xfrm>
            <a:off x="6336706" y="841854"/>
            <a:ext cx="1143000" cy="830997"/>
          </a:xfrm>
          <a:prstGeom prst="rect">
            <a:avLst/>
          </a:prstGeom>
          <a:noFill/>
        </p:spPr>
        <p:txBody>
          <a:bodyPr wrap="square" rtlCol="0">
            <a:spAutoFit/>
          </a:bodyPr>
          <a:lstStyle/>
          <a:p>
            <a:pPr algn="ctr"/>
            <a:r>
              <a:rPr lang="en-US" sz="1600" dirty="0" smtClean="0">
                <a:solidFill>
                  <a:schemeClr val="accent4"/>
                </a:solidFill>
                <a:latin typeface="Segoe Condensed" panose="020B0606040200020203" pitchFamily="34" charset="0"/>
              </a:rPr>
              <a:t>2016 HEDIS (Medicaid) = 57%</a:t>
            </a:r>
            <a:endParaRPr lang="en-US" sz="1600" dirty="0">
              <a:solidFill>
                <a:schemeClr val="accent4"/>
              </a:solidFill>
              <a:latin typeface="Segoe Condensed" panose="020B0606040200020203" pitchFamily="34" charset="0"/>
            </a:endParaRPr>
          </a:p>
        </p:txBody>
      </p:sp>
      <p:sp>
        <p:nvSpPr>
          <p:cNvPr id="14" name="Rectangle 13"/>
          <p:cNvSpPr/>
          <p:nvPr/>
        </p:nvSpPr>
        <p:spPr>
          <a:xfrm>
            <a:off x="0" y="61487"/>
            <a:ext cx="6227326" cy="755848"/>
          </a:xfrm>
          <a:prstGeom prst="rect">
            <a:avLst/>
          </a:prstGeom>
        </p:spPr>
        <p:txBody>
          <a:bodyPr wrap="square">
            <a:spAutoFit/>
          </a:bodyPr>
          <a:lstStyle/>
          <a:p>
            <a:pPr algn="ctr">
              <a:defRPr sz="2156" b="1" i="0" u="none" strike="noStrike" kern="1200" baseline="0">
                <a:solidFill>
                  <a:prstClr val="black"/>
                </a:solidFill>
                <a:latin typeface="+mn-lt"/>
                <a:ea typeface="+mn-ea"/>
                <a:cs typeface="+mn-cs"/>
              </a:defRPr>
            </a:pPr>
            <a:r>
              <a:rPr lang="en-US" dirty="0">
                <a:latin typeface="Segoe Condensed" panose="020B0606040200020203" pitchFamily="34" charset="0"/>
              </a:rPr>
              <a:t>Sexually Active Females </a:t>
            </a:r>
            <a:r>
              <a:rPr lang="en-US" dirty="0" smtClean="0">
                <a:latin typeface="Segoe Condensed" panose="020B0606040200020203" pitchFamily="34" charset="0"/>
              </a:rPr>
              <a:t>15 </a:t>
            </a:r>
            <a:r>
              <a:rPr lang="en-US" dirty="0">
                <a:latin typeface="Segoe Condensed" panose="020B0606040200020203" pitchFamily="34" charset="0"/>
              </a:rPr>
              <a:t>to 24 Years of Age </a:t>
            </a:r>
          </a:p>
          <a:p>
            <a:pPr algn="ctr">
              <a:defRPr sz="2156" b="1" i="0" u="none" strike="noStrike" kern="1200" baseline="0">
                <a:solidFill>
                  <a:prstClr val="black"/>
                </a:solidFill>
                <a:latin typeface="+mn-lt"/>
                <a:ea typeface="+mn-ea"/>
                <a:cs typeface="+mn-cs"/>
              </a:defRPr>
            </a:pPr>
            <a:r>
              <a:rPr lang="en-US" dirty="0">
                <a:latin typeface="Segoe Condensed" panose="020B0606040200020203" pitchFamily="34" charset="0"/>
              </a:rPr>
              <a:t>(Average Screening </a:t>
            </a:r>
            <a:r>
              <a:rPr lang="en-US" dirty="0" smtClean="0">
                <a:latin typeface="Segoe Condensed" panose="020B0606040200020203" pitchFamily="34" charset="0"/>
              </a:rPr>
              <a:t>May-July, 2018)</a:t>
            </a:r>
            <a:endParaRPr lang="en-US" dirty="0">
              <a:latin typeface="Segoe Condensed" panose="020B0606040200020203" pitchFamily="34" charset="0"/>
            </a:endParaRPr>
          </a:p>
        </p:txBody>
      </p:sp>
    </p:spTree>
    <p:extLst>
      <p:ext uri="{BB962C8B-B14F-4D97-AF65-F5344CB8AC3E}">
        <p14:creationId xmlns:p14="http://schemas.microsoft.com/office/powerpoint/2010/main" val="5499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a:xfrm>
            <a:off x="457200" y="2057400"/>
            <a:ext cx="8229600" cy="3200401"/>
          </a:xfrm>
        </p:spPr>
        <p:txBody>
          <a:bodyPr/>
          <a:lstStyle/>
          <a:p>
            <a:pPr marL="0" indent="0" algn="ctr">
              <a:buNone/>
            </a:pPr>
            <a:r>
              <a:rPr lang="en-US" sz="6000" dirty="0" smtClean="0"/>
              <a:t>What barriers does your site face related to chlamydia screening?</a:t>
            </a:r>
            <a:endParaRPr lang="en-US" sz="6000" dirty="0"/>
          </a:p>
        </p:txBody>
      </p:sp>
      <p:sp>
        <p:nvSpPr>
          <p:cNvPr id="4" name="Slide Number Placeholder 3"/>
          <p:cNvSpPr>
            <a:spLocks noGrp="1"/>
          </p:cNvSpPr>
          <p:nvPr>
            <p:ph type="sldNum" sz="quarter" idx="12"/>
          </p:nvPr>
        </p:nvSpPr>
        <p:spPr/>
        <p:txBody>
          <a:bodyPr/>
          <a:lstStyle/>
          <a:p>
            <a:fld id="{3957698E-C657-43EE-8AAE-648C42A36E86}" type="slidenum">
              <a:rPr lang="en-US" smtClean="0"/>
              <a:t>14</a:t>
            </a:fld>
            <a:endParaRPr lang="en-US"/>
          </a:p>
        </p:txBody>
      </p:sp>
    </p:spTree>
    <p:extLst>
      <p:ext uri="{BB962C8B-B14F-4D97-AF65-F5344CB8AC3E}">
        <p14:creationId xmlns:p14="http://schemas.microsoft.com/office/powerpoint/2010/main" val="88777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p:txBody>
          <a:bodyPr/>
          <a:lstStyle/>
          <a:p>
            <a:r>
              <a:rPr lang="en-US" dirty="0" smtClean="0">
                <a:sym typeface="Calibri"/>
              </a:rPr>
              <a:t>Chlamydia Screening Change Package</a:t>
            </a:r>
            <a:endParaRPr lang="en-US" dirty="0">
              <a:sym typeface="Calibri"/>
            </a:endParaRPr>
          </a:p>
        </p:txBody>
      </p:sp>
      <p:sp>
        <p:nvSpPr>
          <p:cNvPr id="268" name="Shape 268"/>
          <p:cNvSpPr txBox="1">
            <a:spLocks noGrp="1"/>
          </p:cNvSpPr>
          <p:nvPr>
            <p:ph sz="half" idx="1"/>
          </p:nvPr>
        </p:nvSpPr>
        <p:spPr/>
        <p:txBody>
          <a:bodyPr/>
          <a:lstStyle/>
          <a:p>
            <a:r>
              <a:rPr lang="en-US" dirty="0" smtClean="0">
                <a:sym typeface="Calibri"/>
              </a:rPr>
              <a:t>Best practice recommendations</a:t>
            </a:r>
          </a:p>
          <a:p>
            <a:r>
              <a:rPr lang="en-US" dirty="0" smtClean="0">
                <a:sym typeface="Calibri"/>
              </a:rPr>
              <a:t>Rationale</a:t>
            </a:r>
          </a:p>
          <a:p>
            <a:r>
              <a:rPr lang="en-US" dirty="0" smtClean="0">
                <a:sym typeface="Calibri"/>
              </a:rPr>
              <a:t>Strategies</a:t>
            </a:r>
          </a:p>
          <a:p>
            <a:r>
              <a:rPr lang="en-US" dirty="0" smtClean="0">
                <a:sym typeface="Calibri"/>
              </a:rPr>
              <a:t>Suggested evaluation measures</a:t>
            </a:r>
          </a:p>
          <a:p>
            <a:r>
              <a:rPr lang="en-US" dirty="0" smtClean="0">
                <a:sym typeface="Calibri"/>
              </a:rPr>
              <a:t>Tools and resources</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15</a:t>
            </a:fld>
            <a:endParaRPr lang="en-US"/>
          </a:p>
        </p:txBody>
      </p:sp>
      <p:sp>
        <p:nvSpPr>
          <p:cNvPr id="269" name="Shape 269"/>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15</a:t>
            </a:fld>
            <a:endParaRPr lang="en-US" sz="1200" b="0" i="0" u="none">
              <a:solidFill>
                <a:srgbClr val="898989"/>
              </a:solidFill>
              <a:latin typeface="Calibri"/>
              <a:ea typeface="Calibri"/>
              <a:cs typeface="Calibri"/>
              <a:sym typeface="Calibri"/>
            </a:endParaRPr>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l="24954" t="11357" r="39925" b="8514"/>
          <a:stretch>
            <a:fillRect/>
          </a:stretch>
        </p:blipFill>
        <p:spPr bwMode="auto">
          <a:xfrm>
            <a:off x="4754789" y="1219201"/>
            <a:ext cx="3445478" cy="44196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9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p:txBody>
          <a:bodyPr/>
          <a:lstStyle/>
          <a:p>
            <a:pPr lvl="0"/>
            <a:r>
              <a:rPr lang="en-US" smtClean="0"/>
              <a:t>Best Practice #1</a:t>
            </a:r>
            <a:endParaRPr lang="en-US" dirty="0"/>
          </a:p>
        </p:txBody>
      </p:sp>
      <p:sp>
        <p:nvSpPr>
          <p:cNvPr id="277" name="Shape 277"/>
          <p:cNvSpPr txBox="1">
            <a:spLocks noGrp="1"/>
          </p:cNvSpPr>
          <p:nvPr>
            <p:ph sz="half" idx="1"/>
          </p:nvPr>
        </p:nvSpPr>
        <p:spPr/>
        <p:txBody>
          <a:bodyPr/>
          <a:lstStyle/>
          <a:p>
            <a:pPr marL="0" lvl="0" indent="0">
              <a:buNone/>
            </a:pPr>
            <a:r>
              <a:rPr lang="en-US" dirty="0" smtClean="0"/>
              <a:t>Include chlamydia screening as a part of routine clinical preventive care for women 24 years and younger, women &gt;24 who are at risk increased risk , and men at increased risk.</a:t>
            </a:r>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16</a:t>
            </a:fld>
            <a:endParaRPr lang="en-US"/>
          </a:p>
        </p:txBody>
      </p:sp>
      <p:sp>
        <p:nvSpPr>
          <p:cNvPr id="278" name="Shape 27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16</a:t>
            </a:fld>
            <a:endParaRPr lang="en-US" sz="1200" b="0" i="0" u="none">
              <a:solidFill>
                <a:srgbClr val="898989"/>
              </a:solidFill>
              <a:latin typeface="Calibri"/>
              <a:ea typeface="Calibri"/>
              <a:cs typeface="Calibri"/>
              <a:sym typeface="Calibri"/>
            </a:endParaRPr>
          </a:p>
        </p:txBody>
      </p:sp>
      <p:sp>
        <p:nvSpPr>
          <p:cNvPr id="3" name="TextBox 2"/>
          <p:cNvSpPr txBox="1"/>
          <p:nvPr/>
        </p:nvSpPr>
        <p:spPr>
          <a:xfrm>
            <a:off x="4322618" y="1686296"/>
            <a:ext cx="184731" cy="307777"/>
          </a:xfrm>
          <a:prstGeom prst="rect">
            <a:avLst/>
          </a:prstGeom>
          <a:noFill/>
        </p:spPr>
        <p:txBody>
          <a:bodyPr wrap="none" rtlCol="0">
            <a:spAutoFit/>
          </a:bodyPr>
          <a:lstStyle/>
          <a:p>
            <a:endParaRPr lang="en-US" dirty="0"/>
          </a:p>
        </p:txBody>
      </p:sp>
      <p:pic>
        <p:nvPicPr>
          <p:cNvPr id="13" name="Picture 1"/>
          <p:cNvPicPr>
            <a:picLocks noChangeAspect="1" noChangeArrowheads="1"/>
          </p:cNvPicPr>
          <p:nvPr/>
        </p:nvPicPr>
        <p:blipFill>
          <a:blip r:embed="rId3">
            <a:extLst>
              <a:ext uri="{28A0092B-C50C-407E-A947-70E740481C1C}">
                <a14:useLocalDpi xmlns:a14="http://schemas.microsoft.com/office/drawing/2010/main" val="0"/>
              </a:ext>
            </a:extLst>
          </a:blip>
          <a:srcRect l="24954" t="11357" r="39925" b="8514"/>
          <a:stretch>
            <a:fillRect/>
          </a:stretch>
        </p:blipFill>
        <p:spPr bwMode="auto">
          <a:xfrm>
            <a:off x="4754789" y="1219201"/>
            <a:ext cx="3445478" cy="44196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04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Where are we now?</a:t>
            </a:r>
          </a:p>
        </p:txBody>
      </p:sp>
      <p:sp>
        <p:nvSpPr>
          <p:cNvPr id="17411" name="Slide Number Placeholder 3"/>
          <p:cNvSpPr>
            <a:spLocks noGrp="1"/>
          </p:cNvSpPr>
          <p:nvPr>
            <p:ph type="sldNum" sz="quarter" idx="12"/>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36A9DE-3187-4FC7-9916-ABFBA927ABC9}" type="slidenum">
              <a:rPr lang="en-US" altLang="en-US" smtClean="0">
                <a:solidFill>
                  <a:schemeClr val="bg1"/>
                </a:solidFill>
                <a:sym typeface="Calibri" pitchFamily="34" charset="0"/>
              </a:rPr>
              <a:pPr/>
              <a:t>17</a:t>
            </a:fld>
            <a:endParaRPr lang="en-US" altLang="en-US" dirty="0" smtClean="0">
              <a:solidFill>
                <a:schemeClr val="bg1"/>
              </a:solidFill>
              <a:sym typeface="Calibri" pitchFamily="34" charset="0"/>
            </a:endParaRPr>
          </a:p>
        </p:txBody>
      </p:sp>
      <p:graphicFrame>
        <p:nvGraphicFramePr>
          <p:cNvPr id="9" name="Chart 6"/>
          <p:cNvGraphicFramePr>
            <a:graphicFrameLocks noGrp="1"/>
          </p:cNvGraphicFramePr>
          <p:nvPr>
            <p:ph idx="1"/>
            <p:extLst>
              <p:ext uri="{D42A27DB-BD31-4B8C-83A1-F6EECF244321}">
                <p14:modId xmlns:p14="http://schemas.microsoft.com/office/powerpoint/2010/main" val="3318020974"/>
              </p:ext>
            </p:extLst>
          </p:nvPr>
        </p:nvGraphicFramePr>
        <p:xfrm>
          <a:off x="457200" y="1219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156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spcAft>
                <a:spcPts val="0"/>
              </a:spcAft>
              <a:buClr>
                <a:srgbClr val="92278F"/>
              </a:buClr>
              <a:buSzPct val="25000"/>
            </a:pPr>
            <a:r>
              <a:rPr lang="en-US" dirty="0"/>
              <a:t>Best Practice </a:t>
            </a:r>
            <a:r>
              <a:rPr lang="en-US" dirty="0" smtClean="0"/>
              <a:t>#2</a:t>
            </a:r>
            <a:endParaRPr lang="en-US" kern="1200" dirty="0">
              <a:latin typeface="Calibri Light" panose="020F0302020204030204" pitchFamily="34" charset="0"/>
              <a:ea typeface="+mj-ea"/>
              <a:cs typeface="+mj-cs"/>
            </a:endParaRPr>
          </a:p>
        </p:txBody>
      </p:sp>
      <p:sp>
        <p:nvSpPr>
          <p:cNvPr id="277" name="Shape 277"/>
          <p:cNvSpPr txBox="1">
            <a:spLocks noGrp="1"/>
          </p:cNvSpPr>
          <p:nvPr>
            <p:ph sz="half" idx="1"/>
          </p:nvPr>
        </p:nvSpPr>
        <p:spPr>
          <a:prstGeom prst="rect">
            <a:avLst/>
          </a:prstGeom>
          <a:noFill/>
          <a:ln>
            <a:noFill/>
          </a:ln>
        </p:spPr>
        <p:txBody>
          <a:bodyPr lIns="91425" tIns="45700" rIns="91425" bIns="45700" anchor="t" anchorCtr="0">
            <a:noAutofit/>
          </a:bodyPr>
          <a:lstStyle/>
          <a:p>
            <a:pPr marL="0" indent="0">
              <a:spcBef>
                <a:spcPts val="0"/>
              </a:spcBef>
              <a:spcAft>
                <a:spcPts val="0"/>
              </a:spcAft>
              <a:buClr>
                <a:schemeClr val="dk2"/>
              </a:buClr>
              <a:buSzPct val="25000"/>
              <a:buNone/>
            </a:pPr>
            <a:r>
              <a:rPr lang="en-US" dirty="0" smtClean="0">
                <a:sym typeface="Calibri"/>
              </a:rPr>
              <a:t>Use </a:t>
            </a:r>
            <a:r>
              <a:rPr lang="en-US" dirty="0">
                <a:sym typeface="Calibri"/>
              </a:rPr>
              <a:t>normalizing and opt-out language to explain chlamydia screening to all women 24 years and younger, women &lt;24 at increased risk, and men at increased risk</a:t>
            </a:r>
          </a:p>
        </p:txBody>
      </p:sp>
      <p:sp>
        <p:nvSpPr>
          <p:cNvPr id="2" name="Slide Number Placeholder 1"/>
          <p:cNvSpPr>
            <a:spLocks noGrp="1"/>
          </p:cNvSpPr>
          <p:nvPr>
            <p:ph type="sldNum" sz="quarter" idx="12"/>
          </p:nvPr>
        </p:nvSpPr>
        <p:spPr/>
        <p:txBody>
          <a:bodyPr/>
          <a:lstStyle/>
          <a:p>
            <a:fld id="{3957698E-C657-43EE-8AAE-648C42A36E86}" type="slidenum">
              <a:rPr lang="en-US" smtClean="0"/>
              <a:t>18</a:t>
            </a:fld>
            <a:endParaRPr lang="en-US"/>
          </a:p>
        </p:txBody>
      </p:sp>
      <p:sp>
        <p:nvSpPr>
          <p:cNvPr id="278" name="Shape 27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18</a:t>
            </a:fld>
            <a:endParaRPr lang="en-US" sz="1200" b="0" i="0" u="none">
              <a:solidFill>
                <a:srgbClr val="898989"/>
              </a:solidFill>
              <a:latin typeface="Calibri"/>
              <a:ea typeface="Calibri"/>
              <a:cs typeface="Calibri"/>
              <a:sym typeface="Calibri"/>
            </a:endParaRPr>
          </a:p>
        </p:txBody>
      </p:sp>
      <p:sp>
        <p:nvSpPr>
          <p:cNvPr id="3" name="TextBox 2"/>
          <p:cNvSpPr txBox="1"/>
          <p:nvPr/>
        </p:nvSpPr>
        <p:spPr>
          <a:xfrm>
            <a:off x="4322618" y="1686296"/>
            <a:ext cx="184731" cy="307777"/>
          </a:xfrm>
          <a:prstGeom prst="rect">
            <a:avLst/>
          </a:prstGeom>
          <a:noFill/>
        </p:spPr>
        <p:txBody>
          <a:bodyPr wrap="none" rtlCol="0">
            <a:spAutoFit/>
          </a:bodyPr>
          <a:lstStyle/>
          <a:p>
            <a:endParaRPr lang="en-US" dirty="0"/>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l="24954" t="11357" r="39925" b="8514"/>
          <a:stretch>
            <a:fillRect/>
          </a:stretch>
        </p:blipFill>
        <p:spPr bwMode="auto">
          <a:xfrm>
            <a:off x="4754789" y="1219201"/>
            <a:ext cx="3445478" cy="44196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5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Where are we now?</a:t>
            </a:r>
          </a:p>
        </p:txBody>
      </p:sp>
      <p:sp>
        <p:nvSpPr>
          <p:cNvPr id="17411" name="Slide Number Placeholder 3"/>
          <p:cNvSpPr>
            <a:spLocks noGrp="1"/>
          </p:cNvSpPr>
          <p:nvPr>
            <p:ph type="sldNum" sz="quarter" idx="12"/>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36A9DE-3187-4FC7-9916-ABFBA927ABC9}" type="slidenum">
              <a:rPr lang="en-US" altLang="en-US" smtClean="0">
                <a:solidFill>
                  <a:schemeClr val="bg1"/>
                </a:solidFill>
                <a:sym typeface="Calibri" pitchFamily="34" charset="0"/>
              </a:rPr>
              <a:pPr/>
              <a:t>19</a:t>
            </a:fld>
            <a:endParaRPr lang="en-US" altLang="en-US" smtClean="0">
              <a:solidFill>
                <a:schemeClr val="bg1"/>
              </a:solidFill>
              <a:sym typeface="Calibri" pitchFamily="34" charset="0"/>
            </a:endParaRPr>
          </a:p>
        </p:txBody>
      </p:sp>
      <p:graphicFrame>
        <p:nvGraphicFramePr>
          <p:cNvPr id="9" name="Chart 6"/>
          <p:cNvGraphicFramePr>
            <a:graphicFrameLocks noGrp="1"/>
          </p:cNvGraphicFramePr>
          <p:nvPr>
            <p:ph idx="1"/>
            <p:extLst>
              <p:ext uri="{D42A27DB-BD31-4B8C-83A1-F6EECF244321}">
                <p14:modId xmlns:p14="http://schemas.microsoft.com/office/powerpoint/2010/main" val="3142725011"/>
              </p:ext>
            </p:extLst>
          </p:nvPr>
        </p:nvGraphicFramePr>
        <p:xfrm>
          <a:off x="457200" y="1219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76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Improvement Collaborative</a:t>
            </a:r>
            <a:endParaRPr lang="en-US" dirty="0"/>
          </a:p>
        </p:txBody>
      </p:sp>
      <p:sp>
        <p:nvSpPr>
          <p:cNvPr id="7" name="Text Placeholder 6"/>
          <p:cNvSpPr>
            <a:spLocks noGrp="1"/>
          </p:cNvSpPr>
          <p:nvPr>
            <p:ph sz="half" idx="1"/>
          </p:nvPr>
        </p:nvSpPr>
        <p:spPr/>
        <p:txBody>
          <a:bodyPr anchor="ctr">
            <a:normAutofit/>
          </a:bodyPr>
          <a:lstStyle/>
          <a:p>
            <a:pPr marL="0" indent="0">
              <a:buNone/>
            </a:pPr>
            <a:r>
              <a:rPr lang="en-US" sz="4000" dirty="0" smtClean="0"/>
              <a:t>What do you think of when you hear the term “</a:t>
            </a:r>
            <a:r>
              <a:rPr lang="en-US" sz="4000" b="1" dirty="0" smtClean="0"/>
              <a:t>Performance Improvement Collaborative</a:t>
            </a:r>
            <a:r>
              <a:rPr lang="en-US" sz="4000" dirty="0" smtClean="0"/>
              <a:t>”? </a:t>
            </a:r>
          </a:p>
          <a:p>
            <a:endParaRPr lang="en-US" sz="40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7486" y="1642006"/>
            <a:ext cx="3994496" cy="4061349"/>
          </a:xfrm>
        </p:spPr>
      </p:pic>
      <p:sp>
        <p:nvSpPr>
          <p:cNvPr id="4" name="Slide Number Placeholder 3"/>
          <p:cNvSpPr>
            <a:spLocks noGrp="1"/>
          </p:cNvSpPr>
          <p:nvPr>
            <p:ph type="sldNum" sz="quarter" idx="12"/>
          </p:nvPr>
        </p:nvSpPr>
        <p:spPr/>
        <p:txBody>
          <a:bodyPr/>
          <a:lstStyle/>
          <a:p>
            <a:pPr lvl="0"/>
            <a:fld id="{00000000-1234-1234-1234-123412341234}" type="slidenum">
              <a:rPr lang="en-US" smtClean="0">
                <a:sym typeface="Calibri"/>
              </a:rPr>
              <a:pPr lvl="0"/>
              <a:t>2</a:t>
            </a:fld>
            <a:endParaRPr lang="en-US">
              <a:sym typeface="Calibri"/>
            </a:endParaRPr>
          </a:p>
        </p:txBody>
      </p:sp>
    </p:spTree>
    <p:extLst>
      <p:ext uri="{BB962C8B-B14F-4D97-AF65-F5344CB8AC3E}">
        <p14:creationId xmlns:p14="http://schemas.microsoft.com/office/powerpoint/2010/main" val="3498587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spcAft>
                <a:spcPts val="0"/>
              </a:spcAft>
              <a:buClr>
                <a:srgbClr val="92278F"/>
              </a:buClr>
              <a:buSzPct val="25000"/>
            </a:pPr>
            <a:r>
              <a:rPr lang="en-US" dirty="0"/>
              <a:t>Best Practice </a:t>
            </a:r>
            <a:r>
              <a:rPr lang="en-US" dirty="0" smtClean="0"/>
              <a:t>#3</a:t>
            </a:r>
            <a:endParaRPr lang="en-US" kern="1200" dirty="0">
              <a:latin typeface="Calibri Light" panose="020F0302020204030204" pitchFamily="34" charset="0"/>
              <a:ea typeface="+mj-ea"/>
              <a:cs typeface="+mj-cs"/>
            </a:endParaRPr>
          </a:p>
        </p:txBody>
      </p:sp>
      <p:sp>
        <p:nvSpPr>
          <p:cNvPr id="277" name="Shape 277"/>
          <p:cNvSpPr txBox="1">
            <a:spLocks noGrp="1"/>
          </p:cNvSpPr>
          <p:nvPr>
            <p:ph sz="half" idx="1"/>
          </p:nvPr>
        </p:nvSpPr>
        <p:spPr>
          <a:prstGeom prst="rect">
            <a:avLst/>
          </a:prstGeom>
          <a:noFill/>
          <a:ln>
            <a:noFill/>
          </a:ln>
        </p:spPr>
        <p:txBody>
          <a:bodyPr lIns="91425" tIns="45700" rIns="91425" bIns="45700" anchor="t" anchorCtr="0">
            <a:noAutofit/>
          </a:bodyPr>
          <a:lstStyle/>
          <a:p>
            <a:pPr marL="0" marR="0" lvl="0" indent="0">
              <a:lnSpc>
                <a:spcPct val="100000"/>
              </a:lnSpc>
              <a:spcBef>
                <a:spcPts val="0"/>
              </a:spcBef>
              <a:spcAft>
                <a:spcPts val="0"/>
              </a:spcAft>
              <a:buClr>
                <a:schemeClr val="dk2"/>
              </a:buClr>
              <a:buSzPct val="25000"/>
              <a:buNone/>
            </a:pPr>
            <a:r>
              <a:rPr lang="en-US" dirty="0" smtClean="0">
                <a:sym typeface="Calibri"/>
              </a:rPr>
              <a:t>Use </a:t>
            </a:r>
            <a:r>
              <a:rPr lang="en-US" dirty="0">
                <a:sym typeface="Calibri"/>
              </a:rPr>
              <a:t>the least invasive, high quality, recommended laboratory technologies available for chlamydia screening with timely turnaround.</a:t>
            </a:r>
          </a:p>
        </p:txBody>
      </p:sp>
      <p:sp>
        <p:nvSpPr>
          <p:cNvPr id="2" name="Slide Number Placeholder 1"/>
          <p:cNvSpPr>
            <a:spLocks noGrp="1"/>
          </p:cNvSpPr>
          <p:nvPr>
            <p:ph type="sldNum" sz="quarter" idx="12"/>
          </p:nvPr>
        </p:nvSpPr>
        <p:spPr/>
        <p:txBody>
          <a:bodyPr/>
          <a:lstStyle/>
          <a:p>
            <a:fld id="{3957698E-C657-43EE-8AAE-648C42A36E86}" type="slidenum">
              <a:rPr lang="en-US" smtClean="0"/>
              <a:t>20</a:t>
            </a:fld>
            <a:endParaRPr lang="en-US"/>
          </a:p>
        </p:txBody>
      </p:sp>
      <p:sp>
        <p:nvSpPr>
          <p:cNvPr id="278" name="Shape 27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20</a:t>
            </a:fld>
            <a:endParaRPr lang="en-US" sz="1200" b="0" i="0" u="none">
              <a:solidFill>
                <a:srgbClr val="898989"/>
              </a:solidFill>
              <a:latin typeface="Calibri"/>
              <a:ea typeface="Calibri"/>
              <a:cs typeface="Calibri"/>
              <a:sym typeface="Calibri"/>
            </a:endParaRPr>
          </a:p>
        </p:txBody>
      </p:sp>
      <p:sp>
        <p:nvSpPr>
          <p:cNvPr id="3" name="TextBox 2"/>
          <p:cNvSpPr txBox="1"/>
          <p:nvPr/>
        </p:nvSpPr>
        <p:spPr>
          <a:xfrm>
            <a:off x="4322618" y="1686296"/>
            <a:ext cx="184731" cy="307777"/>
          </a:xfrm>
          <a:prstGeom prst="rect">
            <a:avLst/>
          </a:prstGeom>
          <a:noFill/>
        </p:spPr>
        <p:txBody>
          <a:bodyPr wrap="none" rtlCol="0">
            <a:spAutoFit/>
          </a:bodyPr>
          <a:lstStyle/>
          <a:p>
            <a:endParaRPr lang="en-US" dirty="0"/>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l="24954" t="11357" r="39925" b="8514"/>
          <a:stretch>
            <a:fillRect/>
          </a:stretch>
        </p:blipFill>
        <p:spPr bwMode="auto">
          <a:xfrm>
            <a:off x="4754789" y="1219201"/>
            <a:ext cx="3445478" cy="44196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26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Where are we now?</a:t>
            </a:r>
          </a:p>
        </p:txBody>
      </p:sp>
      <p:sp>
        <p:nvSpPr>
          <p:cNvPr id="17411" name="Slide Number Placeholder 3"/>
          <p:cNvSpPr>
            <a:spLocks noGrp="1"/>
          </p:cNvSpPr>
          <p:nvPr>
            <p:ph type="sldNum" sz="quarter" idx="12"/>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36A9DE-3187-4FC7-9916-ABFBA927ABC9}" type="slidenum">
              <a:rPr lang="en-US" altLang="en-US" smtClean="0">
                <a:solidFill>
                  <a:schemeClr val="bg1"/>
                </a:solidFill>
                <a:sym typeface="Calibri" pitchFamily="34" charset="0"/>
              </a:rPr>
              <a:pPr/>
              <a:t>21</a:t>
            </a:fld>
            <a:endParaRPr lang="en-US" altLang="en-US" smtClean="0">
              <a:solidFill>
                <a:schemeClr val="bg1"/>
              </a:solidFill>
              <a:sym typeface="Calibri" pitchFamily="34" charset="0"/>
            </a:endParaRPr>
          </a:p>
        </p:txBody>
      </p:sp>
      <p:graphicFrame>
        <p:nvGraphicFramePr>
          <p:cNvPr id="9" name="Chart 6"/>
          <p:cNvGraphicFramePr>
            <a:graphicFrameLocks noGrp="1"/>
          </p:cNvGraphicFramePr>
          <p:nvPr>
            <p:ph idx="1"/>
            <p:extLst>
              <p:ext uri="{D42A27DB-BD31-4B8C-83A1-F6EECF244321}">
                <p14:modId xmlns:p14="http://schemas.microsoft.com/office/powerpoint/2010/main" val="3273335601"/>
              </p:ext>
            </p:extLst>
          </p:nvPr>
        </p:nvGraphicFramePr>
        <p:xfrm>
          <a:off x="457200" y="1219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2059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spcAft>
                <a:spcPts val="0"/>
              </a:spcAft>
              <a:buClr>
                <a:srgbClr val="92278F"/>
              </a:buClr>
              <a:buSzPct val="25000"/>
            </a:pPr>
            <a:r>
              <a:rPr lang="en-US" dirty="0"/>
              <a:t>Best Practice </a:t>
            </a:r>
            <a:r>
              <a:rPr lang="en-US" dirty="0" smtClean="0"/>
              <a:t>#4</a:t>
            </a:r>
            <a:endParaRPr lang="en-US" kern="1200" dirty="0">
              <a:latin typeface="Calibri Light" panose="020F0302020204030204" pitchFamily="34" charset="0"/>
              <a:ea typeface="+mj-ea"/>
              <a:cs typeface="+mj-cs"/>
            </a:endParaRPr>
          </a:p>
        </p:txBody>
      </p:sp>
      <p:sp>
        <p:nvSpPr>
          <p:cNvPr id="277" name="Shape 277"/>
          <p:cNvSpPr txBox="1">
            <a:spLocks noGrp="1"/>
          </p:cNvSpPr>
          <p:nvPr>
            <p:ph sz="half" idx="1"/>
          </p:nvPr>
        </p:nvSpPr>
        <p:spPr>
          <a:prstGeom prst="rect">
            <a:avLst/>
          </a:prstGeom>
          <a:noFill/>
          <a:ln>
            <a:noFill/>
          </a:ln>
        </p:spPr>
        <p:txBody>
          <a:bodyPr lIns="91425" tIns="45700" rIns="91425" bIns="45700" anchor="t" anchorCtr="0">
            <a:noAutofit/>
          </a:bodyPr>
          <a:lstStyle/>
          <a:p>
            <a:pPr marL="0" lvl="0" indent="0">
              <a:spcBef>
                <a:spcPts val="520"/>
              </a:spcBef>
              <a:spcAft>
                <a:spcPts val="0"/>
              </a:spcAft>
              <a:buClr>
                <a:schemeClr val="dk2"/>
              </a:buClr>
              <a:buSzPct val="25000"/>
              <a:buNone/>
            </a:pPr>
            <a:r>
              <a:rPr lang="en-US" dirty="0" smtClean="0">
                <a:sym typeface="Calibri"/>
              </a:rPr>
              <a:t>Utilize </a:t>
            </a:r>
            <a:r>
              <a:rPr lang="en-US" dirty="0">
                <a:sym typeface="Calibri"/>
              </a:rPr>
              <a:t>diverse payment options to reduce cost as a barrier for the patient and the facility.</a:t>
            </a:r>
          </a:p>
        </p:txBody>
      </p:sp>
      <p:sp>
        <p:nvSpPr>
          <p:cNvPr id="2" name="Slide Number Placeholder 1"/>
          <p:cNvSpPr>
            <a:spLocks noGrp="1"/>
          </p:cNvSpPr>
          <p:nvPr>
            <p:ph type="sldNum" sz="quarter" idx="12"/>
          </p:nvPr>
        </p:nvSpPr>
        <p:spPr/>
        <p:txBody>
          <a:bodyPr/>
          <a:lstStyle/>
          <a:p>
            <a:fld id="{3957698E-C657-43EE-8AAE-648C42A36E86}" type="slidenum">
              <a:rPr lang="en-US" smtClean="0"/>
              <a:t>22</a:t>
            </a:fld>
            <a:endParaRPr lang="en-US"/>
          </a:p>
        </p:txBody>
      </p:sp>
      <p:sp>
        <p:nvSpPr>
          <p:cNvPr id="278" name="Shape 27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22</a:t>
            </a:fld>
            <a:endParaRPr lang="en-US" sz="1200" b="0" i="0" u="none">
              <a:solidFill>
                <a:srgbClr val="898989"/>
              </a:solidFill>
              <a:latin typeface="Calibri"/>
              <a:ea typeface="Calibri"/>
              <a:cs typeface="Calibri"/>
              <a:sym typeface="Calibri"/>
            </a:endParaRPr>
          </a:p>
        </p:txBody>
      </p:sp>
      <p:sp>
        <p:nvSpPr>
          <p:cNvPr id="3" name="TextBox 2"/>
          <p:cNvSpPr txBox="1"/>
          <p:nvPr/>
        </p:nvSpPr>
        <p:spPr>
          <a:xfrm>
            <a:off x="4322618" y="1686296"/>
            <a:ext cx="184731" cy="307777"/>
          </a:xfrm>
          <a:prstGeom prst="rect">
            <a:avLst/>
          </a:prstGeom>
          <a:noFill/>
        </p:spPr>
        <p:txBody>
          <a:bodyPr wrap="none" rtlCol="0">
            <a:spAutoFit/>
          </a:bodyPr>
          <a:lstStyle/>
          <a:p>
            <a:endParaRPr lang="en-US" dirty="0"/>
          </a:p>
        </p:txBody>
      </p:sp>
      <p:pic>
        <p:nvPicPr>
          <p:cNvPr id="9"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4954" t="11357" r="39925" b="8514"/>
          <a:stretch>
            <a:fillRect/>
          </a:stretch>
        </p:blipFill>
        <p:spPr bwMode="auto">
          <a:xfrm>
            <a:off x="4754789" y="1219201"/>
            <a:ext cx="3445478" cy="44196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55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Where are we now?</a:t>
            </a:r>
          </a:p>
        </p:txBody>
      </p:sp>
      <p:sp>
        <p:nvSpPr>
          <p:cNvPr id="17411" name="Slide Number Placeholder 3"/>
          <p:cNvSpPr>
            <a:spLocks noGrp="1"/>
          </p:cNvSpPr>
          <p:nvPr>
            <p:ph type="sldNum" sz="quarter" idx="12"/>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36A9DE-3187-4FC7-9916-ABFBA927ABC9}" type="slidenum">
              <a:rPr lang="en-US" altLang="en-US" smtClean="0">
                <a:solidFill>
                  <a:schemeClr val="bg1"/>
                </a:solidFill>
                <a:sym typeface="Calibri" pitchFamily="34" charset="0"/>
              </a:rPr>
              <a:pPr/>
              <a:t>23</a:t>
            </a:fld>
            <a:endParaRPr lang="en-US" altLang="en-US" smtClean="0">
              <a:solidFill>
                <a:schemeClr val="bg1"/>
              </a:solidFill>
              <a:sym typeface="Calibri" pitchFamily="34" charset="0"/>
            </a:endParaRPr>
          </a:p>
        </p:txBody>
      </p:sp>
      <p:graphicFrame>
        <p:nvGraphicFramePr>
          <p:cNvPr id="9" name="Chart 6"/>
          <p:cNvGraphicFramePr>
            <a:graphicFrameLocks noGrp="1"/>
          </p:cNvGraphicFramePr>
          <p:nvPr>
            <p:ph idx="1"/>
            <p:extLst>
              <p:ext uri="{D42A27DB-BD31-4B8C-83A1-F6EECF244321}">
                <p14:modId xmlns:p14="http://schemas.microsoft.com/office/powerpoint/2010/main" val="1640991336"/>
              </p:ext>
            </p:extLst>
          </p:nvPr>
        </p:nvGraphicFramePr>
        <p:xfrm>
          <a:off x="457200" y="1219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084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Prioritization Activity</a:t>
            </a:r>
            <a:endParaRPr lang="en-US" dirty="0"/>
          </a:p>
        </p:txBody>
      </p:sp>
      <p:sp>
        <p:nvSpPr>
          <p:cNvPr id="3" name="Content Placeholder 2"/>
          <p:cNvSpPr>
            <a:spLocks noGrp="1"/>
          </p:cNvSpPr>
          <p:nvPr>
            <p:ph idx="1"/>
          </p:nvPr>
        </p:nvSpPr>
        <p:spPr>
          <a:xfrm>
            <a:off x="457200" y="1600200"/>
            <a:ext cx="4343400" cy="4525963"/>
          </a:xfrm>
        </p:spPr>
        <p:txBody>
          <a:bodyPr/>
          <a:lstStyle/>
          <a:p>
            <a:pPr marL="0" indent="0">
              <a:buNone/>
            </a:pPr>
            <a:r>
              <a:rPr lang="en-US" dirty="0" smtClean="0"/>
              <a:t>You’ve listed some barriers and completed the Access Checklist (baseline assessment)…</a:t>
            </a:r>
          </a:p>
          <a:p>
            <a:pPr marL="0" indent="0">
              <a:buNone/>
            </a:pPr>
            <a:r>
              <a:rPr lang="en-US" b="1" dirty="0" smtClean="0"/>
              <a:t>Now what will move the needle at your service site?</a:t>
            </a:r>
            <a:endParaRPr lang="en-US" dirty="0"/>
          </a:p>
        </p:txBody>
      </p:sp>
      <p:pic>
        <p:nvPicPr>
          <p:cNvPr id="7" name="Picture 6"/>
          <p:cNvPicPr>
            <a:picLocks noChangeAspect="1"/>
          </p:cNvPicPr>
          <p:nvPr/>
        </p:nvPicPr>
        <p:blipFill>
          <a:blip r:embed="rId3"/>
          <a:stretch>
            <a:fillRect/>
          </a:stretch>
        </p:blipFill>
        <p:spPr>
          <a:xfrm>
            <a:off x="5359857" y="1295400"/>
            <a:ext cx="3301543" cy="4362450"/>
          </a:xfrm>
          <a:prstGeom prst="rect">
            <a:avLst/>
          </a:prstGeom>
          <a:ln>
            <a:solidFill>
              <a:schemeClr val="bg1">
                <a:lumMod val="85000"/>
              </a:schemeClr>
            </a:solidFill>
          </a:ln>
        </p:spPr>
      </p:pic>
    </p:spTree>
    <p:extLst>
      <p:ext uri="{BB962C8B-B14F-4D97-AF65-F5344CB8AC3E}">
        <p14:creationId xmlns:p14="http://schemas.microsoft.com/office/powerpoint/2010/main" val="2685161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Prioritization Activity</a:t>
            </a:r>
            <a:endParaRPr lang="en-US" dirty="0"/>
          </a:p>
        </p:txBody>
      </p:sp>
      <p:sp>
        <p:nvSpPr>
          <p:cNvPr id="3" name="Content Placeholder 2"/>
          <p:cNvSpPr>
            <a:spLocks noGrp="1"/>
          </p:cNvSpPr>
          <p:nvPr>
            <p:ph idx="1"/>
          </p:nvPr>
        </p:nvSpPr>
        <p:spPr>
          <a:xfrm>
            <a:off x="457200" y="1219201"/>
            <a:ext cx="4876800" cy="4724400"/>
          </a:xfrm>
        </p:spPr>
        <p:txBody>
          <a:bodyPr>
            <a:normAutofit lnSpcReduction="10000"/>
          </a:bodyPr>
          <a:lstStyle/>
          <a:p>
            <a:r>
              <a:rPr lang="en-US" dirty="0" smtClean="0"/>
              <a:t>Brainstorm ideas that should contribute to the achievement of your outcome: increased CT screening. </a:t>
            </a:r>
            <a:r>
              <a:rPr lang="en-US" b="1" dirty="0" smtClean="0"/>
              <a:t>Plot these on the Prioritization Matrix.</a:t>
            </a:r>
          </a:p>
          <a:p>
            <a:r>
              <a:rPr lang="en-US" dirty="0" smtClean="0"/>
              <a:t>Now, choose a few (2-3) things that are high impact, low effort to start with. Write each idea on a sticky note.</a:t>
            </a:r>
            <a:endParaRPr lang="en-US" dirty="0"/>
          </a:p>
        </p:txBody>
      </p:sp>
      <p:sp>
        <p:nvSpPr>
          <p:cNvPr id="4" name="Slide Number Placeholder 3"/>
          <p:cNvSpPr>
            <a:spLocks noGrp="1"/>
          </p:cNvSpPr>
          <p:nvPr>
            <p:ph type="sldNum" sz="quarter" idx="12"/>
          </p:nvPr>
        </p:nvSpPr>
        <p:spPr>
          <a:xfrm>
            <a:off x="457200" y="6356350"/>
            <a:ext cx="1279525" cy="365125"/>
          </a:xfrm>
        </p:spPr>
        <p:txBody>
          <a:bodyPr/>
          <a:lstStyle/>
          <a:p>
            <a:fld id="{A7667F2E-288F-4EBD-BB88-B804E384A0E8}" type="slidenum">
              <a:rPr lang="en-US" smtClean="0"/>
              <a:pPr/>
              <a:t>25</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19201"/>
            <a:ext cx="3276600" cy="43495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49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Cross-Team Sharing of Ideas</a:t>
            </a:r>
            <a:endParaRPr lang="en-US" dirty="0"/>
          </a:p>
        </p:txBody>
      </p:sp>
      <p:sp>
        <p:nvSpPr>
          <p:cNvPr id="3" name="Content Placeholder 2"/>
          <p:cNvSpPr>
            <a:spLocks noGrp="1"/>
          </p:cNvSpPr>
          <p:nvPr>
            <p:ph idx="1"/>
          </p:nvPr>
        </p:nvSpPr>
        <p:spPr>
          <a:xfrm>
            <a:off x="457200" y="1219201"/>
            <a:ext cx="5257800" cy="4724400"/>
          </a:xfrm>
        </p:spPr>
        <p:txBody>
          <a:bodyPr>
            <a:normAutofit lnSpcReduction="10000"/>
          </a:bodyPr>
          <a:lstStyle/>
          <a:p>
            <a:pPr marL="0" indent="0">
              <a:buNone/>
            </a:pPr>
            <a:r>
              <a:rPr lang="en-US" b="1" dirty="0"/>
              <a:t>Questions to discuss:</a:t>
            </a:r>
          </a:p>
          <a:p>
            <a:r>
              <a:rPr lang="en-US" dirty="0"/>
              <a:t>What is a </a:t>
            </a:r>
            <a:r>
              <a:rPr lang="en-US" dirty="0" smtClean="0"/>
              <a:t>challenge you want to address?</a:t>
            </a:r>
          </a:p>
          <a:p>
            <a:r>
              <a:rPr lang="en-US" dirty="0" smtClean="0"/>
              <a:t>What is a change </a:t>
            </a:r>
            <a:r>
              <a:rPr lang="en-US" dirty="0"/>
              <a:t>idea you are considering?</a:t>
            </a:r>
          </a:p>
          <a:p>
            <a:r>
              <a:rPr lang="en-US" dirty="0"/>
              <a:t>What concerns do you have about this idea?</a:t>
            </a:r>
          </a:p>
          <a:p>
            <a:r>
              <a:rPr lang="en-US" dirty="0"/>
              <a:t>What is something you’ve tried before</a:t>
            </a:r>
            <a:r>
              <a:rPr lang="en-US" dirty="0" smtClean="0"/>
              <a:t>? How did it work?</a:t>
            </a:r>
            <a:endParaRPr lang="en-US" dirty="0"/>
          </a:p>
          <a:p>
            <a:endParaRPr lang="en-US" dirty="0"/>
          </a:p>
        </p:txBody>
      </p:sp>
      <p:sp>
        <p:nvSpPr>
          <p:cNvPr id="4" name="Slide Number Placeholder 3"/>
          <p:cNvSpPr>
            <a:spLocks noGrp="1"/>
          </p:cNvSpPr>
          <p:nvPr>
            <p:ph type="sldNum" sz="quarter" idx="12"/>
          </p:nvPr>
        </p:nvSpPr>
        <p:spPr/>
        <p:txBody>
          <a:bodyPr/>
          <a:lstStyle/>
          <a:p>
            <a:fld id="{3957698E-C657-43EE-8AAE-648C42A36E86}" type="slidenum">
              <a:rPr lang="en-US" smtClean="0"/>
              <a:t>26</a:t>
            </a:fld>
            <a:endParaRPr lang="en-US"/>
          </a:p>
        </p:txBody>
      </p:sp>
      <p:pic>
        <p:nvPicPr>
          <p:cNvPr id="5"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588" y="1253614"/>
            <a:ext cx="3994496" cy="4061349"/>
          </a:xfrm>
          <a:prstGeom prst="rect">
            <a:avLst/>
          </a:prstGeom>
        </p:spPr>
      </p:pic>
    </p:spTree>
    <p:extLst>
      <p:ext uri="{BB962C8B-B14F-4D97-AF65-F5344CB8AC3E}">
        <p14:creationId xmlns:p14="http://schemas.microsoft.com/office/powerpoint/2010/main" val="1799237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p:txBody>
          <a:bodyPr/>
          <a:lstStyle/>
          <a:p>
            <a:pPr lvl="0"/>
            <a:r>
              <a:rPr lang="en-US" smtClean="0">
                <a:sym typeface="Calibri"/>
              </a:rPr>
              <a:t>Model for Improvement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27</a:t>
            </a:fld>
            <a:endParaRPr lang="en-US"/>
          </a:p>
        </p:txBody>
      </p:sp>
      <p:sp>
        <p:nvSpPr>
          <p:cNvPr id="358" name="Shape 358"/>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27</a:t>
            </a:fld>
            <a:endParaRPr lang="en-US" sz="1200">
              <a:solidFill>
                <a:srgbClr val="898989"/>
              </a:solidFill>
              <a:latin typeface="Calibri"/>
              <a:ea typeface="Calibri"/>
              <a:cs typeface="Calibri"/>
              <a:sym typeface="Calibri"/>
            </a:endParaRPr>
          </a:p>
        </p:txBody>
      </p:sp>
      <p:grpSp>
        <p:nvGrpSpPr>
          <p:cNvPr id="359" name="Shape 359"/>
          <p:cNvGrpSpPr/>
          <p:nvPr/>
        </p:nvGrpSpPr>
        <p:grpSpPr>
          <a:xfrm>
            <a:off x="1235867" y="1600200"/>
            <a:ext cx="7086600" cy="5319671"/>
            <a:chOff x="5027328" y="0"/>
            <a:chExt cx="2137428689" cy="2147483647"/>
          </a:xfrm>
        </p:grpSpPr>
        <p:pic>
          <p:nvPicPr>
            <p:cNvPr id="360" name="Shape 360"/>
            <p:cNvPicPr preferRelativeResize="0"/>
            <p:nvPr/>
          </p:nvPicPr>
          <p:blipFill rotWithShape="1">
            <a:blip r:embed="rId3">
              <a:alphaModFix/>
            </a:blip>
            <a:srcRect/>
            <a:stretch/>
          </p:blipFill>
          <p:spPr>
            <a:xfrm>
              <a:off x="255571817" y="939771758"/>
              <a:ext cx="1649267254" cy="1238070098"/>
            </a:xfrm>
            <a:prstGeom prst="rect">
              <a:avLst/>
            </a:prstGeom>
            <a:noFill/>
            <a:ln>
              <a:noFill/>
            </a:ln>
          </p:spPr>
        </p:pic>
        <p:sp>
          <p:nvSpPr>
            <p:cNvPr id="361" name="Shape 361"/>
            <p:cNvSpPr/>
            <p:nvPr/>
          </p:nvSpPr>
          <p:spPr>
            <a:xfrm>
              <a:off x="5027328" y="626954294"/>
              <a:ext cx="2137428689" cy="329976138"/>
            </a:xfrm>
            <a:prstGeom prst="wedgeRectCallout">
              <a:avLst>
                <a:gd name="adj1" fmla="val 6195"/>
                <a:gd name="adj2" fmla="val 33454"/>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2400">
                  <a:solidFill>
                    <a:srgbClr val="58595B"/>
                  </a:solidFill>
                  <a:latin typeface="Segoe UI Light" panose="020B0502040204020203" pitchFamily="34" charset="0"/>
                  <a:ea typeface="Calibri"/>
                  <a:cs typeface="Calibri"/>
                  <a:sym typeface="Calibri"/>
                </a:rPr>
                <a:t>What changes can we make that will result in improvement?</a:t>
              </a:r>
            </a:p>
          </p:txBody>
        </p:sp>
        <p:sp>
          <p:nvSpPr>
            <p:cNvPr id="362" name="Shape 362"/>
            <p:cNvSpPr/>
            <p:nvPr/>
          </p:nvSpPr>
          <p:spPr>
            <a:xfrm>
              <a:off x="5745776" y="329975892"/>
              <a:ext cx="2135992094" cy="235795286"/>
            </a:xfrm>
            <a:prstGeom prst="wedgeRectCallout">
              <a:avLst>
                <a:gd name="adj1" fmla="val 15533"/>
                <a:gd name="adj2" fmla="val 29145"/>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2400">
                  <a:solidFill>
                    <a:srgbClr val="58595B"/>
                  </a:solidFill>
                  <a:latin typeface="Segoe UI Light" panose="020B0502040204020203" pitchFamily="34" charset="0"/>
                  <a:ea typeface="Calibri"/>
                  <a:cs typeface="Calibri"/>
                  <a:sym typeface="Calibri"/>
                </a:rPr>
                <a:t>How will we know that a change is an improvement?</a:t>
              </a:r>
            </a:p>
          </p:txBody>
        </p:sp>
        <p:sp>
          <p:nvSpPr>
            <p:cNvPr id="363" name="Shape 363"/>
            <p:cNvSpPr/>
            <p:nvPr/>
          </p:nvSpPr>
          <p:spPr>
            <a:xfrm>
              <a:off x="5745776" y="0"/>
              <a:ext cx="2135992094" cy="235795599"/>
            </a:xfrm>
            <a:prstGeom prst="wedgeRectCallout">
              <a:avLst>
                <a:gd name="adj1" fmla="val 6265"/>
                <a:gd name="adj2" fmla="val 28107"/>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2400" dirty="0">
                  <a:solidFill>
                    <a:srgbClr val="58595B"/>
                  </a:solidFill>
                  <a:latin typeface="Segoe UI Light" panose="020B0502040204020203" pitchFamily="34" charset="0"/>
                  <a:ea typeface="Calibri"/>
                  <a:cs typeface="Calibri"/>
                  <a:sym typeface="Calibri"/>
                </a:rPr>
                <a:t>What are we trying to accomplish?</a:t>
              </a:r>
            </a:p>
          </p:txBody>
        </p:sp>
        <p:sp>
          <p:nvSpPr>
            <p:cNvPr id="364" name="Shape 364"/>
            <p:cNvSpPr/>
            <p:nvPr/>
          </p:nvSpPr>
          <p:spPr>
            <a:xfrm rot="-1680000">
              <a:off x="269093777" y="910183751"/>
              <a:ext cx="217860950" cy="303853052"/>
            </a:xfrm>
            <a:prstGeom prst="curvedRightArrow">
              <a:avLst>
                <a:gd name="adj1" fmla="val 13207"/>
                <a:gd name="adj2" fmla="val 19502"/>
                <a:gd name="adj3" fmla="val 162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Calibri"/>
                <a:ea typeface="Calibri"/>
                <a:cs typeface="Calibri"/>
                <a:sym typeface="Calibri"/>
              </a:endParaRPr>
            </a:p>
          </p:txBody>
        </p:sp>
        <p:sp>
          <p:nvSpPr>
            <p:cNvPr id="365" name="Shape 365"/>
            <p:cNvSpPr/>
            <p:nvPr/>
          </p:nvSpPr>
          <p:spPr>
            <a:xfrm rot="1200000">
              <a:off x="1750067454" y="881998530"/>
              <a:ext cx="186737836" cy="340287367"/>
            </a:xfrm>
            <a:prstGeom prst="curvedLeftArrow">
              <a:avLst>
                <a:gd name="adj1" fmla="val 15176"/>
                <a:gd name="adj2" fmla="val 19994"/>
                <a:gd name="adj3" fmla="val 54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Calibri"/>
                <a:ea typeface="Calibri"/>
                <a:cs typeface="Calibri"/>
                <a:sym typeface="Calibri"/>
              </a:endParaRPr>
            </a:p>
          </p:txBody>
        </p:sp>
      </p:grpSp>
    </p:spTree>
    <p:extLst>
      <p:ext uri="{BB962C8B-B14F-4D97-AF65-F5344CB8AC3E}">
        <p14:creationId xmlns:p14="http://schemas.microsoft.com/office/powerpoint/2010/main" val="1972923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p:txBody>
          <a:bodyPr/>
          <a:lstStyle/>
          <a:p>
            <a:pPr lvl="0"/>
            <a:r>
              <a:rPr lang="en-US" smtClean="0">
                <a:sym typeface="Calibri"/>
              </a:rPr>
              <a:t>Model for Improvement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28</a:t>
            </a:fld>
            <a:endParaRPr lang="en-US"/>
          </a:p>
        </p:txBody>
      </p:sp>
      <p:sp>
        <p:nvSpPr>
          <p:cNvPr id="372" name="Shape 372"/>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28</a:t>
            </a:fld>
            <a:endParaRPr lang="en-US" sz="1200">
              <a:solidFill>
                <a:srgbClr val="898989"/>
              </a:solidFill>
              <a:latin typeface="Calibri"/>
              <a:ea typeface="Calibri"/>
              <a:cs typeface="Calibri"/>
              <a:sym typeface="Calibri"/>
            </a:endParaRPr>
          </a:p>
        </p:txBody>
      </p:sp>
      <p:pic>
        <p:nvPicPr>
          <p:cNvPr id="373" name="Shape 373"/>
          <p:cNvPicPr preferRelativeResize="0"/>
          <p:nvPr/>
        </p:nvPicPr>
        <p:blipFill rotWithShape="1">
          <a:blip r:embed="rId3">
            <a:alphaModFix/>
          </a:blip>
          <a:srcRect/>
          <a:stretch/>
        </p:blipFill>
        <p:spPr>
          <a:xfrm>
            <a:off x="1060450" y="3432175"/>
            <a:ext cx="4041774" cy="2792412"/>
          </a:xfrm>
          <a:prstGeom prst="rect">
            <a:avLst/>
          </a:prstGeom>
          <a:noFill/>
          <a:ln>
            <a:noFill/>
          </a:ln>
        </p:spPr>
      </p:pic>
      <p:sp>
        <p:nvSpPr>
          <p:cNvPr id="374" name="Shape 374"/>
          <p:cNvSpPr/>
          <p:nvPr/>
        </p:nvSpPr>
        <p:spPr>
          <a:xfrm>
            <a:off x="327025" y="2895600"/>
            <a:ext cx="5235575" cy="533399"/>
          </a:xfrm>
          <a:prstGeom prst="wedgeRectCallout">
            <a:avLst>
              <a:gd name="adj1" fmla="val 6195"/>
              <a:gd name="adj2" fmla="val 29491"/>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600">
                <a:solidFill>
                  <a:srgbClr val="58595B"/>
                </a:solidFill>
                <a:latin typeface="Segoe UI Light" panose="020B0502040204020203" pitchFamily="34" charset="0"/>
                <a:ea typeface="Calibri"/>
                <a:cs typeface="Calibri"/>
                <a:sym typeface="Calibri"/>
              </a:rPr>
              <a:t>What changes can we make that will result in improvement?</a:t>
            </a:r>
          </a:p>
        </p:txBody>
      </p:sp>
      <p:sp>
        <p:nvSpPr>
          <p:cNvPr id="375" name="Shape 375"/>
          <p:cNvSpPr/>
          <p:nvPr/>
        </p:nvSpPr>
        <p:spPr>
          <a:xfrm>
            <a:off x="327025" y="2238375"/>
            <a:ext cx="5232400" cy="533399"/>
          </a:xfrm>
          <a:prstGeom prst="wedgeRectCallout">
            <a:avLst>
              <a:gd name="adj1" fmla="val 15533"/>
              <a:gd name="adj2" fmla="val 29145"/>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800">
                <a:solidFill>
                  <a:srgbClr val="58595B"/>
                </a:solidFill>
                <a:latin typeface="Segoe UI Light" panose="020B0502040204020203" pitchFamily="34" charset="0"/>
                <a:ea typeface="Calibri"/>
                <a:cs typeface="Calibri"/>
                <a:sym typeface="Calibri"/>
              </a:rPr>
              <a:t>How will we know that a change is an improvement?</a:t>
            </a:r>
          </a:p>
        </p:txBody>
      </p:sp>
      <p:sp>
        <p:nvSpPr>
          <p:cNvPr id="376" name="Shape 376"/>
          <p:cNvSpPr/>
          <p:nvPr/>
        </p:nvSpPr>
        <p:spPr>
          <a:xfrm>
            <a:off x="327025" y="1600200"/>
            <a:ext cx="7445375" cy="533399"/>
          </a:xfrm>
          <a:prstGeom prst="wedgeRectCallout">
            <a:avLst>
              <a:gd name="adj1" fmla="val 6265"/>
              <a:gd name="adj2" fmla="val 28107"/>
            </a:avLst>
          </a:prstGeom>
          <a:solidFill>
            <a:schemeClr val="accent3"/>
          </a:solidFill>
          <a:ln w="25400" cap="flat" cmpd="sng">
            <a:solidFill>
              <a:schemeClr val="accent4"/>
            </a:solidFill>
            <a:prstDash val="solid"/>
            <a:miter/>
            <a:headEnd type="none" w="med" len="med"/>
            <a:tailEnd type="none" w="med" len="med"/>
          </a:ln>
        </p:spPr>
        <p:txBody>
          <a:bodyPr lIns="91425" tIns="45700" rIns="91425" bIns="45700" anchor="ctr" anchorCtr="0">
            <a:noAutofit/>
          </a:bodyPr>
          <a:lstStyle/>
          <a:p>
            <a:pPr algn="ctr">
              <a:buClr>
                <a:srgbClr val="FFFFFF"/>
              </a:buClr>
              <a:buSzPct val="25000"/>
              <a:buFont typeface="Calibri"/>
              <a:buNone/>
            </a:pPr>
            <a:r>
              <a:rPr lang="en-US" sz="2400" b="1">
                <a:solidFill>
                  <a:srgbClr val="FFFFFF"/>
                </a:solidFill>
                <a:latin typeface="Segoe UI Light" panose="020B0502040204020203" pitchFamily="34" charset="0"/>
                <a:ea typeface="Calibri"/>
                <a:cs typeface="Calibri"/>
                <a:sym typeface="Calibri"/>
              </a:rPr>
              <a:t>What are we trying to accomplish?</a:t>
            </a:r>
          </a:p>
        </p:txBody>
      </p:sp>
      <p:sp>
        <p:nvSpPr>
          <p:cNvPr id="377" name="Shape 377"/>
          <p:cNvSpPr/>
          <p:nvPr/>
        </p:nvSpPr>
        <p:spPr>
          <a:xfrm rot="-1680000">
            <a:off x="987424" y="3657599"/>
            <a:ext cx="533400" cy="685799"/>
          </a:xfrm>
          <a:prstGeom prst="curvedRightArrow">
            <a:avLst>
              <a:gd name="adj1" fmla="val 13200"/>
              <a:gd name="adj2" fmla="val 19500"/>
              <a:gd name="adj3" fmla="val 162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Segoe UI Light" panose="020B0502040204020203" pitchFamily="34" charset="0"/>
              <a:ea typeface="Calibri"/>
              <a:cs typeface="Calibri"/>
              <a:sym typeface="Calibri"/>
            </a:endParaRPr>
          </a:p>
        </p:txBody>
      </p:sp>
      <p:sp>
        <p:nvSpPr>
          <p:cNvPr id="378" name="Shape 378"/>
          <p:cNvSpPr/>
          <p:nvPr/>
        </p:nvSpPr>
        <p:spPr>
          <a:xfrm rot="1200000">
            <a:off x="4613274" y="3592511"/>
            <a:ext cx="457200" cy="769936"/>
          </a:xfrm>
          <a:prstGeom prst="curvedLeftArrow">
            <a:avLst>
              <a:gd name="adj1" fmla="val 15187"/>
              <a:gd name="adj2" fmla="val 19997"/>
              <a:gd name="adj3" fmla="val 54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Segoe UI Light" panose="020B0502040204020203" pitchFamily="34" charset="0"/>
              <a:ea typeface="Calibri"/>
              <a:cs typeface="Calibri"/>
              <a:sym typeface="Calibri"/>
            </a:endParaRPr>
          </a:p>
        </p:txBody>
      </p:sp>
      <p:sp>
        <p:nvSpPr>
          <p:cNvPr id="379" name="Shape 379"/>
          <p:cNvSpPr txBox="1"/>
          <p:nvPr/>
        </p:nvSpPr>
        <p:spPr>
          <a:xfrm>
            <a:off x="6019800" y="3148011"/>
            <a:ext cx="2743199" cy="2308225"/>
          </a:xfrm>
          <a:prstGeom prst="rect">
            <a:avLst/>
          </a:prstGeom>
          <a:noFill/>
          <a:ln>
            <a:noFill/>
          </a:ln>
        </p:spPr>
        <p:txBody>
          <a:bodyPr lIns="91425" tIns="45700" rIns="91425" bIns="45700" anchor="t" anchorCtr="0">
            <a:noAutofit/>
          </a:bodyPr>
          <a:lstStyle/>
          <a:p>
            <a:pPr>
              <a:buClr>
                <a:srgbClr val="58595B"/>
              </a:buClr>
              <a:buSzPct val="25000"/>
              <a:buFont typeface="Calibri"/>
              <a:buNone/>
            </a:pPr>
            <a:r>
              <a:rPr lang="en-US" sz="2400" b="1" dirty="0">
                <a:solidFill>
                  <a:srgbClr val="58595B"/>
                </a:solidFill>
                <a:latin typeface="Segoe UI Light" panose="020B0502040204020203" pitchFamily="34" charset="0"/>
                <a:ea typeface="Calibri"/>
                <a:cs typeface="Calibri"/>
                <a:sym typeface="Calibri"/>
              </a:rPr>
              <a:t>Prioritization Matrix </a:t>
            </a:r>
            <a:r>
              <a:rPr lang="en-US" sz="2400" dirty="0">
                <a:solidFill>
                  <a:srgbClr val="58595B"/>
                </a:solidFill>
                <a:latin typeface="Segoe UI Light" panose="020B0502040204020203" pitchFamily="34" charset="0"/>
                <a:ea typeface="Calibri"/>
                <a:cs typeface="Calibri"/>
                <a:sym typeface="Calibri"/>
              </a:rPr>
              <a:t>can help you figure out where to start and organize your ideas by impact and difficulty </a:t>
            </a:r>
          </a:p>
        </p:txBody>
      </p:sp>
    </p:spTree>
    <p:extLst>
      <p:ext uri="{BB962C8B-B14F-4D97-AF65-F5344CB8AC3E}">
        <p14:creationId xmlns:p14="http://schemas.microsoft.com/office/powerpoint/2010/main" val="3472392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p:txBody>
          <a:bodyPr/>
          <a:lstStyle/>
          <a:p>
            <a:pPr lvl="0"/>
            <a:r>
              <a:rPr lang="en-US" smtClean="0">
                <a:sym typeface="Calibri"/>
              </a:rPr>
              <a:t>Model for Improvement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29</a:t>
            </a:fld>
            <a:endParaRPr lang="en-US"/>
          </a:p>
        </p:txBody>
      </p:sp>
      <p:sp>
        <p:nvSpPr>
          <p:cNvPr id="386" name="Shape 386"/>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29</a:t>
            </a:fld>
            <a:endParaRPr lang="en-US" sz="1200">
              <a:solidFill>
                <a:srgbClr val="898989"/>
              </a:solidFill>
              <a:latin typeface="Calibri"/>
              <a:ea typeface="Calibri"/>
              <a:cs typeface="Calibri"/>
              <a:sym typeface="Calibri"/>
            </a:endParaRPr>
          </a:p>
        </p:txBody>
      </p:sp>
      <p:pic>
        <p:nvPicPr>
          <p:cNvPr id="387" name="Shape 387"/>
          <p:cNvPicPr preferRelativeResize="0"/>
          <p:nvPr/>
        </p:nvPicPr>
        <p:blipFill rotWithShape="1">
          <a:blip r:embed="rId3">
            <a:alphaModFix/>
          </a:blip>
          <a:srcRect/>
          <a:stretch/>
        </p:blipFill>
        <p:spPr>
          <a:xfrm>
            <a:off x="1060450" y="3432175"/>
            <a:ext cx="4041774" cy="2792412"/>
          </a:xfrm>
          <a:prstGeom prst="rect">
            <a:avLst/>
          </a:prstGeom>
          <a:noFill/>
          <a:ln>
            <a:noFill/>
          </a:ln>
        </p:spPr>
      </p:pic>
      <p:sp>
        <p:nvSpPr>
          <p:cNvPr id="388" name="Shape 388"/>
          <p:cNvSpPr/>
          <p:nvPr/>
        </p:nvSpPr>
        <p:spPr>
          <a:xfrm>
            <a:off x="327025" y="2895600"/>
            <a:ext cx="5235575" cy="533399"/>
          </a:xfrm>
          <a:prstGeom prst="wedgeRectCallout">
            <a:avLst>
              <a:gd name="adj1" fmla="val 6195"/>
              <a:gd name="adj2" fmla="val 29491"/>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600">
                <a:solidFill>
                  <a:srgbClr val="58595B"/>
                </a:solidFill>
                <a:latin typeface="Segoe UI Light" panose="020B0502040204020203" pitchFamily="34" charset="0"/>
                <a:ea typeface="Calibri"/>
                <a:cs typeface="Calibri"/>
                <a:sym typeface="Calibri"/>
              </a:rPr>
              <a:t>What changes can we make that will result in improvement?</a:t>
            </a:r>
          </a:p>
        </p:txBody>
      </p:sp>
      <p:sp>
        <p:nvSpPr>
          <p:cNvPr id="389" name="Shape 389"/>
          <p:cNvSpPr/>
          <p:nvPr/>
        </p:nvSpPr>
        <p:spPr>
          <a:xfrm>
            <a:off x="327025" y="1600200"/>
            <a:ext cx="5232400" cy="533399"/>
          </a:xfrm>
          <a:prstGeom prst="wedgeRectCallout">
            <a:avLst>
              <a:gd name="adj1" fmla="val 6265"/>
              <a:gd name="adj2" fmla="val 28107"/>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800">
                <a:solidFill>
                  <a:srgbClr val="58595B"/>
                </a:solidFill>
                <a:latin typeface="Segoe UI Light" panose="020B0502040204020203" pitchFamily="34" charset="0"/>
                <a:ea typeface="Calibri"/>
                <a:cs typeface="Calibri"/>
                <a:sym typeface="Calibri"/>
              </a:rPr>
              <a:t>What are we trying to accomplish?</a:t>
            </a:r>
          </a:p>
        </p:txBody>
      </p:sp>
      <p:sp>
        <p:nvSpPr>
          <p:cNvPr id="390" name="Shape 390"/>
          <p:cNvSpPr/>
          <p:nvPr/>
        </p:nvSpPr>
        <p:spPr>
          <a:xfrm rot="-1680000">
            <a:off x="987424" y="3657599"/>
            <a:ext cx="533400" cy="685799"/>
          </a:xfrm>
          <a:prstGeom prst="curvedRightArrow">
            <a:avLst>
              <a:gd name="adj1" fmla="val 13200"/>
              <a:gd name="adj2" fmla="val 19500"/>
              <a:gd name="adj3" fmla="val 162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Segoe UI Light" panose="020B0502040204020203" pitchFamily="34" charset="0"/>
              <a:ea typeface="Calibri"/>
              <a:cs typeface="Calibri"/>
              <a:sym typeface="Calibri"/>
            </a:endParaRPr>
          </a:p>
        </p:txBody>
      </p:sp>
      <p:sp>
        <p:nvSpPr>
          <p:cNvPr id="391" name="Shape 391"/>
          <p:cNvSpPr/>
          <p:nvPr/>
        </p:nvSpPr>
        <p:spPr>
          <a:xfrm rot="1200000">
            <a:off x="4613274" y="3592511"/>
            <a:ext cx="457200" cy="769936"/>
          </a:xfrm>
          <a:prstGeom prst="curvedLeftArrow">
            <a:avLst>
              <a:gd name="adj1" fmla="val 15187"/>
              <a:gd name="adj2" fmla="val 19997"/>
              <a:gd name="adj3" fmla="val 54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Segoe UI Light" panose="020B0502040204020203" pitchFamily="34" charset="0"/>
              <a:ea typeface="Calibri"/>
              <a:cs typeface="Calibri"/>
              <a:sym typeface="Calibri"/>
            </a:endParaRPr>
          </a:p>
        </p:txBody>
      </p:sp>
      <p:sp>
        <p:nvSpPr>
          <p:cNvPr id="392" name="Shape 392"/>
          <p:cNvSpPr/>
          <p:nvPr/>
        </p:nvSpPr>
        <p:spPr>
          <a:xfrm>
            <a:off x="327025" y="2238375"/>
            <a:ext cx="7673975" cy="533399"/>
          </a:xfrm>
          <a:prstGeom prst="wedgeRectCallout">
            <a:avLst>
              <a:gd name="adj1" fmla="val 15533"/>
              <a:gd name="adj2" fmla="val 29145"/>
            </a:avLst>
          </a:prstGeom>
          <a:solidFill>
            <a:schemeClr val="accent3"/>
          </a:solidFill>
          <a:ln w="25400" cap="flat" cmpd="sng">
            <a:solidFill>
              <a:schemeClr val="accent4"/>
            </a:solidFill>
            <a:prstDash val="solid"/>
            <a:miter/>
            <a:headEnd type="none" w="med" len="med"/>
            <a:tailEnd type="none" w="med" len="med"/>
          </a:ln>
        </p:spPr>
        <p:txBody>
          <a:bodyPr lIns="91425" tIns="45700" rIns="91425" bIns="45700" anchor="ctr" anchorCtr="0">
            <a:noAutofit/>
          </a:bodyPr>
          <a:lstStyle/>
          <a:p>
            <a:pPr algn="ctr">
              <a:buClr>
                <a:srgbClr val="FFFFFF"/>
              </a:buClr>
              <a:buSzPct val="25000"/>
              <a:buFont typeface="Calibri"/>
              <a:buNone/>
            </a:pPr>
            <a:r>
              <a:rPr lang="en-US" sz="2400" b="1">
                <a:solidFill>
                  <a:srgbClr val="FFFFFF"/>
                </a:solidFill>
                <a:latin typeface="Segoe UI Light" panose="020B0502040204020203" pitchFamily="34" charset="0"/>
                <a:ea typeface="Calibri"/>
                <a:cs typeface="Calibri"/>
                <a:sym typeface="Calibri"/>
              </a:rPr>
              <a:t>How will we know that a change is an improvement?</a:t>
            </a:r>
          </a:p>
        </p:txBody>
      </p:sp>
    </p:spTree>
    <p:extLst>
      <p:ext uri="{BB962C8B-B14F-4D97-AF65-F5344CB8AC3E}">
        <p14:creationId xmlns:p14="http://schemas.microsoft.com/office/powerpoint/2010/main" val="317993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p:txBody>
          <a:bodyPr>
            <a:normAutofit fontScale="90000"/>
          </a:bodyPr>
          <a:lstStyle/>
          <a:p>
            <a:pPr lvl="0"/>
            <a:r>
              <a:rPr lang="en-US" smtClean="0">
                <a:sym typeface="Calibri"/>
              </a:rPr>
              <a:t>Learning Collaborative Group Expectations</a:t>
            </a:r>
            <a:endParaRPr lang="en-US" dirty="0">
              <a:sym typeface="Calibri"/>
            </a:endParaRPr>
          </a:p>
        </p:txBody>
      </p:sp>
      <p:sp>
        <p:nvSpPr>
          <p:cNvPr id="203" name="Shape 203"/>
          <p:cNvSpPr txBox="1">
            <a:spLocks noGrp="1"/>
          </p:cNvSpPr>
          <p:nvPr>
            <p:ph idx="1"/>
          </p:nvPr>
        </p:nvSpPr>
        <p:spPr>
          <a:xfrm>
            <a:off x="457200" y="1219201"/>
            <a:ext cx="4213761" cy="4724400"/>
          </a:xfrm>
        </p:spPr>
        <p:txBody>
          <a:bodyPr>
            <a:normAutofit/>
          </a:bodyPr>
          <a:lstStyle/>
          <a:p>
            <a:pPr lvl="0"/>
            <a:r>
              <a:rPr lang="en-US" sz="3200" dirty="0" smtClean="0">
                <a:sym typeface="Calibri"/>
              </a:rPr>
              <a:t>Participation and engagement</a:t>
            </a:r>
          </a:p>
          <a:p>
            <a:pPr lvl="0"/>
            <a:r>
              <a:rPr lang="en-US" sz="3200" dirty="0" smtClean="0">
                <a:sym typeface="Calibri"/>
              </a:rPr>
              <a:t>Sharing lessons learned, best practices</a:t>
            </a:r>
          </a:p>
          <a:p>
            <a:pPr lvl="0"/>
            <a:r>
              <a:rPr lang="en-US" sz="3200" dirty="0" smtClean="0">
                <a:sym typeface="Calibri"/>
              </a:rPr>
              <a:t>Self-advocacy</a:t>
            </a:r>
          </a:p>
          <a:p>
            <a:pPr lvl="0"/>
            <a:r>
              <a:rPr lang="en-US" sz="3200" dirty="0" smtClean="0">
                <a:sym typeface="Calibri"/>
              </a:rPr>
              <a:t>Others?</a:t>
            </a:r>
          </a:p>
          <a:p>
            <a:pPr lvl="0"/>
            <a:endParaRPr lang="en-US" sz="3200" dirty="0">
              <a:sym typeface="Calibri"/>
            </a:endParaRPr>
          </a:p>
        </p:txBody>
      </p:sp>
      <p:sp>
        <p:nvSpPr>
          <p:cNvPr id="4" name="Slide Number Placeholder 3"/>
          <p:cNvSpPr>
            <a:spLocks noGrp="1"/>
          </p:cNvSpPr>
          <p:nvPr>
            <p:ph type="sldNum" sz="quarter" idx="12"/>
          </p:nvPr>
        </p:nvSpPr>
        <p:spPr/>
        <p:txBody>
          <a:bodyPr/>
          <a:lstStyle/>
          <a:p>
            <a:fld id="{3957698E-C657-43EE-8AAE-648C42A36E86}" type="slidenum">
              <a:rPr lang="en-US" smtClean="0"/>
              <a:t>3</a:t>
            </a:fld>
            <a:endParaRPr lang="en-US"/>
          </a:p>
        </p:txBody>
      </p:sp>
      <p:sp>
        <p:nvSpPr>
          <p:cNvPr id="7" name="Oval Callout 6"/>
          <p:cNvSpPr/>
          <p:nvPr/>
        </p:nvSpPr>
        <p:spPr>
          <a:xfrm>
            <a:off x="3733800" y="1409701"/>
            <a:ext cx="5181599" cy="4533900"/>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ct val="25000"/>
            </a:pPr>
            <a:r>
              <a:rPr lang="en-US" sz="2400" dirty="0">
                <a:solidFill>
                  <a:schemeClr val="bg1"/>
                </a:solidFill>
                <a:latin typeface="Segoe UI Light" panose="020B0502040204020203" pitchFamily="34" charset="0"/>
                <a:ea typeface="Calibri"/>
                <a:cs typeface="Calibri"/>
                <a:sym typeface="Calibri"/>
              </a:rPr>
              <a:t>What was most valuable</a:t>
            </a:r>
            <a:r>
              <a:rPr lang="en-US" sz="2400" dirty="0" smtClean="0">
                <a:solidFill>
                  <a:schemeClr val="bg1"/>
                </a:solidFill>
                <a:latin typeface="Segoe UI Light" panose="020B0502040204020203" pitchFamily="34" charset="0"/>
                <a:ea typeface="Calibri"/>
                <a:cs typeface="Calibri"/>
                <a:sym typeface="Calibri"/>
              </a:rPr>
              <a:t>?</a:t>
            </a:r>
          </a:p>
          <a:p>
            <a:pPr lvl="0">
              <a:buClr>
                <a:schemeClr val="dk1"/>
              </a:buClr>
              <a:buSzPct val="25000"/>
            </a:pPr>
            <a:endParaRPr lang="en-US" sz="2400" dirty="0">
              <a:solidFill>
                <a:schemeClr val="bg1"/>
              </a:solidFill>
              <a:latin typeface="Segoe UI Light" panose="020B0502040204020203" pitchFamily="34" charset="0"/>
              <a:ea typeface="Calibri"/>
              <a:cs typeface="Calibri"/>
              <a:sym typeface="Calibri"/>
            </a:endParaRPr>
          </a:p>
          <a:p>
            <a:pPr lvl="0">
              <a:buClr>
                <a:schemeClr val="dk1"/>
              </a:buClr>
              <a:buSzPct val="25000"/>
            </a:pPr>
            <a:r>
              <a:rPr lang="en-US" sz="2400" b="1" dirty="0">
                <a:solidFill>
                  <a:schemeClr val="bg1"/>
                </a:solidFill>
                <a:latin typeface="Segoe UI Light" panose="020B0502040204020203" pitchFamily="34" charset="0"/>
                <a:ea typeface="Calibri"/>
                <a:cs typeface="Calibri"/>
                <a:sym typeface="Calibri"/>
              </a:rPr>
              <a:t>“Hearing from other sites what they are doing and how we might be able to use their ideas</a:t>
            </a:r>
            <a:r>
              <a:rPr lang="en-US" sz="2400" b="1" dirty="0" smtClean="0">
                <a:solidFill>
                  <a:schemeClr val="bg1"/>
                </a:solidFill>
                <a:latin typeface="Segoe UI Light" panose="020B0502040204020203" pitchFamily="34" charset="0"/>
                <a:ea typeface="Calibri"/>
                <a:cs typeface="Calibri"/>
                <a:sym typeface="Calibri"/>
              </a:rPr>
              <a:t>.”</a:t>
            </a:r>
          </a:p>
          <a:p>
            <a:pPr lvl="0">
              <a:buClr>
                <a:schemeClr val="dk1"/>
              </a:buClr>
              <a:buSzPct val="25000"/>
            </a:pPr>
            <a:r>
              <a:rPr lang="en-US" sz="2400" i="1" dirty="0" smtClean="0">
                <a:solidFill>
                  <a:schemeClr val="bg1"/>
                </a:solidFill>
                <a:latin typeface="Segoe UI Light" panose="020B0502040204020203" pitchFamily="34" charset="0"/>
                <a:ea typeface="Calibri"/>
                <a:cs typeface="Calibri"/>
                <a:sym typeface="Calibri"/>
              </a:rPr>
              <a:t>– Collaborative participant</a:t>
            </a:r>
            <a:endParaRPr lang="en-US" sz="2400" i="1" dirty="0">
              <a:solidFill>
                <a:schemeClr val="bg1"/>
              </a:solidFill>
              <a:latin typeface="Segoe UI Light" panose="020B0502040204020203" pitchFamily="34" charset="0"/>
              <a:ea typeface="Calibri"/>
              <a:cs typeface="Calibri"/>
              <a:sym typeface="Calibri"/>
            </a:endParaRPr>
          </a:p>
        </p:txBody>
      </p:sp>
    </p:spTree>
    <p:extLst>
      <p:ext uri="{BB962C8B-B14F-4D97-AF65-F5344CB8AC3E}">
        <p14:creationId xmlns:p14="http://schemas.microsoft.com/office/powerpoint/2010/main" val="5741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p:txBody>
          <a:bodyPr/>
          <a:lstStyle/>
          <a:p>
            <a:pPr lvl="0"/>
            <a:r>
              <a:rPr lang="en-US" smtClean="0">
                <a:sym typeface="Calibri"/>
              </a:rPr>
              <a:t>Model for Improvement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30</a:t>
            </a:fld>
            <a:endParaRPr lang="en-US"/>
          </a:p>
        </p:txBody>
      </p:sp>
      <p:sp>
        <p:nvSpPr>
          <p:cNvPr id="399" name="Shape 399"/>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30</a:t>
            </a:fld>
            <a:endParaRPr lang="en-US" sz="1200">
              <a:solidFill>
                <a:srgbClr val="898989"/>
              </a:solidFill>
              <a:latin typeface="Calibri"/>
              <a:ea typeface="Calibri"/>
              <a:cs typeface="Calibri"/>
              <a:sym typeface="Calibri"/>
            </a:endParaRPr>
          </a:p>
        </p:txBody>
      </p:sp>
      <p:pic>
        <p:nvPicPr>
          <p:cNvPr id="400" name="Shape 400"/>
          <p:cNvPicPr preferRelativeResize="0"/>
          <p:nvPr/>
        </p:nvPicPr>
        <p:blipFill rotWithShape="1">
          <a:blip r:embed="rId3">
            <a:alphaModFix/>
          </a:blip>
          <a:srcRect/>
          <a:stretch/>
        </p:blipFill>
        <p:spPr>
          <a:xfrm>
            <a:off x="1060450" y="3432175"/>
            <a:ext cx="4041774" cy="2792412"/>
          </a:xfrm>
          <a:prstGeom prst="rect">
            <a:avLst/>
          </a:prstGeom>
          <a:noFill/>
          <a:ln>
            <a:noFill/>
          </a:ln>
        </p:spPr>
      </p:pic>
      <p:sp>
        <p:nvSpPr>
          <p:cNvPr id="401" name="Shape 401"/>
          <p:cNvSpPr/>
          <p:nvPr/>
        </p:nvSpPr>
        <p:spPr>
          <a:xfrm>
            <a:off x="327025" y="1600200"/>
            <a:ext cx="5232400" cy="533399"/>
          </a:xfrm>
          <a:prstGeom prst="wedgeRectCallout">
            <a:avLst>
              <a:gd name="adj1" fmla="val 6265"/>
              <a:gd name="adj2" fmla="val 28107"/>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800">
                <a:solidFill>
                  <a:srgbClr val="58595B"/>
                </a:solidFill>
                <a:latin typeface="Segoe UI Light" panose="020B0502040204020203" pitchFamily="34" charset="0"/>
                <a:ea typeface="Calibri"/>
                <a:cs typeface="Calibri"/>
                <a:sym typeface="Calibri"/>
              </a:rPr>
              <a:t>What are we trying to accomplish?</a:t>
            </a:r>
          </a:p>
        </p:txBody>
      </p:sp>
      <p:sp>
        <p:nvSpPr>
          <p:cNvPr id="402" name="Shape 402"/>
          <p:cNvSpPr/>
          <p:nvPr/>
        </p:nvSpPr>
        <p:spPr>
          <a:xfrm rot="-1680000">
            <a:off x="987424" y="3657599"/>
            <a:ext cx="533400" cy="685799"/>
          </a:xfrm>
          <a:prstGeom prst="curvedRightArrow">
            <a:avLst>
              <a:gd name="adj1" fmla="val 13200"/>
              <a:gd name="adj2" fmla="val 19500"/>
              <a:gd name="adj3" fmla="val 162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Segoe UI Light" panose="020B0502040204020203" pitchFamily="34" charset="0"/>
              <a:ea typeface="Calibri"/>
              <a:cs typeface="Calibri"/>
              <a:sym typeface="Calibri"/>
            </a:endParaRPr>
          </a:p>
        </p:txBody>
      </p:sp>
      <p:sp>
        <p:nvSpPr>
          <p:cNvPr id="403" name="Shape 403"/>
          <p:cNvSpPr/>
          <p:nvPr/>
        </p:nvSpPr>
        <p:spPr>
          <a:xfrm rot="1200000">
            <a:off x="4613274" y="3592511"/>
            <a:ext cx="457200" cy="769936"/>
          </a:xfrm>
          <a:prstGeom prst="curvedLeftArrow">
            <a:avLst>
              <a:gd name="adj1" fmla="val 15187"/>
              <a:gd name="adj2" fmla="val 19997"/>
              <a:gd name="adj3" fmla="val 54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Segoe UI Light" panose="020B0502040204020203" pitchFamily="34" charset="0"/>
              <a:ea typeface="Calibri"/>
              <a:cs typeface="Calibri"/>
              <a:sym typeface="Calibri"/>
            </a:endParaRPr>
          </a:p>
        </p:txBody>
      </p:sp>
      <p:sp>
        <p:nvSpPr>
          <p:cNvPr id="404" name="Shape 404"/>
          <p:cNvSpPr/>
          <p:nvPr/>
        </p:nvSpPr>
        <p:spPr>
          <a:xfrm>
            <a:off x="327025" y="2238375"/>
            <a:ext cx="5235575" cy="533399"/>
          </a:xfrm>
          <a:prstGeom prst="wedgeRectCallout">
            <a:avLst>
              <a:gd name="adj1" fmla="val 15533"/>
              <a:gd name="adj2" fmla="val 29145"/>
            </a:avLst>
          </a:prstGeom>
          <a:solidFill>
            <a:schemeClr val="lt1"/>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800">
                <a:solidFill>
                  <a:srgbClr val="58595B"/>
                </a:solidFill>
                <a:latin typeface="Segoe UI Light" panose="020B0502040204020203" pitchFamily="34" charset="0"/>
                <a:ea typeface="Calibri"/>
                <a:cs typeface="Calibri"/>
                <a:sym typeface="Calibri"/>
              </a:rPr>
              <a:t>How will we know that a change is an improvement?</a:t>
            </a:r>
          </a:p>
        </p:txBody>
      </p:sp>
      <p:sp>
        <p:nvSpPr>
          <p:cNvPr id="405" name="Shape 405"/>
          <p:cNvSpPr/>
          <p:nvPr/>
        </p:nvSpPr>
        <p:spPr>
          <a:xfrm>
            <a:off x="327025" y="2895600"/>
            <a:ext cx="7750174" cy="533399"/>
          </a:xfrm>
          <a:prstGeom prst="wedgeRectCallout">
            <a:avLst>
              <a:gd name="adj1" fmla="val 6195"/>
              <a:gd name="adj2" fmla="val 29491"/>
            </a:avLst>
          </a:prstGeom>
          <a:solidFill>
            <a:schemeClr val="accent3"/>
          </a:solidFill>
          <a:ln w="25400" cap="flat" cmpd="sng">
            <a:solidFill>
              <a:schemeClr val="accent4"/>
            </a:solidFill>
            <a:prstDash val="solid"/>
            <a:miter/>
            <a:headEnd type="none" w="med" len="med"/>
            <a:tailEnd type="none" w="med" len="med"/>
          </a:ln>
        </p:spPr>
        <p:txBody>
          <a:bodyPr lIns="91425" tIns="45700" rIns="91425" bIns="45700" anchor="ctr" anchorCtr="0">
            <a:noAutofit/>
          </a:bodyPr>
          <a:lstStyle/>
          <a:p>
            <a:pPr algn="ctr">
              <a:buClr>
                <a:srgbClr val="FFFFFF"/>
              </a:buClr>
              <a:buSzPct val="25000"/>
              <a:buFont typeface="Calibri"/>
              <a:buNone/>
            </a:pPr>
            <a:r>
              <a:rPr lang="en-US" sz="2000" b="1">
                <a:solidFill>
                  <a:srgbClr val="FFFFFF"/>
                </a:solidFill>
                <a:latin typeface="Segoe UI Light" panose="020B0502040204020203" pitchFamily="34" charset="0"/>
                <a:ea typeface="Calibri"/>
                <a:cs typeface="Calibri"/>
                <a:sym typeface="Calibri"/>
              </a:rPr>
              <a:t>What changes can we make that will result in improvement?</a:t>
            </a:r>
          </a:p>
        </p:txBody>
      </p:sp>
      <p:sp>
        <p:nvSpPr>
          <p:cNvPr id="406" name="Shape 406"/>
          <p:cNvSpPr txBox="1"/>
          <p:nvPr/>
        </p:nvSpPr>
        <p:spPr>
          <a:xfrm>
            <a:off x="5305014" y="3944937"/>
            <a:ext cx="3610385" cy="1938336"/>
          </a:xfrm>
          <a:prstGeom prst="rect">
            <a:avLst/>
          </a:prstGeom>
          <a:noFill/>
          <a:ln>
            <a:noFill/>
          </a:ln>
        </p:spPr>
        <p:txBody>
          <a:bodyPr lIns="91425" tIns="45700" rIns="91425" bIns="45700" anchor="t" anchorCtr="0">
            <a:noAutofit/>
          </a:bodyPr>
          <a:lstStyle/>
          <a:p>
            <a:pPr>
              <a:buClr>
                <a:srgbClr val="58595B"/>
              </a:buClr>
              <a:buSzPct val="25000"/>
              <a:buFont typeface="Calibri"/>
              <a:buNone/>
            </a:pPr>
            <a:r>
              <a:rPr lang="en-US" sz="2400" b="1" dirty="0">
                <a:solidFill>
                  <a:srgbClr val="58595B"/>
                </a:solidFill>
                <a:latin typeface="Segoe UI Light" panose="020B0502040204020203" pitchFamily="34" charset="0"/>
                <a:ea typeface="Calibri"/>
                <a:cs typeface="Calibri"/>
                <a:sym typeface="Calibri"/>
              </a:rPr>
              <a:t>Data-informed processes can help you: </a:t>
            </a:r>
          </a:p>
          <a:p>
            <a:pPr marL="342900" indent="-342900">
              <a:buClr>
                <a:srgbClr val="58595B"/>
              </a:buClr>
              <a:buSzPct val="100000"/>
              <a:buFont typeface="Arial" panose="020B0604020202020204" pitchFamily="34" charset="0"/>
              <a:buChar char="•"/>
            </a:pPr>
            <a:r>
              <a:rPr lang="en-US" sz="2400" dirty="0">
                <a:solidFill>
                  <a:srgbClr val="58595B"/>
                </a:solidFill>
                <a:latin typeface="Segoe UI Light" panose="020B0502040204020203" pitchFamily="34" charset="0"/>
                <a:ea typeface="Calibri"/>
                <a:cs typeface="Calibri"/>
                <a:sym typeface="Calibri"/>
              </a:rPr>
              <a:t>Identify root cause</a:t>
            </a:r>
          </a:p>
          <a:p>
            <a:pPr marL="342900" indent="-342900">
              <a:buClr>
                <a:srgbClr val="58595B"/>
              </a:buClr>
              <a:buSzPct val="100000"/>
              <a:buFont typeface="Arial" panose="020B0604020202020204" pitchFamily="34" charset="0"/>
              <a:buChar char="•"/>
            </a:pPr>
            <a:r>
              <a:rPr lang="en-US" sz="2400" dirty="0">
                <a:solidFill>
                  <a:srgbClr val="58595B"/>
                </a:solidFill>
                <a:latin typeface="Segoe UI Light" panose="020B0502040204020203" pitchFamily="34" charset="0"/>
                <a:ea typeface="Calibri"/>
                <a:cs typeface="Calibri"/>
                <a:sym typeface="Calibri"/>
              </a:rPr>
              <a:t>Identify a change</a:t>
            </a:r>
          </a:p>
          <a:p>
            <a:pPr marL="342900" indent="-342900">
              <a:buClr>
                <a:srgbClr val="58595B"/>
              </a:buClr>
              <a:buSzPct val="100000"/>
              <a:buFont typeface="Arial" panose="020B0604020202020204" pitchFamily="34" charset="0"/>
              <a:buChar char="•"/>
            </a:pPr>
            <a:r>
              <a:rPr lang="en-US" sz="2400" dirty="0">
                <a:solidFill>
                  <a:srgbClr val="58595B"/>
                </a:solidFill>
                <a:latin typeface="Segoe UI Light" panose="020B0502040204020203" pitchFamily="34" charset="0"/>
                <a:ea typeface="Calibri"/>
                <a:cs typeface="Calibri"/>
                <a:sym typeface="Calibri"/>
              </a:rPr>
              <a:t>Select a change</a:t>
            </a:r>
          </a:p>
        </p:txBody>
      </p:sp>
    </p:spTree>
    <p:extLst>
      <p:ext uri="{BB962C8B-B14F-4D97-AF65-F5344CB8AC3E}">
        <p14:creationId xmlns:p14="http://schemas.microsoft.com/office/powerpoint/2010/main" val="2720945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p:txBody>
          <a:bodyPr/>
          <a:lstStyle/>
          <a:p>
            <a:pPr lvl="0"/>
            <a:r>
              <a:rPr lang="en-US" smtClean="0">
                <a:sym typeface="Calibri"/>
              </a:rPr>
              <a:t>Testing the Change</a:t>
            </a:r>
            <a:endParaRPr lang="en-US" dirty="0">
              <a:sym typeface="Calibri"/>
            </a:endParaRPr>
          </a:p>
        </p:txBody>
      </p:sp>
      <p:sp>
        <p:nvSpPr>
          <p:cNvPr id="413" name="Shape 413"/>
          <p:cNvSpPr txBox="1">
            <a:spLocks noGrp="1"/>
          </p:cNvSpPr>
          <p:nvPr>
            <p:ph type="body" idx="1"/>
          </p:nvPr>
        </p:nvSpPr>
        <p:spPr/>
        <p:txBody>
          <a:bodyPr anchor="t">
            <a:normAutofit/>
          </a:bodyPr>
          <a:lstStyle/>
          <a:p>
            <a:pPr lvl="0"/>
            <a:r>
              <a:rPr lang="en-US" sz="2400" b="1" dirty="0" smtClean="0">
                <a:sym typeface="Calibri"/>
              </a:rPr>
              <a:t>PLAN</a:t>
            </a:r>
            <a:r>
              <a:rPr lang="en-US" sz="2400" dirty="0" smtClean="0">
                <a:sym typeface="Calibri"/>
              </a:rPr>
              <a:t> to test your change.</a:t>
            </a:r>
          </a:p>
          <a:p>
            <a:pPr lvl="0"/>
            <a:r>
              <a:rPr lang="en-US" sz="2400" b="1" dirty="0" smtClean="0">
                <a:sym typeface="Calibri"/>
              </a:rPr>
              <a:t>DO</a:t>
            </a:r>
            <a:r>
              <a:rPr lang="en-US" sz="2400" dirty="0" smtClean="0">
                <a:sym typeface="Calibri"/>
              </a:rPr>
              <a:t> try carrying out the change.</a:t>
            </a:r>
          </a:p>
          <a:p>
            <a:pPr lvl="0"/>
            <a:r>
              <a:rPr lang="en-US" sz="2400" b="1" dirty="0" smtClean="0">
                <a:sym typeface="Calibri"/>
              </a:rPr>
              <a:t>STUDY</a:t>
            </a:r>
            <a:r>
              <a:rPr lang="en-US" sz="2400" dirty="0" smtClean="0">
                <a:sym typeface="Calibri"/>
              </a:rPr>
              <a:t> the test to see if it worked.</a:t>
            </a:r>
          </a:p>
          <a:p>
            <a:pPr lvl="0"/>
            <a:r>
              <a:rPr lang="en-US" sz="2400" b="1" dirty="0" smtClean="0">
                <a:sym typeface="Calibri"/>
              </a:rPr>
              <a:t>ACT</a:t>
            </a:r>
            <a:r>
              <a:rPr lang="en-US" sz="2400" dirty="0" smtClean="0">
                <a:sym typeface="Calibri"/>
              </a:rPr>
              <a:t> based on your measured results.</a:t>
            </a:r>
          </a:p>
          <a:p>
            <a:pPr lvl="0"/>
            <a:endParaRPr lang="en-US" sz="2400"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31</a:t>
            </a:fld>
            <a:endParaRPr lang="en-US"/>
          </a:p>
        </p:txBody>
      </p:sp>
      <p:sp>
        <p:nvSpPr>
          <p:cNvPr id="414" name="Shape 414"/>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31</a:t>
            </a:fld>
            <a:endParaRPr lang="en-US" sz="1200">
              <a:solidFill>
                <a:srgbClr val="898989"/>
              </a:solidFill>
              <a:latin typeface="Calibri"/>
              <a:ea typeface="Calibri"/>
              <a:cs typeface="Calibri"/>
              <a:sym typeface="Calibri"/>
            </a:endParaRPr>
          </a:p>
        </p:txBody>
      </p:sp>
      <p:grpSp>
        <p:nvGrpSpPr>
          <p:cNvPr id="415" name="Shape 415"/>
          <p:cNvGrpSpPr/>
          <p:nvPr/>
        </p:nvGrpSpPr>
        <p:grpSpPr>
          <a:xfrm>
            <a:off x="4575048" y="1447800"/>
            <a:ext cx="4035552" cy="4739529"/>
            <a:chOff x="568023537" y="-183"/>
            <a:chExt cx="1655268415" cy="1721869647"/>
          </a:xfrm>
        </p:grpSpPr>
        <p:pic>
          <p:nvPicPr>
            <p:cNvPr id="416" name="Shape 416"/>
            <p:cNvPicPr preferRelativeResize="0"/>
            <p:nvPr/>
          </p:nvPicPr>
          <p:blipFill rotWithShape="1">
            <a:blip r:embed="rId3">
              <a:alphaModFix/>
            </a:blip>
            <a:srcRect/>
            <a:stretch/>
          </p:blipFill>
          <p:spPr>
            <a:xfrm>
              <a:off x="568023537" y="709406861"/>
              <a:ext cx="1655268415" cy="1012462603"/>
            </a:xfrm>
            <a:prstGeom prst="rect">
              <a:avLst/>
            </a:prstGeom>
            <a:noFill/>
            <a:ln>
              <a:noFill/>
            </a:ln>
          </p:spPr>
        </p:pic>
        <p:sp>
          <p:nvSpPr>
            <p:cNvPr id="417" name="Shape 417"/>
            <p:cNvSpPr/>
            <p:nvPr/>
          </p:nvSpPr>
          <p:spPr>
            <a:xfrm>
              <a:off x="650647666" y="500087357"/>
              <a:ext cx="1496835981" cy="205918292"/>
            </a:xfrm>
            <a:prstGeom prst="wedgeRectCallout">
              <a:avLst>
                <a:gd name="adj1" fmla="val 6195"/>
                <a:gd name="adj2" fmla="val 29491"/>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600">
                  <a:solidFill>
                    <a:srgbClr val="58595B"/>
                  </a:solidFill>
                  <a:latin typeface="Segoe UI Light" panose="020B0502040204020203" pitchFamily="34" charset="0"/>
                  <a:ea typeface="Calibri"/>
                  <a:cs typeface="Calibri"/>
                  <a:sym typeface="Calibri"/>
                </a:rPr>
                <a:t>What changes can we make that will result in improvement?</a:t>
              </a:r>
            </a:p>
          </p:txBody>
        </p:sp>
        <p:sp>
          <p:nvSpPr>
            <p:cNvPr id="418" name="Shape 418"/>
            <p:cNvSpPr/>
            <p:nvPr/>
          </p:nvSpPr>
          <p:spPr>
            <a:xfrm>
              <a:off x="650253081" y="238997277"/>
              <a:ext cx="1495928271" cy="199758908"/>
            </a:xfrm>
            <a:prstGeom prst="wedgeRectCallout">
              <a:avLst>
                <a:gd name="adj1" fmla="val 15533"/>
                <a:gd name="adj2" fmla="val 29145"/>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600" dirty="0">
                  <a:solidFill>
                    <a:srgbClr val="58595B"/>
                  </a:solidFill>
                  <a:latin typeface="Segoe UI Light" panose="020B0502040204020203" pitchFamily="34" charset="0"/>
                  <a:ea typeface="Calibri"/>
                  <a:cs typeface="Calibri"/>
                  <a:sym typeface="Calibri"/>
                </a:rPr>
                <a:t>How will we know that a change is an improvement?</a:t>
              </a:r>
            </a:p>
          </p:txBody>
        </p:sp>
        <p:sp>
          <p:nvSpPr>
            <p:cNvPr id="419" name="Shape 419"/>
            <p:cNvSpPr/>
            <p:nvPr/>
          </p:nvSpPr>
          <p:spPr>
            <a:xfrm>
              <a:off x="650253081" y="-183"/>
              <a:ext cx="1495928271" cy="193784081"/>
            </a:xfrm>
            <a:prstGeom prst="wedgeRectCallout">
              <a:avLst>
                <a:gd name="adj1" fmla="val 6265"/>
                <a:gd name="adj2" fmla="val 28107"/>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algn="ctr">
                <a:buClr>
                  <a:srgbClr val="58595B"/>
                </a:buClr>
                <a:buSzPct val="25000"/>
                <a:buFont typeface="Calibri"/>
                <a:buNone/>
              </a:pPr>
              <a:r>
                <a:rPr lang="en-US" sz="1600" dirty="0">
                  <a:solidFill>
                    <a:srgbClr val="58595B"/>
                  </a:solidFill>
                  <a:latin typeface="Segoe UI Light" panose="020B0502040204020203" pitchFamily="34" charset="0"/>
                  <a:ea typeface="Calibri"/>
                  <a:cs typeface="Calibri"/>
                  <a:sym typeface="Calibri"/>
                </a:rPr>
                <a:t>What are we trying to accomplish?</a:t>
              </a:r>
            </a:p>
          </p:txBody>
        </p:sp>
        <p:sp>
          <p:nvSpPr>
            <p:cNvPr id="420" name="Shape 420"/>
            <p:cNvSpPr/>
            <p:nvPr/>
          </p:nvSpPr>
          <p:spPr>
            <a:xfrm rot="19920000">
              <a:off x="634199376" y="748637420"/>
              <a:ext cx="218785478" cy="318512873"/>
            </a:xfrm>
            <a:prstGeom prst="curvedRightArrow">
              <a:avLst>
                <a:gd name="adj1" fmla="val 13201"/>
                <a:gd name="adj2" fmla="val 19500"/>
                <a:gd name="adj3" fmla="val 162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Calibri"/>
                <a:ea typeface="Calibri"/>
                <a:cs typeface="Calibri"/>
                <a:sym typeface="Calibri"/>
              </a:endParaRPr>
            </a:p>
          </p:txBody>
        </p:sp>
        <p:sp>
          <p:nvSpPr>
            <p:cNvPr id="421" name="Shape 421"/>
            <p:cNvSpPr/>
            <p:nvPr/>
          </p:nvSpPr>
          <p:spPr>
            <a:xfrm rot="1200000">
              <a:off x="1972375280" y="762682224"/>
              <a:ext cx="187530410" cy="357589393"/>
            </a:xfrm>
            <a:prstGeom prst="curvedLeftArrow">
              <a:avLst>
                <a:gd name="adj1" fmla="val 15187"/>
                <a:gd name="adj2" fmla="val 19997"/>
                <a:gd name="adj3" fmla="val 5400"/>
              </a:avLst>
            </a:prstGeom>
            <a:solidFill>
              <a:schemeClr val="accent1"/>
            </a:solidFill>
            <a:ln w="25400" cap="flat" cmpd="sng">
              <a:solidFill>
                <a:srgbClr val="1A7CA5"/>
              </a:solidFill>
              <a:prstDash val="solid"/>
              <a:miter/>
              <a:headEnd type="none" w="med" len="med"/>
              <a:tailEnd type="none" w="med" len="med"/>
            </a:ln>
          </p:spPr>
          <p:txBody>
            <a:bodyPr lIns="91425" tIns="45700" rIns="91425" bIns="45700" anchor="ctr" anchorCtr="0">
              <a:noAutofit/>
            </a:bodyPr>
            <a:lstStyle/>
            <a:p>
              <a:endParaRPr sz="1800">
                <a:latin typeface="Calibri"/>
                <a:ea typeface="Calibri"/>
                <a:cs typeface="Calibri"/>
                <a:sym typeface="Calibri"/>
              </a:endParaRPr>
            </a:p>
          </p:txBody>
        </p:sp>
      </p:grpSp>
    </p:spTree>
    <p:extLst>
      <p:ext uri="{BB962C8B-B14F-4D97-AF65-F5344CB8AC3E}">
        <p14:creationId xmlns:p14="http://schemas.microsoft.com/office/powerpoint/2010/main" val="1243281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p:txBody>
          <a:bodyPr/>
          <a:lstStyle/>
          <a:p>
            <a:pPr lvl="0"/>
            <a:r>
              <a:rPr lang="en-US" smtClean="0">
                <a:sym typeface="Calibri"/>
              </a:rPr>
              <a:t>PLAN: What’s happening now?</a:t>
            </a:r>
            <a:endParaRPr lang="en-US" dirty="0">
              <a:sym typeface="Calibri"/>
            </a:endParaRPr>
          </a:p>
        </p:txBody>
      </p:sp>
      <p:sp>
        <p:nvSpPr>
          <p:cNvPr id="6" name="Content Placeholder 5"/>
          <p:cNvSpPr>
            <a:spLocks noGrp="1"/>
          </p:cNvSpPr>
          <p:nvPr>
            <p:ph sz="half" idx="2"/>
          </p:nvPr>
        </p:nvSpPr>
        <p:spPr/>
        <p:txBody>
          <a:bodyPr>
            <a:normAutofit fontScale="92500" lnSpcReduction="10000"/>
          </a:bodyPr>
          <a:lstStyle/>
          <a:p>
            <a:pPr lvl="0">
              <a:buFont typeface="Wingdings" panose="05000000000000000000" pitchFamily="2" charset="2"/>
              <a:buChar char="ü"/>
            </a:pPr>
            <a:r>
              <a:rPr lang="en-US" dirty="0" smtClean="0">
                <a:sym typeface="Calibri"/>
              </a:rPr>
              <a:t>Clarify </a:t>
            </a:r>
            <a:r>
              <a:rPr lang="en-US" dirty="0">
                <a:sym typeface="Calibri"/>
              </a:rPr>
              <a:t>your objective</a:t>
            </a:r>
          </a:p>
          <a:p>
            <a:pPr lvl="1"/>
            <a:r>
              <a:rPr lang="en-US" dirty="0" smtClean="0">
                <a:sym typeface="Calibri"/>
              </a:rPr>
              <a:t>Determine the change you want to test.</a:t>
            </a:r>
          </a:p>
          <a:p>
            <a:pPr lvl="0">
              <a:buFont typeface="Wingdings" panose="05000000000000000000" pitchFamily="2" charset="2"/>
              <a:buChar char="ü"/>
            </a:pPr>
            <a:r>
              <a:rPr lang="en-US" dirty="0" smtClean="0">
                <a:sym typeface="Calibri"/>
              </a:rPr>
              <a:t>Predict </a:t>
            </a:r>
            <a:r>
              <a:rPr lang="en-US" dirty="0">
                <a:sym typeface="Calibri"/>
              </a:rPr>
              <a:t>your outcome</a:t>
            </a:r>
          </a:p>
          <a:p>
            <a:pPr lvl="1"/>
            <a:r>
              <a:rPr lang="en-US" dirty="0" smtClean="0">
                <a:sym typeface="Calibri"/>
              </a:rPr>
              <a:t>What do you think will happen? Will it help?</a:t>
            </a:r>
          </a:p>
          <a:p>
            <a:pPr lvl="0">
              <a:buFont typeface="Wingdings" panose="05000000000000000000" pitchFamily="2" charset="2"/>
              <a:buChar char="ü"/>
            </a:pPr>
            <a:r>
              <a:rPr lang="en-US" dirty="0" smtClean="0">
                <a:sym typeface="Calibri"/>
              </a:rPr>
              <a:t>Identify </a:t>
            </a:r>
            <a:r>
              <a:rPr lang="en-US" dirty="0">
                <a:sym typeface="Calibri"/>
              </a:rPr>
              <a:t>steps you need to take</a:t>
            </a:r>
          </a:p>
          <a:p>
            <a:pPr lvl="1"/>
            <a:r>
              <a:rPr lang="en-US" dirty="0">
                <a:sym typeface="Calibri"/>
              </a:rPr>
              <a:t>What data do you need to show change? Who? What? When? How?</a:t>
            </a:r>
          </a:p>
          <a:p>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32</a:t>
            </a:fld>
            <a:endParaRPr lang="en-US"/>
          </a:p>
        </p:txBody>
      </p:sp>
      <p:sp>
        <p:nvSpPr>
          <p:cNvPr id="429" name="Shape 429"/>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32</a:t>
            </a:fld>
            <a:endParaRPr lang="en-US" sz="1200">
              <a:solidFill>
                <a:srgbClr val="898989"/>
              </a:solidFill>
              <a:latin typeface="Calibri"/>
              <a:ea typeface="Calibri"/>
              <a:cs typeface="Calibri"/>
              <a:sym typeface="Calibri"/>
            </a:endParaRPr>
          </a:p>
        </p:txBody>
      </p:sp>
      <p:pic>
        <p:nvPicPr>
          <p:cNvPr id="430" name="Shape 430"/>
          <p:cNvPicPr preferRelativeResize="0"/>
          <p:nvPr/>
        </p:nvPicPr>
        <p:blipFill rotWithShape="1">
          <a:blip r:embed="rId3">
            <a:alphaModFix/>
          </a:blip>
          <a:srcRect/>
          <a:stretch/>
        </p:blipFill>
        <p:spPr>
          <a:xfrm>
            <a:off x="0" y="1908175"/>
            <a:ext cx="4956175" cy="3578224"/>
          </a:xfrm>
          <a:prstGeom prst="rect">
            <a:avLst/>
          </a:prstGeom>
          <a:noFill/>
          <a:ln>
            <a:noFill/>
          </a:ln>
        </p:spPr>
      </p:pic>
    </p:spTree>
    <p:extLst>
      <p:ext uri="{BB962C8B-B14F-4D97-AF65-F5344CB8AC3E}">
        <p14:creationId xmlns:p14="http://schemas.microsoft.com/office/powerpoint/2010/main" val="3429744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p:txBody>
          <a:bodyPr/>
          <a:lstStyle/>
          <a:p>
            <a:pPr lvl="0"/>
            <a:r>
              <a:rPr lang="en-US" smtClean="0">
                <a:sym typeface="Calibri"/>
              </a:rPr>
              <a:t>DO: Let’s try it</a:t>
            </a:r>
            <a:endParaRPr lang="en-US" dirty="0">
              <a:sym typeface="Calibri"/>
            </a:endParaRPr>
          </a:p>
        </p:txBody>
      </p:sp>
      <p:sp>
        <p:nvSpPr>
          <p:cNvPr id="6" name="Content Placeholder 5"/>
          <p:cNvSpPr>
            <a:spLocks noGrp="1"/>
          </p:cNvSpPr>
          <p:nvPr>
            <p:ph sz="half" idx="2"/>
          </p:nvPr>
        </p:nvSpPr>
        <p:spPr/>
        <p:txBody>
          <a:bodyPr anchor="ctr"/>
          <a:lstStyle/>
          <a:p>
            <a:pPr lvl="0">
              <a:buFont typeface="Wingdings" panose="05000000000000000000" pitchFamily="2" charset="2"/>
              <a:buChar char="ü"/>
            </a:pPr>
            <a:r>
              <a:rPr lang="en-US" dirty="0" smtClean="0">
                <a:sym typeface="Calibri"/>
              </a:rPr>
              <a:t>Carry </a:t>
            </a:r>
            <a:r>
              <a:rPr lang="en-US" dirty="0">
                <a:sym typeface="Calibri"/>
              </a:rPr>
              <a:t>out the plan</a:t>
            </a:r>
          </a:p>
          <a:p>
            <a:pPr lvl="0">
              <a:buFont typeface="Wingdings" panose="05000000000000000000" pitchFamily="2" charset="2"/>
              <a:buChar char="ü"/>
            </a:pPr>
            <a:r>
              <a:rPr lang="en-US" dirty="0" smtClean="0">
                <a:sym typeface="Calibri"/>
              </a:rPr>
              <a:t>Document </a:t>
            </a:r>
            <a:r>
              <a:rPr lang="en-US" dirty="0">
                <a:sym typeface="Calibri"/>
              </a:rPr>
              <a:t>Observations</a:t>
            </a:r>
          </a:p>
          <a:p>
            <a:pPr lvl="0">
              <a:buFont typeface="Wingdings" panose="05000000000000000000" pitchFamily="2" charset="2"/>
              <a:buChar char="ü"/>
            </a:pPr>
            <a:r>
              <a:rPr lang="en-US" dirty="0" smtClean="0">
                <a:sym typeface="Calibri"/>
              </a:rPr>
              <a:t>Begin </a:t>
            </a:r>
            <a:r>
              <a:rPr lang="en-US" dirty="0">
                <a:sym typeface="Calibri"/>
              </a:rPr>
              <a:t>Analysis</a:t>
            </a:r>
          </a:p>
          <a:p>
            <a:pPr lvl="0">
              <a:buFont typeface="Wingdings" panose="05000000000000000000" pitchFamily="2" charset="2"/>
              <a:buChar char="ü"/>
            </a:pPr>
            <a:endParaRPr lang="en-US" dirty="0">
              <a:sym typeface="Calibri"/>
            </a:endParaRPr>
          </a:p>
          <a:p>
            <a:pPr>
              <a:buFont typeface="Wingdings" panose="05000000000000000000" pitchFamily="2" charset="2"/>
              <a:buChar char="ü"/>
            </a:pPr>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33</a:t>
            </a:fld>
            <a:endParaRPr lang="en-US"/>
          </a:p>
        </p:txBody>
      </p:sp>
      <p:sp>
        <p:nvSpPr>
          <p:cNvPr id="438" name="Shape 438"/>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33</a:t>
            </a:fld>
            <a:endParaRPr lang="en-US" sz="1200">
              <a:solidFill>
                <a:srgbClr val="898989"/>
              </a:solidFill>
              <a:latin typeface="Calibri"/>
              <a:ea typeface="Calibri"/>
              <a:cs typeface="Calibri"/>
              <a:sym typeface="Calibri"/>
            </a:endParaRPr>
          </a:p>
        </p:txBody>
      </p:sp>
      <p:pic>
        <p:nvPicPr>
          <p:cNvPr id="439" name="Shape 439"/>
          <p:cNvPicPr preferRelativeResize="0"/>
          <p:nvPr/>
        </p:nvPicPr>
        <p:blipFill rotWithShape="1">
          <a:blip r:embed="rId3">
            <a:alphaModFix/>
          </a:blip>
          <a:srcRect/>
          <a:stretch/>
        </p:blipFill>
        <p:spPr>
          <a:xfrm>
            <a:off x="0" y="1908175"/>
            <a:ext cx="4956175" cy="3578224"/>
          </a:xfrm>
          <a:prstGeom prst="rect">
            <a:avLst/>
          </a:prstGeom>
          <a:noFill/>
          <a:ln>
            <a:noFill/>
          </a:ln>
        </p:spPr>
      </p:pic>
    </p:spTree>
    <p:extLst>
      <p:ext uri="{BB962C8B-B14F-4D97-AF65-F5344CB8AC3E}">
        <p14:creationId xmlns:p14="http://schemas.microsoft.com/office/powerpoint/2010/main" val="1971515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p:txBody>
          <a:bodyPr/>
          <a:lstStyle/>
          <a:p>
            <a:pPr lvl="0"/>
            <a:r>
              <a:rPr lang="en-US" smtClean="0">
                <a:sym typeface="Calibri"/>
              </a:rPr>
              <a:t>STUDY: Did it work?</a:t>
            </a:r>
            <a:endParaRPr lang="en-US" dirty="0">
              <a:sym typeface="Calibri"/>
            </a:endParaRPr>
          </a:p>
        </p:txBody>
      </p:sp>
      <p:sp>
        <p:nvSpPr>
          <p:cNvPr id="6" name="Content Placeholder 5"/>
          <p:cNvSpPr>
            <a:spLocks noGrp="1"/>
          </p:cNvSpPr>
          <p:nvPr>
            <p:ph sz="half" idx="2"/>
          </p:nvPr>
        </p:nvSpPr>
        <p:spPr/>
        <p:txBody>
          <a:bodyPr anchor="ctr"/>
          <a:lstStyle/>
          <a:p>
            <a:pPr>
              <a:buFont typeface="Wingdings" panose="05000000000000000000" pitchFamily="2" charset="2"/>
              <a:buChar char="ü"/>
            </a:pPr>
            <a:r>
              <a:rPr lang="en-US" dirty="0" smtClean="0">
                <a:sym typeface="Calibri"/>
              </a:rPr>
              <a:t>Analyze </a:t>
            </a:r>
            <a:r>
              <a:rPr lang="en-US" dirty="0">
                <a:sym typeface="Calibri"/>
              </a:rPr>
              <a:t>qualitative &amp; quantitative data</a:t>
            </a:r>
          </a:p>
          <a:p>
            <a:pPr>
              <a:buFont typeface="Wingdings" panose="05000000000000000000" pitchFamily="2" charset="2"/>
              <a:buChar char="ü"/>
            </a:pPr>
            <a:r>
              <a:rPr lang="en-US" dirty="0" smtClean="0">
                <a:sym typeface="Calibri"/>
              </a:rPr>
              <a:t>Compare </a:t>
            </a:r>
            <a:r>
              <a:rPr lang="en-US" dirty="0">
                <a:sym typeface="Calibri"/>
              </a:rPr>
              <a:t>data against predictions</a:t>
            </a:r>
          </a:p>
          <a:p>
            <a:pPr>
              <a:buFont typeface="Wingdings" panose="05000000000000000000" pitchFamily="2" charset="2"/>
              <a:buChar char="ü"/>
            </a:pPr>
            <a:r>
              <a:rPr lang="en-US" dirty="0" smtClean="0">
                <a:sym typeface="Calibri"/>
              </a:rPr>
              <a:t>Summarize </a:t>
            </a:r>
            <a:r>
              <a:rPr lang="en-US" dirty="0">
                <a:sym typeface="Calibri"/>
              </a:rPr>
              <a:t>lessons learned</a:t>
            </a:r>
          </a:p>
          <a:p>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34</a:t>
            </a:fld>
            <a:endParaRPr lang="en-US"/>
          </a:p>
        </p:txBody>
      </p:sp>
      <p:sp>
        <p:nvSpPr>
          <p:cNvPr id="447" name="Shape 447"/>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34</a:t>
            </a:fld>
            <a:endParaRPr lang="en-US" sz="1200">
              <a:solidFill>
                <a:srgbClr val="898989"/>
              </a:solidFill>
              <a:latin typeface="Calibri"/>
              <a:ea typeface="Calibri"/>
              <a:cs typeface="Calibri"/>
              <a:sym typeface="Calibri"/>
            </a:endParaRPr>
          </a:p>
        </p:txBody>
      </p:sp>
      <p:pic>
        <p:nvPicPr>
          <p:cNvPr id="448" name="Shape 448"/>
          <p:cNvPicPr preferRelativeResize="0"/>
          <p:nvPr/>
        </p:nvPicPr>
        <p:blipFill rotWithShape="1">
          <a:blip r:embed="rId3">
            <a:alphaModFix/>
          </a:blip>
          <a:srcRect/>
          <a:stretch/>
        </p:blipFill>
        <p:spPr>
          <a:xfrm>
            <a:off x="0" y="1908175"/>
            <a:ext cx="4956175" cy="3578224"/>
          </a:xfrm>
          <a:prstGeom prst="rect">
            <a:avLst/>
          </a:prstGeom>
          <a:noFill/>
          <a:ln>
            <a:noFill/>
          </a:ln>
        </p:spPr>
      </p:pic>
    </p:spTree>
    <p:extLst>
      <p:ext uri="{BB962C8B-B14F-4D97-AF65-F5344CB8AC3E}">
        <p14:creationId xmlns:p14="http://schemas.microsoft.com/office/powerpoint/2010/main" val="73365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p:txBody>
          <a:bodyPr/>
          <a:lstStyle/>
          <a:p>
            <a:pPr lvl="0"/>
            <a:r>
              <a:rPr lang="en-US" smtClean="0">
                <a:sym typeface="Calibri"/>
              </a:rPr>
              <a:t>ACT: Decide what to do</a:t>
            </a:r>
            <a:endParaRPr lang="en-US" dirty="0">
              <a:sym typeface="Calibri"/>
            </a:endParaRPr>
          </a:p>
        </p:txBody>
      </p:sp>
      <p:sp>
        <p:nvSpPr>
          <p:cNvPr id="6" name="Content Placeholder 5"/>
          <p:cNvSpPr>
            <a:spLocks noGrp="1"/>
          </p:cNvSpPr>
          <p:nvPr>
            <p:ph sz="half" idx="2"/>
          </p:nvPr>
        </p:nvSpPr>
        <p:spPr/>
        <p:txBody>
          <a:bodyPr anchor="ctr"/>
          <a:lstStyle/>
          <a:p>
            <a:pPr marL="0" lvl="0" indent="0">
              <a:buNone/>
            </a:pPr>
            <a:r>
              <a:rPr lang="en-US" b="1" dirty="0" smtClean="0"/>
              <a:t>Decide if you will:</a:t>
            </a:r>
          </a:p>
          <a:p>
            <a:pPr>
              <a:buFont typeface="Wingdings" panose="05000000000000000000" pitchFamily="2" charset="2"/>
              <a:buChar char="ü"/>
            </a:pPr>
            <a:r>
              <a:rPr lang="en-US" dirty="0" smtClean="0"/>
              <a:t>Adopt</a:t>
            </a:r>
            <a:endParaRPr lang="en-US" dirty="0"/>
          </a:p>
          <a:p>
            <a:pPr>
              <a:buFont typeface="Wingdings" panose="05000000000000000000" pitchFamily="2" charset="2"/>
              <a:buChar char="ü"/>
            </a:pPr>
            <a:r>
              <a:rPr lang="en-US" dirty="0" smtClean="0"/>
              <a:t>Abandon</a:t>
            </a:r>
            <a:endParaRPr lang="en-US" dirty="0"/>
          </a:p>
          <a:p>
            <a:pPr>
              <a:buFont typeface="Wingdings" panose="05000000000000000000" pitchFamily="2" charset="2"/>
              <a:buChar char="ü"/>
            </a:pPr>
            <a:r>
              <a:rPr lang="en-US" dirty="0"/>
              <a:t>Adapt</a:t>
            </a:r>
          </a:p>
          <a:p>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35</a:t>
            </a:fld>
            <a:endParaRPr lang="en-US"/>
          </a:p>
        </p:txBody>
      </p:sp>
      <p:sp>
        <p:nvSpPr>
          <p:cNvPr id="456" name="Shape 456"/>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35</a:t>
            </a:fld>
            <a:endParaRPr lang="en-US" sz="1200">
              <a:solidFill>
                <a:srgbClr val="898989"/>
              </a:solidFill>
              <a:latin typeface="Calibri"/>
              <a:ea typeface="Calibri"/>
              <a:cs typeface="Calibri"/>
              <a:sym typeface="Calibri"/>
            </a:endParaRPr>
          </a:p>
        </p:txBody>
      </p:sp>
      <p:pic>
        <p:nvPicPr>
          <p:cNvPr id="457" name="Shape 457"/>
          <p:cNvPicPr preferRelativeResize="0"/>
          <p:nvPr/>
        </p:nvPicPr>
        <p:blipFill rotWithShape="1">
          <a:blip r:embed="rId3">
            <a:alphaModFix/>
          </a:blip>
          <a:srcRect/>
          <a:stretch/>
        </p:blipFill>
        <p:spPr>
          <a:xfrm>
            <a:off x="0" y="1908175"/>
            <a:ext cx="4956175" cy="3578224"/>
          </a:xfrm>
          <a:prstGeom prst="rect">
            <a:avLst/>
          </a:prstGeom>
          <a:noFill/>
          <a:ln>
            <a:noFill/>
          </a:ln>
        </p:spPr>
      </p:pic>
    </p:spTree>
    <p:extLst>
      <p:ext uri="{BB962C8B-B14F-4D97-AF65-F5344CB8AC3E}">
        <p14:creationId xmlns:p14="http://schemas.microsoft.com/office/powerpoint/2010/main" val="3577244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p:txBody>
          <a:bodyPr/>
          <a:lstStyle/>
          <a:p>
            <a:pPr lvl="0"/>
            <a:r>
              <a:rPr lang="en-US" smtClean="0">
                <a:sym typeface="Calibri"/>
              </a:rPr>
              <a:t>PDSA Scale Up</a:t>
            </a:r>
            <a:endParaRPr lang="en-US" dirty="0">
              <a:sym typeface="Calibri"/>
            </a:endParaRPr>
          </a:p>
        </p:txBody>
      </p:sp>
      <p:sp>
        <p:nvSpPr>
          <p:cNvPr id="469" name="Shape 469"/>
          <p:cNvSpPr txBox="1">
            <a:spLocks noGrp="1"/>
          </p:cNvSpPr>
          <p:nvPr>
            <p:ph type="body" idx="1"/>
          </p:nvPr>
        </p:nvSpPr>
        <p:spPr>
          <a:xfrm>
            <a:off x="457200" y="1219201"/>
            <a:ext cx="3810000" cy="4724400"/>
          </a:xfrm>
        </p:spPr>
        <p:txBody>
          <a:bodyPr/>
          <a:lstStyle/>
          <a:p>
            <a:pPr marL="0" lvl="0" indent="0">
              <a:buNone/>
            </a:pPr>
            <a:r>
              <a:rPr lang="en-US" dirty="0" smtClean="0">
                <a:sym typeface="Calibri"/>
              </a:rPr>
              <a:t>Learn from one cycle and apply those findings to the next.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36</a:t>
            </a:fld>
            <a:endParaRPr lang="en-US"/>
          </a:p>
        </p:txBody>
      </p:sp>
      <p:sp>
        <p:nvSpPr>
          <p:cNvPr id="464" name="Shape 464"/>
          <p:cNvSpPr txBox="1"/>
          <p:nvPr/>
        </p:nvSpPr>
        <p:spPr>
          <a:xfrm>
            <a:off x="8610600" y="6356350"/>
            <a:ext cx="4572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US" sz="1200">
                <a:solidFill>
                  <a:srgbClr val="898989"/>
                </a:solidFill>
                <a:latin typeface="Calibri"/>
                <a:ea typeface="Calibri"/>
                <a:cs typeface="Calibri"/>
                <a:sym typeface="Calibri"/>
              </a:rPr>
              <a:pPr algn="r">
                <a:buClr>
                  <a:srgbClr val="898989"/>
                </a:buClr>
                <a:buSzPct val="25000"/>
                <a:buFont typeface="Calibri"/>
                <a:buNone/>
              </a:pPr>
              <a:t>36</a:t>
            </a:fld>
            <a:endParaRPr lang="en-US" sz="1200">
              <a:solidFill>
                <a:srgbClr val="898989"/>
              </a:solidFill>
              <a:latin typeface="Calibri"/>
              <a:ea typeface="Calibri"/>
              <a:cs typeface="Calibri"/>
              <a:sym typeface="Calibri"/>
            </a:endParaRPr>
          </a:p>
        </p:txBody>
      </p:sp>
      <p:pic>
        <p:nvPicPr>
          <p:cNvPr id="465" name="Shape 465"/>
          <p:cNvPicPr preferRelativeResize="0">
            <a:picLocks noChangeAspect="1"/>
          </p:cNvPicPr>
          <p:nvPr/>
        </p:nvPicPr>
        <p:blipFill rotWithShape="1">
          <a:blip r:embed="rId3">
            <a:alphaModFix/>
          </a:blip>
          <a:srcRect/>
          <a:stretch/>
        </p:blipFill>
        <p:spPr>
          <a:xfrm>
            <a:off x="5562600" y="466848"/>
            <a:ext cx="3497143" cy="2733552"/>
          </a:xfrm>
          <a:prstGeom prst="rect">
            <a:avLst/>
          </a:prstGeom>
          <a:noFill/>
          <a:ln>
            <a:noFill/>
          </a:ln>
        </p:spPr>
      </p:pic>
      <p:pic>
        <p:nvPicPr>
          <p:cNvPr id="466" name="Shape 466"/>
          <p:cNvPicPr preferRelativeResize="0">
            <a:picLocks noChangeAspect="1"/>
          </p:cNvPicPr>
          <p:nvPr/>
        </p:nvPicPr>
        <p:blipFill rotWithShape="1">
          <a:blip r:embed="rId4">
            <a:alphaModFix/>
          </a:blip>
          <a:srcRect/>
          <a:stretch/>
        </p:blipFill>
        <p:spPr>
          <a:xfrm>
            <a:off x="3733800" y="2031108"/>
            <a:ext cx="3124200" cy="2388492"/>
          </a:xfrm>
          <a:prstGeom prst="rect">
            <a:avLst/>
          </a:prstGeom>
          <a:noFill/>
          <a:ln>
            <a:noFill/>
          </a:ln>
        </p:spPr>
      </p:pic>
      <p:pic>
        <p:nvPicPr>
          <p:cNvPr id="467" name="Shape 467"/>
          <p:cNvPicPr preferRelativeResize="0">
            <a:picLocks noChangeAspect="1"/>
          </p:cNvPicPr>
          <p:nvPr/>
        </p:nvPicPr>
        <p:blipFill rotWithShape="1">
          <a:blip r:embed="rId5">
            <a:alphaModFix/>
          </a:blip>
          <a:srcRect/>
          <a:stretch/>
        </p:blipFill>
        <p:spPr>
          <a:xfrm>
            <a:off x="2247728" y="3548363"/>
            <a:ext cx="2705271" cy="2090437"/>
          </a:xfrm>
          <a:prstGeom prst="rect">
            <a:avLst/>
          </a:prstGeom>
          <a:noFill/>
          <a:ln>
            <a:noFill/>
          </a:ln>
        </p:spPr>
      </p:pic>
      <p:pic>
        <p:nvPicPr>
          <p:cNvPr id="468" name="Shape 468"/>
          <p:cNvPicPr preferRelativeResize="0">
            <a:picLocks noChangeAspect="1"/>
          </p:cNvPicPr>
          <p:nvPr/>
        </p:nvPicPr>
        <p:blipFill rotWithShape="1">
          <a:blip r:embed="rId6">
            <a:alphaModFix/>
          </a:blip>
          <a:srcRect/>
          <a:stretch/>
        </p:blipFill>
        <p:spPr>
          <a:xfrm>
            <a:off x="1267147" y="4856535"/>
            <a:ext cx="1780853" cy="1456652"/>
          </a:xfrm>
          <a:prstGeom prst="rect">
            <a:avLst/>
          </a:prstGeom>
          <a:noFill/>
          <a:ln>
            <a:noFill/>
          </a:ln>
        </p:spPr>
      </p:pic>
    </p:spTree>
    <p:extLst>
      <p:ext uri="{BB962C8B-B14F-4D97-AF65-F5344CB8AC3E}">
        <p14:creationId xmlns:p14="http://schemas.microsoft.com/office/powerpoint/2010/main" val="178281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74638"/>
            <a:ext cx="8229600" cy="1249362"/>
          </a:xfrm>
        </p:spPr>
        <p:txBody>
          <a:bodyPr>
            <a:normAutofit fontScale="90000"/>
          </a:bodyPr>
          <a:lstStyle/>
          <a:p>
            <a:pPr lvl="0"/>
            <a:r>
              <a:rPr lang="en-US" dirty="0" smtClean="0">
                <a:sym typeface="Calibri"/>
              </a:rPr>
              <a:t>How Will You Know Change is an Improvement?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37</a:t>
            </a:fld>
            <a:endParaRPr lang="en-US"/>
          </a:p>
        </p:txBody>
      </p:sp>
      <p:sp>
        <p:nvSpPr>
          <p:cNvPr id="476" name="Shape 476"/>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37</a:t>
            </a:fld>
            <a:endParaRPr lang="en-US" sz="1200" b="0" i="0" u="none">
              <a:solidFill>
                <a:srgbClr val="898989"/>
              </a:solidFill>
              <a:latin typeface="Calibri"/>
              <a:ea typeface="Calibri"/>
              <a:cs typeface="Calibri"/>
              <a:sym typeface="Calibri"/>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78528685"/>
              </p:ext>
            </p:extLst>
          </p:nvPr>
        </p:nvGraphicFramePr>
        <p:xfrm>
          <a:off x="457201" y="1676401"/>
          <a:ext cx="7619999" cy="4247406"/>
        </p:xfrm>
        <a:graphic>
          <a:graphicData uri="http://schemas.openxmlformats.org/drawingml/2006/table">
            <a:tbl>
              <a:tblPr/>
              <a:tblGrid>
                <a:gridCol w="977751">
                  <a:extLst>
                    <a:ext uri="{9D8B030D-6E8A-4147-A177-3AD203B41FA5}">
                      <a16:colId xmlns:a16="http://schemas.microsoft.com/office/drawing/2014/main" val="20000"/>
                    </a:ext>
                  </a:extLst>
                </a:gridCol>
                <a:gridCol w="957380">
                  <a:extLst>
                    <a:ext uri="{9D8B030D-6E8A-4147-A177-3AD203B41FA5}">
                      <a16:colId xmlns:a16="http://schemas.microsoft.com/office/drawing/2014/main" val="20001"/>
                    </a:ext>
                  </a:extLst>
                </a:gridCol>
                <a:gridCol w="957380">
                  <a:extLst>
                    <a:ext uri="{9D8B030D-6E8A-4147-A177-3AD203B41FA5}">
                      <a16:colId xmlns:a16="http://schemas.microsoft.com/office/drawing/2014/main" val="20002"/>
                    </a:ext>
                  </a:extLst>
                </a:gridCol>
                <a:gridCol w="685783">
                  <a:extLst>
                    <a:ext uri="{9D8B030D-6E8A-4147-A177-3AD203B41FA5}">
                      <a16:colId xmlns:a16="http://schemas.microsoft.com/office/drawing/2014/main" val="20003"/>
                    </a:ext>
                  </a:extLst>
                </a:gridCol>
                <a:gridCol w="685783">
                  <a:extLst>
                    <a:ext uri="{9D8B030D-6E8A-4147-A177-3AD203B41FA5}">
                      <a16:colId xmlns:a16="http://schemas.microsoft.com/office/drawing/2014/main" val="20004"/>
                    </a:ext>
                  </a:extLst>
                </a:gridCol>
                <a:gridCol w="808001">
                  <a:extLst>
                    <a:ext uri="{9D8B030D-6E8A-4147-A177-3AD203B41FA5}">
                      <a16:colId xmlns:a16="http://schemas.microsoft.com/office/drawing/2014/main" val="20005"/>
                    </a:ext>
                  </a:extLst>
                </a:gridCol>
                <a:gridCol w="808001">
                  <a:extLst>
                    <a:ext uri="{9D8B030D-6E8A-4147-A177-3AD203B41FA5}">
                      <a16:colId xmlns:a16="http://schemas.microsoft.com/office/drawing/2014/main" val="20006"/>
                    </a:ext>
                  </a:extLst>
                </a:gridCol>
                <a:gridCol w="869111">
                  <a:extLst>
                    <a:ext uri="{9D8B030D-6E8A-4147-A177-3AD203B41FA5}">
                      <a16:colId xmlns:a16="http://schemas.microsoft.com/office/drawing/2014/main" val="20007"/>
                    </a:ext>
                  </a:extLst>
                </a:gridCol>
                <a:gridCol w="870809">
                  <a:extLst>
                    <a:ext uri="{9D8B030D-6E8A-4147-A177-3AD203B41FA5}">
                      <a16:colId xmlns:a16="http://schemas.microsoft.com/office/drawing/2014/main" val="20008"/>
                    </a:ext>
                  </a:extLst>
                </a:gridCol>
              </a:tblGrid>
              <a:tr h="114308">
                <a:tc rowSpan="3">
                  <a:txBody>
                    <a:bodyPr/>
                    <a:lstStyle/>
                    <a:p>
                      <a:pPr algn="ctr" fontAlgn="ctr"/>
                      <a:r>
                        <a:rPr lang="en-US" sz="600" b="1" i="0" u="none" strike="noStrike" dirty="0">
                          <a:solidFill>
                            <a:srgbClr val="FFFFFF"/>
                          </a:solidFill>
                          <a:effectLst/>
                          <a:latin typeface="Calibri"/>
                        </a:rPr>
                        <a:t>BEST PRACTICES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B"/>
                    </a:solidFill>
                  </a:tcPr>
                </a:tc>
                <a:tc gridSpan="5">
                  <a:txBody>
                    <a:bodyPr/>
                    <a:lstStyle/>
                    <a:p>
                      <a:pPr algn="ctr" fontAlgn="t"/>
                      <a:r>
                        <a:rPr lang="en-US" sz="700" b="1" i="0" u="none" strike="noStrike">
                          <a:solidFill>
                            <a:srgbClr val="FFFFFF"/>
                          </a:solidFill>
                          <a:effectLst/>
                          <a:latin typeface="Arial"/>
                        </a:rPr>
                        <a:t>PLAN</a:t>
                      </a:r>
                    </a:p>
                  </a:txBody>
                  <a:tcPr marL="5388" marR="5388" marT="5388" marB="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700" b="1" i="0" u="none" strike="noStrike">
                          <a:solidFill>
                            <a:srgbClr val="FFFFFF"/>
                          </a:solidFill>
                          <a:effectLst/>
                          <a:latin typeface="Arial"/>
                        </a:rPr>
                        <a:t>DO</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F41"/>
                    </a:solidFill>
                  </a:tcPr>
                </a:tc>
                <a:tc>
                  <a:txBody>
                    <a:bodyPr/>
                    <a:lstStyle/>
                    <a:p>
                      <a:pPr algn="ctr" fontAlgn="t"/>
                      <a:r>
                        <a:rPr lang="en-US" sz="700" b="1" i="0" u="none" strike="noStrike">
                          <a:solidFill>
                            <a:srgbClr val="FFFFFF"/>
                          </a:solidFill>
                          <a:effectLst/>
                          <a:latin typeface="Arial"/>
                        </a:rPr>
                        <a:t>STUDY</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en-US" sz="700" b="1" i="0" u="none" strike="noStrike">
                          <a:solidFill>
                            <a:srgbClr val="FFFFFF"/>
                          </a:solidFill>
                          <a:effectLst/>
                          <a:latin typeface="Arial"/>
                        </a:rPr>
                        <a:t>ACT</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63F"/>
                    </a:solidFill>
                  </a:tcPr>
                </a:tc>
                <a:extLst>
                  <a:ext uri="{0D108BD9-81ED-4DB2-BD59-A6C34878D82A}">
                    <a16:rowId xmlns:a16="http://schemas.microsoft.com/office/drawing/2014/main" val="10000"/>
                  </a:ext>
                </a:extLst>
              </a:tr>
              <a:tr h="237186">
                <a:tc vMerge="1">
                  <a:txBody>
                    <a:bodyPr/>
                    <a:lstStyle/>
                    <a:p>
                      <a:endParaRPr lang="en-US"/>
                    </a:p>
                  </a:txBody>
                  <a:tcPr/>
                </a:tc>
                <a:tc>
                  <a:txBody>
                    <a:bodyPr/>
                    <a:lstStyle/>
                    <a:p>
                      <a:pPr algn="ctr" fontAlgn="t"/>
                      <a:r>
                        <a:rPr lang="en-US" sz="700" b="1" i="0" u="none" strike="noStrike" dirty="0">
                          <a:solidFill>
                            <a:srgbClr val="FFFFFF"/>
                          </a:solidFill>
                          <a:effectLst/>
                          <a:latin typeface="Arial"/>
                        </a:rPr>
                        <a:t>Aim Statement</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dirty="0">
                          <a:solidFill>
                            <a:srgbClr val="FFFFFF"/>
                          </a:solidFill>
                          <a:effectLst/>
                          <a:latin typeface="Arial"/>
                        </a:rPr>
                        <a:t>Tasks</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a:solidFill>
                            <a:srgbClr val="FFFFFF"/>
                          </a:solidFill>
                          <a:effectLst/>
                          <a:latin typeface="Arial"/>
                        </a:rPr>
                        <a:t>Who</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a:solidFill>
                            <a:srgbClr val="FFFFFF"/>
                          </a:solidFill>
                          <a:effectLst/>
                          <a:latin typeface="Arial"/>
                        </a:rPr>
                        <a:t>When</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a:solidFill>
                            <a:srgbClr val="FFFFFF"/>
                          </a:solidFill>
                          <a:effectLst/>
                          <a:latin typeface="Arial"/>
                        </a:rPr>
                        <a:t>Measures</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rowSpan="2">
                  <a:txBody>
                    <a:bodyPr/>
                    <a:lstStyle/>
                    <a:p>
                      <a:pPr algn="ctr" fontAlgn="ctr"/>
                      <a:r>
                        <a:rPr lang="en-US" sz="600" b="0" i="1" u="none" strike="noStrike">
                          <a:solidFill>
                            <a:srgbClr val="000000"/>
                          </a:solidFill>
                          <a:effectLst/>
                          <a:latin typeface="Arial"/>
                        </a:rPr>
                        <a:t>What progress has been made? What is happening as you make progress?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D8"/>
                    </a:solidFill>
                  </a:tcPr>
                </a:tc>
                <a:tc rowSpan="2">
                  <a:txBody>
                    <a:bodyPr/>
                    <a:lstStyle/>
                    <a:p>
                      <a:pPr algn="ctr" fontAlgn="ctr"/>
                      <a:r>
                        <a:rPr lang="en-US" sz="600" b="0" i="1" u="none" strike="noStrike">
                          <a:solidFill>
                            <a:srgbClr val="000000"/>
                          </a:solidFill>
                          <a:effectLst/>
                          <a:latin typeface="Arial"/>
                        </a:rPr>
                        <a:t>What do the measures show? What are your observations?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CF2"/>
                    </a:solidFill>
                  </a:tcPr>
                </a:tc>
                <a:tc rowSpan="2">
                  <a:txBody>
                    <a:bodyPr/>
                    <a:lstStyle/>
                    <a:p>
                      <a:pPr algn="ctr" fontAlgn="ctr"/>
                      <a:r>
                        <a:rPr lang="en-US" sz="600" b="0" i="1" u="none" strike="noStrike">
                          <a:solidFill>
                            <a:srgbClr val="000000"/>
                          </a:solidFill>
                          <a:effectLst/>
                          <a:latin typeface="Arial"/>
                        </a:rPr>
                        <a:t>What are your next steps?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8"/>
                    </a:solidFill>
                  </a:tcPr>
                </a:tc>
                <a:extLst>
                  <a:ext uri="{0D108BD9-81ED-4DB2-BD59-A6C34878D82A}">
                    <a16:rowId xmlns:a16="http://schemas.microsoft.com/office/drawing/2014/main" val="10001"/>
                  </a:ext>
                </a:extLst>
              </a:tr>
              <a:tr h="388582">
                <a:tc vMerge="1">
                  <a:txBody>
                    <a:bodyPr/>
                    <a:lstStyle/>
                    <a:p>
                      <a:endParaRPr lang="en-US"/>
                    </a:p>
                  </a:txBody>
                  <a:tcPr/>
                </a:tc>
                <a:tc>
                  <a:txBody>
                    <a:bodyPr/>
                    <a:lstStyle/>
                    <a:p>
                      <a:pPr algn="ctr" fontAlgn="ctr"/>
                      <a:r>
                        <a:rPr lang="en-US" sz="600" b="0" i="1" u="none" strike="noStrike">
                          <a:solidFill>
                            <a:srgbClr val="000000"/>
                          </a:solidFill>
                          <a:effectLst/>
                          <a:latin typeface="Arial"/>
                        </a:rPr>
                        <a:t>What do you want to accomplish? By when? (May be the same as or a subset of Step)</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What tasks need to be accomplished to reach this Aim?</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Who will complete the Tasks?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Task will be done by what date?</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How will you know you have been successful?</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64281">
                <a:tc rowSpan="2">
                  <a:txBody>
                    <a:bodyPr/>
                    <a:lstStyle/>
                    <a:p>
                      <a:pPr algn="ctr" fontAlgn="ctr"/>
                      <a:r>
                        <a:rPr lang="en-US" sz="600" b="1" i="0" u="none" strike="noStrike">
                          <a:solidFill>
                            <a:srgbClr val="000000"/>
                          </a:solidFill>
                          <a:effectLst/>
                          <a:latin typeface="Calibri"/>
                        </a:rPr>
                        <a:t>Best Practice 1. Include chlamydia screening as a part of routine clinical preventive care for women 24 years and younger, women &gt;24 who are at risk increased risk , and men at increased risk.</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7465">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9791">
                <a:tc rowSpan="2">
                  <a:txBody>
                    <a:bodyPr/>
                    <a:lstStyle/>
                    <a:p>
                      <a:pPr algn="ctr" fontAlgn="ctr"/>
                      <a:r>
                        <a:rPr lang="en-US" sz="600" b="1" i="0" u="none" strike="noStrike">
                          <a:solidFill>
                            <a:srgbClr val="000000"/>
                          </a:solidFill>
                          <a:effectLst/>
                          <a:latin typeface="Calibri"/>
                        </a:rPr>
                        <a:t>Best Practice 2. Use normalizing and opt-out language to explain chlamydia screening to all women 24 years and younger, women &lt;24 at increased risk, and men at increased risk.</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3163">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77164">
                <a:tc rowSpan="2">
                  <a:txBody>
                    <a:bodyPr/>
                    <a:lstStyle/>
                    <a:p>
                      <a:pPr algn="ctr" fontAlgn="ctr"/>
                      <a:r>
                        <a:rPr lang="en-US" sz="600" b="1" i="0" u="none" strike="noStrike">
                          <a:solidFill>
                            <a:srgbClr val="000000"/>
                          </a:solidFill>
                          <a:effectLst/>
                          <a:latin typeface="Calibri"/>
                        </a:rPr>
                        <a:t>Best Practice 3. Use the least invasive, high quality, recommended laboratory technologies available for chlamydia screening with timely turnaround. </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7465">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00536">
                <a:tc rowSpan="2">
                  <a:txBody>
                    <a:bodyPr/>
                    <a:lstStyle/>
                    <a:p>
                      <a:pPr algn="ctr" fontAlgn="ctr"/>
                      <a:r>
                        <a:rPr lang="en-US" sz="600" b="1" i="0" u="none" strike="noStrike">
                          <a:solidFill>
                            <a:srgbClr val="000000"/>
                          </a:solidFill>
                          <a:effectLst/>
                          <a:latin typeface="Calibri"/>
                        </a:rPr>
                        <a:t>Best Practice 4. Utilize diverse payment options to reduce cost as a barrier for the patient and the facility.</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7465">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03212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8"/>
            <a:ext cx="8229600" cy="1249362"/>
          </a:xfrm>
        </p:spPr>
        <p:txBody>
          <a:bodyPr>
            <a:normAutofit fontScale="90000"/>
          </a:bodyPr>
          <a:lstStyle/>
          <a:p>
            <a:pPr lvl="0"/>
            <a:r>
              <a:rPr lang="en-US" dirty="0" smtClean="0"/>
              <a:t>How Will You Know Change is an Improvement?</a:t>
            </a:r>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38</a:t>
            </a:fld>
            <a:endParaRPr lang="en-US"/>
          </a:p>
        </p:txBody>
      </p:sp>
      <p:sp>
        <p:nvSpPr>
          <p:cNvPr id="484" name="Shape 484"/>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38</a:t>
            </a:fld>
            <a:endParaRPr lang="en-US" sz="1200" b="0" i="0" u="none">
              <a:solidFill>
                <a:srgbClr val="898989"/>
              </a:solidFill>
              <a:latin typeface="Calibri"/>
              <a:ea typeface="Calibri"/>
              <a:cs typeface="Calibri"/>
              <a:sym typeface="Calibri"/>
            </a:endParaRPr>
          </a:p>
        </p:txBody>
      </p:sp>
      <p:pic>
        <p:nvPicPr>
          <p:cNvPr id="4" name="Picture 3"/>
          <p:cNvPicPr>
            <a:picLocks noChangeAspect="1"/>
          </p:cNvPicPr>
          <p:nvPr/>
        </p:nvPicPr>
        <p:blipFill rotWithShape="1">
          <a:blip r:embed="rId3"/>
          <a:srcRect b="78182"/>
          <a:stretch/>
        </p:blipFill>
        <p:spPr>
          <a:xfrm>
            <a:off x="200025" y="1752600"/>
            <a:ext cx="8791575" cy="914400"/>
          </a:xfrm>
          <a:prstGeom prst="rect">
            <a:avLst/>
          </a:prstGeom>
        </p:spPr>
      </p:pic>
      <p:graphicFrame>
        <p:nvGraphicFramePr>
          <p:cNvPr id="8" name="Chart 7"/>
          <p:cNvGraphicFramePr/>
          <p:nvPr>
            <p:extLst>
              <p:ext uri="{D42A27DB-BD31-4B8C-83A1-F6EECF244321}">
                <p14:modId xmlns:p14="http://schemas.microsoft.com/office/powerpoint/2010/main" val="3179982614"/>
              </p:ext>
            </p:extLst>
          </p:nvPr>
        </p:nvGraphicFramePr>
        <p:xfrm>
          <a:off x="200024" y="2819400"/>
          <a:ext cx="8791575"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3755066" y="2171477"/>
            <a:ext cx="304800"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Condensed" panose="020B0606040200020203" pitchFamily="34" charset="0"/>
            </a:endParaRPr>
          </a:p>
        </p:txBody>
      </p:sp>
      <p:sp>
        <p:nvSpPr>
          <p:cNvPr id="12" name="Rectangle 11"/>
          <p:cNvSpPr/>
          <p:nvPr/>
        </p:nvSpPr>
        <p:spPr>
          <a:xfrm>
            <a:off x="1758626" y="2171477"/>
            <a:ext cx="472440"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Condensed" panose="020B0606040200020203" pitchFamily="34" charset="0"/>
              </a:rPr>
              <a:t>15%</a:t>
            </a:r>
            <a:endParaRPr lang="en-US" sz="1400" dirty="0">
              <a:solidFill>
                <a:schemeClr val="tx1"/>
              </a:solidFill>
              <a:latin typeface="Segoe Condensed" panose="020B0606040200020203" pitchFamily="34" charset="0"/>
            </a:endParaRPr>
          </a:p>
        </p:txBody>
      </p:sp>
      <p:sp>
        <p:nvSpPr>
          <p:cNvPr id="13" name="Rectangle 12"/>
          <p:cNvSpPr/>
          <p:nvPr/>
        </p:nvSpPr>
        <p:spPr>
          <a:xfrm>
            <a:off x="2927499" y="2171477"/>
            <a:ext cx="519684"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Condensed" panose="020B0606040200020203" pitchFamily="34" charset="0"/>
              </a:rPr>
              <a:t>22%</a:t>
            </a:r>
            <a:endParaRPr lang="en-US" dirty="0">
              <a:solidFill>
                <a:schemeClr val="tx1"/>
              </a:solidFill>
              <a:latin typeface="Segoe Condensed" panose="020B0606040200020203" pitchFamily="34" charset="0"/>
            </a:endParaRPr>
          </a:p>
        </p:txBody>
      </p:sp>
      <p:sp>
        <p:nvSpPr>
          <p:cNvPr id="14" name="Rectangle 13"/>
          <p:cNvSpPr/>
          <p:nvPr/>
        </p:nvSpPr>
        <p:spPr>
          <a:xfrm>
            <a:off x="2383396" y="2171477"/>
            <a:ext cx="472440"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Condensed" panose="020B0606040200020203" pitchFamily="34" charset="0"/>
              </a:rPr>
              <a:t>20%</a:t>
            </a:r>
            <a:endParaRPr lang="en-US" sz="1400" dirty="0">
              <a:solidFill>
                <a:schemeClr val="tx1"/>
              </a:solidFill>
              <a:latin typeface="Segoe Condensed" panose="020B0606040200020203" pitchFamily="34" charset="0"/>
            </a:endParaRPr>
          </a:p>
        </p:txBody>
      </p:sp>
      <p:sp>
        <p:nvSpPr>
          <p:cNvPr id="15" name="Rectangle 14"/>
          <p:cNvSpPr/>
          <p:nvPr/>
        </p:nvSpPr>
        <p:spPr>
          <a:xfrm>
            <a:off x="3552269" y="2171477"/>
            <a:ext cx="472440"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Condensed" panose="020B0606040200020203" pitchFamily="34" charset="0"/>
              </a:rPr>
              <a:t>31%</a:t>
            </a:r>
            <a:endParaRPr lang="en-US" sz="1400" dirty="0">
              <a:solidFill>
                <a:schemeClr val="tx1"/>
              </a:solidFill>
              <a:latin typeface="Segoe Condensed" panose="020B0606040200020203" pitchFamily="34" charset="0"/>
            </a:endParaRPr>
          </a:p>
        </p:txBody>
      </p:sp>
      <p:sp>
        <p:nvSpPr>
          <p:cNvPr id="16" name="Rectangle 15"/>
          <p:cNvSpPr/>
          <p:nvPr/>
        </p:nvSpPr>
        <p:spPr>
          <a:xfrm>
            <a:off x="4154595" y="2171477"/>
            <a:ext cx="519684"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Condensed" panose="020B0606040200020203" pitchFamily="34" charset="0"/>
              </a:rPr>
              <a:t>33%</a:t>
            </a:r>
            <a:endParaRPr lang="en-US" sz="1400" dirty="0">
              <a:solidFill>
                <a:schemeClr val="tx1"/>
              </a:solidFill>
              <a:latin typeface="Segoe Condensed" panose="020B0606040200020203" pitchFamily="34" charset="0"/>
            </a:endParaRPr>
          </a:p>
        </p:txBody>
      </p:sp>
      <p:sp>
        <p:nvSpPr>
          <p:cNvPr id="17" name="Rectangle 16"/>
          <p:cNvSpPr/>
          <p:nvPr/>
        </p:nvSpPr>
        <p:spPr>
          <a:xfrm>
            <a:off x="4802987" y="2171477"/>
            <a:ext cx="472440" cy="3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Condensed" panose="020B0606040200020203" pitchFamily="34" charset="0"/>
              </a:rPr>
              <a:t>40%</a:t>
            </a:r>
            <a:endParaRPr lang="en-US" sz="1400" dirty="0">
              <a:solidFill>
                <a:schemeClr val="tx1"/>
              </a:solidFill>
              <a:latin typeface="Segoe Condensed" panose="020B0606040200020203" pitchFamily="34" charset="0"/>
            </a:endParaRPr>
          </a:p>
        </p:txBody>
      </p:sp>
    </p:spTree>
    <p:extLst>
      <p:ext uri="{BB962C8B-B14F-4D97-AF65-F5344CB8AC3E}">
        <p14:creationId xmlns:p14="http://schemas.microsoft.com/office/powerpoint/2010/main" val="1008428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&amp; Tracking Tool</a:t>
            </a:r>
            <a:endParaRPr lang="en-US" dirty="0"/>
          </a:p>
        </p:txBody>
      </p:sp>
      <p:sp>
        <p:nvSpPr>
          <p:cNvPr id="4" name="Slide Number Placeholder 3"/>
          <p:cNvSpPr>
            <a:spLocks noGrp="1"/>
          </p:cNvSpPr>
          <p:nvPr>
            <p:ph type="sldNum" sz="quarter" idx="12"/>
          </p:nvPr>
        </p:nvSpPr>
        <p:spPr/>
        <p:txBody>
          <a:bodyPr/>
          <a:lstStyle/>
          <a:p>
            <a:fld id="{3957698E-C657-43EE-8AAE-648C42A36E86}" type="slidenum">
              <a:rPr lang="en-US" smtClean="0"/>
              <a:t>39</a:t>
            </a:fld>
            <a:endParaRPr lang="en-US"/>
          </a:p>
        </p:txBody>
      </p:sp>
      <p:pic>
        <p:nvPicPr>
          <p:cNvPr id="3" name="Picture 2"/>
          <p:cNvPicPr>
            <a:picLocks noChangeAspect="1"/>
          </p:cNvPicPr>
          <p:nvPr/>
        </p:nvPicPr>
        <p:blipFill>
          <a:blip r:embed="rId3"/>
          <a:stretch>
            <a:fillRect/>
          </a:stretch>
        </p:blipFill>
        <p:spPr>
          <a:xfrm>
            <a:off x="304800" y="1804711"/>
            <a:ext cx="8610600" cy="3277583"/>
          </a:xfrm>
          <a:prstGeom prst="rect">
            <a:avLst/>
          </a:prstGeom>
        </p:spPr>
      </p:pic>
    </p:spTree>
    <p:extLst>
      <p:ext uri="{BB962C8B-B14F-4D97-AF65-F5344CB8AC3E}">
        <p14:creationId xmlns:p14="http://schemas.microsoft.com/office/powerpoint/2010/main" val="3056804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8"/>
            <a:ext cx="8229600" cy="1236890"/>
          </a:xfrm>
        </p:spPr>
        <p:txBody>
          <a:bodyPr>
            <a:normAutofit fontScale="90000"/>
          </a:bodyPr>
          <a:lstStyle/>
          <a:p>
            <a:pPr lvl="0"/>
            <a:r>
              <a:rPr lang="en-US" dirty="0" smtClean="0">
                <a:sym typeface="Calibri"/>
              </a:rPr>
              <a:t>This Performance Improvement Collaborative is to:</a:t>
            </a:r>
            <a:endParaRPr lang="en-US" dirty="0">
              <a:sym typeface="Calibri"/>
            </a:endParaRPr>
          </a:p>
        </p:txBody>
      </p:sp>
      <p:sp>
        <p:nvSpPr>
          <p:cNvPr id="218" name="Shape 218"/>
          <p:cNvSpPr txBox="1">
            <a:spLocks noGrp="1"/>
          </p:cNvSpPr>
          <p:nvPr>
            <p:ph sz="half" idx="1"/>
          </p:nvPr>
        </p:nvSpPr>
        <p:spPr>
          <a:xfrm>
            <a:off x="457200" y="1219200"/>
            <a:ext cx="5657850" cy="4906963"/>
          </a:xfrm>
        </p:spPr>
        <p:txBody>
          <a:bodyPr anchor="ctr">
            <a:normAutofit/>
          </a:bodyPr>
          <a:lstStyle/>
          <a:p>
            <a:pPr lvl="0"/>
            <a:r>
              <a:rPr lang="en-US" b="1" dirty="0">
                <a:sym typeface="Calibri"/>
              </a:rPr>
              <a:t>Support </a:t>
            </a:r>
            <a:r>
              <a:rPr lang="en-US" b="1" dirty="0" smtClean="0">
                <a:sym typeface="Calibri"/>
              </a:rPr>
              <a:t>you in the achievement of your chlamydia screening performance goals</a:t>
            </a:r>
            <a:endParaRPr lang="en-US" b="1" dirty="0">
              <a:sym typeface="Calibri"/>
            </a:endParaRPr>
          </a:p>
          <a:p>
            <a:r>
              <a:rPr lang="en-US" dirty="0" smtClean="0">
                <a:sym typeface="Calibri"/>
              </a:rPr>
              <a:t>Increase capacity to conduct quality improvement (QI)</a:t>
            </a:r>
          </a:p>
          <a:p>
            <a:r>
              <a:rPr lang="en-US" dirty="0" smtClean="0">
                <a:sym typeface="Calibri"/>
              </a:rPr>
              <a:t>Provide an space to build relationships between peer sites</a:t>
            </a:r>
          </a:p>
        </p:txBody>
      </p:sp>
      <p:sp>
        <p:nvSpPr>
          <p:cNvPr id="220" name="Shape 220"/>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a:t>
            </a:fld>
            <a:endParaRPr lang="en-US" sz="1200" b="0" i="0" u="none">
              <a:solidFill>
                <a:srgbClr val="898989"/>
              </a:solidFill>
              <a:latin typeface="Calibri"/>
              <a:ea typeface="Calibri"/>
              <a:cs typeface="Calibri"/>
              <a:sym typeface="Calibri"/>
            </a:endParaRPr>
          </a:p>
        </p:txBody>
      </p:sp>
      <p:cxnSp>
        <p:nvCxnSpPr>
          <p:cNvPr id="6" name="Shape 520"/>
          <p:cNvCxnSpPr/>
          <p:nvPr/>
        </p:nvCxnSpPr>
        <p:spPr>
          <a:xfrm flipH="1" flipV="1">
            <a:off x="6677024" y="1741715"/>
            <a:ext cx="19051" cy="3844635"/>
          </a:xfrm>
          <a:prstGeom prst="straightConnector1">
            <a:avLst/>
          </a:prstGeom>
          <a:noFill/>
          <a:ln w="76200" cap="flat" cmpd="sng">
            <a:solidFill>
              <a:srgbClr val="21A8E0"/>
            </a:solidFill>
            <a:prstDash val="solid"/>
            <a:miter/>
            <a:headEnd type="none" w="med" len="med"/>
            <a:tailEnd type="stealth" w="lg" len="lg"/>
          </a:ln>
        </p:spPr>
      </p:cxnSp>
      <p:cxnSp>
        <p:nvCxnSpPr>
          <p:cNvPr id="7" name="Shape 521"/>
          <p:cNvCxnSpPr/>
          <p:nvPr/>
        </p:nvCxnSpPr>
        <p:spPr>
          <a:xfrm flipH="1" flipV="1">
            <a:off x="7086600" y="1319151"/>
            <a:ext cx="19050" cy="3124200"/>
          </a:xfrm>
          <a:prstGeom prst="straightConnector1">
            <a:avLst/>
          </a:prstGeom>
          <a:noFill/>
          <a:ln w="76200" cap="flat" cmpd="sng">
            <a:solidFill>
              <a:srgbClr val="92278F"/>
            </a:solidFill>
            <a:prstDash val="solid"/>
            <a:miter/>
            <a:headEnd type="none" w="med" len="med"/>
            <a:tailEnd type="triangle" w="lg" len="lg"/>
          </a:ln>
        </p:spPr>
      </p:cxnSp>
      <p:cxnSp>
        <p:nvCxnSpPr>
          <p:cNvPr id="8" name="Shape 522"/>
          <p:cNvCxnSpPr/>
          <p:nvPr/>
        </p:nvCxnSpPr>
        <p:spPr>
          <a:xfrm flipH="1" flipV="1">
            <a:off x="7391400" y="938151"/>
            <a:ext cx="19050" cy="4086224"/>
          </a:xfrm>
          <a:prstGeom prst="straightConnector1">
            <a:avLst/>
          </a:prstGeom>
          <a:noFill/>
          <a:ln w="76200" cap="flat" cmpd="sng">
            <a:solidFill>
              <a:schemeClr val="accent2"/>
            </a:solidFill>
            <a:prstDash val="solid"/>
            <a:miter/>
            <a:headEnd type="none" w="med" len="med"/>
            <a:tailEnd type="triangle" w="lg" len="lg"/>
          </a:ln>
        </p:spPr>
      </p:cxnSp>
      <p:cxnSp>
        <p:nvCxnSpPr>
          <p:cNvPr id="9" name="Shape 523"/>
          <p:cNvCxnSpPr/>
          <p:nvPr/>
        </p:nvCxnSpPr>
        <p:spPr>
          <a:xfrm flipH="1" flipV="1">
            <a:off x="8092292" y="1900175"/>
            <a:ext cx="19050" cy="3124200"/>
          </a:xfrm>
          <a:prstGeom prst="straightConnector1">
            <a:avLst/>
          </a:prstGeom>
          <a:noFill/>
          <a:ln w="76200" cap="flat" cmpd="sng">
            <a:solidFill>
              <a:srgbClr val="92278F"/>
            </a:solidFill>
            <a:prstDash val="solid"/>
            <a:miter/>
            <a:headEnd type="none" w="med" len="med"/>
            <a:tailEnd type="triangle" w="lg" len="lg"/>
          </a:ln>
        </p:spPr>
      </p:cxnSp>
      <p:sp>
        <p:nvSpPr>
          <p:cNvPr id="10" name="Shape 524"/>
          <p:cNvSpPr/>
          <p:nvPr/>
        </p:nvSpPr>
        <p:spPr>
          <a:xfrm>
            <a:off x="7467600" y="1219200"/>
            <a:ext cx="533399" cy="4214750"/>
          </a:xfrm>
          <a:prstGeom prst="upArrow">
            <a:avLst/>
          </a:prstGeom>
          <a:solidFill>
            <a:srgbClr val="8DC63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 name="Slide Number Placeholder 4"/>
          <p:cNvSpPr>
            <a:spLocks noGrp="1"/>
          </p:cNvSpPr>
          <p:nvPr>
            <p:ph type="sldNum" sz="quarter" idx="12"/>
          </p:nvPr>
        </p:nvSpPr>
        <p:spPr/>
        <p:txBody>
          <a:bodyPr/>
          <a:lstStyle/>
          <a:p>
            <a:fld id="{3957698E-C657-43EE-8AAE-648C42A36E86}" type="slidenum">
              <a:rPr lang="en-US" smtClean="0"/>
              <a:t>4</a:t>
            </a:fld>
            <a:endParaRPr lang="en-US"/>
          </a:p>
        </p:txBody>
      </p:sp>
    </p:spTree>
    <p:extLst>
      <p:ext uri="{BB962C8B-B14F-4D97-AF65-F5344CB8AC3E}">
        <p14:creationId xmlns:p14="http://schemas.microsoft.com/office/powerpoint/2010/main" val="2503923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47675"/>
            <a:ext cx="4038600" cy="5267325"/>
          </a:xfrm>
        </p:spPr>
        <p:txBody>
          <a:bodyPr>
            <a:normAutofit/>
          </a:bodyPr>
          <a:lstStyle/>
          <a:p>
            <a:r>
              <a:rPr lang="en-US" dirty="0" smtClean="0"/>
              <a:t>Instructions for using CVR Data to Obtain Monthly Percentages </a:t>
            </a:r>
            <a:endParaRPr lang="en-US" dirty="0"/>
          </a:p>
        </p:txBody>
      </p:sp>
      <p:sp>
        <p:nvSpPr>
          <p:cNvPr id="4" name="Slide Number Placeholder 3"/>
          <p:cNvSpPr>
            <a:spLocks noGrp="1"/>
          </p:cNvSpPr>
          <p:nvPr>
            <p:ph type="sldNum" sz="quarter" idx="12"/>
          </p:nvPr>
        </p:nvSpPr>
        <p:spPr/>
        <p:txBody>
          <a:bodyPr/>
          <a:lstStyle/>
          <a:p>
            <a:fld id="{3957698E-C657-43EE-8AAE-648C42A36E86}" type="slidenum">
              <a:rPr lang="en-US" smtClean="0"/>
              <a:t>40</a:t>
            </a:fld>
            <a:endParaRPr lang="en-US"/>
          </a:p>
        </p:txBody>
      </p:sp>
      <p:pic>
        <p:nvPicPr>
          <p:cNvPr id="5" name="Picture 4"/>
          <p:cNvPicPr>
            <a:picLocks noChangeAspect="1"/>
          </p:cNvPicPr>
          <p:nvPr/>
        </p:nvPicPr>
        <p:blipFill>
          <a:blip r:embed="rId3"/>
          <a:stretch>
            <a:fillRect/>
          </a:stretch>
        </p:blipFill>
        <p:spPr>
          <a:xfrm>
            <a:off x="457200" y="447675"/>
            <a:ext cx="3952875" cy="5267325"/>
          </a:xfrm>
          <a:prstGeom prst="rect">
            <a:avLst/>
          </a:prstGeom>
          <a:ln>
            <a:solidFill>
              <a:schemeClr val="bg1">
                <a:lumMod val="85000"/>
              </a:schemeClr>
            </a:solidFill>
          </a:ln>
        </p:spPr>
      </p:pic>
    </p:spTree>
    <p:extLst>
      <p:ext uri="{BB962C8B-B14F-4D97-AF65-F5344CB8AC3E}">
        <p14:creationId xmlns:p14="http://schemas.microsoft.com/office/powerpoint/2010/main" val="403473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p:txBody>
          <a:bodyPr/>
          <a:lstStyle/>
          <a:p>
            <a:pPr lvl="0"/>
            <a:r>
              <a:rPr lang="en-US" dirty="0" smtClean="0">
                <a:sym typeface="Calibri"/>
              </a:rPr>
              <a:t>PIC Webpage: </a:t>
            </a:r>
            <a:r>
              <a:rPr lang="en-US" u="sng" dirty="0" smtClean="0">
                <a:sym typeface="Calibri"/>
              </a:rPr>
              <a:t>nysfptraining.org</a:t>
            </a:r>
            <a:r>
              <a:rPr lang="en-US" dirty="0" smtClean="0">
                <a:sym typeface="Calibri"/>
              </a:rPr>
              <a:t> </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41</a:t>
            </a:fld>
            <a:endParaRPr lang="en-US"/>
          </a:p>
        </p:txBody>
      </p:sp>
      <p:sp>
        <p:nvSpPr>
          <p:cNvPr id="665" name="Shape 665"/>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41</a:t>
            </a:fld>
            <a:endParaRPr lang="en-US" sz="1200" b="0" i="0" u="none">
              <a:solidFill>
                <a:srgbClr val="898989"/>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224741" y="1066800"/>
            <a:ext cx="8692280" cy="4508225"/>
          </a:xfrm>
          <a:prstGeom prst="rect">
            <a:avLst/>
          </a:prstGeom>
        </p:spPr>
      </p:pic>
    </p:spTree>
    <p:extLst>
      <p:ext uri="{BB962C8B-B14F-4D97-AF65-F5344CB8AC3E}">
        <p14:creationId xmlns:p14="http://schemas.microsoft.com/office/powerpoint/2010/main" val="604653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2278F"/>
              </a:buClr>
              <a:buSzPct val="25000"/>
              <a:buFont typeface="Calibri"/>
              <a:buNone/>
            </a:pPr>
            <a:r>
              <a:rPr lang="en-US" sz="4000" b="1" i="0" u="none" strike="noStrike" cap="none" dirty="0">
                <a:solidFill>
                  <a:srgbClr val="92278F"/>
                </a:solidFill>
                <a:ea typeface="Calibri"/>
                <a:cs typeface="Calibri"/>
                <a:sym typeface="Calibri"/>
              </a:rPr>
              <a:t>What Do You Want to Accomplish?</a:t>
            </a:r>
          </a:p>
        </p:txBody>
      </p:sp>
      <p:sp>
        <p:nvSpPr>
          <p:cNvPr id="500" name="Shape 50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3200" b="0" i="0" u="none" dirty="0">
                <a:solidFill>
                  <a:schemeClr val="dk2"/>
                </a:solidFill>
                <a:ea typeface="Calibri"/>
                <a:cs typeface="Calibri"/>
                <a:sym typeface="Calibri"/>
              </a:rPr>
              <a:t>Performance Goal</a:t>
            </a:r>
          </a:p>
          <a:p>
            <a:pPr marL="742950" marR="0" lvl="1" indent="-285750" algn="l" rtl="0">
              <a:lnSpc>
                <a:spcPct val="100000"/>
              </a:lnSpc>
              <a:spcBef>
                <a:spcPts val="560"/>
              </a:spcBef>
              <a:spcAft>
                <a:spcPts val="0"/>
              </a:spcAft>
              <a:buClr>
                <a:srgbClr val="1B75BC"/>
              </a:buClr>
              <a:buSzPct val="100000"/>
              <a:buFont typeface="Arial"/>
              <a:buChar char="–"/>
            </a:pPr>
            <a:r>
              <a:rPr lang="en-US" sz="2800" b="0" i="0" u="none" strike="noStrike" cap="none" dirty="0">
                <a:solidFill>
                  <a:srgbClr val="1B75BC"/>
                </a:solidFill>
                <a:ea typeface="Calibri"/>
                <a:cs typeface="Calibri"/>
                <a:sym typeface="Calibri"/>
              </a:rPr>
              <a:t>Big picture goal for </a:t>
            </a:r>
            <a:r>
              <a:rPr lang="en-US" sz="2800" b="1" i="0" u="sng" strike="noStrike" cap="none" dirty="0">
                <a:solidFill>
                  <a:srgbClr val="1B75BC"/>
                </a:solidFill>
                <a:ea typeface="Calibri"/>
                <a:cs typeface="Calibri"/>
                <a:sym typeface="Calibri"/>
              </a:rPr>
              <a:t>performance measures</a:t>
            </a:r>
          </a:p>
          <a:p>
            <a:pPr lvl="1" indent="-285750">
              <a:buClr>
                <a:srgbClr val="1B75BC"/>
              </a:buClr>
            </a:pPr>
            <a:r>
              <a:rPr lang="en-US" sz="2800" b="0" i="0" u="none" strike="noStrike" cap="none" dirty="0">
                <a:solidFill>
                  <a:srgbClr val="1B75BC"/>
                </a:solidFill>
                <a:ea typeface="Calibri"/>
                <a:cs typeface="Calibri"/>
                <a:sym typeface="Calibri"/>
              </a:rPr>
              <a:t>E.g., Increase % of </a:t>
            </a:r>
            <a:r>
              <a:rPr lang="en-US" sz="2800" b="0" i="0" u="none" strike="noStrike" cap="none" dirty="0" smtClean="0">
                <a:solidFill>
                  <a:srgbClr val="1B75BC"/>
                </a:solidFill>
                <a:ea typeface="Calibri"/>
                <a:cs typeface="Calibri"/>
                <a:sym typeface="Calibri"/>
              </a:rPr>
              <a:t>women </a:t>
            </a:r>
            <a:r>
              <a:rPr lang="en-US" dirty="0" smtClean="0">
                <a:solidFill>
                  <a:srgbClr val="1B75BC"/>
                </a:solidFill>
              </a:rPr>
              <a:t>15‐24 </a:t>
            </a:r>
            <a:r>
              <a:rPr lang="en-US" dirty="0">
                <a:solidFill>
                  <a:srgbClr val="1B75BC"/>
                </a:solidFill>
              </a:rPr>
              <a:t>years of age who were identified as sexually active and who had at least one test for chlamydia in the reporting </a:t>
            </a:r>
            <a:r>
              <a:rPr lang="en-US" dirty="0" smtClean="0">
                <a:solidFill>
                  <a:srgbClr val="1B75BC"/>
                </a:solidFill>
              </a:rPr>
              <a:t>month from 50% to 60%</a:t>
            </a:r>
          </a:p>
          <a:p>
            <a:pPr indent="-342900">
              <a:spcBef>
                <a:spcPts val="0"/>
              </a:spcBef>
            </a:pPr>
            <a:r>
              <a:rPr lang="en-US" dirty="0"/>
              <a:t>Aim Statements</a:t>
            </a:r>
          </a:p>
          <a:p>
            <a:pPr marL="742950" marR="0" lvl="1" indent="-285750" algn="l" rtl="0">
              <a:lnSpc>
                <a:spcPct val="100000"/>
              </a:lnSpc>
              <a:spcBef>
                <a:spcPts val="560"/>
              </a:spcBef>
              <a:spcAft>
                <a:spcPts val="0"/>
              </a:spcAft>
              <a:buClr>
                <a:srgbClr val="1B75BC"/>
              </a:buClr>
              <a:buSzPct val="100000"/>
              <a:buFont typeface="Arial"/>
              <a:buChar char="–"/>
            </a:pPr>
            <a:r>
              <a:rPr lang="en-US" sz="2800" b="1" i="0" u="sng" strike="noStrike" cap="none" dirty="0">
                <a:solidFill>
                  <a:srgbClr val="1B75BC"/>
                </a:solidFill>
                <a:ea typeface="Calibri"/>
                <a:cs typeface="Calibri"/>
                <a:sym typeface="Calibri"/>
              </a:rPr>
              <a:t>Smaller interim goals </a:t>
            </a:r>
            <a:r>
              <a:rPr lang="en-US" sz="2800" b="0" i="0" u="none" strike="noStrike" cap="none" dirty="0">
                <a:solidFill>
                  <a:srgbClr val="1B75BC"/>
                </a:solidFill>
                <a:ea typeface="Calibri"/>
                <a:cs typeface="Calibri"/>
                <a:sym typeface="Calibri"/>
              </a:rPr>
              <a:t>to help you define if your planned activities are successful – to track movement towards your performance goal</a:t>
            </a:r>
          </a:p>
        </p:txBody>
      </p:sp>
      <p:sp>
        <p:nvSpPr>
          <p:cNvPr id="501" name="Shape 501"/>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42</a:t>
            </a:fld>
            <a:endParaRPr lang="en-US" sz="1200" b="0" i="0" u="none">
              <a:solidFill>
                <a:srgbClr val="898989"/>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t>42</a:t>
            </a:fld>
            <a:endParaRPr lang="en-US"/>
          </a:p>
        </p:txBody>
      </p:sp>
    </p:spTree>
    <p:extLst>
      <p:ext uri="{BB962C8B-B14F-4D97-AF65-F5344CB8AC3E}">
        <p14:creationId xmlns:p14="http://schemas.microsoft.com/office/powerpoint/2010/main" val="3109741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43000"/>
            <a:ext cx="8746435" cy="4191000"/>
          </a:xfrm>
        </p:spPr>
      </p:pic>
      <p:sp>
        <p:nvSpPr>
          <p:cNvPr id="4" name="Slide Number Placeholder 3"/>
          <p:cNvSpPr>
            <a:spLocks noGrp="1"/>
          </p:cNvSpPr>
          <p:nvPr>
            <p:ph type="sldNum" sz="quarter" idx="12"/>
          </p:nvPr>
        </p:nvSpPr>
        <p:spPr/>
        <p:txBody>
          <a:bodyPr/>
          <a:lstStyle/>
          <a:p>
            <a:fld id="{3957698E-C657-43EE-8AAE-648C42A36E86}" type="slidenum">
              <a:rPr lang="en-US" smtClean="0"/>
              <a:t>43</a:t>
            </a:fld>
            <a:endParaRPr lang="en-US"/>
          </a:p>
        </p:txBody>
      </p:sp>
    </p:spTree>
    <p:extLst>
      <p:ext uri="{BB962C8B-B14F-4D97-AF65-F5344CB8AC3E}">
        <p14:creationId xmlns:p14="http://schemas.microsoft.com/office/powerpoint/2010/main" val="1684844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p:txBody>
          <a:bodyPr/>
          <a:lstStyle/>
          <a:p>
            <a:r>
              <a:rPr lang="en-US" dirty="0" smtClean="0"/>
              <a:t>Aim for a benchmark:</a:t>
            </a:r>
          </a:p>
          <a:p>
            <a:pPr lvl="1"/>
            <a:r>
              <a:rPr lang="en-US" dirty="0" smtClean="0"/>
              <a:t>2016 Title X Average = 61.5%</a:t>
            </a:r>
          </a:p>
          <a:p>
            <a:pPr lvl="1"/>
            <a:r>
              <a:rPr lang="en-US" dirty="0" smtClean="0"/>
              <a:t>2016 New York State Average = 62.2%</a:t>
            </a:r>
          </a:p>
          <a:p>
            <a:pPr lvl="1"/>
            <a:r>
              <a:rPr lang="en-US" dirty="0" smtClean="0"/>
              <a:t>2016 HEDIS (Medicaid) = 57.3%</a:t>
            </a:r>
          </a:p>
          <a:p>
            <a:r>
              <a:rPr lang="en-US" dirty="0" smtClean="0"/>
              <a:t>Set a percentage increase e.g.,</a:t>
            </a:r>
          </a:p>
          <a:p>
            <a:pPr lvl="1"/>
            <a:r>
              <a:rPr lang="en-US" dirty="0"/>
              <a:t>5</a:t>
            </a:r>
            <a:r>
              <a:rPr lang="en-US" dirty="0" smtClean="0"/>
              <a:t>0% improvement over baseline</a:t>
            </a:r>
          </a:p>
          <a:p>
            <a:pPr lvl="1"/>
            <a:r>
              <a:rPr lang="en-US" dirty="0" smtClean="0"/>
              <a:t>Increase of 20 percentage points</a:t>
            </a:r>
          </a:p>
          <a:p>
            <a:pPr lvl="1"/>
            <a:endParaRPr lang="en-US" dirty="0"/>
          </a:p>
        </p:txBody>
      </p:sp>
      <p:sp>
        <p:nvSpPr>
          <p:cNvPr id="4" name="Slide Number Placeholder 3"/>
          <p:cNvSpPr>
            <a:spLocks noGrp="1"/>
          </p:cNvSpPr>
          <p:nvPr>
            <p:ph type="sldNum" sz="quarter" idx="12"/>
          </p:nvPr>
        </p:nvSpPr>
        <p:spPr/>
        <p:txBody>
          <a:bodyPr/>
          <a:lstStyle/>
          <a:p>
            <a:fld id="{3957698E-C657-43EE-8AAE-648C42A36E86}" type="slidenum">
              <a:rPr lang="en-US" smtClean="0"/>
              <a:t>44</a:t>
            </a:fld>
            <a:endParaRPr lang="en-US"/>
          </a:p>
        </p:txBody>
      </p:sp>
    </p:spTree>
    <p:extLst>
      <p:ext uri="{BB962C8B-B14F-4D97-AF65-F5344CB8AC3E}">
        <p14:creationId xmlns:p14="http://schemas.microsoft.com/office/powerpoint/2010/main" val="4255540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p:txBody>
          <a:bodyPr/>
          <a:lstStyle/>
          <a:p>
            <a:pPr lvl="0"/>
            <a:r>
              <a:rPr lang="en-US" smtClean="0">
                <a:sym typeface="Calibri"/>
              </a:rPr>
              <a:t>Performance Goals</a:t>
            </a:r>
            <a:endParaRPr lang="en-US" dirty="0">
              <a:sym typeface="Calibri"/>
            </a:endParaRPr>
          </a:p>
        </p:txBody>
      </p:sp>
      <p:sp>
        <p:nvSpPr>
          <p:cNvPr id="508" name="Shape 508"/>
          <p:cNvSpPr txBox="1">
            <a:spLocks noGrp="1"/>
          </p:cNvSpPr>
          <p:nvPr>
            <p:ph type="body" idx="1"/>
          </p:nvPr>
        </p:nvSpPr>
        <p:spPr/>
        <p:txBody>
          <a:bodyPr/>
          <a:lstStyle/>
          <a:p>
            <a:pPr lvl="0"/>
            <a:r>
              <a:rPr lang="en-US" smtClean="0">
                <a:sym typeface="Calibri"/>
              </a:rPr>
              <a:t>Review your baseline data and think about what performance goal makes sense for you.</a:t>
            </a:r>
          </a:p>
          <a:p>
            <a:pPr lvl="0"/>
            <a:r>
              <a:rPr lang="en-US" smtClean="0">
                <a:sym typeface="Calibri"/>
              </a:rPr>
              <a:t>Write it on your improvement plan. </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45</a:t>
            </a:fld>
            <a:endParaRPr lang="en-US"/>
          </a:p>
        </p:txBody>
      </p:sp>
      <p:sp>
        <p:nvSpPr>
          <p:cNvPr id="509" name="Shape 509"/>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45</a:t>
            </a:fld>
            <a:endParaRPr lang="en-US" sz="1200" b="0" i="0" u="none">
              <a:solidFill>
                <a:srgbClr val="898989"/>
              </a:solidFill>
              <a:latin typeface="Calibri"/>
              <a:ea typeface="Calibri"/>
              <a:cs typeface="Calibri"/>
              <a:sym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094542565"/>
              </p:ext>
            </p:extLst>
          </p:nvPr>
        </p:nvGraphicFramePr>
        <p:xfrm>
          <a:off x="152400" y="2971800"/>
          <a:ext cx="8782049" cy="2361394"/>
        </p:xfrm>
        <a:graphic>
          <a:graphicData uri="http://schemas.openxmlformats.org/drawingml/2006/table">
            <a:tbl>
              <a:tblPr/>
              <a:tblGrid>
                <a:gridCol w="2843109">
                  <a:extLst>
                    <a:ext uri="{9D8B030D-6E8A-4147-A177-3AD203B41FA5}">
                      <a16:colId xmlns:a16="http://schemas.microsoft.com/office/drawing/2014/main" val="20000"/>
                    </a:ext>
                  </a:extLst>
                </a:gridCol>
                <a:gridCol w="516929">
                  <a:extLst>
                    <a:ext uri="{9D8B030D-6E8A-4147-A177-3AD203B41FA5}">
                      <a16:colId xmlns:a16="http://schemas.microsoft.com/office/drawing/2014/main" val="20001"/>
                    </a:ext>
                  </a:extLst>
                </a:gridCol>
                <a:gridCol w="516929">
                  <a:extLst>
                    <a:ext uri="{9D8B030D-6E8A-4147-A177-3AD203B41FA5}">
                      <a16:colId xmlns:a16="http://schemas.microsoft.com/office/drawing/2014/main" val="20002"/>
                    </a:ext>
                  </a:extLst>
                </a:gridCol>
                <a:gridCol w="516929">
                  <a:extLst>
                    <a:ext uri="{9D8B030D-6E8A-4147-A177-3AD203B41FA5}">
                      <a16:colId xmlns:a16="http://schemas.microsoft.com/office/drawing/2014/main" val="20003"/>
                    </a:ext>
                  </a:extLst>
                </a:gridCol>
                <a:gridCol w="516929">
                  <a:extLst>
                    <a:ext uri="{9D8B030D-6E8A-4147-A177-3AD203B41FA5}">
                      <a16:colId xmlns:a16="http://schemas.microsoft.com/office/drawing/2014/main" val="20004"/>
                    </a:ext>
                  </a:extLst>
                </a:gridCol>
                <a:gridCol w="516929">
                  <a:extLst>
                    <a:ext uri="{9D8B030D-6E8A-4147-A177-3AD203B41FA5}">
                      <a16:colId xmlns:a16="http://schemas.microsoft.com/office/drawing/2014/main" val="20005"/>
                    </a:ext>
                  </a:extLst>
                </a:gridCol>
                <a:gridCol w="516929">
                  <a:extLst>
                    <a:ext uri="{9D8B030D-6E8A-4147-A177-3AD203B41FA5}">
                      <a16:colId xmlns:a16="http://schemas.microsoft.com/office/drawing/2014/main" val="20006"/>
                    </a:ext>
                  </a:extLst>
                </a:gridCol>
                <a:gridCol w="516929">
                  <a:extLst>
                    <a:ext uri="{9D8B030D-6E8A-4147-A177-3AD203B41FA5}">
                      <a16:colId xmlns:a16="http://schemas.microsoft.com/office/drawing/2014/main" val="20007"/>
                    </a:ext>
                  </a:extLst>
                </a:gridCol>
                <a:gridCol w="516929">
                  <a:extLst>
                    <a:ext uri="{9D8B030D-6E8A-4147-A177-3AD203B41FA5}">
                      <a16:colId xmlns:a16="http://schemas.microsoft.com/office/drawing/2014/main" val="20008"/>
                    </a:ext>
                  </a:extLst>
                </a:gridCol>
                <a:gridCol w="516929">
                  <a:extLst>
                    <a:ext uri="{9D8B030D-6E8A-4147-A177-3AD203B41FA5}">
                      <a16:colId xmlns:a16="http://schemas.microsoft.com/office/drawing/2014/main" val="20009"/>
                    </a:ext>
                  </a:extLst>
                </a:gridCol>
                <a:gridCol w="516929">
                  <a:extLst>
                    <a:ext uri="{9D8B030D-6E8A-4147-A177-3AD203B41FA5}">
                      <a16:colId xmlns:a16="http://schemas.microsoft.com/office/drawing/2014/main" val="20010"/>
                    </a:ext>
                  </a:extLst>
                </a:gridCol>
                <a:gridCol w="769650">
                  <a:extLst>
                    <a:ext uri="{9D8B030D-6E8A-4147-A177-3AD203B41FA5}">
                      <a16:colId xmlns:a16="http://schemas.microsoft.com/office/drawing/2014/main" val="20011"/>
                    </a:ext>
                  </a:extLst>
                </a:gridCol>
              </a:tblGrid>
              <a:tr h="566317">
                <a:tc>
                  <a:txBody>
                    <a:bodyPr/>
                    <a:lstStyle/>
                    <a:p>
                      <a:pPr algn="ctr" fontAlgn="ctr"/>
                      <a:r>
                        <a:rPr lang="en-US" sz="800" b="1" i="0" u="none" strike="noStrike" dirty="0">
                          <a:solidFill>
                            <a:srgbClr val="FFFFFF"/>
                          </a:solidFill>
                          <a:effectLst/>
                          <a:latin typeface="Calibri"/>
                        </a:rPr>
                        <a:t> </a:t>
                      </a:r>
                    </a:p>
                  </a:txBody>
                  <a:tcPr marL="8058" marR="8058" marT="8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Jan</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Feb</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Mar</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Apr</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May</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Jun</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July</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Aug</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Sept</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Oct</a:t>
                      </a:r>
                    </a:p>
                  </a:txBody>
                  <a:tcPr marL="8058" marR="8058" marT="805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800" b="1" i="0" u="none" strike="noStrike">
                          <a:solidFill>
                            <a:srgbClr val="FFFFFF"/>
                          </a:solidFill>
                          <a:effectLst/>
                          <a:latin typeface="Calibri"/>
                        </a:rPr>
                        <a:t>Performance Goal</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extLst>
                  <a:ext uri="{0D108BD9-81ED-4DB2-BD59-A6C34878D82A}">
                    <a16:rowId xmlns:a16="http://schemas.microsoft.com/office/drawing/2014/main" val="10000"/>
                  </a:ext>
                </a:extLst>
              </a:tr>
              <a:tr h="1795077">
                <a:tc>
                  <a:txBody>
                    <a:bodyPr/>
                    <a:lstStyle/>
                    <a:p>
                      <a:pPr algn="l" fontAlgn="ctr"/>
                      <a:r>
                        <a:rPr lang="en-US" sz="1200" b="0" i="0" u="none" strike="noStrike" dirty="0">
                          <a:solidFill>
                            <a:srgbClr val="FFFFFF"/>
                          </a:solidFill>
                          <a:effectLst/>
                          <a:latin typeface="Calibri"/>
                        </a:rPr>
                        <a:t>% of women 16‐24 years of age who were identified as sexually active and who had at least one test for chlamydia  in the reporting month</a:t>
                      </a:r>
                    </a:p>
                  </a:txBody>
                  <a:tcPr marL="8058" marR="8058" marT="8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en-US" sz="1200" b="0" i="0" u="none" strike="noStrike" dirty="0">
                          <a:solidFill>
                            <a:srgbClr val="000000"/>
                          </a:solidFill>
                          <a:effectLst/>
                          <a:latin typeface="Calibri"/>
                        </a:rPr>
                        <a:t>50%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1200" b="0" i="0" u="none" strike="noStrike" dirty="0">
                          <a:solidFill>
                            <a:srgbClr val="000000"/>
                          </a:solidFill>
                          <a:effectLst/>
                          <a:latin typeface="Calibri"/>
                        </a:rPr>
                        <a:t>54%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1200" b="0" i="0" u="none" strike="noStrike" dirty="0">
                          <a:solidFill>
                            <a:srgbClr val="000000"/>
                          </a:solidFill>
                          <a:effectLst/>
                          <a:latin typeface="Calibri"/>
                        </a:rPr>
                        <a:t>60%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800" b="0" i="0" u="none" strike="noStrike">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CBF0"/>
                    </a:solidFill>
                  </a:tcPr>
                </a:tc>
                <a:extLst>
                  <a:ext uri="{0D108BD9-81ED-4DB2-BD59-A6C34878D82A}">
                    <a16:rowId xmlns:a16="http://schemas.microsoft.com/office/drawing/2014/main" val="10001"/>
                  </a:ext>
                </a:extLst>
              </a:tr>
            </a:tbl>
          </a:graphicData>
        </a:graphic>
      </p:graphicFrame>
      <p:sp>
        <p:nvSpPr>
          <p:cNvPr id="511" name="Shape 511"/>
          <p:cNvSpPr/>
          <p:nvPr/>
        </p:nvSpPr>
        <p:spPr>
          <a:xfrm>
            <a:off x="7843767" y="3311211"/>
            <a:ext cx="1288961" cy="2021983"/>
          </a:xfrm>
          <a:prstGeom prst="ellipse">
            <a:avLst/>
          </a:prstGeom>
          <a:noFill/>
          <a:ln w="38100" cap="flat" cmpd="sng">
            <a:solidFill>
              <a:schemeClr val="accent3"/>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757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p:txBody>
          <a:bodyPr/>
          <a:lstStyle/>
          <a:p>
            <a:pPr lvl="0"/>
            <a:r>
              <a:rPr lang="en-US" smtClean="0">
                <a:sym typeface="Calibri"/>
              </a:rPr>
              <a:t>Model for Improvement</a:t>
            </a:r>
            <a:endParaRPr lang="en-US" dirty="0">
              <a:sym typeface="Calibri"/>
            </a:endParaRPr>
          </a:p>
        </p:txBody>
      </p:sp>
      <p:sp>
        <p:nvSpPr>
          <p:cNvPr id="518" name="Shape 518"/>
          <p:cNvSpPr txBox="1">
            <a:spLocks noGrp="1"/>
          </p:cNvSpPr>
          <p:nvPr>
            <p:ph idx="1"/>
          </p:nvPr>
        </p:nvSpPr>
        <p:spPr/>
        <p:txBody>
          <a:bodyPr>
            <a:normAutofit/>
          </a:bodyPr>
          <a:lstStyle/>
          <a:p>
            <a:pPr marL="0" lvl="0" indent="0">
              <a:buNone/>
            </a:pPr>
            <a:r>
              <a:rPr lang="en-US" dirty="0" smtClean="0">
                <a:sym typeface="Calibri"/>
              </a:rPr>
              <a:t>An aim statement:</a:t>
            </a:r>
          </a:p>
          <a:p>
            <a:pPr lvl="0">
              <a:buFont typeface="Wingdings" panose="05000000000000000000" pitchFamily="2" charset="2"/>
              <a:buChar char="ü"/>
            </a:pPr>
            <a:r>
              <a:rPr lang="en-US" dirty="0" smtClean="0">
                <a:sym typeface="Calibri"/>
              </a:rPr>
              <a:t>Helps create a shared vision</a:t>
            </a:r>
          </a:p>
          <a:p>
            <a:pPr lvl="0">
              <a:buFont typeface="Wingdings" panose="05000000000000000000" pitchFamily="2" charset="2"/>
              <a:buChar char="ü"/>
            </a:pPr>
            <a:r>
              <a:rPr lang="en-US" dirty="0" smtClean="0">
                <a:sym typeface="Calibri"/>
              </a:rPr>
              <a:t>Defines the scope of your quality improvement</a:t>
            </a:r>
          </a:p>
          <a:p>
            <a:pPr lvl="0">
              <a:buFont typeface="Wingdings" panose="05000000000000000000" pitchFamily="2" charset="2"/>
              <a:buChar char="ü"/>
            </a:pPr>
            <a:r>
              <a:rPr lang="en-US" dirty="0" smtClean="0">
                <a:sym typeface="Calibri"/>
              </a:rPr>
              <a:t>Defines what you are working towards</a:t>
            </a:r>
          </a:p>
          <a:p>
            <a:pPr lvl="0">
              <a:buFont typeface="Wingdings" panose="05000000000000000000" pitchFamily="2" charset="2"/>
              <a:buChar char="ü"/>
            </a:pPr>
            <a:r>
              <a:rPr lang="en-US" dirty="0" smtClean="0">
                <a:sym typeface="Calibri"/>
              </a:rPr>
              <a:t>Is a commitment to achieve improvement</a:t>
            </a:r>
          </a:p>
          <a:p>
            <a:pPr lvl="0">
              <a:buFont typeface="Wingdings" panose="05000000000000000000" pitchFamily="2" charset="2"/>
              <a:buChar char="ü"/>
            </a:pPr>
            <a:r>
              <a:rPr lang="en-US" dirty="0" smtClean="0">
                <a:sym typeface="Calibri"/>
              </a:rPr>
              <a:t>Has a definite timeline</a:t>
            </a:r>
          </a:p>
          <a:p>
            <a:pPr lvl="0">
              <a:buFont typeface="Wingdings" panose="05000000000000000000" pitchFamily="2" charset="2"/>
              <a:buChar char="ü"/>
            </a:pPr>
            <a:r>
              <a:rPr lang="en-US" dirty="0" smtClean="0">
                <a:sym typeface="Calibri"/>
              </a:rPr>
              <a:t>Has quantified goals</a:t>
            </a:r>
          </a:p>
          <a:p>
            <a:pPr lvl="0"/>
            <a:endParaRPr lang="en-US" dirty="0" smtClean="0">
              <a:sym typeface="Calibri"/>
            </a:endParaRPr>
          </a:p>
          <a:p>
            <a:pPr lvl="0"/>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46</a:t>
            </a:fld>
            <a:endParaRPr lang="en-US"/>
          </a:p>
        </p:txBody>
      </p:sp>
      <p:sp>
        <p:nvSpPr>
          <p:cNvPr id="519" name="Shape 519"/>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46</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715475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p:txBody>
          <a:bodyPr/>
          <a:lstStyle/>
          <a:p>
            <a:pPr lvl="0"/>
            <a:r>
              <a:rPr lang="en-US" smtClean="0">
                <a:sym typeface="Calibri"/>
              </a:rPr>
              <a:t>Aim Statement</a:t>
            </a:r>
            <a:endParaRPr lang="en-US" dirty="0">
              <a:sym typeface="Calibri"/>
            </a:endParaRPr>
          </a:p>
        </p:txBody>
      </p:sp>
      <p:sp>
        <p:nvSpPr>
          <p:cNvPr id="554" name="Shape 554"/>
          <p:cNvSpPr txBox="1">
            <a:spLocks noGrp="1"/>
          </p:cNvSpPr>
          <p:nvPr>
            <p:ph idx="1"/>
          </p:nvPr>
        </p:nvSpPr>
        <p:spPr/>
        <p:txBody>
          <a:bodyPr anchor="ctr">
            <a:normAutofit/>
          </a:bodyPr>
          <a:lstStyle/>
          <a:p>
            <a:pPr marL="0" lvl="0" indent="0">
              <a:buNone/>
            </a:pPr>
            <a:r>
              <a:rPr lang="en-US" sz="3200" dirty="0" smtClean="0"/>
              <a:t>By December 1, 2018, increase the percentage of patients whose providers use “opt out” chlamydia screening language from 0% to 50%.</a:t>
            </a:r>
            <a:endParaRPr lang="en-US" sz="3200"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47</a:t>
            </a:fld>
            <a:endParaRPr lang="en-US"/>
          </a:p>
        </p:txBody>
      </p:sp>
      <p:sp>
        <p:nvSpPr>
          <p:cNvPr id="553" name="Shape 553"/>
          <p:cNvSpPr txBox="1"/>
          <p:nvPr/>
        </p:nvSpPr>
        <p:spPr>
          <a:xfrm>
            <a:off x="8229600" y="6356350"/>
            <a:ext cx="7620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47</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74484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p:txBody>
          <a:bodyPr/>
          <a:lstStyle/>
          <a:p>
            <a:pPr lvl="0"/>
            <a:r>
              <a:rPr lang="en-US" smtClean="0">
                <a:sym typeface="Calibri"/>
              </a:rPr>
              <a:t>Aim Statement</a:t>
            </a:r>
            <a:endParaRPr lang="en-US" dirty="0">
              <a:sym typeface="Calibri"/>
            </a:endParaRPr>
          </a:p>
        </p:txBody>
      </p:sp>
      <p:sp>
        <p:nvSpPr>
          <p:cNvPr id="554" name="Shape 554"/>
          <p:cNvSpPr txBox="1">
            <a:spLocks noGrp="1"/>
          </p:cNvSpPr>
          <p:nvPr>
            <p:ph idx="1"/>
          </p:nvPr>
        </p:nvSpPr>
        <p:spPr/>
        <p:txBody>
          <a:bodyPr anchor="ctr">
            <a:normAutofit/>
          </a:bodyPr>
          <a:lstStyle/>
          <a:p>
            <a:pPr marL="0" lvl="0" indent="0">
              <a:buNone/>
            </a:pPr>
            <a:r>
              <a:rPr lang="en-US" sz="3200" dirty="0"/>
              <a:t>By December 1, 2018, increase the percentage of patients whose providers use “opt out” chlamydia screening language from 0% to 50%.</a:t>
            </a:r>
          </a:p>
        </p:txBody>
      </p:sp>
      <p:sp>
        <p:nvSpPr>
          <p:cNvPr id="2" name="Slide Number Placeholder 1"/>
          <p:cNvSpPr>
            <a:spLocks noGrp="1"/>
          </p:cNvSpPr>
          <p:nvPr>
            <p:ph type="sldNum" sz="quarter" idx="12"/>
          </p:nvPr>
        </p:nvSpPr>
        <p:spPr/>
        <p:txBody>
          <a:bodyPr/>
          <a:lstStyle/>
          <a:p>
            <a:fld id="{3957698E-C657-43EE-8AAE-648C42A36E86}" type="slidenum">
              <a:rPr lang="en-US" smtClean="0"/>
              <a:pPr/>
              <a:t>48</a:t>
            </a:fld>
            <a:endParaRPr lang="en-US"/>
          </a:p>
        </p:txBody>
      </p:sp>
      <p:sp>
        <p:nvSpPr>
          <p:cNvPr id="553" name="Shape 553"/>
          <p:cNvSpPr txBox="1"/>
          <p:nvPr/>
        </p:nvSpPr>
        <p:spPr>
          <a:xfrm>
            <a:off x="8229600" y="6356350"/>
            <a:ext cx="7620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48</a:t>
            </a:fld>
            <a:endParaRPr lang="en-US" sz="1200" b="0" i="0" u="none">
              <a:solidFill>
                <a:srgbClr val="898989"/>
              </a:solidFill>
              <a:latin typeface="Calibri"/>
              <a:ea typeface="Calibri"/>
              <a:cs typeface="Calibri"/>
              <a:sym typeface="Calibri"/>
            </a:endParaRPr>
          </a:p>
        </p:txBody>
      </p:sp>
      <p:sp>
        <p:nvSpPr>
          <p:cNvPr id="555" name="Shape 555"/>
          <p:cNvSpPr/>
          <p:nvPr/>
        </p:nvSpPr>
        <p:spPr>
          <a:xfrm>
            <a:off x="1219200" y="1676401"/>
            <a:ext cx="2438399" cy="609599"/>
          </a:xfrm>
          <a:prstGeom prst="wedgeRectCallout">
            <a:avLst>
              <a:gd name="adj1" fmla="val -25000"/>
              <a:gd name="adj2" fmla="val 98214"/>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0" i="0" u="none" dirty="0" smtClean="0">
                <a:solidFill>
                  <a:srgbClr val="FFFFFF"/>
                </a:solidFill>
                <a:latin typeface="Segoe UI Light" panose="020B0502040204020203" pitchFamily="34" charset="0"/>
                <a:ea typeface="Calibri"/>
                <a:cs typeface="Calibri"/>
                <a:sym typeface="Calibri"/>
              </a:rPr>
              <a:t>By when?</a:t>
            </a:r>
            <a:endParaRPr lang="en-US" sz="2800" b="0" i="0" u="none" dirty="0">
              <a:solidFill>
                <a:srgbClr val="FFFFFF"/>
              </a:solidFill>
              <a:latin typeface="Segoe UI Light" panose="020B0502040204020203" pitchFamily="34" charset="0"/>
              <a:ea typeface="Calibri"/>
              <a:cs typeface="Calibri"/>
              <a:sym typeface="Calibri"/>
            </a:endParaRPr>
          </a:p>
        </p:txBody>
      </p:sp>
    </p:spTree>
    <p:extLst>
      <p:ext uri="{BB962C8B-B14F-4D97-AF65-F5344CB8AC3E}">
        <p14:creationId xmlns:p14="http://schemas.microsoft.com/office/powerpoint/2010/main" val="1379032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p:txBody>
          <a:bodyPr/>
          <a:lstStyle/>
          <a:p>
            <a:pPr lvl="0"/>
            <a:r>
              <a:rPr lang="en-US" smtClean="0">
                <a:sym typeface="Calibri"/>
              </a:rPr>
              <a:t>Aim Statement</a:t>
            </a:r>
            <a:endParaRPr lang="en-US" dirty="0">
              <a:sym typeface="Calibri"/>
            </a:endParaRPr>
          </a:p>
        </p:txBody>
      </p:sp>
      <p:sp>
        <p:nvSpPr>
          <p:cNvPr id="554" name="Shape 554"/>
          <p:cNvSpPr txBox="1">
            <a:spLocks noGrp="1"/>
          </p:cNvSpPr>
          <p:nvPr>
            <p:ph idx="1"/>
          </p:nvPr>
        </p:nvSpPr>
        <p:spPr/>
        <p:txBody>
          <a:bodyPr anchor="ctr">
            <a:normAutofit/>
          </a:bodyPr>
          <a:lstStyle/>
          <a:p>
            <a:pPr marL="0" lvl="0" indent="0">
              <a:buNone/>
            </a:pPr>
            <a:r>
              <a:rPr lang="en-US" sz="3200" dirty="0"/>
              <a:t>By December 1, 2018, increase the percentage of patients whose providers use “opt out” chlamydia screening language from 0% to 50%.</a:t>
            </a:r>
          </a:p>
        </p:txBody>
      </p:sp>
      <p:sp>
        <p:nvSpPr>
          <p:cNvPr id="2" name="Slide Number Placeholder 1"/>
          <p:cNvSpPr>
            <a:spLocks noGrp="1"/>
          </p:cNvSpPr>
          <p:nvPr>
            <p:ph type="sldNum" sz="quarter" idx="12"/>
          </p:nvPr>
        </p:nvSpPr>
        <p:spPr/>
        <p:txBody>
          <a:bodyPr/>
          <a:lstStyle/>
          <a:p>
            <a:fld id="{3957698E-C657-43EE-8AAE-648C42A36E86}" type="slidenum">
              <a:rPr lang="en-US" smtClean="0"/>
              <a:pPr/>
              <a:t>49</a:t>
            </a:fld>
            <a:endParaRPr lang="en-US"/>
          </a:p>
        </p:txBody>
      </p:sp>
      <p:sp>
        <p:nvSpPr>
          <p:cNvPr id="553" name="Shape 553"/>
          <p:cNvSpPr txBox="1"/>
          <p:nvPr/>
        </p:nvSpPr>
        <p:spPr>
          <a:xfrm>
            <a:off x="8229600" y="6356350"/>
            <a:ext cx="7620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49</a:t>
            </a:fld>
            <a:endParaRPr lang="en-US" sz="1200" b="0" i="0" u="none">
              <a:solidFill>
                <a:srgbClr val="898989"/>
              </a:solidFill>
              <a:latin typeface="Calibri"/>
              <a:ea typeface="Calibri"/>
              <a:cs typeface="Calibri"/>
              <a:sym typeface="Calibri"/>
            </a:endParaRPr>
          </a:p>
        </p:txBody>
      </p:sp>
      <p:sp>
        <p:nvSpPr>
          <p:cNvPr id="555" name="Shape 555"/>
          <p:cNvSpPr/>
          <p:nvPr/>
        </p:nvSpPr>
        <p:spPr>
          <a:xfrm>
            <a:off x="4800600" y="1676401"/>
            <a:ext cx="2438399" cy="609599"/>
          </a:xfrm>
          <a:prstGeom prst="wedgeRectCallout">
            <a:avLst>
              <a:gd name="adj1" fmla="val -25000"/>
              <a:gd name="adj2" fmla="val 98214"/>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0" i="0" u="none" dirty="0" smtClean="0">
                <a:solidFill>
                  <a:srgbClr val="FFFFFF"/>
                </a:solidFill>
                <a:latin typeface="Segoe UI Light" panose="020B0502040204020203" pitchFamily="34" charset="0"/>
                <a:ea typeface="Calibri"/>
                <a:cs typeface="Calibri"/>
                <a:sym typeface="Calibri"/>
              </a:rPr>
              <a:t>What?</a:t>
            </a:r>
            <a:endParaRPr lang="en-US" sz="2800" b="0" i="0" u="none" dirty="0">
              <a:solidFill>
                <a:srgbClr val="FFFFFF"/>
              </a:solidFill>
              <a:latin typeface="Segoe UI Light" panose="020B0502040204020203" pitchFamily="34" charset="0"/>
              <a:ea typeface="Calibri"/>
              <a:cs typeface="Calibri"/>
              <a:sym typeface="Calibri"/>
            </a:endParaRPr>
          </a:p>
        </p:txBody>
      </p:sp>
    </p:spTree>
    <p:extLst>
      <p:ext uri="{BB962C8B-B14F-4D97-AF65-F5344CB8AC3E}">
        <p14:creationId xmlns:p14="http://schemas.microsoft.com/office/powerpoint/2010/main" val="200646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By the end of today’s meeting you will be able to:</a:t>
            </a:r>
          </a:p>
          <a:p>
            <a:r>
              <a:rPr lang="en-US" dirty="0"/>
              <a:t>Describe the best practice recommendations as outlined in the </a:t>
            </a:r>
            <a:r>
              <a:rPr lang="en-US" b="1" i="1" dirty="0"/>
              <a:t>Chlamydia Screening Change Package</a:t>
            </a:r>
          </a:p>
          <a:p>
            <a:r>
              <a:rPr lang="en-US" dirty="0"/>
              <a:t>Describe how the </a:t>
            </a:r>
            <a:r>
              <a:rPr lang="en-US" b="1" dirty="0"/>
              <a:t>Model for Improvement </a:t>
            </a:r>
            <a:r>
              <a:rPr lang="en-US" dirty="0"/>
              <a:t>can be used in the family planning setting</a:t>
            </a:r>
          </a:p>
          <a:p>
            <a:r>
              <a:rPr lang="en-US" b="1" dirty="0"/>
              <a:t>Develop at least two aim statements </a:t>
            </a:r>
            <a:r>
              <a:rPr lang="en-US" dirty="0"/>
              <a:t>to guide PDSAs in your improvement plan</a:t>
            </a:r>
          </a:p>
          <a:p>
            <a:r>
              <a:rPr lang="en-US" b="1" dirty="0"/>
              <a:t>Identify at least two changes to test </a:t>
            </a:r>
            <a:r>
              <a:rPr lang="en-US" dirty="0"/>
              <a:t>through PDSAs based on strategies suggested in the change package and experience of other teams</a:t>
            </a:r>
          </a:p>
        </p:txBody>
      </p:sp>
      <p:sp>
        <p:nvSpPr>
          <p:cNvPr id="6" name="Slide Number Placeholder 5"/>
          <p:cNvSpPr>
            <a:spLocks noGrp="1"/>
          </p:cNvSpPr>
          <p:nvPr>
            <p:ph type="sldNum" sz="quarter" idx="12"/>
          </p:nvPr>
        </p:nvSpPr>
        <p:spPr/>
        <p:txBody>
          <a:bodyPr/>
          <a:lstStyle/>
          <a:p>
            <a:fld id="{3957698E-C657-43EE-8AAE-648C42A36E86}" type="slidenum">
              <a:rPr lang="en-US" smtClean="0"/>
              <a:t>5</a:t>
            </a:fld>
            <a:endParaRPr lang="en-US"/>
          </a:p>
        </p:txBody>
      </p:sp>
    </p:spTree>
    <p:extLst>
      <p:ext uri="{BB962C8B-B14F-4D97-AF65-F5344CB8AC3E}">
        <p14:creationId xmlns:p14="http://schemas.microsoft.com/office/powerpoint/2010/main" val="3453549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p:txBody>
          <a:bodyPr/>
          <a:lstStyle/>
          <a:p>
            <a:pPr lvl="0"/>
            <a:r>
              <a:rPr lang="en-US" smtClean="0">
                <a:sym typeface="Calibri"/>
              </a:rPr>
              <a:t>Aim Statement</a:t>
            </a:r>
            <a:endParaRPr lang="en-US" dirty="0">
              <a:sym typeface="Calibri"/>
            </a:endParaRPr>
          </a:p>
        </p:txBody>
      </p:sp>
      <p:sp>
        <p:nvSpPr>
          <p:cNvPr id="554" name="Shape 554"/>
          <p:cNvSpPr txBox="1">
            <a:spLocks noGrp="1"/>
          </p:cNvSpPr>
          <p:nvPr>
            <p:ph idx="1"/>
          </p:nvPr>
        </p:nvSpPr>
        <p:spPr/>
        <p:txBody>
          <a:bodyPr anchor="ctr">
            <a:normAutofit/>
          </a:bodyPr>
          <a:lstStyle/>
          <a:p>
            <a:pPr marL="0" lvl="0" indent="0">
              <a:buNone/>
            </a:pPr>
            <a:r>
              <a:rPr lang="en-US" sz="3200" dirty="0"/>
              <a:t>By December 1, 2018, increase the percentage of patients whose providers use “opt out” chlamydia screening language from 0% to 50%.</a:t>
            </a:r>
          </a:p>
        </p:txBody>
      </p:sp>
      <p:sp>
        <p:nvSpPr>
          <p:cNvPr id="2" name="Slide Number Placeholder 1"/>
          <p:cNvSpPr>
            <a:spLocks noGrp="1"/>
          </p:cNvSpPr>
          <p:nvPr>
            <p:ph type="sldNum" sz="quarter" idx="12"/>
          </p:nvPr>
        </p:nvSpPr>
        <p:spPr/>
        <p:txBody>
          <a:bodyPr/>
          <a:lstStyle/>
          <a:p>
            <a:fld id="{3957698E-C657-43EE-8AAE-648C42A36E86}" type="slidenum">
              <a:rPr lang="en-US" smtClean="0"/>
              <a:pPr/>
              <a:t>50</a:t>
            </a:fld>
            <a:endParaRPr lang="en-US"/>
          </a:p>
        </p:txBody>
      </p:sp>
      <p:sp>
        <p:nvSpPr>
          <p:cNvPr id="553" name="Shape 553"/>
          <p:cNvSpPr txBox="1"/>
          <p:nvPr/>
        </p:nvSpPr>
        <p:spPr>
          <a:xfrm>
            <a:off x="8229600" y="6356350"/>
            <a:ext cx="7620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50</a:t>
            </a:fld>
            <a:endParaRPr lang="en-US" sz="1200" b="0" i="0" u="none">
              <a:solidFill>
                <a:srgbClr val="898989"/>
              </a:solidFill>
              <a:latin typeface="Calibri"/>
              <a:ea typeface="Calibri"/>
              <a:cs typeface="Calibri"/>
              <a:sym typeface="Calibri"/>
            </a:endParaRPr>
          </a:p>
        </p:txBody>
      </p:sp>
      <p:sp>
        <p:nvSpPr>
          <p:cNvPr id="555" name="Shape 555"/>
          <p:cNvSpPr/>
          <p:nvPr/>
        </p:nvSpPr>
        <p:spPr>
          <a:xfrm>
            <a:off x="6146801" y="4419600"/>
            <a:ext cx="2438399" cy="609599"/>
          </a:xfrm>
          <a:prstGeom prst="wedgeRectCallout">
            <a:avLst>
              <a:gd name="adj1" fmla="val -3571"/>
              <a:gd name="adj2" fmla="val -104167"/>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800" b="0" i="0" u="none" dirty="0">
                <a:solidFill>
                  <a:srgbClr val="FFFFFF"/>
                </a:solidFill>
                <a:latin typeface="Segoe UI Light" panose="020B0502040204020203" pitchFamily="34" charset="0"/>
                <a:ea typeface="Calibri"/>
                <a:cs typeface="Calibri"/>
                <a:sym typeface="Calibri"/>
              </a:rPr>
              <a:t>By how much?</a:t>
            </a:r>
          </a:p>
        </p:txBody>
      </p:sp>
    </p:spTree>
    <p:extLst>
      <p:ext uri="{BB962C8B-B14F-4D97-AF65-F5344CB8AC3E}">
        <p14:creationId xmlns:p14="http://schemas.microsoft.com/office/powerpoint/2010/main" val="1876524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p:txBody>
          <a:bodyPr/>
          <a:lstStyle/>
          <a:p>
            <a:pPr lvl="0"/>
            <a:r>
              <a:rPr lang="en-US" smtClean="0">
                <a:sym typeface="Calibri"/>
              </a:rPr>
              <a:t>Model for Improvement</a:t>
            </a:r>
            <a:endParaRPr lang="en-US" dirty="0">
              <a:sym typeface="Calibri"/>
            </a:endParaRPr>
          </a:p>
        </p:txBody>
      </p:sp>
      <p:sp>
        <p:nvSpPr>
          <p:cNvPr id="561" name="Shape 561"/>
          <p:cNvSpPr txBox="1">
            <a:spLocks noGrp="1"/>
          </p:cNvSpPr>
          <p:nvPr>
            <p:ph idx="1"/>
          </p:nvPr>
        </p:nvSpPr>
        <p:spPr/>
        <p:txBody>
          <a:bodyPr/>
          <a:lstStyle/>
          <a:p>
            <a:pPr lvl="0"/>
            <a:endParaRPr lang="en-US" dirty="0" smtClean="0">
              <a:sym typeface="Calibri"/>
            </a:endParaRPr>
          </a:p>
          <a:p>
            <a:pPr lvl="0"/>
            <a:r>
              <a:rPr lang="en-US" dirty="0" smtClean="0">
                <a:sym typeface="Calibri"/>
              </a:rPr>
              <a:t>Control</a:t>
            </a:r>
            <a:r>
              <a:rPr lang="en-US" dirty="0" smtClean="0"/>
              <a:t>: </a:t>
            </a:r>
            <a:r>
              <a:rPr lang="en-US" dirty="0" smtClean="0">
                <a:sym typeface="Calibri"/>
              </a:rPr>
              <a:t>Is this something you have control over?</a:t>
            </a:r>
          </a:p>
          <a:p>
            <a:pPr lvl="0"/>
            <a:r>
              <a:rPr lang="en-US" dirty="0" smtClean="0">
                <a:sym typeface="Calibri"/>
              </a:rPr>
              <a:t>Time</a:t>
            </a:r>
            <a:r>
              <a:rPr lang="en-US" dirty="0" smtClean="0"/>
              <a:t>: </a:t>
            </a:r>
            <a:r>
              <a:rPr lang="en-US" dirty="0" smtClean="0">
                <a:sym typeface="Calibri"/>
              </a:rPr>
              <a:t>Can the aim be achieved in the time specified?</a:t>
            </a:r>
          </a:p>
          <a:p>
            <a:pPr lvl="0"/>
            <a:r>
              <a:rPr lang="en-US" dirty="0" smtClean="0">
                <a:sym typeface="Calibri"/>
              </a:rPr>
              <a:t>Resources: Are there sufficient resources?</a:t>
            </a:r>
          </a:p>
          <a:p>
            <a:pPr lvl="0"/>
            <a:r>
              <a:rPr lang="en-US" dirty="0" smtClean="0">
                <a:sym typeface="Calibri"/>
              </a:rPr>
              <a:t>Team</a:t>
            </a:r>
            <a:r>
              <a:rPr lang="en-US" dirty="0" smtClean="0"/>
              <a:t>: </a:t>
            </a:r>
            <a:r>
              <a:rPr lang="en-US" dirty="0" smtClean="0">
                <a:sym typeface="Calibri"/>
              </a:rPr>
              <a:t>Who needs to be involved for success?</a:t>
            </a:r>
          </a:p>
          <a:p>
            <a:pPr lvl="0"/>
            <a:r>
              <a:rPr lang="en-US" dirty="0" smtClean="0">
                <a:sym typeface="Calibri"/>
              </a:rPr>
              <a:t>Alignment</a:t>
            </a:r>
            <a:r>
              <a:rPr lang="en-US" dirty="0" smtClean="0"/>
              <a:t>: </a:t>
            </a:r>
            <a:r>
              <a:rPr lang="en-US" dirty="0" smtClean="0">
                <a:sym typeface="Calibri"/>
              </a:rPr>
              <a:t>Is your aim aligned with the organization’s mission and goals?</a:t>
            </a:r>
          </a:p>
          <a:p>
            <a:pPr lvl="0"/>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51</a:t>
            </a:fld>
            <a:endParaRPr lang="en-US"/>
          </a:p>
        </p:txBody>
      </p:sp>
      <p:sp>
        <p:nvSpPr>
          <p:cNvPr id="562" name="Shape 562"/>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51</a:t>
            </a:fld>
            <a:endParaRPr lang="en-US" sz="1200" b="0" i="0" u="none">
              <a:solidFill>
                <a:srgbClr val="898989"/>
              </a:solidFill>
              <a:latin typeface="Calibri"/>
              <a:ea typeface="Calibri"/>
              <a:cs typeface="Calibri"/>
              <a:sym typeface="Calibri"/>
            </a:endParaRPr>
          </a:p>
        </p:txBody>
      </p:sp>
      <p:sp>
        <p:nvSpPr>
          <p:cNvPr id="563" name="Shape 563"/>
          <p:cNvSpPr txBox="1"/>
          <p:nvPr/>
        </p:nvSpPr>
        <p:spPr>
          <a:xfrm>
            <a:off x="525461" y="1143000"/>
            <a:ext cx="4190999" cy="609599"/>
          </a:xfrm>
          <a:prstGeom prst="rect">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dirty="0">
                <a:solidFill>
                  <a:srgbClr val="FFFFFF"/>
                </a:solidFill>
                <a:latin typeface="Segoe UI Light" panose="020B0502040204020203" pitchFamily="34" charset="0"/>
                <a:ea typeface="Calibri"/>
                <a:cs typeface="Calibri"/>
                <a:sym typeface="Calibri"/>
              </a:rPr>
              <a:t>TIPS: Be Specific</a:t>
            </a:r>
          </a:p>
        </p:txBody>
      </p:sp>
    </p:spTree>
    <p:extLst>
      <p:ext uri="{BB962C8B-B14F-4D97-AF65-F5344CB8AC3E}">
        <p14:creationId xmlns:p14="http://schemas.microsoft.com/office/powerpoint/2010/main" val="32880379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3" name="Picture 2"/>
          <p:cNvPicPr>
            <a:picLocks noChangeAspect="1"/>
          </p:cNvPicPr>
          <p:nvPr/>
        </p:nvPicPr>
        <p:blipFill rotWithShape="1">
          <a:blip r:embed="rId3"/>
          <a:srcRect b="2982"/>
          <a:stretch/>
        </p:blipFill>
        <p:spPr>
          <a:xfrm>
            <a:off x="457200" y="1066801"/>
            <a:ext cx="3767728" cy="4903070"/>
          </a:xfrm>
          <a:prstGeom prst="rect">
            <a:avLst/>
          </a:prstGeom>
          <a:ln>
            <a:solidFill>
              <a:schemeClr val="bg1">
                <a:lumMod val="85000"/>
              </a:schemeClr>
            </a:solidFill>
          </a:ln>
        </p:spPr>
      </p:pic>
      <p:sp>
        <p:nvSpPr>
          <p:cNvPr id="568" name="Shape 568"/>
          <p:cNvSpPr txBox="1">
            <a:spLocks noGrp="1"/>
          </p:cNvSpPr>
          <p:nvPr>
            <p:ph type="title"/>
          </p:nvPr>
        </p:nvSpPr>
        <p:spPr/>
        <p:txBody>
          <a:bodyPr/>
          <a:lstStyle/>
          <a:p>
            <a:pPr lvl="0"/>
            <a:r>
              <a:rPr lang="en-US" smtClean="0">
                <a:sym typeface="Calibri"/>
              </a:rPr>
              <a:t>Develop an Aim Statement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52</a:t>
            </a:fld>
            <a:endParaRPr lang="en-US"/>
          </a:p>
        </p:txBody>
      </p:sp>
      <p:sp>
        <p:nvSpPr>
          <p:cNvPr id="569" name="Shape 569"/>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52</a:t>
            </a:fld>
            <a:endParaRPr lang="en-US" sz="1200" b="0" i="0" u="none">
              <a:solidFill>
                <a:srgbClr val="898989"/>
              </a:solidFill>
              <a:latin typeface="Calibri"/>
              <a:ea typeface="Calibri"/>
              <a:cs typeface="Calibri"/>
              <a:sym typeface="Calibri"/>
            </a:endParaRPr>
          </a:p>
        </p:txBody>
      </p:sp>
      <p:sp>
        <p:nvSpPr>
          <p:cNvPr id="572" name="Shape 572"/>
          <p:cNvSpPr/>
          <p:nvPr/>
        </p:nvSpPr>
        <p:spPr>
          <a:xfrm rot="5400000">
            <a:off x="1152027" y="1956299"/>
            <a:ext cx="2073274" cy="4072528"/>
          </a:xfrm>
          <a:prstGeom prst="ellipse">
            <a:avLst/>
          </a:prstGeom>
          <a:noFill/>
          <a:ln w="38100" cap="flat" cmpd="sng">
            <a:solidFill>
              <a:schemeClr val="accent3"/>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74" name="Shape 574"/>
          <p:cNvSpPr/>
          <p:nvPr/>
        </p:nvSpPr>
        <p:spPr>
          <a:xfrm>
            <a:off x="4339276" y="3621164"/>
            <a:ext cx="836612" cy="777875"/>
          </a:xfrm>
          <a:prstGeom prst="rightArrow">
            <a:avLst/>
          </a:prstGeom>
          <a:solidFill>
            <a:schemeClr val="accent3"/>
          </a:solidFill>
          <a:ln w="25400" cap="flat" cmpd="sng">
            <a:no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170"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746" t="22678" r="76443" b="14186"/>
          <a:stretch/>
        </p:blipFill>
        <p:spPr bwMode="auto">
          <a:xfrm>
            <a:off x="5191762" y="1164385"/>
            <a:ext cx="3571238" cy="486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Shape 573"/>
          <p:cNvSpPr/>
          <p:nvPr/>
        </p:nvSpPr>
        <p:spPr>
          <a:xfrm>
            <a:off x="6705600" y="990600"/>
            <a:ext cx="2073274" cy="4979271"/>
          </a:xfrm>
          <a:prstGeom prst="ellipse">
            <a:avLst/>
          </a:prstGeom>
          <a:noFill/>
          <a:ln w="38100" cap="flat" cmpd="sng">
            <a:solidFill>
              <a:schemeClr val="accent3"/>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11985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Shape 586"/>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53</a:t>
            </a:fld>
            <a:endParaRPr lang="en-US" sz="1200" b="0" i="0" u="none">
              <a:solidFill>
                <a:srgbClr val="898989"/>
              </a:solidFill>
              <a:latin typeface="Calibri"/>
              <a:ea typeface="Calibri"/>
              <a:cs typeface="Calibri"/>
              <a:sym typeface="Calibri"/>
            </a:endParaRPr>
          </a:p>
        </p:txBody>
      </p:sp>
      <p:graphicFrame>
        <p:nvGraphicFramePr>
          <p:cNvPr id="3" name="Table 2"/>
          <p:cNvGraphicFramePr>
            <a:graphicFrameLocks noGrp="1"/>
          </p:cNvGraphicFramePr>
          <p:nvPr>
            <p:extLst/>
          </p:nvPr>
        </p:nvGraphicFramePr>
        <p:xfrm>
          <a:off x="350949" y="675213"/>
          <a:ext cx="8458200" cy="5040617"/>
        </p:xfrm>
        <a:graphic>
          <a:graphicData uri="http://schemas.openxmlformats.org/drawingml/2006/table">
            <a:tbl>
              <a:tblPr firstRow="1" firstCol="1" bandRow="1"/>
              <a:tblGrid>
                <a:gridCol w="1631536">
                  <a:extLst>
                    <a:ext uri="{9D8B030D-6E8A-4147-A177-3AD203B41FA5}">
                      <a16:colId xmlns:a16="http://schemas.microsoft.com/office/drawing/2014/main" val="20000"/>
                    </a:ext>
                  </a:extLst>
                </a:gridCol>
                <a:gridCol w="1597546">
                  <a:extLst>
                    <a:ext uri="{9D8B030D-6E8A-4147-A177-3AD203B41FA5}">
                      <a16:colId xmlns:a16="http://schemas.microsoft.com/office/drawing/2014/main" val="20001"/>
                    </a:ext>
                  </a:extLst>
                </a:gridCol>
                <a:gridCol w="1597546">
                  <a:extLst>
                    <a:ext uri="{9D8B030D-6E8A-4147-A177-3AD203B41FA5}">
                      <a16:colId xmlns:a16="http://schemas.microsoft.com/office/drawing/2014/main" val="20002"/>
                    </a:ext>
                  </a:extLst>
                </a:gridCol>
                <a:gridCol w="1144341">
                  <a:extLst>
                    <a:ext uri="{9D8B030D-6E8A-4147-A177-3AD203B41FA5}">
                      <a16:colId xmlns:a16="http://schemas.microsoft.com/office/drawing/2014/main" val="20003"/>
                    </a:ext>
                  </a:extLst>
                </a:gridCol>
                <a:gridCol w="1144341">
                  <a:extLst>
                    <a:ext uri="{9D8B030D-6E8A-4147-A177-3AD203B41FA5}">
                      <a16:colId xmlns:a16="http://schemas.microsoft.com/office/drawing/2014/main" val="20004"/>
                    </a:ext>
                  </a:extLst>
                </a:gridCol>
                <a:gridCol w="1342890">
                  <a:extLst>
                    <a:ext uri="{9D8B030D-6E8A-4147-A177-3AD203B41FA5}">
                      <a16:colId xmlns:a16="http://schemas.microsoft.com/office/drawing/2014/main" val="20005"/>
                    </a:ext>
                  </a:extLst>
                </a:gridCol>
              </a:tblGrid>
              <a:tr h="0">
                <a:tc rowSpan="3">
                  <a:txBody>
                    <a:bodyPr/>
                    <a:lstStyle/>
                    <a:p>
                      <a:pPr marL="0" marR="0" algn="ctr">
                        <a:lnSpc>
                          <a:spcPct val="115000"/>
                        </a:lnSpc>
                        <a:spcBef>
                          <a:spcPts val="0"/>
                        </a:spcBef>
                        <a:spcAft>
                          <a:spcPts val="0"/>
                        </a:spcAft>
                      </a:pPr>
                      <a:r>
                        <a:rPr lang="en-US" sz="900" b="1" dirty="0">
                          <a:solidFill>
                            <a:srgbClr val="FFFFFF"/>
                          </a:solidFill>
                          <a:effectLst/>
                          <a:latin typeface="Calibri"/>
                          <a:ea typeface="Times New Roman"/>
                          <a:cs typeface="Arial"/>
                        </a:rPr>
                        <a:t>BEST PRACTICES</a:t>
                      </a:r>
                      <a:endParaRPr lang="en-US" sz="1000" dirty="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B"/>
                    </a:solidFill>
                  </a:tcPr>
                </a:tc>
                <a:tc gridSpan="5">
                  <a:txBody>
                    <a:bodyPr/>
                    <a:lstStyle/>
                    <a:p>
                      <a:pPr marL="0" marR="0" algn="l">
                        <a:lnSpc>
                          <a:spcPct val="115000"/>
                        </a:lnSpc>
                        <a:spcBef>
                          <a:spcPts val="0"/>
                        </a:spcBef>
                        <a:spcAft>
                          <a:spcPts val="0"/>
                        </a:spcAft>
                      </a:pPr>
                      <a:r>
                        <a:rPr lang="en-US" sz="1100" b="1" dirty="0">
                          <a:solidFill>
                            <a:srgbClr val="FFFFFF"/>
                          </a:solidFill>
                          <a:effectLst/>
                          <a:latin typeface="Arial"/>
                          <a:ea typeface="Times New Roman"/>
                          <a:cs typeface="Times New Roman"/>
                        </a:rPr>
                        <a:t>PLAN</a:t>
                      </a:r>
                      <a:endParaRPr lang="en-US" sz="1000" dirty="0">
                        <a:effectLst/>
                        <a:latin typeface="Calibri"/>
                        <a:ea typeface="Calibri"/>
                        <a:cs typeface="Times New Roman"/>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1844">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FFFFFF"/>
                          </a:solidFill>
                          <a:effectLst/>
                          <a:latin typeface="Arial"/>
                          <a:ea typeface="Times New Roman"/>
                          <a:cs typeface="Times New Roman"/>
                        </a:rPr>
                        <a:t>Aim Statement</a:t>
                      </a:r>
                      <a:endParaRPr lang="en-US" sz="1000">
                        <a:effectLst/>
                        <a:latin typeface="Calibri"/>
                        <a:ea typeface="Calibri"/>
                        <a:cs typeface="Times New Roman"/>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marL="0" marR="0" algn="ctr">
                        <a:lnSpc>
                          <a:spcPct val="115000"/>
                        </a:lnSpc>
                        <a:spcBef>
                          <a:spcPts val="0"/>
                        </a:spcBef>
                        <a:spcAft>
                          <a:spcPts val="0"/>
                        </a:spcAft>
                      </a:pPr>
                      <a:r>
                        <a:rPr lang="en-US" sz="1100" b="1" dirty="0">
                          <a:solidFill>
                            <a:srgbClr val="FFFFFF"/>
                          </a:solidFill>
                          <a:effectLst/>
                          <a:latin typeface="Arial"/>
                          <a:ea typeface="Times New Roman"/>
                          <a:cs typeface="Times New Roman"/>
                        </a:rPr>
                        <a:t>Tasks</a:t>
                      </a:r>
                      <a:endParaRPr lang="en-US" sz="1000" dirty="0">
                        <a:effectLst/>
                        <a:latin typeface="Calibri"/>
                        <a:ea typeface="Calibri"/>
                        <a:cs typeface="Times New Roman"/>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marL="0" marR="0" algn="ctr">
                        <a:lnSpc>
                          <a:spcPct val="115000"/>
                        </a:lnSpc>
                        <a:spcBef>
                          <a:spcPts val="0"/>
                        </a:spcBef>
                        <a:spcAft>
                          <a:spcPts val="0"/>
                        </a:spcAft>
                      </a:pPr>
                      <a:r>
                        <a:rPr lang="en-US" sz="1100" b="1">
                          <a:solidFill>
                            <a:srgbClr val="FFFFFF"/>
                          </a:solidFill>
                          <a:effectLst/>
                          <a:latin typeface="Arial"/>
                          <a:ea typeface="Times New Roman"/>
                          <a:cs typeface="Times New Roman"/>
                        </a:rPr>
                        <a:t>Who</a:t>
                      </a:r>
                      <a:endParaRPr lang="en-US" sz="1000">
                        <a:effectLst/>
                        <a:latin typeface="Calibri"/>
                        <a:ea typeface="Calibri"/>
                        <a:cs typeface="Times New Roman"/>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marL="0" marR="0" algn="ctr">
                        <a:lnSpc>
                          <a:spcPct val="115000"/>
                        </a:lnSpc>
                        <a:spcBef>
                          <a:spcPts val="0"/>
                        </a:spcBef>
                        <a:spcAft>
                          <a:spcPts val="0"/>
                        </a:spcAft>
                      </a:pPr>
                      <a:r>
                        <a:rPr lang="en-US" sz="1100" b="1">
                          <a:solidFill>
                            <a:srgbClr val="FFFFFF"/>
                          </a:solidFill>
                          <a:effectLst/>
                          <a:latin typeface="Arial"/>
                          <a:ea typeface="Times New Roman"/>
                          <a:cs typeface="Times New Roman"/>
                        </a:rPr>
                        <a:t>When</a:t>
                      </a:r>
                      <a:endParaRPr lang="en-US" sz="1000">
                        <a:effectLst/>
                        <a:latin typeface="Calibri"/>
                        <a:ea typeface="Calibri"/>
                        <a:cs typeface="Times New Roman"/>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marL="0" marR="0" algn="ctr">
                        <a:lnSpc>
                          <a:spcPct val="115000"/>
                        </a:lnSpc>
                        <a:spcBef>
                          <a:spcPts val="0"/>
                        </a:spcBef>
                        <a:spcAft>
                          <a:spcPts val="0"/>
                        </a:spcAft>
                      </a:pPr>
                      <a:r>
                        <a:rPr lang="en-US" sz="1100" b="1">
                          <a:solidFill>
                            <a:srgbClr val="FFFFFF"/>
                          </a:solidFill>
                          <a:effectLst/>
                          <a:latin typeface="Arial"/>
                          <a:ea typeface="Times New Roman"/>
                          <a:cs typeface="Times New Roman"/>
                        </a:rPr>
                        <a:t>Measures</a:t>
                      </a:r>
                      <a:endParaRPr lang="en-US" sz="1000">
                        <a:effectLst/>
                        <a:latin typeface="Calibri"/>
                        <a:ea typeface="Calibri"/>
                        <a:cs typeface="Times New Roman"/>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extLst>
                  <a:ext uri="{0D108BD9-81ED-4DB2-BD59-A6C34878D82A}">
                    <a16:rowId xmlns:a16="http://schemas.microsoft.com/office/drawing/2014/main" val="10001"/>
                  </a:ext>
                </a:extLst>
              </a:tr>
              <a:tr h="871320">
                <a:tc vMerge="1">
                  <a:txBody>
                    <a:bodyPr/>
                    <a:lstStyle/>
                    <a:p>
                      <a:endParaRPr lang="en-US"/>
                    </a:p>
                  </a:txBody>
                  <a:tcPr/>
                </a:tc>
                <a:tc>
                  <a:txBody>
                    <a:bodyPr/>
                    <a:lstStyle/>
                    <a:p>
                      <a:pPr marL="0" marR="0" algn="ctr">
                        <a:lnSpc>
                          <a:spcPct val="115000"/>
                        </a:lnSpc>
                        <a:spcBef>
                          <a:spcPts val="0"/>
                        </a:spcBef>
                        <a:spcAft>
                          <a:spcPts val="0"/>
                        </a:spcAft>
                      </a:pPr>
                      <a:r>
                        <a:rPr lang="en-US" sz="900" i="1">
                          <a:solidFill>
                            <a:srgbClr val="000000"/>
                          </a:solidFill>
                          <a:effectLst/>
                          <a:latin typeface="Arial"/>
                          <a:ea typeface="Times New Roman"/>
                          <a:cs typeface="Times New Roman"/>
                        </a:rPr>
                        <a:t>What do you want to accomplish? By when? (May be the same as or a subset of Step)</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marL="0" marR="0" algn="ctr">
                        <a:lnSpc>
                          <a:spcPct val="115000"/>
                        </a:lnSpc>
                        <a:spcBef>
                          <a:spcPts val="0"/>
                        </a:spcBef>
                        <a:spcAft>
                          <a:spcPts val="0"/>
                        </a:spcAft>
                      </a:pPr>
                      <a:r>
                        <a:rPr lang="en-US" sz="900" i="1">
                          <a:solidFill>
                            <a:srgbClr val="000000"/>
                          </a:solidFill>
                          <a:effectLst/>
                          <a:latin typeface="Arial"/>
                          <a:ea typeface="Times New Roman"/>
                          <a:cs typeface="Times New Roman"/>
                        </a:rPr>
                        <a:t>What tasks need to be accomplished to reach this Aim?</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marL="0" marR="0" algn="ctr">
                        <a:lnSpc>
                          <a:spcPct val="115000"/>
                        </a:lnSpc>
                        <a:spcBef>
                          <a:spcPts val="0"/>
                        </a:spcBef>
                        <a:spcAft>
                          <a:spcPts val="0"/>
                        </a:spcAft>
                      </a:pPr>
                      <a:r>
                        <a:rPr lang="en-US" sz="900" i="1">
                          <a:solidFill>
                            <a:srgbClr val="000000"/>
                          </a:solidFill>
                          <a:effectLst/>
                          <a:latin typeface="Arial"/>
                          <a:ea typeface="Times New Roman"/>
                          <a:cs typeface="Times New Roman"/>
                        </a:rPr>
                        <a:t>Who will complete the Tasks?</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marL="0" marR="0" algn="ctr">
                        <a:lnSpc>
                          <a:spcPct val="115000"/>
                        </a:lnSpc>
                        <a:spcBef>
                          <a:spcPts val="0"/>
                        </a:spcBef>
                        <a:spcAft>
                          <a:spcPts val="0"/>
                        </a:spcAft>
                      </a:pPr>
                      <a:r>
                        <a:rPr lang="en-US" sz="900" i="1">
                          <a:solidFill>
                            <a:srgbClr val="000000"/>
                          </a:solidFill>
                          <a:effectLst/>
                          <a:latin typeface="Arial"/>
                          <a:ea typeface="Times New Roman"/>
                          <a:cs typeface="Times New Roman"/>
                        </a:rPr>
                        <a:t>Task will be done by what date?</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marL="0" marR="0" algn="ctr">
                        <a:lnSpc>
                          <a:spcPct val="115000"/>
                        </a:lnSpc>
                        <a:spcBef>
                          <a:spcPts val="0"/>
                        </a:spcBef>
                        <a:spcAft>
                          <a:spcPts val="0"/>
                        </a:spcAft>
                      </a:pPr>
                      <a:r>
                        <a:rPr lang="en-US" sz="900" i="1">
                          <a:solidFill>
                            <a:srgbClr val="000000"/>
                          </a:solidFill>
                          <a:effectLst/>
                          <a:latin typeface="Arial"/>
                          <a:ea typeface="Times New Roman"/>
                          <a:cs typeface="Times New Roman"/>
                        </a:rPr>
                        <a:t>How will you know you have been successful?</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extLst>
                  <a:ext uri="{0D108BD9-81ED-4DB2-BD59-A6C34878D82A}">
                    <a16:rowId xmlns:a16="http://schemas.microsoft.com/office/drawing/2014/main" val="10002"/>
                  </a:ext>
                </a:extLst>
              </a:tr>
              <a:tr h="909919">
                <a:tc rowSpan="2">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Arial"/>
                        </a:rPr>
                        <a:t>Best Practice 1. Include chlamydia screening as a part of routine clinical preventive care for women 24 years and younger, women &gt;24 who are at risk increased risk , and men at increased risk.</a:t>
                      </a:r>
                      <a:endParaRPr lang="en-US" sz="1000" dirty="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1000" dirty="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1000" dirty="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9740">
                <a:tc v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1000" dirty="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65531">
                <a:tc rowSpan="2">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Arial"/>
                        </a:rPr>
                        <a:t>Best Practice 2. Use normalizing and opt-out language to explain chlamydia screening to all women 24 years and younger, women &lt;24 at increased risk, and men at increased risk.</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69477">
                <a:tc v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a:ea typeface="Times New Roman"/>
                          <a:cs typeface="Times New Roman"/>
                        </a:rPr>
                        <a:t> </a:t>
                      </a:r>
                      <a:endParaRPr lang="en-US" sz="100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1000" dirty="0">
                        <a:effectLst/>
                        <a:latin typeface="Calibri"/>
                        <a:ea typeface="Calibri"/>
                        <a:cs typeface="Times New Roman"/>
                      </a:endParaRPr>
                    </a:p>
                  </a:txBody>
                  <a:tcPr marL="62857" marR="6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88" name="Shape 588"/>
          <p:cNvSpPr/>
          <p:nvPr/>
        </p:nvSpPr>
        <p:spPr>
          <a:xfrm rot="5400000">
            <a:off x="4900550" y="-684809"/>
            <a:ext cx="1009399" cy="6867897"/>
          </a:xfrm>
          <a:prstGeom prst="ellipse">
            <a:avLst/>
          </a:prstGeom>
          <a:noFill/>
          <a:ln w="38100" cap="flat" cmpd="sng">
            <a:solidFill>
              <a:schemeClr val="accent3"/>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53</a:t>
            </a:fld>
            <a:endParaRPr lang="en-US"/>
          </a:p>
        </p:txBody>
      </p:sp>
    </p:spTree>
    <p:extLst>
      <p:ext uri="{BB962C8B-B14F-4D97-AF65-F5344CB8AC3E}">
        <p14:creationId xmlns:p14="http://schemas.microsoft.com/office/powerpoint/2010/main" val="28686520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p:txBody>
          <a:bodyPr/>
          <a:lstStyle/>
          <a:p>
            <a:pPr lvl="0"/>
            <a:r>
              <a:rPr lang="en-US" smtClean="0">
                <a:sym typeface="Calibri"/>
              </a:rPr>
              <a:t>Poster Session</a:t>
            </a:r>
            <a:endParaRPr lang="en-US" dirty="0">
              <a:sym typeface="Calibri"/>
            </a:endParaRPr>
          </a:p>
        </p:txBody>
      </p:sp>
      <p:sp>
        <p:nvSpPr>
          <p:cNvPr id="603" name="Shape 603"/>
          <p:cNvSpPr txBox="1">
            <a:spLocks noGrp="1"/>
          </p:cNvSpPr>
          <p:nvPr>
            <p:ph idx="1"/>
          </p:nvPr>
        </p:nvSpPr>
        <p:spPr/>
        <p:txBody>
          <a:bodyPr>
            <a:normAutofit/>
          </a:bodyPr>
          <a:lstStyle/>
          <a:p>
            <a:pPr lvl="0"/>
            <a:r>
              <a:rPr lang="en-US" dirty="0" smtClean="0">
                <a:sym typeface="Calibri"/>
              </a:rPr>
              <a:t>Each group to create a poster:</a:t>
            </a:r>
          </a:p>
          <a:p>
            <a:pPr lvl="1"/>
            <a:r>
              <a:rPr lang="en-US" dirty="0" smtClean="0">
                <a:sym typeface="Calibri"/>
              </a:rPr>
              <a:t>What do you want to accomplish?</a:t>
            </a:r>
          </a:p>
          <a:p>
            <a:pPr lvl="1"/>
            <a:r>
              <a:rPr lang="en-US" dirty="0" smtClean="0">
                <a:sym typeface="Calibri"/>
              </a:rPr>
              <a:t>How will you know a change is an improvement?</a:t>
            </a:r>
          </a:p>
          <a:p>
            <a:pPr lvl="1"/>
            <a:r>
              <a:rPr lang="en-US" dirty="0" smtClean="0">
                <a:sym typeface="Calibri"/>
              </a:rPr>
              <a:t>What changes can you make that will result in improvement?</a:t>
            </a:r>
          </a:p>
          <a:p>
            <a:pPr lvl="0"/>
            <a:r>
              <a:rPr lang="en-US" dirty="0" smtClean="0">
                <a:sym typeface="Calibri"/>
              </a:rPr>
              <a:t>Be creative! We strongly support pictures, charts, graphs…</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54</a:t>
            </a:fld>
            <a:endParaRPr lang="en-US"/>
          </a:p>
        </p:txBody>
      </p:sp>
      <p:sp>
        <p:nvSpPr>
          <p:cNvPr id="604" name="Shape 604"/>
          <p:cNvSpPr txBox="1"/>
          <p:nvPr/>
        </p:nvSpPr>
        <p:spPr>
          <a:xfrm>
            <a:off x="8229600" y="6356350"/>
            <a:ext cx="7620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54</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8763908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p:txBody>
          <a:bodyPr/>
          <a:lstStyle/>
          <a:p>
            <a:pPr lvl="0"/>
            <a:r>
              <a:rPr lang="en-US" smtClean="0">
                <a:sym typeface="Calibri"/>
              </a:rPr>
              <a:t>Next Steps and Wrap-Up</a:t>
            </a:r>
            <a:endParaRPr lang="en-US" dirty="0">
              <a:sym typeface="Calibri"/>
            </a:endParaRPr>
          </a:p>
        </p:txBody>
      </p:sp>
      <p:sp>
        <p:nvSpPr>
          <p:cNvPr id="611" name="Shape 611"/>
          <p:cNvSpPr txBox="1">
            <a:spLocks noGrp="1"/>
          </p:cNvSpPr>
          <p:nvPr>
            <p:ph idx="1"/>
          </p:nvPr>
        </p:nvSpPr>
        <p:spPr/>
        <p:txBody>
          <a:bodyPr/>
          <a:lstStyle/>
          <a:p>
            <a:pPr lvl="0"/>
            <a:r>
              <a:rPr lang="en-US" dirty="0" smtClean="0">
                <a:sym typeface="Calibri"/>
              </a:rPr>
              <a:t>How will you bring back this action planning process to the rest of your team?</a:t>
            </a:r>
          </a:p>
          <a:p>
            <a:pPr lvl="0"/>
            <a:r>
              <a:rPr lang="en-US" dirty="0" smtClean="0">
                <a:sym typeface="Calibri"/>
              </a:rPr>
              <a:t>Thinking about your aim statements and barriers discussed today, do you have everyone you need on the team?</a:t>
            </a:r>
          </a:p>
          <a:p>
            <a:pPr lvl="1"/>
            <a:r>
              <a:rPr lang="en-US" dirty="0" smtClean="0">
                <a:sym typeface="Calibri"/>
              </a:rPr>
              <a:t>Front desk, billing/finance, clinical staff</a:t>
            </a:r>
          </a:p>
          <a:p>
            <a:pPr lvl="0"/>
            <a:r>
              <a:rPr lang="en-US" dirty="0" smtClean="0">
                <a:sym typeface="Calibri"/>
              </a:rPr>
              <a:t>Do you have a regular meeting time for team to move action plan forward?</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55</a:t>
            </a:fld>
            <a:endParaRPr lang="en-US"/>
          </a:p>
        </p:txBody>
      </p:sp>
      <p:sp>
        <p:nvSpPr>
          <p:cNvPr id="612" name="Shape 612"/>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55</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100644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p:txBody>
          <a:bodyPr>
            <a:normAutofit fontScale="90000"/>
          </a:bodyPr>
          <a:lstStyle/>
          <a:p>
            <a:pPr lvl="0"/>
            <a:r>
              <a:rPr lang="en-US" smtClean="0"/>
              <a:t>Breakthrough Series Learning Collaborations Model</a:t>
            </a:r>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56</a:t>
            </a:fld>
            <a:endParaRPr lang="en-US"/>
          </a:p>
        </p:txBody>
      </p:sp>
      <p:sp>
        <p:nvSpPr>
          <p:cNvPr id="618" name="Shape 61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56</a:t>
            </a:fld>
            <a:endParaRPr lang="en-US" sz="1200" b="0" i="0" u="none">
              <a:solidFill>
                <a:srgbClr val="898989"/>
              </a:solidFill>
              <a:latin typeface="Calibri"/>
              <a:ea typeface="Calibri"/>
              <a:cs typeface="Calibri"/>
              <a:sym typeface="Calibri"/>
            </a:endParaRPr>
          </a:p>
        </p:txBody>
      </p:sp>
      <p:grpSp>
        <p:nvGrpSpPr>
          <p:cNvPr id="619" name="Shape 619"/>
          <p:cNvGrpSpPr/>
          <p:nvPr/>
        </p:nvGrpSpPr>
        <p:grpSpPr>
          <a:xfrm>
            <a:off x="271462" y="1981200"/>
            <a:ext cx="8589962" cy="1901507"/>
            <a:chOff x="0" y="704017543"/>
            <a:chExt cx="2147483646" cy="1443466103"/>
          </a:xfrm>
        </p:grpSpPr>
        <p:sp>
          <p:nvSpPr>
            <p:cNvPr id="620" name="Shape 620"/>
            <p:cNvSpPr txBox="1"/>
            <p:nvPr/>
          </p:nvSpPr>
          <p:spPr>
            <a:xfrm>
              <a:off x="0" y="1626881572"/>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1</a:t>
              </a:r>
            </a:p>
          </p:txBody>
        </p:sp>
        <p:sp>
          <p:nvSpPr>
            <p:cNvPr id="621" name="Shape 621"/>
            <p:cNvSpPr txBox="1"/>
            <p:nvPr/>
          </p:nvSpPr>
          <p:spPr>
            <a:xfrm>
              <a:off x="552448189" y="1626881572"/>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2</a:t>
              </a:r>
            </a:p>
          </p:txBody>
        </p:sp>
        <p:sp>
          <p:nvSpPr>
            <p:cNvPr id="622" name="Shape 622"/>
            <p:cNvSpPr txBox="1"/>
            <p:nvPr/>
          </p:nvSpPr>
          <p:spPr>
            <a:xfrm>
              <a:off x="1090609167" y="1626881572"/>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3</a:t>
              </a:r>
            </a:p>
          </p:txBody>
        </p:sp>
        <p:sp>
          <p:nvSpPr>
            <p:cNvPr id="623" name="Shape 623"/>
            <p:cNvSpPr txBox="1"/>
            <p:nvPr/>
          </p:nvSpPr>
          <p:spPr>
            <a:xfrm>
              <a:off x="1941903085" y="1657008672"/>
              <a:ext cx="205580561" cy="462757424"/>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Holding onto Gains</a:t>
              </a:r>
            </a:p>
          </p:txBody>
        </p:sp>
        <p:sp>
          <p:nvSpPr>
            <p:cNvPr id="624" name="Shape 624"/>
            <p:cNvSpPr txBox="1"/>
            <p:nvPr/>
          </p:nvSpPr>
          <p:spPr>
            <a:xfrm>
              <a:off x="270667837" y="1626881572"/>
              <a:ext cx="218280527" cy="516986453"/>
            </a:xfrm>
            <a:prstGeom prst="rect">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dirty="0">
                  <a:solidFill>
                    <a:schemeClr val="dk1"/>
                  </a:solidFill>
                  <a:latin typeface="Segoe UI Light" panose="020B0502040204020203" pitchFamily="34" charset="0"/>
                  <a:ea typeface="Calibri"/>
                  <a:cs typeface="Calibri"/>
                  <a:sym typeface="Calibri"/>
                </a:rPr>
                <a:t>Action Period 1</a:t>
              </a:r>
            </a:p>
          </p:txBody>
        </p:sp>
        <p:sp>
          <p:nvSpPr>
            <p:cNvPr id="625" name="Shape 625"/>
            <p:cNvSpPr txBox="1"/>
            <p:nvPr/>
          </p:nvSpPr>
          <p:spPr>
            <a:xfrm>
              <a:off x="811209783" y="1626881572"/>
              <a:ext cx="218280527" cy="516986453"/>
            </a:xfrm>
            <a:prstGeom prst="rect">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Segoe UI Light" panose="020B0502040204020203" pitchFamily="34" charset="0"/>
                  <a:ea typeface="Calibri"/>
                  <a:cs typeface="Calibri"/>
                  <a:sym typeface="Calibri"/>
                </a:rPr>
                <a:t>Action Period 2</a:t>
              </a:r>
            </a:p>
          </p:txBody>
        </p:sp>
        <p:sp>
          <p:nvSpPr>
            <p:cNvPr id="626" name="Shape 626"/>
            <p:cNvSpPr txBox="1"/>
            <p:nvPr/>
          </p:nvSpPr>
          <p:spPr>
            <a:xfrm>
              <a:off x="1346989541" y="1630496449"/>
              <a:ext cx="218280527" cy="516987197"/>
            </a:xfrm>
            <a:prstGeom prst="rect">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Segoe UI Light" panose="020B0502040204020203" pitchFamily="34" charset="0"/>
                  <a:ea typeface="Calibri"/>
                  <a:cs typeface="Calibri"/>
                  <a:sym typeface="Calibri"/>
                </a:rPr>
                <a:t>Action Period 3</a:t>
              </a:r>
            </a:p>
          </p:txBody>
        </p:sp>
        <p:pic>
          <p:nvPicPr>
            <p:cNvPr id="627" name="Shape 627"/>
            <p:cNvPicPr preferRelativeResize="0"/>
            <p:nvPr/>
          </p:nvPicPr>
          <p:blipFill rotWithShape="1">
            <a:blip r:embed="rId3">
              <a:alphaModFix/>
            </a:blip>
            <a:srcRect/>
            <a:stretch/>
          </p:blipFill>
          <p:spPr>
            <a:xfrm>
              <a:off x="198833589" y="717900171"/>
              <a:ext cx="362710799" cy="860728815"/>
            </a:xfrm>
            <a:prstGeom prst="rect">
              <a:avLst/>
            </a:prstGeom>
            <a:noFill/>
            <a:ln>
              <a:noFill/>
            </a:ln>
          </p:spPr>
        </p:pic>
        <p:pic>
          <p:nvPicPr>
            <p:cNvPr id="628" name="Shape 628"/>
            <p:cNvPicPr preferRelativeResize="0"/>
            <p:nvPr/>
          </p:nvPicPr>
          <p:blipFill rotWithShape="1">
            <a:blip r:embed="rId4">
              <a:alphaModFix/>
            </a:blip>
            <a:srcRect/>
            <a:stretch/>
          </p:blipFill>
          <p:spPr>
            <a:xfrm>
              <a:off x="735279769" y="704017543"/>
              <a:ext cx="362710799" cy="860728815"/>
            </a:xfrm>
            <a:prstGeom prst="rect">
              <a:avLst/>
            </a:prstGeom>
            <a:noFill/>
            <a:ln>
              <a:noFill/>
            </a:ln>
          </p:spPr>
        </p:pic>
        <p:pic>
          <p:nvPicPr>
            <p:cNvPr id="629" name="Shape 629"/>
            <p:cNvPicPr preferRelativeResize="0"/>
            <p:nvPr/>
          </p:nvPicPr>
          <p:blipFill rotWithShape="1">
            <a:blip r:embed="rId5">
              <a:alphaModFix/>
            </a:blip>
            <a:srcRect/>
            <a:stretch/>
          </p:blipFill>
          <p:spPr>
            <a:xfrm>
              <a:off x="1274774222" y="704017543"/>
              <a:ext cx="362710799" cy="860728815"/>
            </a:xfrm>
            <a:prstGeom prst="rect">
              <a:avLst/>
            </a:prstGeom>
            <a:noFill/>
            <a:ln>
              <a:noFill/>
            </a:ln>
          </p:spPr>
        </p:pic>
        <p:cxnSp>
          <p:nvCxnSpPr>
            <p:cNvPr id="630" name="Shape 630"/>
            <p:cNvCxnSpPr/>
            <p:nvPr/>
          </p:nvCxnSpPr>
          <p:spPr>
            <a:xfrm>
              <a:off x="209549301" y="1885977157"/>
              <a:ext cx="61118549" cy="0"/>
            </a:xfrm>
            <a:prstGeom prst="straightConnector1">
              <a:avLst/>
            </a:prstGeom>
            <a:noFill/>
            <a:ln w="9525" cap="flat" cmpd="sng">
              <a:solidFill>
                <a:srgbClr val="000000"/>
              </a:solidFill>
              <a:prstDash val="solid"/>
              <a:miter/>
              <a:headEnd type="none" w="med" len="med"/>
              <a:tailEnd type="none" w="med" len="med"/>
            </a:ln>
          </p:spPr>
        </p:cxnSp>
        <p:cxnSp>
          <p:nvCxnSpPr>
            <p:cNvPr id="631" name="Shape 631"/>
            <p:cNvCxnSpPr/>
            <p:nvPr/>
          </p:nvCxnSpPr>
          <p:spPr>
            <a:xfrm>
              <a:off x="761997475" y="1885977157"/>
              <a:ext cx="49212335" cy="0"/>
            </a:xfrm>
            <a:prstGeom prst="straightConnector1">
              <a:avLst/>
            </a:prstGeom>
            <a:noFill/>
            <a:ln w="9525" cap="flat" cmpd="sng">
              <a:solidFill>
                <a:srgbClr val="000000"/>
              </a:solidFill>
              <a:prstDash val="solid"/>
              <a:miter/>
              <a:headEnd type="none" w="med" len="med"/>
              <a:tailEnd type="none" w="med" len="med"/>
            </a:ln>
          </p:spPr>
        </p:cxnSp>
        <p:cxnSp>
          <p:nvCxnSpPr>
            <p:cNvPr id="632" name="Shape 632"/>
            <p:cNvCxnSpPr/>
            <p:nvPr/>
          </p:nvCxnSpPr>
          <p:spPr>
            <a:xfrm>
              <a:off x="1300158453" y="1885977157"/>
              <a:ext cx="46831093" cy="2410194"/>
            </a:xfrm>
            <a:prstGeom prst="straightConnector1">
              <a:avLst/>
            </a:prstGeom>
            <a:noFill/>
            <a:ln w="9525" cap="flat" cmpd="sng">
              <a:solidFill>
                <a:srgbClr val="000000"/>
              </a:solidFill>
              <a:prstDash val="solid"/>
              <a:miter/>
              <a:headEnd type="none" w="med" len="med"/>
              <a:tailEnd type="none" w="med" len="med"/>
            </a:ln>
          </p:spPr>
        </p:cxnSp>
        <p:cxnSp>
          <p:nvCxnSpPr>
            <p:cNvPr id="633" name="Shape 633"/>
            <p:cNvCxnSpPr/>
            <p:nvPr/>
          </p:nvCxnSpPr>
          <p:spPr>
            <a:xfrm>
              <a:off x="1565270010" y="1888387203"/>
              <a:ext cx="376632996" cy="0"/>
            </a:xfrm>
            <a:prstGeom prst="straightConnector1">
              <a:avLst/>
            </a:prstGeom>
            <a:noFill/>
            <a:ln w="9525" cap="flat" cmpd="sng">
              <a:solidFill>
                <a:srgbClr val="000000"/>
              </a:solidFill>
              <a:prstDash val="solid"/>
              <a:miter/>
              <a:headEnd type="none" w="med" len="med"/>
              <a:tailEnd type="stealth" w="lg" len="lg"/>
            </a:ln>
          </p:spPr>
        </p:cxnSp>
        <p:cxnSp>
          <p:nvCxnSpPr>
            <p:cNvPr id="634" name="Shape 634"/>
            <p:cNvCxnSpPr/>
            <p:nvPr/>
          </p:nvCxnSpPr>
          <p:spPr>
            <a:xfrm>
              <a:off x="104774658" y="1108689637"/>
              <a:ext cx="0" cy="518191908"/>
            </a:xfrm>
            <a:prstGeom prst="straightConnector1">
              <a:avLst/>
            </a:prstGeom>
            <a:noFill/>
            <a:ln w="9525" cap="flat" cmpd="sng">
              <a:solidFill>
                <a:srgbClr val="000000"/>
              </a:solidFill>
              <a:prstDash val="solid"/>
              <a:miter/>
              <a:headEnd type="none" w="med" len="med"/>
              <a:tailEnd type="stealth" w="lg" len="lg"/>
            </a:ln>
          </p:spPr>
        </p:cxnSp>
        <p:sp>
          <p:nvSpPr>
            <p:cNvPr id="635" name="Shape 635"/>
            <p:cNvSpPr txBox="1"/>
            <p:nvPr/>
          </p:nvSpPr>
          <p:spPr>
            <a:xfrm>
              <a:off x="0" y="850798883"/>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In-person Learning Session</a:t>
              </a:r>
            </a:p>
          </p:txBody>
        </p:sp>
        <p:sp>
          <p:nvSpPr>
            <p:cNvPr id="636" name="Shape 636"/>
            <p:cNvSpPr txBox="1"/>
            <p:nvPr/>
          </p:nvSpPr>
          <p:spPr>
            <a:xfrm>
              <a:off x="1657344664" y="1630496449"/>
              <a:ext cx="202008575" cy="516987197"/>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4</a:t>
              </a:r>
            </a:p>
          </p:txBody>
        </p:sp>
        <p:cxnSp>
          <p:nvCxnSpPr>
            <p:cNvPr id="637" name="Shape 637"/>
            <p:cNvCxnSpPr/>
            <p:nvPr/>
          </p:nvCxnSpPr>
          <p:spPr>
            <a:xfrm>
              <a:off x="491329590" y="1887182562"/>
              <a:ext cx="61118549" cy="0"/>
            </a:xfrm>
            <a:prstGeom prst="straightConnector1">
              <a:avLst/>
            </a:prstGeom>
            <a:noFill/>
            <a:ln w="9525" cap="flat" cmpd="sng">
              <a:solidFill>
                <a:srgbClr val="000000"/>
              </a:solidFill>
              <a:prstDash val="solid"/>
              <a:miter/>
              <a:headEnd type="none" w="med" len="med"/>
              <a:tailEnd type="none" w="med" len="med"/>
            </a:ln>
          </p:spPr>
        </p:cxnSp>
        <p:cxnSp>
          <p:nvCxnSpPr>
            <p:cNvPr id="638" name="Shape 638"/>
            <p:cNvCxnSpPr/>
            <p:nvPr/>
          </p:nvCxnSpPr>
          <p:spPr>
            <a:xfrm>
              <a:off x="1029490379" y="1887182562"/>
              <a:ext cx="61118549" cy="0"/>
            </a:xfrm>
            <a:prstGeom prst="straightConnector1">
              <a:avLst/>
            </a:prstGeom>
            <a:noFill/>
            <a:ln w="9525" cap="flat" cmpd="sng">
              <a:solidFill>
                <a:srgbClr val="000000"/>
              </a:solidFill>
              <a:prstDash val="solid"/>
              <a:miter/>
              <a:headEnd type="none" w="med" len="med"/>
              <a:tailEnd type="none" w="med" len="med"/>
            </a:ln>
          </p:spPr>
        </p:cxnSp>
      </p:grpSp>
      <p:grpSp>
        <p:nvGrpSpPr>
          <p:cNvPr id="4" name="Group 3"/>
          <p:cNvGrpSpPr/>
          <p:nvPr/>
        </p:nvGrpSpPr>
        <p:grpSpPr>
          <a:xfrm>
            <a:off x="442350" y="4478533"/>
            <a:ext cx="6552216" cy="838395"/>
            <a:chOff x="442350" y="5316537"/>
            <a:chExt cx="6552216" cy="838395"/>
          </a:xfrm>
        </p:grpSpPr>
        <p:sp>
          <p:nvSpPr>
            <p:cNvPr id="641" name="Shape 641"/>
            <p:cNvSpPr txBox="1"/>
            <p:nvPr/>
          </p:nvSpPr>
          <p:spPr>
            <a:xfrm>
              <a:off x="442350" y="5316537"/>
              <a:ext cx="2075297" cy="823912"/>
            </a:xfrm>
            <a:prstGeom prst="homePlate">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dirty="0" smtClean="0">
                  <a:solidFill>
                    <a:srgbClr val="FFFFFF"/>
                  </a:solidFill>
                  <a:latin typeface="Segoe UI Light" panose="020B0502040204020203" pitchFamily="34" charset="0"/>
                  <a:ea typeface="Calibri"/>
                  <a:cs typeface="Calibri"/>
                  <a:sym typeface="Calibri"/>
                </a:rPr>
                <a:t>Sept 18, 2018</a:t>
              </a:r>
              <a:endParaRPr lang="en-US" sz="1800" b="0" i="0" u="none" dirty="0">
                <a:solidFill>
                  <a:srgbClr val="FFFFFF"/>
                </a:solidFill>
                <a:latin typeface="Segoe UI Light" panose="020B0502040204020203" pitchFamily="34" charset="0"/>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b="0" i="0" u="none" dirty="0">
                  <a:solidFill>
                    <a:srgbClr val="FFFFFF"/>
                  </a:solidFill>
                  <a:latin typeface="Segoe UI Light" panose="020B0502040204020203" pitchFamily="34" charset="0"/>
                  <a:ea typeface="Calibri"/>
                  <a:cs typeface="Calibri"/>
                  <a:sym typeface="Calibri"/>
                </a:rPr>
                <a:t>In-person launch</a:t>
              </a:r>
            </a:p>
          </p:txBody>
        </p:sp>
        <p:sp>
          <p:nvSpPr>
            <p:cNvPr id="30" name="Shape 641"/>
            <p:cNvSpPr txBox="1"/>
            <p:nvPr/>
          </p:nvSpPr>
          <p:spPr>
            <a:xfrm>
              <a:off x="2209799" y="5331020"/>
              <a:ext cx="4784767" cy="823912"/>
            </a:xfrm>
            <a:prstGeom prst="chevron">
              <a:avLst/>
            </a:prstGeom>
            <a:solidFill>
              <a:schemeClr val="accent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dirty="0" smtClean="0">
                  <a:solidFill>
                    <a:srgbClr val="FFFFFF"/>
                  </a:solidFill>
                  <a:latin typeface="Segoe UI Light" panose="020B0502040204020203" pitchFamily="34" charset="0"/>
                  <a:ea typeface="Calibri"/>
                  <a:cs typeface="Calibri"/>
                  <a:sym typeface="Calibri"/>
                </a:rPr>
                <a:t>Oct-March</a:t>
              </a:r>
              <a:endParaRPr lang="en-US" sz="1800" b="0" i="0" u="none" dirty="0">
                <a:solidFill>
                  <a:srgbClr val="FFFFFF"/>
                </a:solidFill>
                <a:latin typeface="Segoe UI Light" panose="020B0502040204020203" pitchFamily="34" charset="0"/>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dirty="0" smtClean="0">
                  <a:solidFill>
                    <a:srgbClr val="FFFFFF"/>
                  </a:solidFill>
                  <a:latin typeface="Segoe UI Light" panose="020B0502040204020203" pitchFamily="34" charset="0"/>
                  <a:ea typeface="Calibri"/>
                  <a:cs typeface="Calibri"/>
                  <a:sym typeface="Calibri"/>
                </a:rPr>
                <a:t>Online sessions</a:t>
              </a:r>
              <a:endParaRPr lang="en-US" sz="1800" b="0" i="0" u="none" dirty="0">
                <a:solidFill>
                  <a:srgbClr val="FFFFFF"/>
                </a:solidFill>
                <a:latin typeface="Segoe UI Light" panose="020B0502040204020203" pitchFamily="34" charset="0"/>
                <a:ea typeface="Calibri"/>
                <a:cs typeface="Calibri"/>
                <a:sym typeface="Calibri"/>
              </a:endParaRPr>
            </a:p>
          </p:txBody>
        </p:sp>
      </p:grpSp>
    </p:spTree>
    <p:extLst>
      <p:ext uri="{BB962C8B-B14F-4D97-AF65-F5344CB8AC3E}">
        <p14:creationId xmlns:p14="http://schemas.microsoft.com/office/powerpoint/2010/main" val="849175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7698E-C657-43EE-8AAE-648C42A36E86}" type="slidenum">
              <a:rPr lang="en-US" smtClean="0"/>
              <a:pPr/>
              <a:t>57</a:t>
            </a:fld>
            <a:endParaRPr lang="en-US"/>
          </a:p>
        </p:txBody>
      </p:sp>
      <p:sp>
        <p:nvSpPr>
          <p:cNvPr id="618" name="Shape 61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57</a:t>
            </a:fld>
            <a:endParaRPr lang="en-US" sz="1200" b="0" i="0" u="none">
              <a:solidFill>
                <a:srgbClr val="898989"/>
              </a:solidFill>
              <a:latin typeface="Calibri"/>
              <a:ea typeface="Calibri"/>
              <a:cs typeface="Calibri"/>
              <a:sym typeface="Calibri"/>
            </a:endParaRPr>
          </a:p>
        </p:txBody>
      </p:sp>
      <p:graphicFrame>
        <p:nvGraphicFramePr>
          <p:cNvPr id="31" name="Shape 243"/>
          <p:cNvGraphicFramePr/>
          <p:nvPr>
            <p:extLst>
              <p:ext uri="{D42A27DB-BD31-4B8C-83A1-F6EECF244321}">
                <p14:modId xmlns:p14="http://schemas.microsoft.com/office/powerpoint/2010/main" val="1768091131"/>
              </p:ext>
            </p:extLst>
          </p:nvPr>
        </p:nvGraphicFramePr>
        <p:xfrm>
          <a:off x="0" y="-1"/>
          <a:ext cx="9144000" cy="6858002"/>
        </p:xfrm>
        <a:graphic>
          <a:graphicData uri="http://schemas.openxmlformats.org/drawingml/2006/table">
            <a:tbl>
              <a:tblPr>
                <a:noFill/>
              </a:tblPr>
              <a:tblGrid>
                <a:gridCol w="16002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577444">
                <a:tc>
                  <a:txBody>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dirty="0">
                          <a:solidFill>
                            <a:srgbClr val="FFFFFF"/>
                          </a:solidFill>
                          <a:latin typeface="Segoe Condensed" panose="020B0606040200020203" pitchFamily="34" charset="0"/>
                          <a:ea typeface="Calibri"/>
                          <a:cs typeface="Calibri"/>
                          <a:sym typeface="Calibri"/>
                        </a:rPr>
                        <a:t>Month</a:t>
                      </a: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B75BC"/>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dirty="0">
                          <a:solidFill>
                            <a:srgbClr val="FFFFFF"/>
                          </a:solidFill>
                          <a:latin typeface="Segoe Condensed" panose="020B0606040200020203" pitchFamily="34" charset="0"/>
                          <a:ea typeface="Calibri"/>
                          <a:cs typeface="Calibri"/>
                          <a:sym typeface="Calibri"/>
                        </a:rPr>
                        <a:t>Proposed Content</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B75BC"/>
                    </a:solidFill>
                  </a:tcPr>
                </a:tc>
                <a:extLst>
                  <a:ext uri="{0D108BD9-81ED-4DB2-BD59-A6C34878D82A}">
                    <a16:rowId xmlns:a16="http://schemas.microsoft.com/office/drawing/2014/main" val="10000"/>
                  </a:ext>
                </a:extLst>
              </a:tr>
              <a:tr h="532048">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TODAY</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Getting Started: QI Action Planning</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228468">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1" i="0" u="none" strike="noStrike" cap="none" dirty="0" smtClean="0">
                          <a:solidFill>
                            <a:schemeClr val="accent3"/>
                          </a:solidFill>
                          <a:latin typeface="Segoe Condensed" panose="020B0606040200020203" pitchFamily="34" charset="0"/>
                          <a:ea typeface="Calibri"/>
                          <a:cs typeface="Calibri"/>
                          <a:sym typeface="Calibri"/>
                        </a:rPr>
                        <a:t>October </a:t>
                      </a:r>
                      <a:r>
                        <a:rPr lang="en-US" sz="2400" b="1" i="0" u="none" strike="noStrike" cap="none" dirty="0" smtClean="0">
                          <a:solidFill>
                            <a:schemeClr val="accent3"/>
                          </a:solidFill>
                          <a:latin typeface="Segoe Condensed" panose="020B0606040200020203" pitchFamily="34" charset="0"/>
                          <a:ea typeface="Calibri"/>
                          <a:cs typeface="Calibri"/>
                          <a:sym typeface="Calibri"/>
                        </a:rPr>
                        <a:t>17</a:t>
                      </a:r>
                      <a:r>
                        <a:rPr lang="en-US" sz="2400" b="1" i="0" u="none" strike="noStrike" cap="none" baseline="30000" dirty="0" smtClean="0">
                          <a:solidFill>
                            <a:schemeClr val="accent3"/>
                          </a:solidFill>
                          <a:latin typeface="Segoe Condensed" panose="020B0606040200020203" pitchFamily="34" charset="0"/>
                          <a:ea typeface="Calibri"/>
                          <a:cs typeface="Calibri"/>
                          <a:sym typeface="Calibri"/>
                        </a:rPr>
                        <a:t>th</a:t>
                      </a:r>
                      <a:r>
                        <a:rPr lang="en-US" sz="2400" b="1" i="0" u="none" strike="noStrike" cap="none" dirty="0" smtClean="0">
                          <a:solidFill>
                            <a:schemeClr val="accent3"/>
                          </a:solidFill>
                          <a:latin typeface="Segoe Condensed" panose="020B0606040200020203" pitchFamily="34" charset="0"/>
                          <a:ea typeface="Calibri"/>
                          <a:cs typeface="Calibri"/>
                          <a:sym typeface="Calibri"/>
                        </a:rPr>
                        <a:t> </a:t>
                      </a:r>
                      <a:r>
                        <a:rPr lang="en-US" sz="2400" b="1" i="0" u="none" strike="noStrike" cap="none" dirty="0" smtClean="0">
                          <a:solidFill>
                            <a:schemeClr val="accent3"/>
                          </a:solidFill>
                          <a:latin typeface="Segoe Condensed" panose="020B0606040200020203" pitchFamily="34" charset="0"/>
                          <a:ea typeface="Calibri"/>
                          <a:cs typeface="Calibri"/>
                          <a:sym typeface="Calibri"/>
                        </a:rPr>
                        <a:t>1-2:30 ET</a:t>
                      </a:r>
                      <a:endParaRPr lang="en-US" sz="2400" b="1" i="0" u="none" strike="noStrike" cap="none" dirty="0">
                        <a:solidFill>
                          <a:schemeClr val="accent3"/>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chemeClr val="accent3"/>
                          </a:solidFill>
                          <a:latin typeface="Segoe Condensed" panose="020B0606040200020203" pitchFamily="34" charset="0"/>
                          <a:ea typeface="Calibri"/>
                          <a:cs typeface="Calibri"/>
                          <a:sym typeface="Calibri"/>
                        </a:rPr>
                        <a:t>Best Practice 1. </a:t>
                      </a:r>
                      <a:r>
                        <a:rPr lang="en-US" sz="2400" b="1" i="0" u="none" strike="noStrike" cap="none" dirty="0">
                          <a:solidFill>
                            <a:schemeClr val="accent3"/>
                          </a:solidFill>
                          <a:latin typeface="Segoe Condensed" panose="020B0606040200020203" pitchFamily="34" charset="0"/>
                          <a:ea typeface="Calibri"/>
                          <a:cs typeface="Calibri"/>
                          <a:sym typeface="Calibri"/>
                        </a:rPr>
                        <a:t>Include chlamydia screening as a part of routine clinical </a:t>
                      </a:r>
                      <a:r>
                        <a:rPr lang="en-US" sz="2400" b="1" i="0" u="none" strike="noStrike" cap="none" dirty="0" smtClean="0">
                          <a:solidFill>
                            <a:schemeClr val="accent3"/>
                          </a:solidFill>
                          <a:latin typeface="Segoe Condensed" panose="020B0606040200020203" pitchFamily="34" charset="0"/>
                          <a:ea typeface="Calibri"/>
                          <a:cs typeface="Calibri"/>
                          <a:sym typeface="Calibri"/>
                        </a:rPr>
                        <a:t>care </a:t>
                      </a:r>
                      <a:r>
                        <a:rPr lang="en-US" sz="2400" b="1" i="0" u="none" strike="noStrike" cap="none" dirty="0">
                          <a:solidFill>
                            <a:schemeClr val="accent3"/>
                          </a:solidFill>
                          <a:latin typeface="Segoe Condensed" panose="020B0606040200020203" pitchFamily="34" charset="0"/>
                          <a:ea typeface="Calibri"/>
                          <a:cs typeface="Calibri"/>
                          <a:sym typeface="Calibri"/>
                        </a:rPr>
                        <a:t>for women </a:t>
                      </a:r>
                      <a:r>
                        <a:rPr lang="en-US" sz="2400" b="1" i="0" u="none" strike="noStrike" cap="none" dirty="0" smtClean="0">
                          <a:solidFill>
                            <a:schemeClr val="accent3"/>
                          </a:solidFill>
                          <a:latin typeface="Segoe Condensed" panose="020B0606040200020203" pitchFamily="34" charset="0"/>
                          <a:ea typeface="Calibri"/>
                          <a:cs typeface="Calibri"/>
                          <a:sym typeface="Calibri"/>
                        </a:rPr>
                        <a:t>24 </a:t>
                      </a:r>
                      <a:r>
                        <a:rPr lang="en-US" sz="2400" b="1" i="0" u="none" strike="noStrike" cap="none" dirty="0">
                          <a:solidFill>
                            <a:schemeClr val="accent3"/>
                          </a:solidFill>
                          <a:latin typeface="Segoe Condensed" panose="020B0606040200020203" pitchFamily="34" charset="0"/>
                          <a:ea typeface="Calibri"/>
                          <a:cs typeface="Calibri"/>
                          <a:sym typeface="Calibri"/>
                        </a:rPr>
                        <a:t>years and younger, </a:t>
                      </a:r>
                      <a:r>
                        <a:rPr lang="en-US" sz="2400" b="0" i="0" u="none" strike="noStrike" cap="none" dirty="0">
                          <a:solidFill>
                            <a:schemeClr val="accent3"/>
                          </a:solidFill>
                          <a:latin typeface="Segoe Condensed" panose="020B0606040200020203" pitchFamily="34" charset="0"/>
                          <a:ea typeface="Calibri"/>
                          <a:cs typeface="Calibri"/>
                          <a:sym typeface="Calibri"/>
                        </a:rPr>
                        <a:t>&lt;24 who are at increased risk, and men at increased risk.</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2"/>
                  </a:ext>
                </a:extLst>
              </a:tr>
              <a:tr h="1010527">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November (new date)</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2. Use normalizing and opt out language to explain chlamydia screening.  </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515791">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December</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3. Use the least invasive, high quality, recommended laboratory technologies for chlamydia screening and timely turnaround.  </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4"/>
                  </a:ext>
                </a:extLst>
              </a:tr>
              <a:tr h="818978">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January</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4. Utilize diverse payment options to reduce cost as a barrier for the facility and the patient. </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669482">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February</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Flexible</a:t>
                      </a:r>
                      <a:r>
                        <a:rPr lang="en-US" sz="2400" b="0" i="0" u="none" strike="noStrike" cap="none" baseline="0" dirty="0" smtClean="0">
                          <a:solidFill>
                            <a:srgbClr val="000000"/>
                          </a:solidFill>
                          <a:latin typeface="Segoe Condensed" panose="020B0606040200020203" pitchFamily="34" charset="0"/>
                          <a:ea typeface="Calibri"/>
                          <a:cs typeface="Calibri"/>
                          <a:sym typeface="Calibri"/>
                        </a:rPr>
                        <a:t> session (topic TBD)</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1195773"/>
                  </a:ext>
                </a:extLst>
              </a:tr>
              <a:tr h="505264">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March</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Lessons </a:t>
                      </a:r>
                      <a:r>
                        <a:rPr lang="en-US" sz="2400" b="0" i="0" u="none" strike="noStrike" cap="none" dirty="0">
                          <a:solidFill>
                            <a:srgbClr val="000000"/>
                          </a:solidFill>
                          <a:latin typeface="Segoe Condensed" panose="020B0606040200020203" pitchFamily="34" charset="0"/>
                          <a:ea typeface="Calibri"/>
                          <a:cs typeface="Calibri"/>
                          <a:sym typeface="Calibri"/>
                        </a:rPr>
                        <a:t>Learned and Scale Up</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6690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p:txBody>
          <a:bodyPr/>
          <a:lstStyle/>
          <a:p>
            <a:pPr lvl="0"/>
            <a:r>
              <a:rPr lang="en-US" smtClean="0">
                <a:sym typeface="Calibri"/>
              </a:rPr>
              <a:t>What We Expect from You</a:t>
            </a:r>
            <a:endParaRPr lang="en-US" dirty="0">
              <a:sym typeface="Calibri"/>
            </a:endParaRPr>
          </a:p>
        </p:txBody>
      </p:sp>
      <p:sp>
        <p:nvSpPr>
          <p:cNvPr id="251" name="Shape 251"/>
          <p:cNvSpPr txBox="1">
            <a:spLocks noGrp="1"/>
          </p:cNvSpPr>
          <p:nvPr>
            <p:ph sz="half" idx="1"/>
          </p:nvPr>
        </p:nvSpPr>
        <p:spPr>
          <a:xfrm>
            <a:off x="457200" y="1219200"/>
            <a:ext cx="3733800" cy="4906963"/>
          </a:xfrm>
        </p:spPr>
        <p:txBody>
          <a:bodyPr/>
          <a:lstStyle/>
          <a:p>
            <a:pPr lvl="0"/>
            <a:r>
              <a:rPr lang="en-US" dirty="0" smtClean="0">
                <a:sym typeface="Calibri"/>
              </a:rPr>
              <a:t>Consistent participation on the learning sessions</a:t>
            </a:r>
          </a:p>
          <a:p>
            <a:pPr lvl="0"/>
            <a:r>
              <a:rPr lang="en-US" dirty="0" smtClean="0">
                <a:sym typeface="Calibri"/>
              </a:rPr>
              <a:t>Monthly submissions</a:t>
            </a:r>
          </a:p>
          <a:p>
            <a:pPr lvl="1"/>
            <a:r>
              <a:rPr lang="en-US" dirty="0" smtClean="0">
                <a:sym typeface="Calibri"/>
              </a:rPr>
              <a:t>Site-level chlamydia screening data</a:t>
            </a:r>
          </a:p>
          <a:p>
            <a:pPr lvl="1"/>
            <a:r>
              <a:rPr lang="en-US" dirty="0" smtClean="0">
                <a:sym typeface="Calibri"/>
              </a:rPr>
              <a:t>Updated  improvement plan</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58</a:t>
            </a:fld>
            <a:endParaRPr lang="en-US"/>
          </a:p>
        </p:txBody>
      </p:sp>
      <p:sp>
        <p:nvSpPr>
          <p:cNvPr id="253" name="Shape 253"/>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58</a:t>
            </a:fld>
            <a:endParaRPr lang="en-US" sz="1200" b="0" i="0" u="none">
              <a:solidFill>
                <a:srgbClr val="898989"/>
              </a:solidFill>
              <a:latin typeface="Calibri"/>
              <a:ea typeface="Calibri"/>
              <a:cs typeface="Calibri"/>
              <a:sym typeface="Calibri"/>
            </a:endParaRPr>
          </a:p>
        </p:txBody>
      </p:sp>
      <p:sp>
        <p:nvSpPr>
          <p:cNvPr id="7" name="Oval Callout 6"/>
          <p:cNvSpPr/>
          <p:nvPr/>
        </p:nvSpPr>
        <p:spPr>
          <a:xfrm>
            <a:off x="3894851" y="1219201"/>
            <a:ext cx="5020549" cy="4533900"/>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chemeClr val="dk1"/>
              </a:buClr>
              <a:buSzPct val="25000"/>
            </a:pPr>
            <a:r>
              <a:rPr lang="en-US" sz="2400" dirty="0">
                <a:solidFill>
                  <a:schemeClr val="bg1"/>
                </a:solidFill>
                <a:latin typeface="Segoe UI Light" panose="020B0502040204020203" pitchFamily="34" charset="0"/>
                <a:ea typeface="Calibri"/>
                <a:cs typeface="Calibri"/>
                <a:sym typeface="Calibri"/>
              </a:rPr>
              <a:t>What was most valuable</a:t>
            </a:r>
            <a:r>
              <a:rPr lang="en-US" sz="2400" dirty="0" smtClean="0">
                <a:solidFill>
                  <a:schemeClr val="bg1"/>
                </a:solidFill>
                <a:latin typeface="Segoe UI Light" panose="020B0502040204020203" pitchFamily="34" charset="0"/>
                <a:ea typeface="Calibri"/>
                <a:cs typeface="Calibri"/>
                <a:sym typeface="Calibri"/>
              </a:rPr>
              <a:t>?</a:t>
            </a:r>
          </a:p>
          <a:p>
            <a:pPr lvl="0">
              <a:buClr>
                <a:schemeClr val="dk1"/>
              </a:buClr>
              <a:buSzPct val="25000"/>
            </a:pPr>
            <a:endParaRPr lang="en-US" sz="2400" dirty="0">
              <a:solidFill>
                <a:schemeClr val="bg1"/>
              </a:solidFill>
              <a:latin typeface="Segoe UI Light" panose="020B0502040204020203" pitchFamily="34" charset="0"/>
              <a:ea typeface="Calibri"/>
              <a:cs typeface="Calibri"/>
              <a:sym typeface="Calibri"/>
            </a:endParaRPr>
          </a:p>
          <a:p>
            <a:pPr lvl="0">
              <a:buClr>
                <a:schemeClr val="dk1"/>
              </a:buClr>
              <a:buSzPct val="25000"/>
            </a:pPr>
            <a:r>
              <a:rPr lang="en-US" sz="2400" b="1" dirty="0">
                <a:solidFill>
                  <a:schemeClr val="bg1"/>
                </a:solidFill>
                <a:latin typeface="Segoe UI Light" panose="020B0502040204020203" pitchFamily="34" charset="0"/>
                <a:ea typeface="Calibri"/>
                <a:cs typeface="Calibri"/>
                <a:sym typeface="Calibri"/>
              </a:rPr>
              <a:t>“Hearing from other sites what they are doing and how we might be able to use their ideas.”</a:t>
            </a:r>
          </a:p>
          <a:p>
            <a:pPr algn="r">
              <a:buClr>
                <a:schemeClr val="dk1"/>
              </a:buClr>
              <a:buSzPct val="25000"/>
            </a:pPr>
            <a:r>
              <a:rPr lang="en-US" sz="2400" i="1" dirty="0">
                <a:solidFill>
                  <a:schemeClr val="bg1"/>
                </a:solidFill>
                <a:latin typeface="Segoe UI Light" panose="020B0502040204020203" pitchFamily="34" charset="0"/>
                <a:ea typeface="Calibri"/>
                <a:cs typeface="Calibri"/>
                <a:sym typeface="Calibri"/>
              </a:rPr>
              <a:t>– </a:t>
            </a:r>
            <a:r>
              <a:rPr lang="en-US" sz="2400" i="1" dirty="0" smtClean="0">
                <a:solidFill>
                  <a:schemeClr val="bg1"/>
                </a:solidFill>
                <a:latin typeface="Segoe UI Light" panose="020B0502040204020203" pitchFamily="34" charset="0"/>
                <a:ea typeface="Calibri"/>
                <a:cs typeface="Calibri"/>
                <a:sym typeface="Calibri"/>
              </a:rPr>
              <a:t>Collaborative participant</a:t>
            </a:r>
            <a:endParaRPr lang="en-US" sz="2400" i="1" dirty="0">
              <a:solidFill>
                <a:schemeClr val="bg1"/>
              </a:solidFill>
              <a:latin typeface="Segoe UI Light" panose="020B0502040204020203" pitchFamily="34" charset="0"/>
              <a:ea typeface="Calibri"/>
              <a:cs typeface="Calibri"/>
              <a:sym typeface="Calibri"/>
            </a:endParaRPr>
          </a:p>
        </p:txBody>
      </p:sp>
    </p:spTree>
    <p:extLst>
      <p:ext uri="{BB962C8B-B14F-4D97-AF65-F5344CB8AC3E}">
        <p14:creationId xmlns:p14="http://schemas.microsoft.com/office/powerpoint/2010/main" val="6931073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74638"/>
            <a:ext cx="8229600" cy="1249362"/>
          </a:xfrm>
        </p:spPr>
        <p:txBody>
          <a:bodyPr>
            <a:normAutofit fontScale="90000"/>
          </a:bodyPr>
          <a:lstStyle/>
          <a:p>
            <a:pPr lvl="0"/>
            <a:r>
              <a:rPr lang="en-US" dirty="0" smtClean="0">
                <a:sym typeface="Calibri"/>
              </a:rPr>
              <a:t>How Will You Know Change is an Improvement?</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59</a:t>
            </a:fld>
            <a:endParaRPr lang="en-US"/>
          </a:p>
        </p:txBody>
      </p:sp>
      <p:sp>
        <p:nvSpPr>
          <p:cNvPr id="476" name="Shape 476"/>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59</a:t>
            </a:fld>
            <a:endParaRPr lang="en-US" sz="1200" b="0" i="0" u="none">
              <a:solidFill>
                <a:srgbClr val="898989"/>
              </a:solidFill>
              <a:latin typeface="Calibri"/>
              <a:ea typeface="Calibri"/>
              <a:cs typeface="Calibri"/>
              <a:sym typeface="Calibri"/>
            </a:endParaRPr>
          </a:p>
        </p:txBody>
      </p:sp>
      <p:graphicFrame>
        <p:nvGraphicFramePr>
          <p:cNvPr id="12" name="Content Placeholder 11"/>
          <p:cNvGraphicFramePr>
            <a:graphicFrameLocks noGrp="1"/>
          </p:cNvGraphicFramePr>
          <p:nvPr>
            <p:ph idx="1"/>
            <p:extLst/>
          </p:nvPr>
        </p:nvGraphicFramePr>
        <p:xfrm>
          <a:off x="457201" y="1676401"/>
          <a:ext cx="7619999" cy="4247406"/>
        </p:xfrm>
        <a:graphic>
          <a:graphicData uri="http://schemas.openxmlformats.org/drawingml/2006/table">
            <a:tbl>
              <a:tblPr/>
              <a:tblGrid>
                <a:gridCol w="977751">
                  <a:extLst>
                    <a:ext uri="{9D8B030D-6E8A-4147-A177-3AD203B41FA5}">
                      <a16:colId xmlns:a16="http://schemas.microsoft.com/office/drawing/2014/main" val="20000"/>
                    </a:ext>
                  </a:extLst>
                </a:gridCol>
                <a:gridCol w="957380">
                  <a:extLst>
                    <a:ext uri="{9D8B030D-6E8A-4147-A177-3AD203B41FA5}">
                      <a16:colId xmlns:a16="http://schemas.microsoft.com/office/drawing/2014/main" val="20001"/>
                    </a:ext>
                  </a:extLst>
                </a:gridCol>
                <a:gridCol w="957380">
                  <a:extLst>
                    <a:ext uri="{9D8B030D-6E8A-4147-A177-3AD203B41FA5}">
                      <a16:colId xmlns:a16="http://schemas.microsoft.com/office/drawing/2014/main" val="20002"/>
                    </a:ext>
                  </a:extLst>
                </a:gridCol>
                <a:gridCol w="685783">
                  <a:extLst>
                    <a:ext uri="{9D8B030D-6E8A-4147-A177-3AD203B41FA5}">
                      <a16:colId xmlns:a16="http://schemas.microsoft.com/office/drawing/2014/main" val="20003"/>
                    </a:ext>
                  </a:extLst>
                </a:gridCol>
                <a:gridCol w="685783">
                  <a:extLst>
                    <a:ext uri="{9D8B030D-6E8A-4147-A177-3AD203B41FA5}">
                      <a16:colId xmlns:a16="http://schemas.microsoft.com/office/drawing/2014/main" val="20004"/>
                    </a:ext>
                  </a:extLst>
                </a:gridCol>
                <a:gridCol w="808001">
                  <a:extLst>
                    <a:ext uri="{9D8B030D-6E8A-4147-A177-3AD203B41FA5}">
                      <a16:colId xmlns:a16="http://schemas.microsoft.com/office/drawing/2014/main" val="20005"/>
                    </a:ext>
                  </a:extLst>
                </a:gridCol>
                <a:gridCol w="808001">
                  <a:extLst>
                    <a:ext uri="{9D8B030D-6E8A-4147-A177-3AD203B41FA5}">
                      <a16:colId xmlns:a16="http://schemas.microsoft.com/office/drawing/2014/main" val="20006"/>
                    </a:ext>
                  </a:extLst>
                </a:gridCol>
                <a:gridCol w="869111">
                  <a:extLst>
                    <a:ext uri="{9D8B030D-6E8A-4147-A177-3AD203B41FA5}">
                      <a16:colId xmlns:a16="http://schemas.microsoft.com/office/drawing/2014/main" val="20007"/>
                    </a:ext>
                  </a:extLst>
                </a:gridCol>
                <a:gridCol w="870809">
                  <a:extLst>
                    <a:ext uri="{9D8B030D-6E8A-4147-A177-3AD203B41FA5}">
                      <a16:colId xmlns:a16="http://schemas.microsoft.com/office/drawing/2014/main" val="20008"/>
                    </a:ext>
                  </a:extLst>
                </a:gridCol>
              </a:tblGrid>
              <a:tr h="114308">
                <a:tc rowSpan="3">
                  <a:txBody>
                    <a:bodyPr/>
                    <a:lstStyle/>
                    <a:p>
                      <a:pPr algn="ctr" fontAlgn="ctr"/>
                      <a:r>
                        <a:rPr lang="en-US" sz="600" b="1" i="0" u="none" strike="noStrike" dirty="0">
                          <a:solidFill>
                            <a:srgbClr val="FFFFFF"/>
                          </a:solidFill>
                          <a:effectLst/>
                          <a:latin typeface="Calibri"/>
                        </a:rPr>
                        <a:t>BEST PRACTICES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595B"/>
                    </a:solidFill>
                  </a:tcPr>
                </a:tc>
                <a:tc gridSpan="5">
                  <a:txBody>
                    <a:bodyPr/>
                    <a:lstStyle/>
                    <a:p>
                      <a:pPr algn="ctr" fontAlgn="t"/>
                      <a:r>
                        <a:rPr lang="en-US" sz="700" b="1" i="0" u="none" strike="noStrike">
                          <a:solidFill>
                            <a:srgbClr val="FFFFFF"/>
                          </a:solidFill>
                          <a:effectLst/>
                          <a:latin typeface="Arial"/>
                        </a:rPr>
                        <a:t>PLAN</a:t>
                      </a:r>
                    </a:p>
                  </a:txBody>
                  <a:tcPr marL="5388" marR="5388" marT="5388" marB="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700" b="1" i="0" u="none" strike="noStrike">
                          <a:solidFill>
                            <a:srgbClr val="FFFFFF"/>
                          </a:solidFill>
                          <a:effectLst/>
                          <a:latin typeface="Arial"/>
                        </a:rPr>
                        <a:t>DO</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F41"/>
                    </a:solidFill>
                  </a:tcPr>
                </a:tc>
                <a:tc>
                  <a:txBody>
                    <a:bodyPr/>
                    <a:lstStyle/>
                    <a:p>
                      <a:pPr algn="ctr" fontAlgn="t"/>
                      <a:r>
                        <a:rPr lang="en-US" sz="700" b="1" i="0" u="none" strike="noStrike">
                          <a:solidFill>
                            <a:srgbClr val="FFFFFF"/>
                          </a:solidFill>
                          <a:effectLst/>
                          <a:latin typeface="Arial"/>
                        </a:rPr>
                        <a:t>STUDY</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en-US" sz="700" b="1" i="0" u="none" strike="noStrike">
                          <a:solidFill>
                            <a:srgbClr val="FFFFFF"/>
                          </a:solidFill>
                          <a:effectLst/>
                          <a:latin typeface="Arial"/>
                        </a:rPr>
                        <a:t>ACT</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63F"/>
                    </a:solidFill>
                  </a:tcPr>
                </a:tc>
                <a:extLst>
                  <a:ext uri="{0D108BD9-81ED-4DB2-BD59-A6C34878D82A}">
                    <a16:rowId xmlns:a16="http://schemas.microsoft.com/office/drawing/2014/main" val="10000"/>
                  </a:ext>
                </a:extLst>
              </a:tr>
              <a:tr h="237186">
                <a:tc vMerge="1">
                  <a:txBody>
                    <a:bodyPr/>
                    <a:lstStyle/>
                    <a:p>
                      <a:endParaRPr lang="en-US"/>
                    </a:p>
                  </a:txBody>
                  <a:tcPr/>
                </a:tc>
                <a:tc>
                  <a:txBody>
                    <a:bodyPr/>
                    <a:lstStyle/>
                    <a:p>
                      <a:pPr algn="ctr" fontAlgn="t"/>
                      <a:r>
                        <a:rPr lang="en-US" sz="700" b="1" i="0" u="none" strike="noStrike" dirty="0">
                          <a:solidFill>
                            <a:srgbClr val="FFFFFF"/>
                          </a:solidFill>
                          <a:effectLst/>
                          <a:latin typeface="Arial"/>
                        </a:rPr>
                        <a:t>Aim Statement</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dirty="0">
                          <a:solidFill>
                            <a:srgbClr val="FFFFFF"/>
                          </a:solidFill>
                          <a:effectLst/>
                          <a:latin typeface="Arial"/>
                        </a:rPr>
                        <a:t>Tasks</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a:solidFill>
                            <a:srgbClr val="FFFFFF"/>
                          </a:solidFill>
                          <a:effectLst/>
                          <a:latin typeface="Arial"/>
                        </a:rPr>
                        <a:t>Who</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a:solidFill>
                            <a:srgbClr val="FFFFFF"/>
                          </a:solidFill>
                          <a:effectLst/>
                          <a:latin typeface="Arial"/>
                        </a:rPr>
                        <a:t>When</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a:txBody>
                    <a:bodyPr/>
                    <a:lstStyle/>
                    <a:p>
                      <a:pPr algn="ctr" fontAlgn="t"/>
                      <a:r>
                        <a:rPr lang="en-US" sz="700" b="1" i="0" u="none" strike="noStrike">
                          <a:solidFill>
                            <a:srgbClr val="FFFFFF"/>
                          </a:solidFill>
                          <a:effectLst/>
                          <a:latin typeface="Arial"/>
                        </a:rPr>
                        <a:t>Measures</a:t>
                      </a:r>
                    </a:p>
                  </a:txBody>
                  <a:tcPr marL="5388" marR="5388" marT="5388" marB="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278F"/>
                    </a:solidFill>
                  </a:tcPr>
                </a:tc>
                <a:tc rowSpan="2">
                  <a:txBody>
                    <a:bodyPr/>
                    <a:lstStyle/>
                    <a:p>
                      <a:pPr algn="ctr" fontAlgn="ctr"/>
                      <a:r>
                        <a:rPr lang="en-US" sz="600" b="0" i="1" u="none" strike="noStrike">
                          <a:solidFill>
                            <a:srgbClr val="000000"/>
                          </a:solidFill>
                          <a:effectLst/>
                          <a:latin typeface="Arial"/>
                        </a:rPr>
                        <a:t>What progress has been made? What is happening as you make progress?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D8"/>
                    </a:solidFill>
                  </a:tcPr>
                </a:tc>
                <a:tc rowSpan="2">
                  <a:txBody>
                    <a:bodyPr/>
                    <a:lstStyle/>
                    <a:p>
                      <a:pPr algn="ctr" fontAlgn="ctr"/>
                      <a:r>
                        <a:rPr lang="en-US" sz="600" b="0" i="1" u="none" strike="noStrike">
                          <a:solidFill>
                            <a:srgbClr val="000000"/>
                          </a:solidFill>
                          <a:effectLst/>
                          <a:latin typeface="Arial"/>
                        </a:rPr>
                        <a:t>What do the measures show? What are your observations?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CF2"/>
                    </a:solidFill>
                  </a:tcPr>
                </a:tc>
                <a:tc rowSpan="2">
                  <a:txBody>
                    <a:bodyPr/>
                    <a:lstStyle/>
                    <a:p>
                      <a:pPr algn="ctr" fontAlgn="ctr"/>
                      <a:r>
                        <a:rPr lang="en-US" sz="600" b="0" i="1" u="none" strike="noStrike">
                          <a:solidFill>
                            <a:srgbClr val="000000"/>
                          </a:solidFill>
                          <a:effectLst/>
                          <a:latin typeface="Arial"/>
                        </a:rPr>
                        <a:t>What are your next steps?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8"/>
                    </a:solidFill>
                  </a:tcPr>
                </a:tc>
                <a:extLst>
                  <a:ext uri="{0D108BD9-81ED-4DB2-BD59-A6C34878D82A}">
                    <a16:rowId xmlns:a16="http://schemas.microsoft.com/office/drawing/2014/main" val="10001"/>
                  </a:ext>
                </a:extLst>
              </a:tr>
              <a:tr h="388582">
                <a:tc vMerge="1">
                  <a:txBody>
                    <a:bodyPr/>
                    <a:lstStyle/>
                    <a:p>
                      <a:endParaRPr lang="en-US"/>
                    </a:p>
                  </a:txBody>
                  <a:tcPr/>
                </a:tc>
                <a:tc>
                  <a:txBody>
                    <a:bodyPr/>
                    <a:lstStyle/>
                    <a:p>
                      <a:pPr algn="ctr" fontAlgn="ctr"/>
                      <a:r>
                        <a:rPr lang="en-US" sz="600" b="0" i="1" u="none" strike="noStrike">
                          <a:solidFill>
                            <a:srgbClr val="000000"/>
                          </a:solidFill>
                          <a:effectLst/>
                          <a:latin typeface="Arial"/>
                        </a:rPr>
                        <a:t>What do you want to accomplish? By when? (May be the same as or a subset of Step)</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What tasks need to be accomplished to reach this Aim?</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Who will complete the Tasks?</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Task will be done by what date?</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a:txBody>
                    <a:bodyPr/>
                    <a:lstStyle/>
                    <a:p>
                      <a:pPr algn="ctr" fontAlgn="ctr"/>
                      <a:r>
                        <a:rPr lang="en-US" sz="600" b="0" i="1" u="none" strike="noStrike">
                          <a:solidFill>
                            <a:srgbClr val="000000"/>
                          </a:solidFill>
                          <a:effectLst/>
                          <a:latin typeface="Arial"/>
                        </a:rPr>
                        <a:t>How will you know you have been successful?</a:t>
                      </a:r>
                    </a:p>
                  </a:txBody>
                  <a:tcPr marL="5388" marR="5388" marT="5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BF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64281">
                <a:tc rowSpan="2">
                  <a:txBody>
                    <a:bodyPr/>
                    <a:lstStyle/>
                    <a:p>
                      <a:pPr algn="ctr" fontAlgn="ctr"/>
                      <a:r>
                        <a:rPr lang="en-US" sz="600" b="1" i="0" u="none" strike="noStrike">
                          <a:solidFill>
                            <a:srgbClr val="000000"/>
                          </a:solidFill>
                          <a:effectLst/>
                          <a:latin typeface="Calibri"/>
                        </a:rPr>
                        <a:t>Best Practice 1. Include chlamydia screening as a part of routine clinical preventive care for women 24 years and younger, women &gt;24 who are at risk increased risk , and men at increased risk.</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7465">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9791">
                <a:tc rowSpan="2">
                  <a:txBody>
                    <a:bodyPr/>
                    <a:lstStyle/>
                    <a:p>
                      <a:pPr algn="ctr" fontAlgn="ctr"/>
                      <a:r>
                        <a:rPr lang="en-US" sz="600" b="1" i="0" u="none" strike="noStrike">
                          <a:solidFill>
                            <a:srgbClr val="000000"/>
                          </a:solidFill>
                          <a:effectLst/>
                          <a:latin typeface="Calibri"/>
                        </a:rPr>
                        <a:t>Best Practice 2. Use normalizing and opt-out language to explain chlamydia screening to all women 24 years and younger, women &lt;24 at increased risk, and men at increased risk.</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3163">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77164">
                <a:tc rowSpan="2">
                  <a:txBody>
                    <a:bodyPr/>
                    <a:lstStyle/>
                    <a:p>
                      <a:pPr algn="ctr" fontAlgn="ctr"/>
                      <a:r>
                        <a:rPr lang="en-US" sz="600" b="1" i="0" u="none" strike="noStrike">
                          <a:solidFill>
                            <a:srgbClr val="000000"/>
                          </a:solidFill>
                          <a:effectLst/>
                          <a:latin typeface="Calibri"/>
                        </a:rPr>
                        <a:t>Best Practice 3. Use the least invasive, high quality, recommended laboratory technologies available for chlamydia screening with timely turnaround. </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7465">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00536">
                <a:tc rowSpan="2">
                  <a:txBody>
                    <a:bodyPr/>
                    <a:lstStyle/>
                    <a:p>
                      <a:pPr algn="ctr" fontAlgn="ctr"/>
                      <a:r>
                        <a:rPr lang="en-US" sz="600" b="1" i="0" u="none" strike="noStrike">
                          <a:solidFill>
                            <a:srgbClr val="000000"/>
                          </a:solidFill>
                          <a:effectLst/>
                          <a:latin typeface="Calibri"/>
                        </a:rPr>
                        <a:t>Best Practice 4. Utilize diverse payment options to reduce cost as a barrier for the patient and the facility.</a:t>
                      </a:r>
                    </a:p>
                  </a:txBody>
                  <a:tcPr marL="5388" marR="5388" marT="5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7465">
                <a:tc vMerge="1">
                  <a:txBody>
                    <a:bodyPr/>
                    <a:lstStyle/>
                    <a:p>
                      <a:endParaRPr lang="en-US"/>
                    </a:p>
                  </a:txBody>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a:rPr>
                        <a:t> </a:t>
                      </a:r>
                    </a:p>
                  </a:txBody>
                  <a:tcPr marL="5388" marR="5388" marT="5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004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74637"/>
            <a:ext cx="8229600" cy="1200461"/>
          </a:xfrm>
        </p:spPr>
        <p:txBody>
          <a:bodyPr>
            <a:normAutofit fontScale="90000"/>
          </a:bodyPr>
          <a:lstStyle/>
          <a:p>
            <a:pPr lvl="0"/>
            <a:r>
              <a:rPr lang="en-US" dirty="0" smtClean="0"/>
              <a:t>Breakthrough Series Learning Collaborative Model</a:t>
            </a:r>
            <a:endParaRPr lang="en-US" dirty="0"/>
          </a:p>
        </p:txBody>
      </p:sp>
      <p:sp>
        <p:nvSpPr>
          <p:cNvPr id="618" name="Shape 61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6</a:t>
            </a:fld>
            <a:endParaRPr lang="en-US" sz="1200" b="0" i="0" u="none">
              <a:solidFill>
                <a:srgbClr val="898989"/>
              </a:solidFill>
              <a:latin typeface="Calibri"/>
              <a:ea typeface="Calibri"/>
              <a:cs typeface="Calibri"/>
              <a:sym typeface="Calibri"/>
            </a:endParaRPr>
          </a:p>
        </p:txBody>
      </p:sp>
      <p:grpSp>
        <p:nvGrpSpPr>
          <p:cNvPr id="619" name="Shape 619"/>
          <p:cNvGrpSpPr/>
          <p:nvPr/>
        </p:nvGrpSpPr>
        <p:grpSpPr>
          <a:xfrm>
            <a:off x="271462" y="2057400"/>
            <a:ext cx="8589962" cy="1901507"/>
            <a:chOff x="0" y="704017543"/>
            <a:chExt cx="2147483646" cy="1443466103"/>
          </a:xfrm>
        </p:grpSpPr>
        <p:sp>
          <p:nvSpPr>
            <p:cNvPr id="620" name="Shape 620"/>
            <p:cNvSpPr txBox="1"/>
            <p:nvPr/>
          </p:nvSpPr>
          <p:spPr>
            <a:xfrm>
              <a:off x="0" y="1626881572"/>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1</a:t>
              </a:r>
            </a:p>
          </p:txBody>
        </p:sp>
        <p:sp>
          <p:nvSpPr>
            <p:cNvPr id="621" name="Shape 621"/>
            <p:cNvSpPr txBox="1"/>
            <p:nvPr/>
          </p:nvSpPr>
          <p:spPr>
            <a:xfrm>
              <a:off x="552448189" y="1626881572"/>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2</a:t>
              </a:r>
            </a:p>
          </p:txBody>
        </p:sp>
        <p:sp>
          <p:nvSpPr>
            <p:cNvPr id="622" name="Shape 622"/>
            <p:cNvSpPr txBox="1"/>
            <p:nvPr/>
          </p:nvSpPr>
          <p:spPr>
            <a:xfrm>
              <a:off x="1090609167" y="1626881572"/>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3</a:t>
              </a:r>
            </a:p>
          </p:txBody>
        </p:sp>
        <p:sp>
          <p:nvSpPr>
            <p:cNvPr id="623" name="Shape 623"/>
            <p:cNvSpPr txBox="1"/>
            <p:nvPr/>
          </p:nvSpPr>
          <p:spPr>
            <a:xfrm>
              <a:off x="1941903085" y="1657008672"/>
              <a:ext cx="205580561" cy="462757424"/>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Holding onto Gains</a:t>
              </a:r>
            </a:p>
          </p:txBody>
        </p:sp>
        <p:sp>
          <p:nvSpPr>
            <p:cNvPr id="624" name="Shape 624"/>
            <p:cNvSpPr txBox="1"/>
            <p:nvPr/>
          </p:nvSpPr>
          <p:spPr>
            <a:xfrm>
              <a:off x="270667837" y="1626881572"/>
              <a:ext cx="218280527" cy="516986453"/>
            </a:xfrm>
            <a:prstGeom prst="rect">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dirty="0">
                  <a:solidFill>
                    <a:schemeClr val="dk1"/>
                  </a:solidFill>
                  <a:latin typeface="Segoe UI Light" panose="020B0502040204020203" pitchFamily="34" charset="0"/>
                  <a:ea typeface="Calibri"/>
                  <a:cs typeface="Calibri"/>
                  <a:sym typeface="Calibri"/>
                </a:rPr>
                <a:t>Action Period 1</a:t>
              </a:r>
            </a:p>
          </p:txBody>
        </p:sp>
        <p:sp>
          <p:nvSpPr>
            <p:cNvPr id="625" name="Shape 625"/>
            <p:cNvSpPr txBox="1"/>
            <p:nvPr/>
          </p:nvSpPr>
          <p:spPr>
            <a:xfrm>
              <a:off x="811209783" y="1626881572"/>
              <a:ext cx="218280527" cy="516986453"/>
            </a:xfrm>
            <a:prstGeom prst="rect">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Segoe UI Light" panose="020B0502040204020203" pitchFamily="34" charset="0"/>
                  <a:ea typeface="Calibri"/>
                  <a:cs typeface="Calibri"/>
                  <a:sym typeface="Calibri"/>
                </a:rPr>
                <a:t>Action Period 2</a:t>
              </a:r>
            </a:p>
          </p:txBody>
        </p:sp>
        <p:sp>
          <p:nvSpPr>
            <p:cNvPr id="626" name="Shape 626"/>
            <p:cNvSpPr txBox="1"/>
            <p:nvPr/>
          </p:nvSpPr>
          <p:spPr>
            <a:xfrm>
              <a:off x="1346989541" y="1630496449"/>
              <a:ext cx="218280527" cy="516987197"/>
            </a:xfrm>
            <a:prstGeom prst="rect">
              <a:avLst/>
            </a:prstGeom>
            <a:solidFill>
              <a:schemeClr val="lt1"/>
            </a:solidFill>
            <a:ln w="254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0" u="none">
                  <a:solidFill>
                    <a:schemeClr val="dk1"/>
                  </a:solidFill>
                  <a:latin typeface="Segoe UI Light" panose="020B0502040204020203" pitchFamily="34" charset="0"/>
                  <a:ea typeface="Calibri"/>
                  <a:cs typeface="Calibri"/>
                  <a:sym typeface="Calibri"/>
                </a:rPr>
                <a:t>Action Period 3</a:t>
              </a:r>
            </a:p>
          </p:txBody>
        </p:sp>
        <p:pic>
          <p:nvPicPr>
            <p:cNvPr id="627" name="Shape 627"/>
            <p:cNvPicPr preferRelativeResize="0"/>
            <p:nvPr/>
          </p:nvPicPr>
          <p:blipFill rotWithShape="1">
            <a:blip r:embed="rId3">
              <a:alphaModFix/>
            </a:blip>
            <a:srcRect/>
            <a:stretch/>
          </p:blipFill>
          <p:spPr>
            <a:xfrm>
              <a:off x="198833589" y="717900171"/>
              <a:ext cx="362710799" cy="860728815"/>
            </a:xfrm>
            <a:prstGeom prst="rect">
              <a:avLst/>
            </a:prstGeom>
            <a:noFill/>
            <a:ln>
              <a:noFill/>
            </a:ln>
          </p:spPr>
        </p:pic>
        <p:pic>
          <p:nvPicPr>
            <p:cNvPr id="628" name="Shape 628"/>
            <p:cNvPicPr preferRelativeResize="0"/>
            <p:nvPr/>
          </p:nvPicPr>
          <p:blipFill rotWithShape="1">
            <a:blip r:embed="rId4">
              <a:alphaModFix/>
            </a:blip>
            <a:srcRect/>
            <a:stretch/>
          </p:blipFill>
          <p:spPr>
            <a:xfrm>
              <a:off x="735279769" y="704017543"/>
              <a:ext cx="362710799" cy="860728815"/>
            </a:xfrm>
            <a:prstGeom prst="rect">
              <a:avLst/>
            </a:prstGeom>
            <a:noFill/>
            <a:ln>
              <a:noFill/>
            </a:ln>
          </p:spPr>
        </p:pic>
        <p:pic>
          <p:nvPicPr>
            <p:cNvPr id="629" name="Shape 629"/>
            <p:cNvPicPr preferRelativeResize="0"/>
            <p:nvPr/>
          </p:nvPicPr>
          <p:blipFill rotWithShape="1">
            <a:blip r:embed="rId5">
              <a:alphaModFix/>
            </a:blip>
            <a:srcRect/>
            <a:stretch/>
          </p:blipFill>
          <p:spPr>
            <a:xfrm>
              <a:off x="1274774222" y="704017543"/>
              <a:ext cx="362710799" cy="860728815"/>
            </a:xfrm>
            <a:prstGeom prst="rect">
              <a:avLst/>
            </a:prstGeom>
            <a:noFill/>
            <a:ln>
              <a:noFill/>
            </a:ln>
          </p:spPr>
        </p:pic>
        <p:cxnSp>
          <p:nvCxnSpPr>
            <p:cNvPr id="630" name="Shape 630"/>
            <p:cNvCxnSpPr/>
            <p:nvPr/>
          </p:nvCxnSpPr>
          <p:spPr>
            <a:xfrm>
              <a:off x="209549301" y="1885977157"/>
              <a:ext cx="61118549" cy="0"/>
            </a:xfrm>
            <a:prstGeom prst="straightConnector1">
              <a:avLst/>
            </a:prstGeom>
            <a:noFill/>
            <a:ln w="9525" cap="flat" cmpd="sng">
              <a:solidFill>
                <a:srgbClr val="000000"/>
              </a:solidFill>
              <a:prstDash val="solid"/>
              <a:miter/>
              <a:headEnd type="none" w="med" len="med"/>
              <a:tailEnd type="none" w="med" len="med"/>
            </a:ln>
          </p:spPr>
        </p:cxnSp>
        <p:cxnSp>
          <p:nvCxnSpPr>
            <p:cNvPr id="631" name="Shape 631"/>
            <p:cNvCxnSpPr/>
            <p:nvPr/>
          </p:nvCxnSpPr>
          <p:spPr>
            <a:xfrm>
              <a:off x="761997475" y="1885977157"/>
              <a:ext cx="49212335" cy="0"/>
            </a:xfrm>
            <a:prstGeom prst="straightConnector1">
              <a:avLst/>
            </a:prstGeom>
            <a:noFill/>
            <a:ln w="9525" cap="flat" cmpd="sng">
              <a:solidFill>
                <a:srgbClr val="000000"/>
              </a:solidFill>
              <a:prstDash val="solid"/>
              <a:miter/>
              <a:headEnd type="none" w="med" len="med"/>
              <a:tailEnd type="none" w="med" len="med"/>
            </a:ln>
          </p:spPr>
        </p:cxnSp>
        <p:cxnSp>
          <p:nvCxnSpPr>
            <p:cNvPr id="632" name="Shape 632"/>
            <p:cNvCxnSpPr/>
            <p:nvPr/>
          </p:nvCxnSpPr>
          <p:spPr>
            <a:xfrm>
              <a:off x="1300158453" y="1885977157"/>
              <a:ext cx="46831093" cy="2410194"/>
            </a:xfrm>
            <a:prstGeom prst="straightConnector1">
              <a:avLst/>
            </a:prstGeom>
            <a:noFill/>
            <a:ln w="9525" cap="flat" cmpd="sng">
              <a:solidFill>
                <a:srgbClr val="000000"/>
              </a:solidFill>
              <a:prstDash val="solid"/>
              <a:miter/>
              <a:headEnd type="none" w="med" len="med"/>
              <a:tailEnd type="none" w="med" len="med"/>
            </a:ln>
          </p:spPr>
        </p:cxnSp>
        <p:cxnSp>
          <p:nvCxnSpPr>
            <p:cNvPr id="633" name="Shape 633"/>
            <p:cNvCxnSpPr/>
            <p:nvPr/>
          </p:nvCxnSpPr>
          <p:spPr>
            <a:xfrm>
              <a:off x="1565270010" y="1888387203"/>
              <a:ext cx="376632996" cy="0"/>
            </a:xfrm>
            <a:prstGeom prst="straightConnector1">
              <a:avLst/>
            </a:prstGeom>
            <a:noFill/>
            <a:ln w="9525" cap="flat" cmpd="sng">
              <a:solidFill>
                <a:srgbClr val="000000"/>
              </a:solidFill>
              <a:prstDash val="solid"/>
              <a:miter/>
              <a:headEnd type="none" w="med" len="med"/>
              <a:tailEnd type="stealth" w="lg" len="lg"/>
            </a:ln>
          </p:spPr>
        </p:cxnSp>
        <p:cxnSp>
          <p:nvCxnSpPr>
            <p:cNvPr id="634" name="Shape 634"/>
            <p:cNvCxnSpPr/>
            <p:nvPr/>
          </p:nvCxnSpPr>
          <p:spPr>
            <a:xfrm>
              <a:off x="104774658" y="1108689637"/>
              <a:ext cx="0" cy="518191908"/>
            </a:xfrm>
            <a:prstGeom prst="straightConnector1">
              <a:avLst/>
            </a:prstGeom>
            <a:noFill/>
            <a:ln w="9525" cap="flat" cmpd="sng">
              <a:solidFill>
                <a:srgbClr val="000000"/>
              </a:solidFill>
              <a:prstDash val="solid"/>
              <a:miter/>
              <a:headEnd type="none" w="med" len="med"/>
              <a:tailEnd type="stealth" w="lg" len="lg"/>
            </a:ln>
          </p:spPr>
        </p:cxnSp>
        <p:sp>
          <p:nvSpPr>
            <p:cNvPr id="635" name="Shape 635"/>
            <p:cNvSpPr txBox="1"/>
            <p:nvPr/>
          </p:nvSpPr>
          <p:spPr>
            <a:xfrm>
              <a:off x="0" y="850798883"/>
              <a:ext cx="209549294" cy="51698645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In-person Learning Session</a:t>
              </a:r>
            </a:p>
          </p:txBody>
        </p:sp>
        <p:sp>
          <p:nvSpPr>
            <p:cNvPr id="636" name="Shape 636"/>
            <p:cNvSpPr txBox="1"/>
            <p:nvPr/>
          </p:nvSpPr>
          <p:spPr>
            <a:xfrm>
              <a:off x="1657344664" y="1630496449"/>
              <a:ext cx="202008575" cy="516987197"/>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0" i="0" u="none">
                  <a:solidFill>
                    <a:srgbClr val="FFFFFF"/>
                  </a:solidFill>
                  <a:latin typeface="Segoe UI Light" panose="020B0502040204020203" pitchFamily="34" charset="0"/>
                  <a:ea typeface="Calibri"/>
                  <a:cs typeface="Calibri"/>
                  <a:sym typeface="Calibri"/>
                </a:rPr>
                <a:t>Virtual Learning Session 4</a:t>
              </a:r>
            </a:p>
          </p:txBody>
        </p:sp>
        <p:cxnSp>
          <p:nvCxnSpPr>
            <p:cNvPr id="637" name="Shape 637"/>
            <p:cNvCxnSpPr/>
            <p:nvPr/>
          </p:nvCxnSpPr>
          <p:spPr>
            <a:xfrm>
              <a:off x="491329590" y="1887182562"/>
              <a:ext cx="61118549" cy="0"/>
            </a:xfrm>
            <a:prstGeom prst="straightConnector1">
              <a:avLst/>
            </a:prstGeom>
            <a:noFill/>
            <a:ln w="9525" cap="flat" cmpd="sng">
              <a:solidFill>
                <a:srgbClr val="000000"/>
              </a:solidFill>
              <a:prstDash val="solid"/>
              <a:miter/>
              <a:headEnd type="none" w="med" len="med"/>
              <a:tailEnd type="none" w="med" len="med"/>
            </a:ln>
          </p:spPr>
        </p:cxnSp>
        <p:cxnSp>
          <p:nvCxnSpPr>
            <p:cNvPr id="638" name="Shape 638"/>
            <p:cNvCxnSpPr/>
            <p:nvPr/>
          </p:nvCxnSpPr>
          <p:spPr>
            <a:xfrm>
              <a:off x="1029490379" y="1887182562"/>
              <a:ext cx="61118549" cy="0"/>
            </a:xfrm>
            <a:prstGeom prst="straightConnector1">
              <a:avLst/>
            </a:prstGeom>
            <a:noFill/>
            <a:ln w="9525" cap="flat" cmpd="sng">
              <a:solidFill>
                <a:srgbClr val="000000"/>
              </a:solidFill>
              <a:prstDash val="solid"/>
              <a:miter/>
              <a:headEnd type="none" w="med" len="med"/>
              <a:tailEnd type="none" w="med" len="med"/>
            </a:ln>
          </p:spPr>
        </p:cxnSp>
      </p:grpSp>
      <p:grpSp>
        <p:nvGrpSpPr>
          <p:cNvPr id="4" name="Group 3"/>
          <p:cNvGrpSpPr/>
          <p:nvPr/>
        </p:nvGrpSpPr>
        <p:grpSpPr>
          <a:xfrm>
            <a:off x="442350" y="4554733"/>
            <a:ext cx="6552216" cy="838395"/>
            <a:chOff x="442350" y="5316537"/>
            <a:chExt cx="6552216" cy="838395"/>
          </a:xfrm>
        </p:grpSpPr>
        <p:sp>
          <p:nvSpPr>
            <p:cNvPr id="641" name="Shape 641"/>
            <p:cNvSpPr txBox="1"/>
            <p:nvPr/>
          </p:nvSpPr>
          <p:spPr>
            <a:xfrm>
              <a:off x="442350" y="5316537"/>
              <a:ext cx="2075297" cy="823912"/>
            </a:xfrm>
            <a:prstGeom prst="homePlate">
              <a:avLst/>
            </a:prstGeom>
            <a:solidFill>
              <a:schemeClr val="accent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dirty="0" smtClean="0">
                  <a:solidFill>
                    <a:srgbClr val="FFFFFF"/>
                  </a:solidFill>
                  <a:latin typeface="Segoe UI Light" panose="020B0502040204020203" pitchFamily="34" charset="0"/>
                  <a:ea typeface="Calibri"/>
                  <a:cs typeface="Calibri"/>
                  <a:sym typeface="Calibri"/>
                </a:rPr>
                <a:t>Sept. 18, 2018</a:t>
              </a:r>
              <a:endParaRPr lang="en-US" sz="1800" b="0" i="0" u="none" dirty="0">
                <a:solidFill>
                  <a:srgbClr val="FFFFFF"/>
                </a:solidFill>
                <a:latin typeface="Segoe UI Light" panose="020B0502040204020203" pitchFamily="34" charset="0"/>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b="0" i="0" u="none" dirty="0">
                  <a:solidFill>
                    <a:srgbClr val="FFFFFF"/>
                  </a:solidFill>
                  <a:latin typeface="Segoe UI Light" panose="020B0502040204020203" pitchFamily="34" charset="0"/>
                  <a:ea typeface="Calibri"/>
                  <a:cs typeface="Calibri"/>
                  <a:sym typeface="Calibri"/>
                </a:rPr>
                <a:t>In-person launch</a:t>
              </a:r>
            </a:p>
          </p:txBody>
        </p:sp>
        <p:sp>
          <p:nvSpPr>
            <p:cNvPr id="30" name="Shape 641"/>
            <p:cNvSpPr txBox="1"/>
            <p:nvPr/>
          </p:nvSpPr>
          <p:spPr>
            <a:xfrm>
              <a:off x="2209799" y="5331020"/>
              <a:ext cx="4784767" cy="823912"/>
            </a:xfrm>
            <a:prstGeom prst="chevron">
              <a:avLst/>
            </a:prstGeom>
            <a:solidFill>
              <a:schemeClr val="accent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800" b="0" i="0" u="none" dirty="0" smtClean="0">
                  <a:solidFill>
                    <a:srgbClr val="FFFFFF"/>
                  </a:solidFill>
                  <a:latin typeface="Segoe UI Light" panose="020B0502040204020203" pitchFamily="34" charset="0"/>
                  <a:ea typeface="Calibri"/>
                  <a:cs typeface="Calibri"/>
                  <a:sym typeface="Calibri"/>
                </a:rPr>
                <a:t>Oct-Mar</a:t>
              </a:r>
              <a:endParaRPr lang="en-US" sz="1800" b="0" i="0" u="none" dirty="0">
                <a:solidFill>
                  <a:srgbClr val="FFFFFF"/>
                </a:solidFill>
                <a:latin typeface="Segoe UI Light" panose="020B0502040204020203" pitchFamily="34" charset="0"/>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800" dirty="0" smtClean="0">
                  <a:solidFill>
                    <a:srgbClr val="FFFFFF"/>
                  </a:solidFill>
                  <a:latin typeface="Segoe UI Light" panose="020B0502040204020203" pitchFamily="34" charset="0"/>
                  <a:ea typeface="Calibri"/>
                  <a:cs typeface="Calibri"/>
                  <a:sym typeface="Calibri"/>
                </a:rPr>
                <a:t>Online sessions</a:t>
              </a:r>
              <a:endParaRPr lang="en-US" sz="1800" b="0" i="0" u="none" dirty="0">
                <a:solidFill>
                  <a:srgbClr val="FFFFFF"/>
                </a:solidFill>
                <a:latin typeface="Segoe UI Light" panose="020B0502040204020203" pitchFamily="34" charset="0"/>
                <a:ea typeface="Calibri"/>
                <a:cs typeface="Calibri"/>
                <a:sym typeface="Calibri"/>
              </a:endParaRPr>
            </a:p>
          </p:txBody>
        </p:sp>
      </p:grpSp>
      <p:sp>
        <p:nvSpPr>
          <p:cNvPr id="5" name="Slide Number Placeholder 4"/>
          <p:cNvSpPr>
            <a:spLocks noGrp="1"/>
          </p:cNvSpPr>
          <p:nvPr>
            <p:ph type="sldNum" sz="quarter" idx="12"/>
          </p:nvPr>
        </p:nvSpPr>
        <p:spPr/>
        <p:txBody>
          <a:bodyPr/>
          <a:lstStyle/>
          <a:p>
            <a:fld id="{3957698E-C657-43EE-8AAE-648C42A36E86}" type="slidenum">
              <a:rPr lang="en-US" smtClean="0"/>
              <a:t>6</a:t>
            </a:fld>
            <a:endParaRPr lang="en-US"/>
          </a:p>
        </p:txBody>
      </p:sp>
    </p:spTree>
    <p:extLst>
      <p:ext uri="{BB962C8B-B14F-4D97-AF65-F5344CB8AC3E}">
        <p14:creationId xmlns:p14="http://schemas.microsoft.com/office/powerpoint/2010/main" val="15652581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p:txBody>
          <a:bodyPr/>
          <a:lstStyle/>
          <a:p>
            <a:pPr lvl="0"/>
            <a:r>
              <a:rPr lang="en-US" smtClean="0">
                <a:sym typeface="Calibri"/>
              </a:rPr>
              <a:t> Between Now and Then</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60</a:t>
            </a:fld>
            <a:endParaRPr lang="en-US"/>
          </a:p>
        </p:txBody>
      </p:sp>
      <p:sp>
        <p:nvSpPr>
          <p:cNvPr id="665" name="Shape 665"/>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60</a:t>
            </a:fld>
            <a:endParaRPr lang="en-US" sz="1200" b="0" i="0" u="none">
              <a:solidFill>
                <a:srgbClr val="898989"/>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09600" y="1219201"/>
            <a:ext cx="7620000" cy="4670575"/>
          </a:xfrm>
          <a:prstGeom prst="rect">
            <a:avLst/>
          </a:prstGeom>
        </p:spPr>
      </p:pic>
    </p:spTree>
    <p:extLst>
      <p:ext uri="{BB962C8B-B14F-4D97-AF65-F5344CB8AC3E}">
        <p14:creationId xmlns:p14="http://schemas.microsoft.com/office/powerpoint/2010/main" val="25786793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p:txBody>
          <a:bodyPr/>
          <a:lstStyle/>
          <a:p>
            <a:pPr lvl="0"/>
            <a:r>
              <a:rPr lang="en-US" smtClean="0">
                <a:sym typeface="Calibri"/>
              </a:rPr>
              <a:t>QI e-Learning Course</a:t>
            </a:r>
            <a:endParaRPr lang="en-US" dirty="0">
              <a:sym typeface="Calibri"/>
            </a:endParaRPr>
          </a:p>
        </p:txBody>
      </p:sp>
      <p:sp>
        <p:nvSpPr>
          <p:cNvPr id="672" name="Shape 672"/>
          <p:cNvSpPr txBox="1">
            <a:spLocks noGrp="1"/>
          </p:cNvSpPr>
          <p:nvPr>
            <p:ph idx="1"/>
          </p:nvPr>
        </p:nvSpPr>
        <p:spPr/>
        <p:txBody>
          <a:bodyPr/>
          <a:lstStyle/>
          <a:p>
            <a:pPr lvl="0"/>
            <a:r>
              <a:rPr lang="en-US" smtClean="0">
                <a:sym typeface="Calibri"/>
              </a:rPr>
              <a:t>Introduction to QI for Family Planning</a:t>
            </a:r>
          </a:p>
          <a:p>
            <a:pPr lvl="0"/>
            <a:r>
              <a:rPr lang="en-US" smtClean="0">
                <a:sym typeface="Calibri"/>
              </a:rPr>
              <a:t>QI Methodologies: </a:t>
            </a:r>
            <a:br>
              <a:rPr lang="en-US" smtClean="0">
                <a:sym typeface="Calibri"/>
              </a:rPr>
            </a:br>
            <a:r>
              <a:rPr lang="en-US" smtClean="0">
                <a:sym typeface="Calibri"/>
              </a:rPr>
              <a:t>Using the Model </a:t>
            </a:r>
            <a:br>
              <a:rPr lang="en-US" smtClean="0">
                <a:sym typeface="Calibri"/>
              </a:rPr>
            </a:br>
            <a:r>
              <a:rPr lang="en-US" smtClean="0">
                <a:sym typeface="Calibri"/>
              </a:rPr>
              <a:t>for Improvement</a:t>
            </a:r>
          </a:p>
          <a:p>
            <a:pPr lvl="0"/>
            <a:r>
              <a:rPr lang="en-US" smtClean="0">
                <a:sym typeface="Calibri"/>
              </a:rPr>
              <a:t>Data-Driven QI</a:t>
            </a:r>
          </a:p>
          <a:p>
            <a:pPr lvl="0"/>
            <a:r>
              <a:rPr lang="en-US" smtClean="0">
                <a:sym typeface="Calibri"/>
              </a:rPr>
              <a:t>Implementing </a:t>
            </a:r>
            <a:br>
              <a:rPr lang="en-US" smtClean="0">
                <a:sym typeface="Calibri"/>
              </a:rPr>
            </a:br>
            <a:r>
              <a:rPr lang="en-US" smtClean="0">
                <a:sym typeface="Calibri"/>
              </a:rPr>
              <a:t>Sustainable QI</a:t>
            </a:r>
          </a:p>
          <a:p>
            <a:pPr lvl="0"/>
            <a:r>
              <a:rPr lang="en-US" smtClean="0">
                <a:sym typeface="Calibri"/>
              </a:rPr>
              <a:t>Building a Culture </a:t>
            </a:r>
            <a:br>
              <a:rPr lang="en-US" smtClean="0">
                <a:sym typeface="Calibri"/>
              </a:rPr>
            </a:br>
            <a:r>
              <a:rPr lang="en-US" smtClean="0">
                <a:sym typeface="Calibri"/>
              </a:rPr>
              <a:t>of Quality for Family Planning</a:t>
            </a:r>
            <a:endParaRPr lang="en-US"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61</a:t>
            </a:fld>
            <a:endParaRPr lang="en-US"/>
          </a:p>
        </p:txBody>
      </p:sp>
      <p:sp>
        <p:nvSpPr>
          <p:cNvPr id="673" name="Shape 673"/>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61</a:t>
            </a:fld>
            <a:endParaRPr lang="en-US" sz="1200" b="0" i="0" u="none">
              <a:solidFill>
                <a:srgbClr val="898989"/>
              </a:solidFill>
              <a:latin typeface="Calibri"/>
              <a:ea typeface="Calibri"/>
              <a:cs typeface="Calibri"/>
              <a:sym typeface="Calibri"/>
            </a:endParaRPr>
          </a:p>
        </p:txBody>
      </p:sp>
      <p:pic>
        <p:nvPicPr>
          <p:cNvPr id="674" name="Shape 674"/>
          <p:cNvPicPr preferRelativeResize="0"/>
          <p:nvPr/>
        </p:nvPicPr>
        <p:blipFill rotWithShape="1">
          <a:blip r:embed="rId3">
            <a:alphaModFix/>
          </a:blip>
          <a:srcRect/>
          <a:stretch/>
        </p:blipFill>
        <p:spPr>
          <a:xfrm>
            <a:off x="4168095" y="2019301"/>
            <a:ext cx="4551362" cy="3124199"/>
          </a:xfrm>
          <a:prstGeom prst="rect">
            <a:avLst/>
          </a:prstGeom>
          <a:noFill/>
          <a:ln>
            <a:noFill/>
          </a:ln>
        </p:spPr>
      </p:pic>
    </p:spTree>
    <p:extLst>
      <p:ext uri="{BB962C8B-B14F-4D97-AF65-F5344CB8AC3E}">
        <p14:creationId xmlns:p14="http://schemas.microsoft.com/office/powerpoint/2010/main" val="3508416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p:txBody>
          <a:bodyPr/>
          <a:lstStyle/>
          <a:p>
            <a:pPr lvl="0"/>
            <a:r>
              <a:rPr lang="en-US" smtClean="0">
                <a:sym typeface="Calibri"/>
              </a:rPr>
              <a:t>Reflection</a:t>
            </a:r>
            <a:endParaRPr lang="en-US" dirty="0">
              <a:sym typeface="Calibri"/>
            </a:endParaRPr>
          </a:p>
        </p:txBody>
      </p:sp>
      <p:sp>
        <p:nvSpPr>
          <p:cNvPr id="681" name="Shape 681"/>
          <p:cNvSpPr txBox="1">
            <a:spLocks noGrp="1"/>
          </p:cNvSpPr>
          <p:nvPr>
            <p:ph idx="1"/>
          </p:nvPr>
        </p:nvSpPr>
        <p:spPr/>
        <p:txBody>
          <a:bodyPr anchor="ctr">
            <a:normAutofit/>
          </a:bodyPr>
          <a:lstStyle/>
          <a:p>
            <a:pPr marL="0" lvl="0" indent="0">
              <a:buNone/>
            </a:pPr>
            <a:r>
              <a:rPr lang="en-US" sz="4000" dirty="0" smtClean="0">
                <a:sym typeface="Calibri"/>
              </a:rPr>
              <a:t>What is the first thing you’ll do when you return to your workplace?</a:t>
            </a:r>
            <a:endParaRPr lang="en-US" sz="4000" dirty="0">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pPr/>
              <a:t>62</a:t>
            </a:fld>
            <a:endParaRPr lang="en-US"/>
          </a:p>
        </p:txBody>
      </p:sp>
      <p:sp>
        <p:nvSpPr>
          <p:cNvPr id="682" name="Shape 682"/>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62</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631445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5" name="Title 4"/>
          <p:cNvSpPr>
            <a:spLocks noGrp="1"/>
          </p:cNvSpPr>
          <p:nvPr>
            <p:ph type="title"/>
          </p:nvPr>
        </p:nvSpPr>
        <p:spPr>
          <a:xfrm>
            <a:off x="457200" y="689769"/>
            <a:ext cx="3886200" cy="4857749"/>
          </a:xfrm>
        </p:spPr>
        <p:txBody>
          <a:bodyPr>
            <a:normAutofit/>
          </a:bodyPr>
          <a:lstStyle/>
          <a:p>
            <a:pPr lvl="0"/>
            <a:r>
              <a:rPr lang="en-US" dirty="0">
                <a:sym typeface="Calibri"/>
              </a:rPr>
              <a:t>Please complete the evaluation before you leave!</a:t>
            </a:r>
            <a:br>
              <a:rPr lang="en-US" dirty="0">
                <a:sym typeface="Calibri"/>
              </a:rPr>
            </a:br>
            <a:endParaRPr lang="en-US" dirty="0"/>
          </a:p>
        </p:txBody>
      </p:sp>
      <p:sp>
        <p:nvSpPr>
          <p:cNvPr id="2" name="Slide Number Placeholder 1"/>
          <p:cNvSpPr>
            <a:spLocks noGrp="1"/>
          </p:cNvSpPr>
          <p:nvPr>
            <p:ph type="sldNum" sz="quarter" idx="12"/>
          </p:nvPr>
        </p:nvSpPr>
        <p:spPr/>
        <p:txBody>
          <a:bodyPr/>
          <a:lstStyle/>
          <a:p>
            <a:fld id="{3957698E-C657-43EE-8AAE-648C42A36E86}" type="slidenum">
              <a:rPr lang="en-US" smtClean="0"/>
              <a:pPr/>
              <a:t>63</a:t>
            </a:fld>
            <a:endParaRPr lang="en-US"/>
          </a:p>
        </p:txBody>
      </p:sp>
      <p:sp>
        <p:nvSpPr>
          <p:cNvPr id="688" name="Shape 688"/>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63</a:t>
            </a:fld>
            <a:endParaRPr lang="en-US" sz="1200" b="0" i="0" u="none">
              <a:solidFill>
                <a:srgbClr val="898989"/>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4724400" y="689769"/>
            <a:ext cx="3667125" cy="4857750"/>
          </a:xfrm>
          <a:prstGeom prst="rect">
            <a:avLst/>
          </a:prstGeom>
          <a:ln>
            <a:solidFill>
              <a:schemeClr val="bg1">
                <a:lumMod val="85000"/>
              </a:schemeClr>
            </a:solidFill>
          </a:ln>
        </p:spPr>
      </p:pic>
    </p:spTree>
    <p:extLst>
      <p:ext uri="{BB962C8B-B14F-4D97-AF65-F5344CB8AC3E}">
        <p14:creationId xmlns:p14="http://schemas.microsoft.com/office/powerpoint/2010/main" val="19577011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6" name="Shape 696"/>
          <p:cNvSpPr txBox="1">
            <a:spLocks noGrp="1"/>
          </p:cNvSpPr>
          <p:nvPr>
            <p:ph type="body" idx="1"/>
          </p:nvPr>
        </p:nvSpPr>
        <p:spPr>
          <a:xfrm>
            <a:off x="457200" y="762000"/>
            <a:ext cx="8229600" cy="53641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b="1" i="0" u="none" dirty="0" smtClean="0">
                <a:solidFill>
                  <a:schemeClr val="dk2"/>
                </a:solidFill>
                <a:latin typeface="Segoe Condensed" panose="020B0606040200020203" pitchFamily="34" charset="0"/>
                <a:sym typeface="Calibri"/>
              </a:rPr>
              <a:t>Katie DeAngelis, MPH</a:t>
            </a:r>
            <a:endParaRPr lang="en-US" sz="3200" b="1" i="0" u="none" dirty="0">
              <a:solidFill>
                <a:schemeClr val="dk2"/>
              </a:solidFill>
              <a:latin typeface="Segoe Condensed" panose="020B0606040200020203" pitchFamily="34" charset="0"/>
              <a:sym typeface="Calibri"/>
            </a:endParaRPr>
          </a:p>
          <a:p>
            <a:pPr marL="0" marR="0" lvl="0" indent="0" algn="l" rtl="0">
              <a:lnSpc>
                <a:spcPct val="100000"/>
              </a:lnSpc>
              <a:spcBef>
                <a:spcPts val="560"/>
              </a:spcBef>
              <a:spcAft>
                <a:spcPts val="0"/>
              </a:spcAft>
              <a:buClr>
                <a:schemeClr val="dk2"/>
              </a:buClr>
              <a:buSzPct val="25000"/>
              <a:buFont typeface="Arial"/>
              <a:buNone/>
            </a:pPr>
            <a:r>
              <a:rPr lang="en-US" sz="3200" dirty="0">
                <a:solidFill>
                  <a:schemeClr val="hlink"/>
                </a:solidFill>
                <a:latin typeface="Segoe Condensed" panose="020B0606040200020203" pitchFamily="34" charset="0"/>
                <a:sym typeface="Calibri"/>
              </a:rPr>
              <a:t>k</a:t>
            </a:r>
            <a:r>
              <a:rPr lang="en-US" sz="3200" dirty="0" smtClean="0">
                <a:solidFill>
                  <a:schemeClr val="hlink"/>
                </a:solidFill>
                <a:latin typeface="Segoe Condensed" panose="020B0606040200020203" pitchFamily="34" charset="0"/>
                <a:sym typeface="Calibri"/>
              </a:rPr>
              <a:t>atie_deangelis</a:t>
            </a:r>
            <a:r>
              <a:rPr lang="en-US" sz="3200" i="0" dirty="0" smtClean="0">
                <a:solidFill>
                  <a:schemeClr val="hlink"/>
                </a:solidFill>
                <a:latin typeface="Segoe Condensed" panose="020B0606040200020203" pitchFamily="34" charset="0"/>
                <a:sym typeface="Calibri"/>
              </a:rPr>
              <a:t>@jsi.com</a:t>
            </a:r>
            <a:r>
              <a:rPr lang="en-US" sz="3200" b="1" i="0" u="none" dirty="0" smtClean="0">
                <a:solidFill>
                  <a:schemeClr val="dk2"/>
                </a:solidFill>
                <a:latin typeface="Segoe Condensed" panose="020B0606040200020203" pitchFamily="34" charset="0"/>
                <a:sym typeface="Calibri"/>
              </a:rPr>
              <a:t> </a:t>
            </a:r>
            <a:endParaRPr lang="en-US" sz="3200" b="1" i="0" u="none" dirty="0">
              <a:solidFill>
                <a:schemeClr val="dk2"/>
              </a:solidFill>
              <a:latin typeface="Segoe Condensed" panose="020B0606040200020203" pitchFamily="34" charset="0"/>
              <a:sym typeface="Calibri"/>
            </a:endParaRPr>
          </a:p>
          <a:p>
            <a:pPr marL="0" marR="0" lvl="0" indent="0" algn="l" rtl="0">
              <a:lnSpc>
                <a:spcPct val="100000"/>
              </a:lnSpc>
              <a:spcBef>
                <a:spcPts val="560"/>
              </a:spcBef>
              <a:spcAft>
                <a:spcPts val="0"/>
              </a:spcAft>
              <a:buClr>
                <a:schemeClr val="dk2"/>
              </a:buClr>
              <a:buSzPct val="25000"/>
              <a:buFont typeface="Arial"/>
              <a:buNone/>
            </a:pPr>
            <a:endParaRPr sz="3200" b="1" i="0" u="none" dirty="0">
              <a:solidFill>
                <a:schemeClr val="dk2"/>
              </a:solidFill>
              <a:latin typeface="Segoe Condensed" panose="020B0606040200020203" pitchFamily="34" charset="0"/>
              <a:sym typeface="Calibri"/>
            </a:endParaRPr>
          </a:p>
          <a:p>
            <a:pPr marL="0" marR="0" lvl="0" indent="0" algn="l" rtl="0">
              <a:lnSpc>
                <a:spcPct val="100000"/>
              </a:lnSpc>
              <a:spcBef>
                <a:spcPts val="560"/>
              </a:spcBef>
              <a:spcAft>
                <a:spcPts val="0"/>
              </a:spcAft>
              <a:buClr>
                <a:schemeClr val="dk2"/>
              </a:buClr>
              <a:buSzPct val="25000"/>
              <a:buFont typeface="Arial"/>
              <a:buNone/>
            </a:pPr>
            <a:r>
              <a:rPr lang="en-US" sz="3200" b="1" i="0" u="none" dirty="0" smtClean="0">
                <a:solidFill>
                  <a:schemeClr val="dk2"/>
                </a:solidFill>
                <a:latin typeface="Segoe Condensed" panose="020B0606040200020203" pitchFamily="34" charset="0"/>
                <a:sym typeface="Calibri"/>
              </a:rPr>
              <a:t>Lisa Anne Schamus</a:t>
            </a:r>
            <a:r>
              <a:rPr lang="en-US" sz="3200" b="1" i="0" u="none" dirty="0">
                <a:solidFill>
                  <a:schemeClr val="dk2"/>
                </a:solidFill>
                <a:latin typeface="Segoe Condensed" panose="020B0606040200020203" pitchFamily="34" charset="0"/>
                <a:sym typeface="Calibri"/>
              </a:rPr>
              <a:t>, MPH</a:t>
            </a:r>
          </a:p>
          <a:p>
            <a:pPr marL="0" marR="0" lvl="0" indent="0" algn="l" rtl="0">
              <a:lnSpc>
                <a:spcPct val="100000"/>
              </a:lnSpc>
              <a:spcBef>
                <a:spcPts val="560"/>
              </a:spcBef>
              <a:spcAft>
                <a:spcPts val="0"/>
              </a:spcAft>
              <a:buClr>
                <a:schemeClr val="dk2"/>
              </a:buClr>
              <a:buSzPct val="25000"/>
              <a:buFont typeface="Arial"/>
              <a:buNone/>
            </a:pPr>
            <a:r>
              <a:rPr lang="en-US" sz="3200" dirty="0">
                <a:solidFill>
                  <a:schemeClr val="hlink"/>
                </a:solidFill>
                <a:latin typeface="Segoe Condensed" panose="020B0606040200020203" pitchFamily="34" charset="0"/>
                <a:sym typeface="Calibri"/>
              </a:rPr>
              <a:t>l</a:t>
            </a:r>
            <a:r>
              <a:rPr lang="en-US" sz="3200" i="0" dirty="0" smtClean="0">
                <a:solidFill>
                  <a:schemeClr val="hlink"/>
                </a:solidFill>
                <a:latin typeface="Segoe Condensed" panose="020B0606040200020203" pitchFamily="34" charset="0"/>
                <a:sym typeface="Calibri"/>
              </a:rPr>
              <a:t>isa_schamus@jsi.com</a:t>
            </a:r>
            <a:r>
              <a:rPr lang="en-US" sz="3200" i="0" dirty="0" smtClean="0">
                <a:solidFill>
                  <a:schemeClr val="dk2"/>
                </a:solidFill>
                <a:latin typeface="Segoe Condensed" panose="020B0606040200020203" pitchFamily="34" charset="0"/>
                <a:sym typeface="Calibri"/>
              </a:rPr>
              <a:t> </a:t>
            </a:r>
            <a:endParaRPr lang="en-US" sz="3200" i="0" dirty="0">
              <a:solidFill>
                <a:schemeClr val="dk2"/>
              </a:solidFill>
              <a:latin typeface="Segoe Condensed" panose="020B0606040200020203" pitchFamily="34" charset="0"/>
              <a:sym typeface="Calibri"/>
            </a:endParaRPr>
          </a:p>
          <a:p>
            <a:pPr marL="342900" marR="0" lvl="0" indent="-342900" algn="l" rtl="0">
              <a:spcBef>
                <a:spcPts val="560"/>
              </a:spcBef>
              <a:spcAft>
                <a:spcPts val="0"/>
              </a:spcAft>
              <a:buClr>
                <a:schemeClr val="dk2"/>
              </a:buClr>
              <a:buSzPct val="100000"/>
              <a:buFont typeface="Arial"/>
              <a:buNone/>
            </a:pPr>
            <a:endParaRPr lang="en-US" sz="3200" b="1" i="0" u="none" dirty="0" smtClean="0">
              <a:solidFill>
                <a:schemeClr val="dk2"/>
              </a:solidFill>
              <a:latin typeface="Segoe Condensed" panose="020B0606040200020203" pitchFamily="34" charset="0"/>
              <a:sym typeface="Calibri"/>
            </a:endParaRPr>
          </a:p>
          <a:p>
            <a:pPr marL="0" lvl="0" indent="0">
              <a:spcBef>
                <a:spcPts val="560"/>
              </a:spcBef>
              <a:buClr>
                <a:schemeClr val="dk2"/>
              </a:buClr>
              <a:buSzPct val="25000"/>
              <a:buNone/>
            </a:pPr>
            <a:r>
              <a:rPr lang="en-US" sz="3200" b="1" dirty="0" smtClean="0">
                <a:solidFill>
                  <a:schemeClr val="dk2"/>
                </a:solidFill>
                <a:latin typeface="Segoe Condensed" panose="020B0606040200020203" pitchFamily="34" charset="0"/>
                <a:sym typeface="Calibri"/>
              </a:rPr>
              <a:t>Lea Kassa</a:t>
            </a:r>
            <a:endParaRPr lang="en-US" sz="3200" b="1" dirty="0">
              <a:solidFill>
                <a:schemeClr val="dk2"/>
              </a:solidFill>
              <a:latin typeface="Segoe Condensed" panose="020B0606040200020203" pitchFamily="34" charset="0"/>
              <a:sym typeface="Calibri"/>
            </a:endParaRPr>
          </a:p>
          <a:p>
            <a:pPr marL="0" lvl="0" indent="0">
              <a:spcBef>
                <a:spcPts val="560"/>
              </a:spcBef>
              <a:buClr>
                <a:schemeClr val="dk2"/>
              </a:buClr>
              <a:buSzPct val="25000"/>
              <a:buNone/>
            </a:pPr>
            <a:r>
              <a:rPr lang="en-US" sz="3200" dirty="0">
                <a:solidFill>
                  <a:schemeClr val="hlink"/>
                </a:solidFill>
                <a:latin typeface="Segoe Condensed" panose="020B0606040200020203" pitchFamily="34" charset="0"/>
                <a:sym typeface="Calibri"/>
              </a:rPr>
              <a:t>l</a:t>
            </a:r>
            <a:r>
              <a:rPr lang="en-US" sz="3200" dirty="0" smtClean="0">
                <a:solidFill>
                  <a:schemeClr val="hlink"/>
                </a:solidFill>
                <a:latin typeface="Segoe Condensed" panose="020B0606040200020203" pitchFamily="34" charset="0"/>
                <a:sym typeface="Calibri"/>
              </a:rPr>
              <a:t>ea_kassa@jsi.com</a:t>
            </a:r>
            <a:r>
              <a:rPr lang="en-US" sz="3200" b="1" dirty="0" smtClean="0">
                <a:solidFill>
                  <a:schemeClr val="dk2"/>
                </a:solidFill>
                <a:latin typeface="Segoe Condensed" panose="020B0606040200020203" pitchFamily="34" charset="0"/>
                <a:sym typeface="Calibri"/>
              </a:rPr>
              <a:t> </a:t>
            </a:r>
            <a:endParaRPr lang="en-US" sz="3200" b="1" dirty="0">
              <a:solidFill>
                <a:schemeClr val="dk2"/>
              </a:solidFill>
              <a:latin typeface="Segoe Condensed" panose="020B0606040200020203" pitchFamily="34" charset="0"/>
              <a:sym typeface="Calibri"/>
            </a:endParaRPr>
          </a:p>
          <a:p>
            <a:pPr marL="342900" marR="0" lvl="0" indent="-342900" algn="l" rtl="0">
              <a:spcBef>
                <a:spcPts val="560"/>
              </a:spcBef>
              <a:spcAft>
                <a:spcPts val="0"/>
              </a:spcAft>
              <a:buClr>
                <a:schemeClr val="dk2"/>
              </a:buClr>
              <a:buSzPct val="100000"/>
              <a:buFont typeface="Arial"/>
              <a:buNone/>
            </a:pPr>
            <a:endParaRPr sz="3200" b="1" i="0" u="none" dirty="0">
              <a:solidFill>
                <a:schemeClr val="dk2"/>
              </a:solidFill>
              <a:latin typeface="Segoe Condensed" panose="020B0606040200020203" pitchFamily="34" charset="0"/>
              <a:sym typeface="Calibri"/>
            </a:endParaRPr>
          </a:p>
        </p:txBody>
      </p:sp>
      <p:sp>
        <p:nvSpPr>
          <p:cNvPr id="697" name="Shape 697"/>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64</a:t>
            </a:fld>
            <a:endParaRPr lang="en-US" sz="1200" b="0" i="0" u="none">
              <a:solidFill>
                <a:srgbClr val="898989"/>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3957698E-C657-43EE-8AAE-648C42A36E86}" type="slidenum">
              <a:rPr lang="en-US" smtClean="0"/>
              <a:t>64</a:t>
            </a:fld>
            <a:endParaRPr lang="en-US"/>
          </a:p>
        </p:txBody>
      </p:sp>
    </p:spTree>
    <p:extLst>
      <p:ext uri="{BB962C8B-B14F-4D97-AF65-F5344CB8AC3E}">
        <p14:creationId xmlns:p14="http://schemas.microsoft.com/office/powerpoint/2010/main" val="84849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7698E-C657-43EE-8AAE-648C42A36E86}" type="slidenum">
              <a:rPr lang="en-US" smtClean="0"/>
              <a:pPr/>
              <a:t>7</a:t>
            </a:fld>
            <a:endParaRPr lang="en-US"/>
          </a:p>
        </p:txBody>
      </p:sp>
      <p:graphicFrame>
        <p:nvGraphicFramePr>
          <p:cNvPr id="243" name="Shape 243"/>
          <p:cNvGraphicFramePr/>
          <p:nvPr>
            <p:extLst>
              <p:ext uri="{D42A27DB-BD31-4B8C-83A1-F6EECF244321}">
                <p14:modId xmlns:p14="http://schemas.microsoft.com/office/powerpoint/2010/main" val="3990424696"/>
              </p:ext>
            </p:extLst>
          </p:nvPr>
        </p:nvGraphicFramePr>
        <p:xfrm>
          <a:off x="0" y="-1"/>
          <a:ext cx="9144000" cy="6858003"/>
        </p:xfrm>
        <a:graphic>
          <a:graphicData uri="http://schemas.openxmlformats.org/drawingml/2006/table">
            <a:tbl>
              <a:tblPr>
                <a:noFill/>
              </a:tblPr>
              <a:tblGrid>
                <a:gridCol w="16002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589467">
                <a:tc>
                  <a:txBody>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dirty="0">
                          <a:solidFill>
                            <a:srgbClr val="FFFFFF"/>
                          </a:solidFill>
                          <a:latin typeface="Segoe Condensed" panose="020B0606040200020203" pitchFamily="34" charset="0"/>
                          <a:ea typeface="Calibri"/>
                          <a:cs typeface="Calibri"/>
                          <a:sym typeface="Calibri"/>
                        </a:rPr>
                        <a:t>Month</a:t>
                      </a: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B75BC"/>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dirty="0">
                          <a:solidFill>
                            <a:srgbClr val="FFFFFF"/>
                          </a:solidFill>
                          <a:latin typeface="Segoe Condensed" panose="020B0606040200020203" pitchFamily="34" charset="0"/>
                          <a:ea typeface="Calibri"/>
                          <a:cs typeface="Calibri"/>
                          <a:sym typeface="Calibri"/>
                        </a:rPr>
                        <a:t>Proposed Content</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B75BC"/>
                    </a:solidFill>
                  </a:tcPr>
                </a:tc>
                <a:extLst>
                  <a:ext uri="{0D108BD9-81ED-4DB2-BD59-A6C34878D82A}">
                    <a16:rowId xmlns:a16="http://schemas.microsoft.com/office/drawing/2014/main" val="10000"/>
                  </a:ext>
                </a:extLst>
              </a:tr>
              <a:tr h="543126">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TODAY</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1" i="0" u="none" strike="noStrike" cap="none" dirty="0">
                          <a:solidFill>
                            <a:srgbClr val="000000"/>
                          </a:solidFill>
                          <a:latin typeface="Segoe Condensed" panose="020B0606040200020203" pitchFamily="34" charset="0"/>
                          <a:ea typeface="Calibri"/>
                          <a:cs typeface="Calibri"/>
                          <a:sym typeface="Calibri"/>
                        </a:rPr>
                        <a:t>Getting Started:</a:t>
                      </a:r>
                      <a:r>
                        <a:rPr lang="en-US" sz="2400" b="0" i="0" u="none" strike="noStrike" cap="none" dirty="0">
                          <a:solidFill>
                            <a:srgbClr val="000000"/>
                          </a:solidFill>
                          <a:latin typeface="Segoe Condensed" panose="020B0606040200020203" pitchFamily="34" charset="0"/>
                          <a:ea typeface="Calibri"/>
                          <a:cs typeface="Calibri"/>
                          <a:sym typeface="Calibri"/>
                        </a:rPr>
                        <a:t> QI Action Planning</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254045">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October</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1. </a:t>
                      </a:r>
                      <a:r>
                        <a:rPr lang="en-US" sz="2400" b="1" i="0" u="none" strike="noStrike" cap="none" dirty="0">
                          <a:solidFill>
                            <a:srgbClr val="000000"/>
                          </a:solidFill>
                          <a:latin typeface="Segoe Condensed" panose="020B0606040200020203" pitchFamily="34" charset="0"/>
                          <a:ea typeface="Calibri"/>
                          <a:cs typeface="Calibri"/>
                          <a:sym typeface="Calibri"/>
                        </a:rPr>
                        <a:t>Include chlamydia screening as a part of routine clinical </a:t>
                      </a:r>
                      <a:r>
                        <a:rPr lang="en-US" sz="2400" b="1" i="0" u="none" strike="noStrike" cap="none" dirty="0" smtClean="0">
                          <a:solidFill>
                            <a:srgbClr val="000000"/>
                          </a:solidFill>
                          <a:latin typeface="Segoe Condensed" panose="020B0606040200020203" pitchFamily="34" charset="0"/>
                          <a:ea typeface="Calibri"/>
                          <a:cs typeface="Calibri"/>
                          <a:sym typeface="Calibri"/>
                        </a:rPr>
                        <a:t>care </a:t>
                      </a:r>
                      <a:r>
                        <a:rPr lang="en-US" sz="2400" b="1" i="0" u="none" strike="noStrike" cap="none" dirty="0">
                          <a:solidFill>
                            <a:srgbClr val="000000"/>
                          </a:solidFill>
                          <a:latin typeface="Segoe Condensed" panose="020B0606040200020203" pitchFamily="34" charset="0"/>
                          <a:ea typeface="Calibri"/>
                          <a:cs typeface="Calibri"/>
                          <a:sym typeface="Calibri"/>
                        </a:rPr>
                        <a:t>for women </a:t>
                      </a:r>
                      <a:r>
                        <a:rPr lang="en-US" sz="2400" b="1" i="0" u="none" strike="noStrike" cap="none" dirty="0" smtClean="0">
                          <a:solidFill>
                            <a:srgbClr val="000000"/>
                          </a:solidFill>
                          <a:latin typeface="Segoe Condensed" panose="020B0606040200020203" pitchFamily="34" charset="0"/>
                          <a:ea typeface="Calibri"/>
                          <a:cs typeface="Calibri"/>
                          <a:sym typeface="Calibri"/>
                        </a:rPr>
                        <a:t>24 </a:t>
                      </a:r>
                      <a:r>
                        <a:rPr lang="en-US" sz="2400" b="1" i="0" u="none" strike="noStrike" cap="none" dirty="0">
                          <a:solidFill>
                            <a:srgbClr val="000000"/>
                          </a:solidFill>
                          <a:latin typeface="Segoe Condensed" panose="020B0606040200020203" pitchFamily="34" charset="0"/>
                          <a:ea typeface="Calibri"/>
                          <a:cs typeface="Calibri"/>
                          <a:sym typeface="Calibri"/>
                        </a:rPr>
                        <a:t>years and younger, </a:t>
                      </a:r>
                      <a:r>
                        <a:rPr lang="en-US" sz="2400" b="0" i="0" u="none" strike="noStrike" cap="none" dirty="0">
                          <a:solidFill>
                            <a:srgbClr val="000000"/>
                          </a:solidFill>
                          <a:latin typeface="Segoe Condensed" panose="020B0606040200020203" pitchFamily="34" charset="0"/>
                          <a:ea typeface="Calibri"/>
                          <a:cs typeface="Calibri"/>
                          <a:sym typeface="Calibri"/>
                        </a:rPr>
                        <a:t>&lt;24 who are at increased risk, and men at increased risk.</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2"/>
                  </a:ext>
                </a:extLst>
              </a:tr>
              <a:tr h="1031567">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November</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2. </a:t>
                      </a:r>
                      <a:r>
                        <a:rPr lang="en-US" sz="2400" b="1" i="0" u="none" strike="noStrike" cap="none" dirty="0">
                          <a:solidFill>
                            <a:srgbClr val="000000"/>
                          </a:solidFill>
                          <a:latin typeface="Segoe Condensed" panose="020B0606040200020203" pitchFamily="34" charset="0"/>
                          <a:ea typeface="Calibri"/>
                          <a:cs typeface="Calibri"/>
                          <a:sym typeface="Calibri"/>
                        </a:rPr>
                        <a:t>Use normalizing and opt out language</a:t>
                      </a:r>
                      <a:r>
                        <a:rPr lang="en-US" sz="2400" b="0" i="0" u="none" strike="noStrike" cap="none" dirty="0">
                          <a:solidFill>
                            <a:srgbClr val="000000"/>
                          </a:solidFill>
                          <a:latin typeface="Segoe Condensed" panose="020B0606040200020203" pitchFamily="34" charset="0"/>
                          <a:ea typeface="Calibri"/>
                          <a:cs typeface="Calibri"/>
                          <a:sym typeface="Calibri"/>
                        </a:rPr>
                        <a:t> to explain chlamydia screening.  </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404563">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December</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3. </a:t>
                      </a:r>
                      <a:r>
                        <a:rPr lang="en-US" sz="2400" b="1" i="0" u="none" strike="noStrike" cap="none" dirty="0">
                          <a:solidFill>
                            <a:srgbClr val="000000"/>
                          </a:solidFill>
                          <a:latin typeface="Segoe Condensed" panose="020B0606040200020203" pitchFamily="34" charset="0"/>
                          <a:ea typeface="Calibri"/>
                          <a:cs typeface="Calibri"/>
                          <a:sym typeface="Calibri"/>
                        </a:rPr>
                        <a:t>Use the least invasive, high quality, recommended laboratory technologies</a:t>
                      </a:r>
                      <a:r>
                        <a:rPr lang="en-US" sz="2400" b="0" i="0" u="none" strike="noStrike" cap="none" dirty="0">
                          <a:solidFill>
                            <a:srgbClr val="000000"/>
                          </a:solidFill>
                          <a:latin typeface="Segoe Condensed" panose="020B0606040200020203" pitchFamily="34" charset="0"/>
                          <a:ea typeface="Calibri"/>
                          <a:cs typeface="Calibri"/>
                          <a:sym typeface="Calibri"/>
                        </a:rPr>
                        <a:t> for chlamydia screening and timely turnaround.  </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4"/>
                  </a:ext>
                </a:extLst>
              </a:tr>
              <a:tr h="836030">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January</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Segoe Condensed" panose="020B0606040200020203" pitchFamily="34" charset="0"/>
                          <a:ea typeface="Calibri"/>
                          <a:cs typeface="Calibri"/>
                          <a:sym typeface="Calibri"/>
                        </a:rPr>
                        <a:t>Best Practice 4. </a:t>
                      </a:r>
                      <a:r>
                        <a:rPr lang="en-US" sz="2400" b="1" i="0" u="none" strike="noStrike" cap="none" dirty="0">
                          <a:solidFill>
                            <a:srgbClr val="000000"/>
                          </a:solidFill>
                          <a:latin typeface="Segoe Condensed" panose="020B0606040200020203" pitchFamily="34" charset="0"/>
                          <a:ea typeface="Calibri"/>
                          <a:cs typeface="Calibri"/>
                          <a:sym typeface="Calibri"/>
                        </a:rPr>
                        <a:t>Utilize diverse payment options to reduce cost as a barrier </a:t>
                      </a:r>
                      <a:r>
                        <a:rPr lang="en-US" sz="2400" b="0" i="0" u="none" strike="noStrike" cap="none" dirty="0">
                          <a:solidFill>
                            <a:srgbClr val="000000"/>
                          </a:solidFill>
                          <a:latin typeface="Segoe Condensed" panose="020B0606040200020203" pitchFamily="34" charset="0"/>
                          <a:ea typeface="Calibri"/>
                          <a:cs typeface="Calibri"/>
                          <a:sym typeface="Calibri"/>
                        </a:rPr>
                        <a:t>for the facility and the patient. </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683421">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February</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Optional</a:t>
                      </a:r>
                      <a:r>
                        <a:rPr lang="en-US" sz="2400" b="0" i="0" u="none" strike="noStrike" cap="none" baseline="0" dirty="0" smtClean="0">
                          <a:solidFill>
                            <a:srgbClr val="000000"/>
                          </a:solidFill>
                          <a:latin typeface="Segoe Condensed" panose="020B0606040200020203" pitchFamily="34" charset="0"/>
                          <a:ea typeface="Calibri"/>
                          <a:cs typeface="Calibri"/>
                          <a:sym typeface="Calibri"/>
                        </a:rPr>
                        <a:t> f</a:t>
                      </a:r>
                      <a:r>
                        <a:rPr lang="en-US" sz="2400" b="0" i="0" u="none" strike="noStrike" cap="none" dirty="0" smtClean="0">
                          <a:solidFill>
                            <a:srgbClr val="000000"/>
                          </a:solidFill>
                          <a:latin typeface="Segoe Condensed" panose="020B0606040200020203" pitchFamily="34" charset="0"/>
                          <a:ea typeface="Calibri"/>
                          <a:cs typeface="Calibri"/>
                          <a:sym typeface="Calibri"/>
                        </a:rPr>
                        <a:t>lexible</a:t>
                      </a:r>
                      <a:r>
                        <a:rPr lang="en-US" sz="2400" b="0" i="0" u="none" strike="noStrike" cap="none" baseline="0" dirty="0" smtClean="0">
                          <a:solidFill>
                            <a:srgbClr val="000000"/>
                          </a:solidFill>
                          <a:latin typeface="Segoe Condensed" panose="020B0606040200020203" pitchFamily="34" charset="0"/>
                          <a:ea typeface="Calibri"/>
                          <a:cs typeface="Calibri"/>
                          <a:sym typeface="Calibri"/>
                        </a:rPr>
                        <a:t> session (ongoing challenges, issues)</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1195773"/>
                  </a:ext>
                </a:extLst>
              </a:tr>
              <a:tr h="515784">
                <a:tc>
                  <a:txBody>
                    <a:bodyPr/>
                    <a:lstStyle/>
                    <a:p>
                      <a:pPr marL="60325" marR="0" lvl="0" indent="-9525"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Segoe Condensed" panose="020B0606040200020203" pitchFamily="34" charset="0"/>
                          <a:ea typeface="Calibri"/>
                          <a:cs typeface="Calibri"/>
                          <a:sym typeface="Calibri"/>
                        </a:rPr>
                        <a:t>March</a:t>
                      </a:r>
                      <a:endParaRPr lang="en-US" sz="2400" b="0" i="0" u="none" strike="noStrike" cap="none" dirty="0">
                        <a:solidFill>
                          <a:srgbClr val="000000"/>
                        </a:solidFill>
                        <a:latin typeface="Segoe Condensed" panose="020B0606040200020203" pitchFamily="34" charset="0"/>
                        <a:ea typeface="Calibri"/>
                        <a:cs typeface="Calibri"/>
                        <a:sym typeface="Calibri"/>
                      </a:endParaRPr>
                    </a:p>
                  </a:txBody>
                  <a:tcPr marL="28200" marR="28200" marT="0" marB="0" anchor="ctr">
                    <a:lnL w="12700" cap="flat" cmpd="sng">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0487" marR="0" lvl="0" indent="-1586" algn="l" rtl="0">
                        <a:lnSpc>
                          <a:spcPct val="100000"/>
                        </a:lnSpc>
                        <a:spcBef>
                          <a:spcPts val="0"/>
                        </a:spcBef>
                        <a:spcAft>
                          <a:spcPts val="0"/>
                        </a:spcAft>
                        <a:buClr>
                          <a:srgbClr val="000000"/>
                        </a:buClr>
                        <a:buSzPct val="25000"/>
                        <a:buFont typeface="Calibri"/>
                        <a:buNone/>
                      </a:pPr>
                      <a:r>
                        <a:rPr lang="en-US" sz="2400" b="1" i="0" u="none" strike="noStrike" cap="none" dirty="0" smtClean="0">
                          <a:solidFill>
                            <a:srgbClr val="000000"/>
                          </a:solidFill>
                          <a:latin typeface="Segoe Condensed" panose="020B0606040200020203" pitchFamily="34" charset="0"/>
                          <a:ea typeface="Calibri"/>
                          <a:cs typeface="Calibri"/>
                          <a:sym typeface="Calibri"/>
                        </a:rPr>
                        <a:t>Lessons </a:t>
                      </a:r>
                      <a:r>
                        <a:rPr lang="en-US" sz="2400" b="1" i="0" u="none" strike="noStrike" cap="none" dirty="0">
                          <a:solidFill>
                            <a:srgbClr val="000000"/>
                          </a:solidFill>
                          <a:latin typeface="Segoe Condensed" panose="020B0606040200020203" pitchFamily="34" charset="0"/>
                          <a:ea typeface="Calibri"/>
                          <a:cs typeface="Calibri"/>
                          <a:sym typeface="Calibri"/>
                        </a:rPr>
                        <a:t>Learned and Scale Up</a:t>
                      </a:r>
                    </a:p>
                  </a:txBody>
                  <a:tcPr marL="28200" marR="28200" marT="0" marB="0" anchor="ctr">
                    <a:lnL w="12700" cap="flat" cmpd="sng" algn="ctr">
                      <a:solidFill>
                        <a:schemeClr val="bg1">
                          <a:lumMod val="85000"/>
                        </a:schemeClr>
                      </a:solidFill>
                      <a:prstDash val="solid"/>
                      <a:round/>
                      <a:headEnd type="none" w="med" len="med"/>
                      <a:tailEnd type="none" w="med" len="med"/>
                    </a:lnL>
                    <a:lnR w="12700" cap="flat" cmpd="sng">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244" name="Shape 244"/>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7</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7738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Chlamydia Screening?</a:t>
            </a:r>
            <a:endParaRPr lang="en-US" dirty="0"/>
          </a:p>
        </p:txBody>
      </p:sp>
      <p:pic>
        <p:nvPicPr>
          <p:cNvPr id="5" name="Content Placeholder 4"/>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082040" y="1219200"/>
            <a:ext cx="6530970" cy="4724400"/>
          </a:xfrm>
          <a:prstGeom prst="rect">
            <a:avLst/>
          </a:prstGeom>
        </p:spPr>
      </p:pic>
      <p:sp>
        <p:nvSpPr>
          <p:cNvPr id="4" name="Slide Number Placeholder 3"/>
          <p:cNvSpPr>
            <a:spLocks noGrp="1"/>
          </p:cNvSpPr>
          <p:nvPr>
            <p:ph type="sldNum" sz="quarter" idx="12"/>
          </p:nvPr>
        </p:nvSpPr>
        <p:spPr/>
        <p:txBody>
          <a:bodyPr/>
          <a:lstStyle/>
          <a:p>
            <a:fld id="{3957698E-C657-43EE-8AAE-648C42A36E86}" type="slidenum">
              <a:rPr lang="en-US" smtClean="0"/>
              <a:t>8</a:t>
            </a:fld>
            <a:endParaRPr lang="en-US"/>
          </a:p>
        </p:txBody>
      </p:sp>
      <p:sp>
        <p:nvSpPr>
          <p:cNvPr id="6" name="Rectangle 5"/>
          <p:cNvSpPr/>
          <p:nvPr/>
        </p:nvSpPr>
        <p:spPr>
          <a:xfrm>
            <a:off x="2819400" y="6441440"/>
            <a:ext cx="4416594" cy="246221"/>
          </a:xfrm>
          <a:prstGeom prst="rect">
            <a:avLst/>
          </a:prstGeom>
        </p:spPr>
        <p:txBody>
          <a:bodyPr wrap="none">
            <a:spAutoFit/>
          </a:bodyPr>
          <a:lstStyle/>
          <a:p>
            <a:r>
              <a:rPr lang="en-US" sz="1000" dirty="0" smtClean="0">
                <a:latin typeface="Segoe Condensed" panose="020B0606040200020203" pitchFamily="34" charset="0"/>
              </a:rPr>
              <a:t>Source</a:t>
            </a:r>
            <a:r>
              <a:rPr lang="en-US" sz="1000" dirty="0">
                <a:latin typeface="Segoe Condensed" panose="020B0606040200020203" pitchFamily="34" charset="0"/>
              </a:rPr>
              <a:t>: </a:t>
            </a:r>
            <a:r>
              <a:rPr lang="en-US" sz="1000" dirty="0">
                <a:latin typeface="Segoe Condensed" panose="020B0606040200020203" pitchFamily="34" charset="0"/>
                <a:hlinkClick r:id="rId4"/>
              </a:rPr>
              <a:t>https://</a:t>
            </a:r>
            <a:r>
              <a:rPr lang="en-US" sz="1000" dirty="0" smtClean="0">
                <a:latin typeface="Segoe Condensed" panose="020B0606040200020203" pitchFamily="34" charset="0"/>
                <a:hlinkClick r:id="rId4"/>
              </a:rPr>
              <a:t>www.cdc.gov/nchhstp/newsroom/2018/2018-std-prevention-conference.html</a:t>
            </a:r>
            <a:r>
              <a:rPr lang="en-US" sz="1000" dirty="0" smtClean="0">
                <a:latin typeface="Segoe Condensed" panose="020B0606040200020203" pitchFamily="34" charset="0"/>
              </a:rPr>
              <a:t> </a:t>
            </a:r>
            <a:endParaRPr lang="en-US" sz="1000" dirty="0">
              <a:latin typeface="Segoe Condensed" panose="020B0606040200020203" pitchFamily="34" charset="0"/>
            </a:endParaRPr>
          </a:p>
        </p:txBody>
      </p:sp>
    </p:spTree>
    <p:extLst>
      <p:ext uri="{BB962C8B-B14F-4D97-AF65-F5344CB8AC3E}">
        <p14:creationId xmlns:p14="http://schemas.microsoft.com/office/powerpoint/2010/main" val="299225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227707104"/>
              </p:ext>
            </p:extLst>
          </p:nvPr>
        </p:nvGraphicFramePr>
        <p:xfrm>
          <a:off x="457200" y="274637"/>
          <a:ext cx="5715000" cy="582136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957698E-C657-43EE-8AAE-648C42A36E86}" type="slidenum">
              <a:rPr lang="en-US" smtClean="0"/>
              <a:t>9</a:t>
            </a:fld>
            <a:endParaRPr lang="en-US"/>
          </a:p>
        </p:txBody>
      </p:sp>
      <p:graphicFrame>
        <p:nvGraphicFramePr>
          <p:cNvPr id="10" name="Content Placeholder 6"/>
          <p:cNvGraphicFramePr>
            <a:graphicFrameLocks noGrp="1"/>
          </p:cNvGraphicFramePr>
          <p:nvPr>
            <p:ph sz="half" idx="2"/>
            <p:extLst>
              <p:ext uri="{D42A27DB-BD31-4B8C-83A1-F6EECF244321}">
                <p14:modId xmlns:p14="http://schemas.microsoft.com/office/powerpoint/2010/main" val="1022597216"/>
              </p:ext>
            </p:extLst>
          </p:nvPr>
        </p:nvGraphicFramePr>
        <p:xfrm>
          <a:off x="5105400" y="2057399"/>
          <a:ext cx="3581400" cy="3733801"/>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724400" y="1117937"/>
            <a:ext cx="4191000" cy="1015663"/>
          </a:xfrm>
          <a:prstGeom prst="rect">
            <a:avLst/>
          </a:prstGeom>
        </p:spPr>
        <p:txBody>
          <a:bodyPr wrap="square">
            <a:spAutoFit/>
          </a:bodyPr>
          <a:lstStyle/>
          <a:p>
            <a:pPr algn="ctr"/>
            <a:r>
              <a:rPr lang="en-US" sz="2000" b="1" dirty="0">
                <a:latin typeface="Segoe Condensed" panose="020B0606040200020203" pitchFamily="34" charset="0"/>
              </a:rPr>
              <a:t>Chlamydia — Reported Cases and Rates of Reported Cases by State, Ranked by Rates, United States, </a:t>
            </a:r>
            <a:r>
              <a:rPr lang="en-US" sz="2000" b="1" dirty="0" smtClean="0">
                <a:latin typeface="Segoe Condensed" panose="020B0606040200020203" pitchFamily="34" charset="0"/>
              </a:rPr>
              <a:t>2016 (CDC)</a:t>
            </a:r>
            <a:endParaRPr lang="en-US" sz="2000" b="1" dirty="0">
              <a:latin typeface="Segoe Condensed" panose="020B0606040200020203" pitchFamily="34" charset="0"/>
            </a:endParaRPr>
          </a:p>
        </p:txBody>
      </p:sp>
      <p:sp>
        <p:nvSpPr>
          <p:cNvPr id="14" name="Rectangle 13"/>
          <p:cNvSpPr/>
          <p:nvPr/>
        </p:nvSpPr>
        <p:spPr>
          <a:xfrm>
            <a:off x="3556753" y="6475254"/>
            <a:ext cx="2656496" cy="246221"/>
          </a:xfrm>
          <a:prstGeom prst="rect">
            <a:avLst/>
          </a:prstGeom>
        </p:spPr>
        <p:txBody>
          <a:bodyPr wrap="none">
            <a:spAutoFit/>
          </a:bodyPr>
          <a:lstStyle/>
          <a:p>
            <a:r>
              <a:rPr lang="en-US" sz="1000" dirty="0" smtClean="0">
                <a:latin typeface="Segoe Condensed" panose="020B0606040200020203" pitchFamily="34" charset="0"/>
              </a:rPr>
              <a:t>Source: </a:t>
            </a:r>
            <a:r>
              <a:rPr lang="en-US" sz="1000" dirty="0">
                <a:latin typeface="Segoe Condensed" panose="020B0606040200020203" pitchFamily="34" charset="0"/>
                <a:hlinkClick r:id="rId5"/>
              </a:rPr>
              <a:t>https://www.cdc.gov/std/stats16/tables/2.htm</a:t>
            </a:r>
            <a:r>
              <a:rPr lang="en-US" sz="1000" dirty="0">
                <a:latin typeface="Segoe Condensed" panose="020B0606040200020203" pitchFamily="34" charset="0"/>
              </a:rPr>
              <a:t> </a:t>
            </a:r>
          </a:p>
        </p:txBody>
      </p:sp>
    </p:spTree>
    <p:extLst>
      <p:ext uri="{BB962C8B-B14F-4D97-AF65-F5344CB8AC3E}">
        <p14:creationId xmlns:p14="http://schemas.microsoft.com/office/powerpoint/2010/main" val="2126720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YSFPTC Final">
      <a:dk1>
        <a:sysClr val="windowText" lastClr="000000"/>
      </a:dk1>
      <a:lt1>
        <a:sysClr val="window" lastClr="FFFFFF"/>
      </a:lt1>
      <a:dk2>
        <a:srgbClr val="523178"/>
      </a:dk2>
      <a:lt2>
        <a:srgbClr val="F3EFF6"/>
      </a:lt2>
      <a:accent1>
        <a:srgbClr val="C3D9FF"/>
      </a:accent1>
      <a:accent2>
        <a:srgbClr val="E4C5FF"/>
      </a:accent2>
      <a:accent3>
        <a:srgbClr val="1E5BAA"/>
      </a:accent3>
      <a:accent4>
        <a:srgbClr val="17213C"/>
      </a:accent4>
      <a:accent5>
        <a:srgbClr val="523178"/>
      </a:accent5>
      <a:accent6>
        <a:srgbClr val="F3EFF6"/>
      </a:accent6>
      <a:hlink>
        <a:srgbClr val="1E5BAA"/>
      </a:hlink>
      <a:folHlink>
        <a:srgbClr val="5231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9457</Words>
  <Application>Microsoft Office PowerPoint</Application>
  <PresentationFormat>On-screen Show (4:3)</PresentationFormat>
  <Paragraphs>1047</Paragraphs>
  <Slides>64</Slides>
  <Notes>64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Levenim MT</vt:lpstr>
      <vt:lpstr>Segoe Condensed</vt:lpstr>
      <vt:lpstr>Segoe UI</vt:lpstr>
      <vt:lpstr>Segoe UI Light</vt:lpstr>
      <vt:lpstr>Times New Roman</vt:lpstr>
      <vt:lpstr>Verdana</vt:lpstr>
      <vt:lpstr>Wingdings</vt:lpstr>
      <vt:lpstr>Office Theme</vt:lpstr>
      <vt:lpstr>New York State Family Planning Program Chlamydia Screening Performance Improvement Collaborative Kickoff</vt:lpstr>
      <vt:lpstr>Performance Improvement Collaborative</vt:lpstr>
      <vt:lpstr>Learning Collaborative Group Expectations</vt:lpstr>
      <vt:lpstr>This Performance Improvement Collaborative is to:</vt:lpstr>
      <vt:lpstr>Meeting Objectives</vt:lpstr>
      <vt:lpstr>Breakthrough Series Learning Collaborative Model</vt:lpstr>
      <vt:lpstr>PowerPoint Presentation</vt:lpstr>
      <vt:lpstr>Why Chlamydia Screening?</vt:lpstr>
      <vt:lpstr>PowerPoint Presentation</vt:lpstr>
      <vt:lpstr>Why Chlamydia Screening?</vt:lpstr>
      <vt:lpstr>Why Chlamydia Screening?</vt:lpstr>
      <vt:lpstr>Chlamydia Screening Measure</vt:lpstr>
      <vt:lpstr>PowerPoint Presentation</vt:lpstr>
      <vt:lpstr>Brainstorm</vt:lpstr>
      <vt:lpstr>Chlamydia Screening Change Package</vt:lpstr>
      <vt:lpstr>Best Practice #1</vt:lpstr>
      <vt:lpstr>Where are we now?</vt:lpstr>
      <vt:lpstr>Best Practice #2</vt:lpstr>
      <vt:lpstr>Where are we now?</vt:lpstr>
      <vt:lpstr>Best Practice #3</vt:lpstr>
      <vt:lpstr>Where are we now?</vt:lpstr>
      <vt:lpstr>Best Practice #4</vt:lpstr>
      <vt:lpstr>Where are we now?</vt:lpstr>
      <vt:lpstr>Prioritization Activity</vt:lpstr>
      <vt:lpstr>Prioritization Activity</vt:lpstr>
      <vt:lpstr>Cross-Team Sharing of Ideas</vt:lpstr>
      <vt:lpstr>Model for Improvement</vt:lpstr>
      <vt:lpstr>Model for Improvement</vt:lpstr>
      <vt:lpstr>Model for Improvement</vt:lpstr>
      <vt:lpstr>Model for Improvement</vt:lpstr>
      <vt:lpstr>Testing the Change</vt:lpstr>
      <vt:lpstr>PLAN: What’s happening now?</vt:lpstr>
      <vt:lpstr>DO: Let’s try it</vt:lpstr>
      <vt:lpstr>STUDY: Did it work?</vt:lpstr>
      <vt:lpstr>ACT: Decide what to do</vt:lpstr>
      <vt:lpstr>PDSA Scale Up</vt:lpstr>
      <vt:lpstr>How Will You Know Change is an Improvement?</vt:lpstr>
      <vt:lpstr>How Will You Know Change is an Improvement?</vt:lpstr>
      <vt:lpstr>Data Collection &amp; Tracking Tool</vt:lpstr>
      <vt:lpstr>Instructions for using CVR Data to Obtain Monthly Percentages </vt:lpstr>
      <vt:lpstr>PIC Webpage: nysfptraining.org </vt:lpstr>
      <vt:lpstr>What Do You Want to Accomplish?</vt:lpstr>
      <vt:lpstr>PowerPoint Presentation</vt:lpstr>
      <vt:lpstr>Goal Setting</vt:lpstr>
      <vt:lpstr>Performance Goals</vt:lpstr>
      <vt:lpstr>Model for Improvement</vt:lpstr>
      <vt:lpstr>Aim Statement</vt:lpstr>
      <vt:lpstr>Aim Statement</vt:lpstr>
      <vt:lpstr>Aim Statement</vt:lpstr>
      <vt:lpstr>Aim Statement</vt:lpstr>
      <vt:lpstr>Model for Improvement</vt:lpstr>
      <vt:lpstr>Develop an Aim Statement</vt:lpstr>
      <vt:lpstr>PowerPoint Presentation</vt:lpstr>
      <vt:lpstr>Poster Session</vt:lpstr>
      <vt:lpstr>Next Steps and Wrap-Up</vt:lpstr>
      <vt:lpstr>Breakthrough Series Learning Collaborations Model</vt:lpstr>
      <vt:lpstr>PowerPoint Presentation</vt:lpstr>
      <vt:lpstr>What We Expect from You</vt:lpstr>
      <vt:lpstr>How Will You Know Change is an Improvement?</vt:lpstr>
      <vt:lpstr> Between Now and Then</vt:lpstr>
      <vt:lpstr>QI e-Learning Course</vt:lpstr>
      <vt:lpstr>Reflection</vt:lpstr>
      <vt:lpstr>Please complete the evaluation before you leave! </vt:lpstr>
      <vt:lpstr>PowerPoint Presentation</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Katie DeAngelis</cp:lastModifiedBy>
  <cp:revision>136</cp:revision>
  <cp:lastPrinted>2018-09-13T15:24:04Z</cp:lastPrinted>
  <dcterms:created xsi:type="dcterms:W3CDTF">2018-01-08T21:59:32Z</dcterms:created>
  <dcterms:modified xsi:type="dcterms:W3CDTF">2018-09-18T01:37:10Z</dcterms:modified>
</cp:coreProperties>
</file>