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0.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27.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34.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handoutMasterIdLst>
    <p:handoutMasterId r:id="rId46"/>
  </p:handoutMasterIdLst>
  <p:sldIdLst>
    <p:sldId id="421" r:id="rId2"/>
    <p:sldId id="395" r:id="rId3"/>
    <p:sldId id="396" r:id="rId4"/>
    <p:sldId id="408" r:id="rId5"/>
    <p:sldId id="447" r:id="rId6"/>
    <p:sldId id="450" r:id="rId7"/>
    <p:sldId id="451" r:id="rId8"/>
    <p:sldId id="452" r:id="rId9"/>
    <p:sldId id="453" r:id="rId10"/>
    <p:sldId id="454" r:id="rId11"/>
    <p:sldId id="455" r:id="rId12"/>
    <p:sldId id="456" r:id="rId13"/>
    <p:sldId id="457" r:id="rId14"/>
    <p:sldId id="458" r:id="rId15"/>
    <p:sldId id="459" r:id="rId16"/>
    <p:sldId id="460" r:id="rId17"/>
    <p:sldId id="461" r:id="rId18"/>
    <p:sldId id="462" r:id="rId19"/>
    <p:sldId id="463" r:id="rId20"/>
    <p:sldId id="464" r:id="rId21"/>
    <p:sldId id="465" r:id="rId22"/>
    <p:sldId id="466" r:id="rId23"/>
    <p:sldId id="467" r:id="rId24"/>
    <p:sldId id="468" r:id="rId25"/>
    <p:sldId id="469" r:id="rId26"/>
    <p:sldId id="470" r:id="rId27"/>
    <p:sldId id="471" r:id="rId28"/>
    <p:sldId id="472" r:id="rId29"/>
    <p:sldId id="473" r:id="rId30"/>
    <p:sldId id="474" r:id="rId31"/>
    <p:sldId id="475" r:id="rId32"/>
    <p:sldId id="476" r:id="rId33"/>
    <p:sldId id="477" r:id="rId34"/>
    <p:sldId id="478" r:id="rId35"/>
    <p:sldId id="479" r:id="rId36"/>
    <p:sldId id="480" r:id="rId37"/>
    <p:sldId id="481" r:id="rId38"/>
    <p:sldId id="482" r:id="rId39"/>
    <p:sldId id="483" r:id="rId40"/>
    <p:sldId id="444" r:id="rId41"/>
    <p:sldId id="445" r:id="rId42"/>
    <p:sldId id="449" r:id="rId43"/>
    <p:sldId id="443" r:id="rId44"/>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yola Briceno, Ana Carolina (OS/OASH)" initials="LBAC(" lastIdx="2" clrIdx="0"/>
  <p:cmAuthor id="2" name="JSI" initials="J" lastIdx="11" clrIdx="1">
    <p:extLst/>
  </p:cmAuthor>
  <p:cmAuthor id="3" name="Katie DeAngelis" initials="KD" lastIdx="4"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487" autoAdjust="0"/>
  </p:normalViewPr>
  <p:slideViewPr>
    <p:cSldViewPr>
      <p:cViewPr varScale="1">
        <p:scale>
          <a:sx n="47" d="100"/>
          <a:sy n="47" d="100"/>
        </p:scale>
        <p:origin x="36" y="246"/>
      </p:cViewPr>
      <p:guideLst>
        <p:guide orient="horz" pos="2160"/>
        <p:guide pos="2880"/>
      </p:guideLst>
    </p:cSldViewPr>
  </p:slideViewPr>
  <p:notesTextViewPr>
    <p:cViewPr>
      <p:scale>
        <a:sx n="1" d="1"/>
        <a:sy n="1" d="1"/>
      </p:scale>
      <p:origin x="0" y="0"/>
    </p:cViewPr>
  </p:notesTextViewPr>
  <p:sorterViewPr>
    <p:cViewPr>
      <p:scale>
        <a:sx n="100" d="100"/>
        <a:sy n="100" d="100"/>
      </p:scale>
      <p:origin x="0" y="-5226"/>
    </p:cViewPr>
  </p:sorterViewPr>
  <p:notesViewPr>
    <p:cSldViewPr>
      <p:cViewPr varScale="1">
        <p:scale>
          <a:sx n="55" d="100"/>
          <a:sy n="55" d="100"/>
        </p:scale>
        <p:origin x="-2862" y="-78"/>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 Tested YTD</c:v>
                </c:pt>
              </c:strCache>
            </c:strRef>
          </c:tx>
          <c:spPr>
            <a:ln w="76200" cap="rnd">
              <a:solidFill>
                <a:schemeClr val="bg1">
                  <a:lumMod val="85000"/>
                </a:schemeClr>
              </a:solidFill>
              <a:round/>
            </a:ln>
            <a:effectLst/>
          </c:spPr>
          <c:marker>
            <c:symbol val="none"/>
          </c:marker>
          <c:dLbls>
            <c:dLbl>
              <c:idx val="0"/>
              <c:layout>
                <c:manualLayout>
                  <c:x val="-7.4126705445603083E-2"/>
                  <c:y val="-6.2317686083047583E-4"/>
                </c:manualLayout>
              </c:layout>
              <c:showLegendKey val="0"/>
              <c:showVal val="1"/>
              <c:showCatName val="0"/>
              <c:showSerName val="0"/>
              <c:showPercent val="0"/>
              <c:showBubbleSize val="0"/>
              <c:extLst>
                <c:ext xmlns:c15="http://schemas.microsoft.com/office/drawing/2012/chart" uri="{CE6537A1-D6FC-4f65-9D91-7224C49458BB}">
                  <c15:layout>
                    <c:manualLayout>
                      <c:w val="5.433177271759948E-2"/>
                      <c:h val="6.4190877877760982E-2"/>
                    </c:manualLayout>
                  </c15:layout>
                </c:ext>
                <c:ext xmlns:c16="http://schemas.microsoft.com/office/drawing/2014/chart" uri="{C3380CC4-5D6E-409C-BE32-E72D297353CC}">
                  <c16:uniqueId val="{00000003-E1C9-41C8-8980-D5EB24046984}"/>
                </c:ext>
              </c:extLst>
            </c:dLbl>
            <c:dLbl>
              <c:idx val="4"/>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9FC3-4FDC-A9BE-5399C0958002}"/>
                </c:ext>
              </c:extLst>
            </c:dLbl>
            <c:dLbl>
              <c:idx val="6"/>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A70-442D-AE43-5C8117B40250}"/>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bg1">
                        <a:lumMod val="50000"/>
                      </a:schemeClr>
                    </a:solidFill>
                    <a:latin typeface="Segoe Condensed" panose="020B0606040200020203" pitchFamily="34" charset="0"/>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Baseline 
(May-Aug)</c:v>
                </c:pt>
                <c:pt idx="1">
                  <c:v>Sep</c:v>
                </c:pt>
                <c:pt idx="2">
                  <c:v>Oct</c:v>
                </c:pt>
                <c:pt idx="3">
                  <c:v>Nov</c:v>
                </c:pt>
                <c:pt idx="4">
                  <c:v>Dec</c:v>
                </c:pt>
              </c:strCache>
            </c:strRef>
          </c:cat>
          <c:val>
            <c:numRef>
              <c:f>Sheet1!$B$2:$B$6</c:f>
              <c:numCache>
                <c:formatCode>0%</c:formatCode>
                <c:ptCount val="5"/>
                <c:pt idx="0">
                  <c:v>0.43</c:v>
                </c:pt>
                <c:pt idx="1">
                  <c:v>0.45</c:v>
                </c:pt>
                <c:pt idx="2">
                  <c:v>0.46</c:v>
                </c:pt>
                <c:pt idx="3">
                  <c:v>0.47</c:v>
                </c:pt>
                <c:pt idx="4">
                  <c:v>0.48</c:v>
                </c:pt>
              </c:numCache>
            </c:numRef>
          </c:val>
          <c:smooth val="0"/>
          <c:extLst>
            <c:ext xmlns:c16="http://schemas.microsoft.com/office/drawing/2014/chart" uri="{C3380CC4-5D6E-409C-BE32-E72D297353CC}">
              <c16:uniqueId val="{00000000-E1C9-41C8-8980-D5EB24046984}"/>
            </c:ext>
          </c:extLst>
        </c:ser>
        <c:ser>
          <c:idx val="1"/>
          <c:order val="1"/>
          <c:tx>
            <c:strRef>
              <c:f>Sheet1!$C$1</c:f>
              <c:strCache>
                <c:ptCount val="1"/>
                <c:pt idx="0">
                  <c:v>% Tested Current Month</c:v>
                </c:pt>
              </c:strCache>
            </c:strRef>
          </c:tx>
          <c:spPr>
            <a:ln w="76200" cap="rnd">
              <a:solidFill>
                <a:schemeClr val="tx2"/>
              </a:solidFill>
              <a:round/>
            </a:ln>
            <a:effectLst/>
          </c:spPr>
          <c:marker>
            <c:symbol val="none"/>
          </c:marker>
          <c:dLbls>
            <c:dLbl>
              <c:idx val="0"/>
              <c:layout>
                <c:manualLayout>
                  <c:x val="-8.8785046728971959E-2"/>
                  <c:y val="-2.202508200151925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FFB5-47B8-906D-2F66EA4646E7}"/>
                </c:ext>
              </c:extLst>
            </c:dLbl>
            <c:dLbl>
              <c:idx val="4"/>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FFB5-47B8-906D-2F66EA4646E7}"/>
                </c:ext>
              </c:extLst>
            </c:dLbl>
            <c:spPr>
              <a:noFill/>
              <a:ln>
                <a:noFill/>
              </a:ln>
              <a:effectLst/>
            </c:spPr>
            <c:txPr>
              <a:bodyPr rot="0" spcFirstLastPara="1" vertOverflow="ellipsis" vert="horz" wrap="square" lIns="38100" tIns="19050" rIns="38100" bIns="19050" anchor="ctr" anchorCtr="1">
                <a:spAutoFit/>
              </a:bodyPr>
              <a:lstStyle/>
              <a:p>
                <a:pPr>
                  <a:defRPr sz="3200" b="1" i="0" u="none" strike="noStrike" kern="1200" baseline="0">
                    <a:solidFill>
                      <a:schemeClr val="tx1">
                        <a:lumMod val="75000"/>
                        <a:lumOff val="25000"/>
                      </a:schemeClr>
                    </a:solidFill>
                    <a:latin typeface="Segoe Condensed" panose="020B0606040200020203" pitchFamily="34" charset="0"/>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Baseline 
(May-Aug)</c:v>
                </c:pt>
                <c:pt idx="1">
                  <c:v>Sep</c:v>
                </c:pt>
                <c:pt idx="2">
                  <c:v>Oct</c:v>
                </c:pt>
                <c:pt idx="3">
                  <c:v>Nov</c:v>
                </c:pt>
                <c:pt idx="4">
                  <c:v>Dec</c:v>
                </c:pt>
              </c:strCache>
            </c:strRef>
          </c:cat>
          <c:val>
            <c:numRef>
              <c:f>Sheet1!$C$2:$C$6</c:f>
              <c:numCache>
                <c:formatCode>0%</c:formatCode>
                <c:ptCount val="5"/>
                <c:pt idx="0">
                  <c:v>0.5</c:v>
                </c:pt>
                <c:pt idx="1">
                  <c:v>0.52</c:v>
                </c:pt>
                <c:pt idx="2">
                  <c:v>0.55000000000000004</c:v>
                </c:pt>
                <c:pt idx="3">
                  <c:v>0.55000000000000004</c:v>
                </c:pt>
                <c:pt idx="4">
                  <c:v>0.6</c:v>
                </c:pt>
              </c:numCache>
            </c:numRef>
          </c:val>
          <c:smooth val="0"/>
          <c:extLst>
            <c:ext xmlns:c16="http://schemas.microsoft.com/office/drawing/2014/chart" uri="{C3380CC4-5D6E-409C-BE32-E72D297353CC}">
              <c16:uniqueId val="{00000000-FFB5-47B8-906D-2F66EA4646E7}"/>
            </c:ext>
          </c:extLst>
        </c:ser>
        <c:dLbls>
          <c:showLegendKey val="0"/>
          <c:showVal val="0"/>
          <c:showCatName val="0"/>
          <c:showSerName val="0"/>
          <c:showPercent val="0"/>
          <c:showBubbleSize val="0"/>
        </c:dLbls>
        <c:smooth val="0"/>
        <c:axId val="4553728"/>
        <c:axId val="4555520"/>
      </c:lineChart>
      <c:catAx>
        <c:axId val="4553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Segoe Condensed" panose="020B0606040200020203" pitchFamily="34" charset="0"/>
                <a:ea typeface="+mn-ea"/>
                <a:cs typeface="+mn-cs"/>
              </a:defRPr>
            </a:pPr>
            <a:endParaRPr lang="en-US"/>
          </a:p>
        </c:txPr>
        <c:crossAx val="4555520"/>
        <c:crosses val="autoZero"/>
        <c:auto val="1"/>
        <c:lblAlgn val="ctr"/>
        <c:lblOffset val="100"/>
        <c:noMultiLvlLbl val="0"/>
      </c:catAx>
      <c:valAx>
        <c:axId val="4555520"/>
        <c:scaling>
          <c:orientation val="minMax"/>
          <c:max val="0.70000000000000007"/>
          <c:min val="0.30000000000000004"/>
        </c:scaling>
        <c:delete val="1"/>
        <c:axPos val="l"/>
        <c:majorGridlines>
          <c:spPr>
            <a:ln w="9525" cap="flat" cmpd="sng" algn="ctr">
              <a:solidFill>
                <a:schemeClr val="bg1">
                  <a:lumMod val="95000"/>
                </a:schemeClr>
              </a:solidFill>
              <a:round/>
            </a:ln>
            <a:effectLst/>
          </c:spPr>
        </c:majorGridlines>
        <c:numFmt formatCode="0%" sourceLinked="1"/>
        <c:majorTickMark val="out"/>
        <c:minorTickMark val="none"/>
        <c:tickLblPos val="nextTo"/>
        <c:crossAx val="4553728"/>
        <c:crosses val="autoZero"/>
        <c:crossBetween val="between"/>
      </c:valAx>
      <c:spPr>
        <a:noFill/>
        <a:ln>
          <a:noFill/>
        </a:ln>
        <a:effectLst/>
      </c:spPr>
    </c:plotArea>
    <c:plotVisOnly val="1"/>
    <c:dispBlanksAs val="gap"/>
    <c:showDLblsOverMax val="0"/>
  </c:chart>
  <c:spPr>
    <a:noFill/>
    <a:ln>
      <a:noFill/>
    </a:ln>
    <a:effectLst/>
  </c:spPr>
  <c:txPr>
    <a:bodyPr/>
    <a:lstStyle/>
    <a:p>
      <a:pPr>
        <a:defRPr sz="1600">
          <a:latin typeface="Segoe Condensed" panose="020B0606040200020203"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 tested current month</c:v>
                </c:pt>
              </c:strCache>
            </c:strRef>
          </c:tx>
          <c:spPr>
            <a:ln w="76200" cap="rnd">
              <a:solidFill>
                <a:schemeClr val="accent3"/>
              </a:solidFill>
              <a:round/>
            </a:ln>
            <a:effectLst/>
          </c:spPr>
          <c:marker>
            <c:symbol val="none"/>
          </c:marker>
          <c:dLbls>
            <c:dLbl>
              <c:idx val="0"/>
              <c:layout>
                <c:manualLayout>
                  <c:x val="-8.4876543209876545E-2"/>
                  <c:y val="5.172413793103448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4DB9-4E22-AD45-0753CB6FCA2F}"/>
                </c:ext>
              </c:extLst>
            </c:dLbl>
            <c:dLbl>
              <c:idx val="1"/>
              <c:delete val="1"/>
              <c:extLst>
                <c:ext xmlns:c15="http://schemas.microsoft.com/office/drawing/2012/chart" uri="{CE6537A1-D6FC-4f65-9D91-7224C49458BB}"/>
                <c:ext xmlns:c16="http://schemas.microsoft.com/office/drawing/2014/chart" uri="{C3380CC4-5D6E-409C-BE32-E72D297353CC}">
                  <c16:uniqueId val="{00000005-4DB9-4E22-AD45-0753CB6FCA2F}"/>
                </c:ext>
              </c:extLst>
            </c:dLbl>
            <c:dLbl>
              <c:idx val="2"/>
              <c:delete val="1"/>
              <c:extLst>
                <c:ext xmlns:c15="http://schemas.microsoft.com/office/drawing/2012/chart" uri="{CE6537A1-D6FC-4f65-9D91-7224C49458BB}"/>
                <c:ext xmlns:c16="http://schemas.microsoft.com/office/drawing/2014/chart" uri="{C3380CC4-5D6E-409C-BE32-E72D297353CC}">
                  <c16:uniqueId val="{00000004-4DB9-4E22-AD45-0753CB6FCA2F}"/>
                </c:ext>
              </c:extLst>
            </c:dLbl>
            <c:dLbl>
              <c:idx val="3"/>
              <c:delete val="1"/>
              <c:extLst>
                <c:ext xmlns:c15="http://schemas.microsoft.com/office/drawing/2012/chart" uri="{CE6537A1-D6FC-4f65-9D91-7224C49458BB}"/>
                <c:ext xmlns:c16="http://schemas.microsoft.com/office/drawing/2014/chart" uri="{C3380CC4-5D6E-409C-BE32-E72D297353CC}">
                  <c16:uniqueId val="{00000003-4DB9-4E22-AD45-0753CB6FCA2F}"/>
                </c:ext>
              </c:extLst>
            </c:dLbl>
            <c:spPr>
              <a:noFill/>
              <a:ln>
                <a:noFill/>
              </a:ln>
              <a:effectLst/>
            </c:spPr>
            <c:txPr>
              <a:bodyPr rot="0" spcFirstLastPara="1" vertOverflow="ellipsis" vert="horz" wrap="square" anchor="ctr" anchorCtr="1"/>
              <a:lstStyle/>
              <a:p>
                <a:pPr>
                  <a:defRPr sz="2400" b="0" i="0" u="none" strike="noStrike" kern="1200" baseline="0">
                    <a:solidFill>
                      <a:schemeClr val="tx1">
                        <a:lumMod val="75000"/>
                        <a:lumOff val="25000"/>
                      </a:schemeClr>
                    </a:solidFill>
                    <a:latin typeface="Segoe Condensed" panose="020B0606040200020203"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Baseline</c:v>
                </c:pt>
                <c:pt idx="1">
                  <c:v>September</c:v>
                </c:pt>
                <c:pt idx="2">
                  <c:v>October</c:v>
                </c:pt>
                <c:pt idx="3">
                  <c:v>November</c:v>
                </c:pt>
                <c:pt idx="4">
                  <c:v>December</c:v>
                </c:pt>
              </c:strCache>
            </c:strRef>
          </c:cat>
          <c:val>
            <c:numRef>
              <c:f>Sheet1!$B$2:$B$6</c:f>
              <c:numCache>
                <c:formatCode>0%</c:formatCode>
                <c:ptCount val="5"/>
                <c:pt idx="0">
                  <c:v>0.51100000000000001</c:v>
                </c:pt>
                <c:pt idx="1">
                  <c:v>0.53800000000000003</c:v>
                </c:pt>
                <c:pt idx="2">
                  <c:v>0.46200000000000002</c:v>
                </c:pt>
                <c:pt idx="3">
                  <c:v>0.66700000000000004</c:v>
                </c:pt>
                <c:pt idx="4">
                  <c:v>0.58299999999999996</c:v>
                </c:pt>
              </c:numCache>
            </c:numRef>
          </c:val>
          <c:smooth val="0"/>
          <c:extLst>
            <c:ext xmlns:c16="http://schemas.microsoft.com/office/drawing/2014/chart" uri="{C3380CC4-5D6E-409C-BE32-E72D297353CC}">
              <c16:uniqueId val="{00000000-4DB9-4E22-AD45-0753CB6FCA2F}"/>
            </c:ext>
          </c:extLst>
        </c:ser>
        <c:dLbls>
          <c:showLegendKey val="0"/>
          <c:showVal val="0"/>
          <c:showCatName val="0"/>
          <c:showSerName val="0"/>
          <c:showPercent val="0"/>
          <c:showBubbleSize val="0"/>
        </c:dLbls>
        <c:smooth val="0"/>
        <c:axId val="435809152"/>
        <c:axId val="435808760"/>
      </c:lineChart>
      <c:catAx>
        <c:axId val="435809152"/>
        <c:scaling>
          <c:orientation val="minMax"/>
        </c:scaling>
        <c:delete val="0"/>
        <c:axPos val="b"/>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Segoe Condensed" panose="020B0606040200020203" pitchFamily="34" charset="0"/>
                <a:ea typeface="+mn-ea"/>
                <a:cs typeface="+mn-cs"/>
              </a:defRPr>
            </a:pPr>
            <a:endParaRPr lang="en-US"/>
          </a:p>
        </c:txPr>
        <c:crossAx val="435808760"/>
        <c:crosses val="autoZero"/>
        <c:auto val="1"/>
        <c:lblAlgn val="ctr"/>
        <c:lblOffset val="100"/>
        <c:noMultiLvlLbl val="0"/>
      </c:catAx>
      <c:valAx>
        <c:axId val="435808760"/>
        <c:scaling>
          <c:orientation val="minMax"/>
        </c:scaling>
        <c:delete val="1"/>
        <c:axPos val="l"/>
        <c:majorGridlines>
          <c:spPr>
            <a:ln w="9525" cap="flat" cmpd="sng" algn="ctr">
              <a:solidFill>
                <a:schemeClr val="bg1">
                  <a:lumMod val="95000"/>
                </a:schemeClr>
              </a:solidFill>
              <a:round/>
            </a:ln>
            <a:effectLst/>
          </c:spPr>
        </c:majorGridlines>
        <c:numFmt formatCode="0%" sourceLinked="1"/>
        <c:majorTickMark val="none"/>
        <c:minorTickMark val="none"/>
        <c:tickLblPos val="nextTo"/>
        <c:crossAx val="435809152"/>
        <c:crosses val="autoZero"/>
        <c:crossBetween val="between"/>
      </c:valAx>
      <c:spPr>
        <a:noFill/>
        <a:ln>
          <a:noFill/>
        </a:ln>
        <a:effectLst/>
      </c:spPr>
    </c:plotArea>
    <c:plotVisOnly val="1"/>
    <c:dispBlanksAs val="gap"/>
    <c:showDLblsOverMax val="0"/>
  </c:chart>
  <c:spPr>
    <a:noFill/>
    <a:ln>
      <a:noFill/>
    </a:ln>
    <a:effectLst/>
  </c:spPr>
  <c:txPr>
    <a:bodyPr/>
    <a:lstStyle/>
    <a:p>
      <a:pPr>
        <a:defRPr sz="2400">
          <a:latin typeface="Segoe Condensed" panose="020B0606040200020203"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0" i="0" u="none" strike="noStrike" kern="1200" baseline="0">
                    <a:solidFill>
                      <a:schemeClr val="bg1"/>
                    </a:solidFill>
                    <a:latin typeface="Segoe Condensed" panose="020B0606040200020203"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Baseline Average</c:v>
                </c:pt>
                <c:pt idx="1">
                  <c:v>Learning Collaborative Average</c:v>
                </c:pt>
              </c:strCache>
            </c:strRef>
          </c:cat>
          <c:val>
            <c:numRef>
              <c:f>Sheet1!$B$2:$B$3</c:f>
              <c:numCache>
                <c:formatCode>0%</c:formatCode>
                <c:ptCount val="2"/>
                <c:pt idx="0">
                  <c:v>0.51</c:v>
                </c:pt>
                <c:pt idx="1">
                  <c:v>0.56299999999999994</c:v>
                </c:pt>
              </c:numCache>
            </c:numRef>
          </c:val>
          <c:extLst>
            <c:ext xmlns:c16="http://schemas.microsoft.com/office/drawing/2014/chart" uri="{C3380CC4-5D6E-409C-BE32-E72D297353CC}">
              <c16:uniqueId val="{00000000-4B0D-4443-A0B3-5ECA2530F9C3}"/>
            </c:ext>
          </c:extLst>
        </c:ser>
        <c:dLbls>
          <c:showLegendKey val="0"/>
          <c:showVal val="0"/>
          <c:showCatName val="0"/>
          <c:showSerName val="0"/>
          <c:showPercent val="0"/>
          <c:showBubbleSize val="0"/>
        </c:dLbls>
        <c:gapWidth val="75"/>
        <c:overlap val="-27"/>
        <c:axId val="435118456"/>
        <c:axId val="435120024"/>
      </c:barChart>
      <c:catAx>
        <c:axId val="435118456"/>
        <c:scaling>
          <c:orientation val="minMax"/>
        </c:scaling>
        <c:delete val="0"/>
        <c:axPos val="b"/>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Segoe Condensed" panose="020B0606040200020203" pitchFamily="34" charset="0"/>
                <a:ea typeface="+mn-ea"/>
                <a:cs typeface="+mn-cs"/>
              </a:defRPr>
            </a:pPr>
            <a:endParaRPr lang="en-US"/>
          </a:p>
        </c:txPr>
        <c:crossAx val="435120024"/>
        <c:crosses val="autoZero"/>
        <c:auto val="1"/>
        <c:lblAlgn val="ctr"/>
        <c:lblOffset val="100"/>
        <c:noMultiLvlLbl val="0"/>
      </c:catAx>
      <c:valAx>
        <c:axId val="435120024"/>
        <c:scaling>
          <c:orientation val="minMax"/>
        </c:scaling>
        <c:delete val="1"/>
        <c:axPos val="l"/>
        <c:majorGridlines>
          <c:spPr>
            <a:ln w="9525" cap="flat" cmpd="sng" algn="ctr">
              <a:solidFill>
                <a:schemeClr val="bg1">
                  <a:lumMod val="95000"/>
                </a:schemeClr>
              </a:solidFill>
              <a:round/>
            </a:ln>
            <a:effectLst/>
          </c:spPr>
        </c:majorGridlines>
        <c:numFmt formatCode="0%" sourceLinked="1"/>
        <c:majorTickMark val="none"/>
        <c:minorTickMark val="none"/>
        <c:tickLblPos val="nextTo"/>
        <c:crossAx val="435118456"/>
        <c:crosses val="autoZero"/>
        <c:crossBetween val="between"/>
      </c:valAx>
      <c:spPr>
        <a:noFill/>
        <a:ln>
          <a:noFill/>
        </a:ln>
        <a:effectLst/>
      </c:spPr>
    </c:plotArea>
    <c:plotVisOnly val="1"/>
    <c:dispBlanksAs val="gap"/>
    <c:showDLblsOverMax val="0"/>
  </c:chart>
  <c:spPr>
    <a:noFill/>
    <a:ln>
      <a:noFill/>
    </a:ln>
    <a:effectLst/>
  </c:spPr>
  <c:txPr>
    <a:bodyPr/>
    <a:lstStyle/>
    <a:p>
      <a:pPr>
        <a:defRPr sz="2400">
          <a:latin typeface="Segoe Condensed" panose="020B0606040200020203"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 tested current month</c:v>
                </c:pt>
              </c:strCache>
            </c:strRef>
          </c:tx>
          <c:spPr>
            <a:ln w="76200" cap="rnd">
              <a:solidFill>
                <a:schemeClr val="accent3"/>
              </a:solidFill>
              <a:round/>
            </a:ln>
            <a:effectLst/>
          </c:spPr>
          <c:marker>
            <c:symbol val="none"/>
          </c:marker>
          <c:dLbls>
            <c:dLbl>
              <c:idx val="0"/>
              <c:layout>
                <c:manualLayout>
                  <c:x val="-8.4876543209876545E-2"/>
                  <c:y val="5.172413793103448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4DB9-4E22-AD45-0753CB6FCA2F}"/>
                </c:ext>
              </c:extLst>
            </c:dLbl>
            <c:dLbl>
              <c:idx val="1"/>
              <c:delete val="1"/>
              <c:extLst>
                <c:ext xmlns:c15="http://schemas.microsoft.com/office/drawing/2012/chart" uri="{CE6537A1-D6FC-4f65-9D91-7224C49458BB}"/>
                <c:ext xmlns:c16="http://schemas.microsoft.com/office/drawing/2014/chart" uri="{C3380CC4-5D6E-409C-BE32-E72D297353CC}">
                  <c16:uniqueId val="{00000005-4DB9-4E22-AD45-0753CB6FCA2F}"/>
                </c:ext>
              </c:extLst>
            </c:dLbl>
            <c:dLbl>
              <c:idx val="2"/>
              <c:delete val="1"/>
              <c:extLst>
                <c:ext xmlns:c15="http://schemas.microsoft.com/office/drawing/2012/chart" uri="{CE6537A1-D6FC-4f65-9D91-7224C49458BB}"/>
                <c:ext xmlns:c16="http://schemas.microsoft.com/office/drawing/2014/chart" uri="{C3380CC4-5D6E-409C-BE32-E72D297353CC}">
                  <c16:uniqueId val="{00000004-4DB9-4E22-AD45-0753CB6FCA2F}"/>
                </c:ext>
              </c:extLst>
            </c:dLbl>
            <c:dLbl>
              <c:idx val="3"/>
              <c:delete val="1"/>
              <c:extLst>
                <c:ext xmlns:c15="http://schemas.microsoft.com/office/drawing/2012/chart" uri="{CE6537A1-D6FC-4f65-9D91-7224C49458BB}"/>
                <c:ext xmlns:c16="http://schemas.microsoft.com/office/drawing/2014/chart" uri="{C3380CC4-5D6E-409C-BE32-E72D297353CC}">
                  <c16:uniqueId val="{00000003-4DB9-4E22-AD45-0753CB6FCA2F}"/>
                </c:ext>
              </c:extLst>
            </c:dLbl>
            <c:spPr>
              <a:noFill/>
              <a:ln>
                <a:noFill/>
              </a:ln>
              <a:effectLst/>
            </c:spPr>
            <c:txPr>
              <a:bodyPr rot="0" spcFirstLastPara="1" vertOverflow="ellipsis" vert="horz" wrap="square" anchor="ctr" anchorCtr="1"/>
              <a:lstStyle/>
              <a:p>
                <a:pPr>
                  <a:defRPr sz="2400" b="0" i="0" u="none" strike="noStrike" kern="1200" baseline="0">
                    <a:solidFill>
                      <a:schemeClr val="tx1">
                        <a:lumMod val="75000"/>
                        <a:lumOff val="25000"/>
                      </a:schemeClr>
                    </a:solidFill>
                    <a:latin typeface="Segoe Condensed" panose="020B0606040200020203"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Baseline</c:v>
                </c:pt>
                <c:pt idx="1">
                  <c:v>September</c:v>
                </c:pt>
                <c:pt idx="2">
                  <c:v>October</c:v>
                </c:pt>
                <c:pt idx="3">
                  <c:v>November</c:v>
                </c:pt>
                <c:pt idx="4">
                  <c:v>December</c:v>
                </c:pt>
              </c:strCache>
            </c:strRef>
          </c:cat>
          <c:val>
            <c:numRef>
              <c:f>Sheet1!$B$2:$B$6</c:f>
              <c:numCache>
                <c:formatCode>0%</c:formatCode>
                <c:ptCount val="5"/>
                <c:pt idx="0">
                  <c:v>0.35</c:v>
                </c:pt>
                <c:pt idx="1">
                  <c:v>0.72199999999999998</c:v>
                </c:pt>
                <c:pt idx="2">
                  <c:v>0.5</c:v>
                </c:pt>
                <c:pt idx="3">
                  <c:v>0.47399999999999998</c:v>
                </c:pt>
                <c:pt idx="4">
                  <c:v>0.61499999999999999</c:v>
                </c:pt>
              </c:numCache>
            </c:numRef>
          </c:val>
          <c:smooth val="0"/>
          <c:extLst>
            <c:ext xmlns:c16="http://schemas.microsoft.com/office/drawing/2014/chart" uri="{C3380CC4-5D6E-409C-BE32-E72D297353CC}">
              <c16:uniqueId val="{00000000-4DB9-4E22-AD45-0753CB6FCA2F}"/>
            </c:ext>
          </c:extLst>
        </c:ser>
        <c:dLbls>
          <c:showLegendKey val="0"/>
          <c:showVal val="0"/>
          <c:showCatName val="0"/>
          <c:showSerName val="0"/>
          <c:showPercent val="0"/>
          <c:showBubbleSize val="0"/>
        </c:dLbls>
        <c:smooth val="0"/>
        <c:axId val="353604016"/>
        <c:axId val="354536416"/>
      </c:lineChart>
      <c:catAx>
        <c:axId val="353604016"/>
        <c:scaling>
          <c:orientation val="minMax"/>
        </c:scaling>
        <c:delete val="0"/>
        <c:axPos val="b"/>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Segoe Condensed" panose="020B0606040200020203" pitchFamily="34" charset="0"/>
                <a:ea typeface="+mn-ea"/>
                <a:cs typeface="+mn-cs"/>
              </a:defRPr>
            </a:pPr>
            <a:endParaRPr lang="en-US"/>
          </a:p>
        </c:txPr>
        <c:crossAx val="354536416"/>
        <c:crosses val="autoZero"/>
        <c:auto val="1"/>
        <c:lblAlgn val="ctr"/>
        <c:lblOffset val="100"/>
        <c:noMultiLvlLbl val="0"/>
      </c:catAx>
      <c:valAx>
        <c:axId val="354536416"/>
        <c:scaling>
          <c:orientation val="minMax"/>
        </c:scaling>
        <c:delete val="1"/>
        <c:axPos val="l"/>
        <c:majorGridlines>
          <c:spPr>
            <a:ln w="9525" cap="flat" cmpd="sng" algn="ctr">
              <a:solidFill>
                <a:schemeClr val="bg1">
                  <a:lumMod val="95000"/>
                </a:schemeClr>
              </a:solidFill>
              <a:round/>
            </a:ln>
            <a:effectLst/>
          </c:spPr>
        </c:majorGridlines>
        <c:numFmt formatCode="0%" sourceLinked="1"/>
        <c:majorTickMark val="none"/>
        <c:minorTickMark val="none"/>
        <c:tickLblPos val="nextTo"/>
        <c:crossAx val="353604016"/>
        <c:crosses val="autoZero"/>
        <c:crossBetween val="between"/>
      </c:valAx>
      <c:spPr>
        <a:noFill/>
        <a:ln>
          <a:noFill/>
        </a:ln>
        <a:effectLst/>
      </c:spPr>
    </c:plotArea>
    <c:plotVisOnly val="1"/>
    <c:dispBlanksAs val="gap"/>
    <c:showDLblsOverMax val="0"/>
  </c:chart>
  <c:spPr>
    <a:noFill/>
    <a:ln>
      <a:noFill/>
    </a:ln>
    <a:effectLst/>
  </c:spPr>
  <c:txPr>
    <a:bodyPr/>
    <a:lstStyle/>
    <a:p>
      <a:pPr>
        <a:defRPr sz="2400">
          <a:latin typeface="Segoe Condensed" panose="020B0606040200020203"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0" i="0" u="none" strike="noStrike" kern="1200" baseline="0">
                    <a:solidFill>
                      <a:schemeClr val="bg1"/>
                    </a:solidFill>
                    <a:latin typeface="Segoe Condensed" panose="020B0606040200020203"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Baseline Average</c:v>
                </c:pt>
                <c:pt idx="1">
                  <c:v>Learning Collaborative Average</c:v>
                </c:pt>
              </c:strCache>
            </c:strRef>
          </c:cat>
          <c:val>
            <c:numRef>
              <c:f>Sheet1!$B$2:$B$3</c:f>
              <c:numCache>
                <c:formatCode>0%</c:formatCode>
                <c:ptCount val="2"/>
                <c:pt idx="0">
                  <c:v>0.35</c:v>
                </c:pt>
                <c:pt idx="1">
                  <c:v>0.57799999999999996</c:v>
                </c:pt>
              </c:numCache>
            </c:numRef>
          </c:val>
          <c:extLst>
            <c:ext xmlns:c16="http://schemas.microsoft.com/office/drawing/2014/chart" uri="{C3380CC4-5D6E-409C-BE32-E72D297353CC}">
              <c16:uniqueId val="{00000000-4B0D-4443-A0B3-5ECA2530F9C3}"/>
            </c:ext>
          </c:extLst>
        </c:ser>
        <c:dLbls>
          <c:showLegendKey val="0"/>
          <c:showVal val="0"/>
          <c:showCatName val="0"/>
          <c:showSerName val="0"/>
          <c:showPercent val="0"/>
          <c:showBubbleSize val="0"/>
        </c:dLbls>
        <c:gapWidth val="75"/>
        <c:overlap val="-27"/>
        <c:axId val="354537200"/>
        <c:axId val="354536808"/>
      </c:barChart>
      <c:catAx>
        <c:axId val="354537200"/>
        <c:scaling>
          <c:orientation val="minMax"/>
        </c:scaling>
        <c:delete val="0"/>
        <c:axPos val="b"/>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Segoe Condensed" panose="020B0606040200020203" pitchFamily="34" charset="0"/>
                <a:ea typeface="+mn-ea"/>
                <a:cs typeface="+mn-cs"/>
              </a:defRPr>
            </a:pPr>
            <a:endParaRPr lang="en-US"/>
          </a:p>
        </c:txPr>
        <c:crossAx val="354536808"/>
        <c:crosses val="autoZero"/>
        <c:auto val="1"/>
        <c:lblAlgn val="ctr"/>
        <c:lblOffset val="100"/>
        <c:noMultiLvlLbl val="0"/>
      </c:catAx>
      <c:valAx>
        <c:axId val="354536808"/>
        <c:scaling>
          <c:orientation val="minMax"/>
        </c:scaling>
        <c:delete val="1"/>
        <c:axPos val="l"/>
        <c:majorGridlines>
          <c:spPr>
            <a:ln w="9525" cap="flat" cmpd="sng" algn="ctr">
              <a:solidFill>
                <a:schemeClr val="bg1">
                  <a:lumMod val="95000"/>
                </a:schemeClr>
              </a:solidFill>
              <a:round/>
            </a:ln>
            <a:effectLst/>
          </c:spPr>
        </c:majorGridlines>
        <c:numFmt formatCode="0%" sourceLinked="1"/>
        <c:majorTickMark val="none"/>
        <c:minorTickMark val="none"/>
        <c:tickLblPos val="nextTo"/>
        <c:crossAx val="354537200"/>
        <c:crosses val="autoZero"/>
        <c:crossBetween val="between"/>
      </c:valAx>
      <c:spPr>
        <a:noFill/>
        <a:ln>
          <a:noFill/>
        </a:ln>
        <a:effectLst/>
      </c:spPr>
    </c:plotArea>
    <c:plotVisOnly val="1"/>
    <c:dispBlanksAs val="gap"/>
    <c:showDLblsOverMax val="0"/>
  </c:chart>
  <c:spPr>
    <a:noFill/>
    <a:ln>
      <a:noFill/>
    </a:ln>
    <a:effectLst/>
  </c:spPr>
  <c:txPr>
    <a:bodyPr/>
    <a:lstStyle/>
    <a:p>
      <a:pPr>
        <a:defRPr sz="2400">
          <a:latin typeface="Segoe Condensed" panose="020B0606040200020203"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 tested current month</c:v>
                </c:pt>
              </c:strCache>
            </c:strRef>
          </c:tx>
          <c:spPr>
            <a:ln w="76200" cap="rnd">
              <a:solidFill>
                <a:schemeClr val="accent3"/>
              </a:solidFill>
              <a:round/>
            </a:ln>
            <a:effectLst/>
          </c:spPr>
          <c:marker>
            <c:symbol val="none"/>
          </c:marker>
          <c:dLbls>
            <c:dLbl>
              <c:idx val="0"/>
              <c:layout>
                <c:manualLayout>
                  <c:x val="-8.4876543209876545E-2"/>
                  <c:y val="5.172413793103448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4DB9-4E22-AD45-0753CB6FCA2F}"/>
                </c:ext>
              </c:extLst>
            </c:dLbl>
            <c:dLbl>
              <c:idx val="1"/>
              <c:delete val="1"/>
              <c:extLst>
                <c:ext xmlns:c15="http://schemas.microsoft.com/office/drawing/2012/chart" uri="{CE6537A1-D6FC-4f65-9D91-7224C49458BB}"/>
                <c:ext xmlns:c16="http://schemas.microsoft.com/office/drawing/2014/chart" uri="{C3380CC4-5D6E-409C-BE32-E72D297353CC}">
                  <c16:uniqueId val="{00000005-4DB9-4E22-AD45-0753CB6FCA2F}"/>
                </c:ext>
              </c:extLst>
            </c:dLbl>
            <c:dLbl>
              <c:idx val="2"/>
              <c:delete val="1"/>
              <c:extLst>
                <c:ext xmlns:c15="http://schemas.microsoft.com/office/drawing/2012/chart" uri="{CE6537A1-D6FC-4f65-9D91-7224C49458BB}"/>
                <c:ext xmlns:c16="http://schemas.microsoft.com/office/drawing/2014/chart" uri="{C3380CC4-5D6E-409C-BE32-E72D297353CC}">
                  <c16:uniqueId val="{00000004-4DB9-4E22-AD45-0753CB6FCA2F}"/>
                </c:ext>
              </c:extLst>
            </c:dLbl>
            <c:dLbl>
              <c:idx val="3"/>
              <c:delete val="1"/>
              <c:extLst>
                <c:ext xmlns:c15="http://schemas.microsoft.com/office/drawing/2012/chart" uri="{CE6537A1-D6FC-4f65-9D91-7224C49458BB}"/>
                <c:ext xmlns:c16="http://schemas.microsoft.com/office/drawing/2014/chart" uri="{C3380CC4-5D6E-409C-BE32-E72D297353CC}">
                  <c16:uniqueId val="{00000003-4DB9-4E22-AD45-0753CB6FCA2F}"/>
                </c:ext>
              </c:extLst>
            </c:dLbl>
            <c:spPr>
              <a:noFill/>
              <a:ln>
                <a:noFill/>
              </a:ln>
              <a:effectLst/>
            </c:spPr>
            <c:txPr>
              <a:bodyPr rot="0" spcFirstLastPara="1" vertOverflow="ellipsis" vert="horz" wrap="square" anchor="ctr" anchorCtr="1"/>
              <a:lstStyle/>
              <a:p>
                <a:pPr>
                  <a:defRPr sz="2400" b="0" i="0" u="none" strike="noStrike" kern="1200" baseline="0">
                    <a:solidFill>
                      <a:schemeClr val="tx1">
                        <a:lumMod val="75000"/>
                        <a:lumOff val="25000"/>
                      </a:schemeClr>
                    </a:solidFill>
                    <a:latin typeface="Segoe Condensed" panose="020B0606040200020203"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Baseline</c:v>
                </c:pt>
                <c:pt idx="1">
                  <c:v>September</c:v>
                </c:pt>
                <c:pt idx="2">
                  <c:v>October</c:v>
                </c:pt>
                <c:pt idx="3">
                  <c:v>November</c:v>
                </c:pt>
                <c:pt idx="4">
                  <c:v>December</c:v>
                </c:pt>
              </c:strCache>
            </c:strRef>
          </c:cat>
          <c:val>
            <c:numRef>
              <c:f>Sheet1!$B$2:$B$6</c:f>
              <c:numCache>
                <c:formatCode>0%</c:formatCode>
                <c:ptCount val="5"/>
                <c:pt idx="0">
                  <c:v>0.56000000000000005</c:v>
                </c:pt>
                <c:pt idx="1">
                  <c:v>0.66700000000000004</c:v>
                </c:pt>
                <c:pt idx="2">
                  <c:v>0.9</c:v>
                </c:pt>
                <c:pt idx="3">
                  <c:v>0.76200000000000001</c:v>
                </c:pt>
                <c:pt idx="4">
                  <c:v>0.85699999999999998</c:v>
                </c:pt>
              </c:numCache>
            </c:numRef>
          </c:val>
          <c:smooth val="0"/>
          <c:extLst>
            <c:ext xmlns:c16="http://schemas.microsoft.com/office/drawing/2014/chart" uri="{C3380CC4-5D6E-409C-BE32-E72D297353CC}">
              <c16:uniqueId val="{00000000-4DB9-4E22-AD45-0753CB6FCA2F}"/>
            </c:ext>
          </c:extLst>
        </c:ser>
        <c:dLbls>
          <c:showLegendKey val="0"/>
          <c:showVal val="0"/>
          <c:showCatName val="0"/>
          <c:showSerName val="0"/>
          <c:showPercent val="0"/>
          <c:showBubbleSize val="0"/>
        </c:dLbls>
        <c:smooth val="0"/>
        <c:axId val="355207424"/>
        <c:axId val="431758912"/>
      </c:lineChart>
      <c:catAx>
        <c:axId val="355207424"/>
        <c:scaling>
          <c:orientation val="minMax"/>
        </c:scaling>
        <c:delete val="0"/>
        <c:axPos val="b"/>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Segoe Condensed" panose="020B0606040200020203" pitchFamily="34" charset="0"/>
                <a:ea typeface="+mn-ea"/>
                <a:cs typeface="+mn-cs"/>
              </a:defRPr>
            </a:pPr>
            <a:endParaRPr lang="en-US"/>
          </a:p>
        </c:txPr>
        <c:crossAx val="431758912"/>
        <c:crosses val="autoZero"/>
        <c:auto val="1"/>
        <c:lblAlgn val="ctr"/>
        <c:lblOffset val="100"/>
        <c:noMultiLvlLbl val="0"/>
      </c:catAx>
      <c:valAx>
        <c:axId val="431758912"/>
        <c:scaling>
          <c:orientation val="minMax"/>
        </c:scaling>
        <c:delete val="1"/>
        <c:axPos val="l"/>
        <c:majorGridlines>
          <c:spPr>
            <a:ln w="9525" cap="flat" cmpd="sng" algn="ctr">
              <a:solidFill>
                <a:schemeClr val="bg1">
                  <a:lumMod val="95000"/>
                </a:schemeClr>
              </a:solidFill>
              <a:round/>
            </a:ln>
            <a:effectLst/>
          </c:spPr>
        </c:majorGridlines>
        <c:numFmt formatCode="0%" sourceLinked="1"/>
        <c:majorTickMark val="none"/>
        <c:minorTickMark val="none"/>
        <c:tickLblPos val="nextTo"/>
        <c:crossAx val="355207424"/>
        <c:crosses val="autoZero"/>
        <c:crossBetween val="between"/>
      </c:valAx>
      <c:spPr>
        <a:noFill/>
        <a:ln>
          <a:noFill/>
        </a:ln>
        <a:effectLst/>
      </c:spPr>
    </c:plotArea>
    <c:plotVisOnly val="1"/>
    <c:dispBlanksAs val="gap"/>
    <c:showDLblsOverMax val="0"/>
  </c:chart>
  <c:spPr>
    <a:noFill/>
    <a:ln>
      <a:noFill/>
    </a:ln>
    <a:effectLst/>
  </c:spPr>
  <c:txPr>
    <a:bodyPr/>
    <a:lstStyle/>
    <a:p>
      <a:pPr>
        <a:defRPr sz="2400">
          <a:latin typeface="Segoe Condensed" panose="020B0606040200020203" pitchFamily="34"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0" i="0" u="none" strike="noStrike" kern="1200" baseline="0">
                    <a:solidFill>
                      <a:schemeClr val="bg1"/>
                    </a:solidFill>
                    <a:latin typeface="Segoe Condensed" panose="020B0606040200020203"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Baseline Average</c:v>
                </c:pt>
                <c:pt idx="1">
                  <c:v>Learning Collaborative Average</c:v>
                </c:pt>
              </c:strCache>
            </c:strRef>
          </c:cat>
          <c:val>
            <c:numRef>
              <c:f>Sheet1!$B$2:$B$3</c:f>
              <c:numCache>
                <c:formatCode>0%</c:formatCode>
                <c:ptCount val="2"/>
                <c:pt idx="0">
                  <c:v>0.56000000000000005</c:v>
                </c:pt>
                <c:pt idx="1">
                  <c:v>0.79649999999999999</c:v>
                </c:pt>
              </c:numCache>
            </c:numRef>
          </c:val>
          <c:extLst>
            <c:ext xmlns:c16="http://schemas.microsoft.com/office/drawing/2014/chart" uri="{C3380CC4-5D6E-409C-BE32-E72D297353CC}">
              <c16:uniqueId val="{00000000-4B0D-4443-A0B3-5ECA2530F9C3}"/>
            </c:ext>
          </c:extLst>
        </c:ser>
        <c:dLbls>
          <c:showLegendKey val="0"/>
          <c:showVal val="0"/>
          <c:showCatName val="0"/>
          <c:showSerName val="0"/>
          <c:showPercent val="0"/>
          <c:showBubbleSize val="0"/>
        </c:dLbls>
        <c:gapWidth val="75"/>
        <c:overlap val="-27"/>
        <c:axId val="431759696"/>
        <c:axId val="431760088"/>
      </c:barChart>
      <c:catAx>
        <c:axId val="431759696"/>
        <c:scaling>
          <c:orientation val="minMax"/>
        </c:scaling>
        <c:delete val="0"/>
        <c:axPos val="b"/>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Segoe Condensed" panose="020B0606040200020203" pitchFamily="34" charset="0"/>
                <a:ea typeface="+mn-ea"/>
                <a:cs typeface="+mn-cs"/>
              </a:defRPr>
            </a:pPr>
            <a:endParaRPr lang="en-US"/>
          </a:p>
        </c:txPr>
        <c:crossAx val="431760088"/>
        <c:crosses val="autoZero"/>
        <c:auto val="1"/>
        <c:lblAlgn val="ctr"/>
        <c:lblOffset val="100"/>
        <c:noMultiLvlLbl val="0"/>
      </c:catAx>
      <c:valAx>
        <c:axId val="431760088"/>
        <c:scaling>
          <c:orientation val="minMax"/>
        </c:scaling>
        <c:delete val="1"/>
        <c:axPos val="l"/>
        <c:majorGridlines>
          <c:spPr>
            <a:ln w="9525" cap="flat" cmpd="sng" algn="ctr">
              <a:solidFill>
                <a:schemeClr val="bg1">
                  <a:lumMod val="95000"/>
                </a:schemeClr>
              </a:solidFill>
              <a:round/>
            </a:ln>
            <a:effectLst/>
          </c:spPr>
        </c:majorGridlines>
        <c:numFmt formatCode="0%" sourceLinked="1"/>
        <c:majorTickMark val="none"/>
        <c:minorTickMark val="none"/>
        <c:tickLblPos val="nextTo"/>
        <c:crossAx val="431759696"/>
        <c:crosses val="autoZero"/>
        <c:crossBetween val="between"/>
      </c:valAx>
      <c:spPr>
        <a:noFill/>
        <a:ln>
          <a:noFill/>
        </a:ln>
        <a:effectLst/>
      </c:spPr>
    </c:plotArea>
    <c:plotVisOnly val="1"/>
    <c:dispBlanksAs val="gap"/>
    <c:showDLblsOverMax val="0"/>
  </c:chart>
  <c:spPr>
    <a:noFill/>
    <a:ln>
      <a:noFill/>
    </a:ln>
    <a:effectLst/>
  </c:spPr>
  <c:txPr>
    <a:bodyPr/>
    <a:lstStyle/>
    <a:p>
      <a:pPr>
        <a:defRPr sz="2400">
          <a:latin typeface="Segoe Condensed" panose="020B0606040200020203" pitchFamily="34"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 tested current month</c:v>
                </c:pt>
              </c:strCache>
            </c:strRef>
          </c:tx>
          <c:spPr>
            <a:ln w="76200" cap="rnd">
              <a:solidFill>
                <a:schemeClr val="accent3"/>
              </a:solidFill>
              <a:round/>
            </a:ln>
            <a:effectLst/>
          </c:spPr>
          <c:marker>
            <c:symbol val="none"/>
          </c:marker>
          <c:dLbls>
            <c:dLbl>
              <c:idx val="0"/>
              <c:layout>
                <c:manualLayout>
                  <c:x val="-8.4876543209876545E-2"/>
                  <c:y val="5.172413793103448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4DB9-4E22-AD45-0753CB6FCA2F}"/>
                </c:ext>
              </c:extLst>
            </c:dLbl>
            <c:dLbl>
              <c:idx val="1"/>
              <c:delete val="1"/>
              <c:extLst>
                <c:ext xmlns:c15="http://schemas.microsoft.com/office/drawing/2012/chart" uri="{CE6537A1-D6FC-4f65-9D91-7224C49458BB}"/>
                <c:ext xmlns:c16="http://schemas.microsoft.com/office/drawing/2014/chart" uri="{C3380CC4-5D6E-409C-BE32-E72D297353CC}">
                  <c16:uniqueId val="{00000005-4DB9-4E22-AD45-0753CB6FCA2F}"/>
                </c:ext>
              </c:extLst>
            </c:dLbl>
            <c:dLbl>
              <c:idx val="2"/>
              <c:delete val="1"/>
              <c:extLst>
                <c:ext xmlns:c15="http://schemas.microsoft.com/office/drawing/2012/chart" uri="{CE6537A1-D6FC-4f65-9D91-7224C49458BB}"/>
                <c:ext xmlns:c16="http://schemas.microsoft.com/office/drawing/2014/chart" uri="{C3380CC4-5D6E-409C-BE32-E72D297353CC}">
                  <c16:uniqueId val="{00000004-4DB9-4E22-AD45-0753CB6FCA2F}"/>
                </c:ext>
              </c:extLst>
            </c:dLbl>
            <c:dLbl>
              <c:idx val="3"/>
              <c:delete val="1"/>
              <c:extLst>
                <c:ext xmlns:c15="http://schemas.microsoft.com/office/drawing/2012/chart" uri="{CE6537A1-D6FC-4f65-9D91-7224C49458BB}"/>
                <c:ext xmlns:c16="http://schemas.microsoft.com/office/drawing/2014/chart" uri="{C3380CC4-5D6E-409C-BE32-E72D297353CC}">
                  <c16:uniqueId val="{00000003-4DB9-4E22-AD45-0753CB6FCA2F}"/>
                </c:ext>
              </c:extLst>
            </c:dLbl>
            <c:spPr>
              <a:noFill/>
              <a:ln>
                <a:noFill/>
              </a:ln>
              <a:effectLst/>
            </c:spPr>
            <c:txPr>
              <a:bodyPr rot="0" spcFirstLastPara="1" vertOverflow="ellipsis" vert="horz" wrap="square" anchor="ctr" anchorCtr="1"/>
              <a:lstStyle/>
              <a:p>
                <a:pPr>
                  <a:defRPr sz="2400" b="0" i="0" u="none" strike="noStrike" kern="1200" baseline="0">
                    <a:solidFill>
                      <a:schemeClr val="tx1">
                        <a:lumMod val="75000"/>
                        <a:lumOff val="25000"/>
                      </a:schemeClr>
                    </a:solidFill>
                    <a:latin typeface="Segoe Condensed" panose="020B0606040200020203"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Baseline</c:v>
                </c:pt>
                <c:pt idx="1">
                  <c:v>September</c:v>
                </c:pt>
                <c:pt idx="2">
                  <c:v>October</c:v>
                </c:pt>
                <c:pt idx="3">
                  <c:v>November</c:v>
                </c:pt>
                <c:pt idx="4">
                  <c:v>December</c:v>
                </c:pt>
              </c:strCache>
            </c:strRef>
          </c:cat>
          <c:val>
            <c:numRef>
              <c:f>Sheet1!$B$2:$B$6</c:f>
              <c:numCache>
                <c:formatCode>0%</c:formatCode>
                <c:ptCount val="5"/>
                <c:pt idx="0">
                  <c:v>0.52100000000000002</c:v>
                </c:pt>
                <c:pt idx="1">
                  <c:v>0.625</c:v>
                </c:pt>
                <c:pt idx="2">
                  <c:v>0.65200000000000002</c:v>
                </c:pt>
                <c:pt idx="3">
                  <c:v>0.7</c:v>
                </c:pt>
                <c:pt idx="4">
                  <c:v>0.70299999999999996</c:v>
                </c:pt>
              </c:numCache>
            </c:numRef>
          </c:val>
          <c:smooth val="0"/>
          <c:extLst>
            <c:ext xmlns:c16="http://schemas.microsoft.com/office/drawing/2014/chart" uri="{C3380CC4-5D6E-409C-BE32-E72D297353CC}">
              <c16:uniqueId val="{00000000-4DB9-4E22-AD45-0753CB6FCA2F}"/>
            </c:ext>
          </c:extLst>
        </c:ser>
        <c:dLbls>
          <c:showLegendKey val="0"/>
          <c:showVal val="0"/>
          <c:showCatName val="0"/>
          <c:showSerName val="0"/>
          <c:showPercent val="0"/>
          <c:showBubbleSize val="0"/>
        </c:dLbls>
        <c:smooth val="0"/>
        <c:axId val="606936472"/>
        <c:axId val="606930568"/>
      </c:lineChart>
      <c:catAx>
        <c:axId val="606936472"/>
        <c:scaling>
          <c:orientation val="minMax"/>
        </c:scaling>
        <c:delete val="0"/>
        <c:axPos val="b"/>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Segoe Condensed" panose="020B0606040200020203" pitchFamily="34" charset="0"/>
                <a:ea typeface="+mn-ea"/>
                <a:cs typeface="+mn-cs"/>
              </a:defRPr>
            </a:pPr>
            <a:endParaRPr lang="en-US"/>
          </a:p>
        </c:txPr>
        <c:crossAx val="606930568"/>
        <c:crosses val="autoZero"/>
        <c:auto val="1"/>
        <c:lblAlgn val="ctr"/>
        <c:lblOffset val="100"/>
        <c:noMultiLvlLbl val="0"/>
      </c:catAx>
      <c:valAx>
        <c:axId val="606930568"/>
        <c:scaling>
          <c:orientation val="minMax"/>
        </c:scaling>
        <c:delete val="1"/>
        <c:axPos val="l"/>
        <c:majorGridlines>
          <c:spPr>
            <a:ln w="9525" cap="flat" cmpd="sng" algn="ctr">
              <a:solidFill>
                <a:schemeClr val="bg1">
                  <a:lumMod val="95000"/>
                </a:schemeClr>
              </a:solidFill>
              <a:round/>
            </a:ln>
            <a:effectLst/>
          </c:spPr>
        </c:majorGridlines>
        <c:numFmt formatCode="0%" sourceLinked="1"/>
        <c:majorTickMark val="none"/>
        <c:minorTickMark val="none"/>
        <c:tickLblPos val="nextTo"/>
        <c:crossAx val="606936472"/>
        <c:crosses val="autoZero"/>
        <c:crossBetween val="between"/>
      </c:valAx>
      <c:spPr>
        <a:noFill/>
        <a:ln>
          <a:noFill/>
        </a:ln>
        <a:effectLst/>
      </c:spPr>
    </c:plotArea>
    <c:plotVisOnly val="1"/>
    <c:dispBlanksAs val="gap"/>
    <c:showDLblsOverMax val="0"/>
  </c:chart>
  <c:spPr>
    <a:noFill/>
    <a:ln>
      <a:noFill/>
    </a:ln>
    <a:effectLst/>
  </c:spPr>
  <c:txPr>
    <a:bodyPr/>
    <a:lstStyle/>
    <a:p>
      <a:pPr>
        <a:defRPr sz="2400">
          <a:latin typeface="Segoe Condensed" panose="020B0606040200020203" pitchFamily="34" charset="0"/>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0" i="0" u="none" strike="noStrike" kern="1200" baseline="0">
                    <a:solidFill>
                      <a:schemeClr val="bg1"/>
                    </a:solidFill>
                    <a:latin typeface="Segoe Condensed" panose="020B0606040200020203"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Baseline Average</c:v>
                </c:pt>
                <c:pt idx="1">
                  <c:v>Learning Collaborative Average</c:v>
                </c:pt>
              </c:strCache>
            </c:strRef>
          </c:cat>
          <c:val>
            <c:numRef>
              <c:f>Sheet1!$B$2:$B$3</c:f>
              <c:numCache>
                <c:formatCode>0%</c:formatCode>
                <c:ptCount val="2"/>
                <c:pt idx="0">
                  <c:v>0.52</c:v>
                </c:pt>
                <c:pt idx="1">
                  <c:v>0.67</c:v>
                </c:pt>
              </c:numCache>
            </c:numRef>
          </c:val>
          <c:extLst>
            <c:ext xmlns:c16="http://schemas.microsoft.com/office/drawing/2014/chart" uri="{C3380CC4-5D6E-409C-BE32-E72D297353CC}">
              <c16:uniqueId val="{00000000-4B0D-4443-A0B3-5ECA2530F9C3}"/>
            </c:ext>
          </c:extLst>
        </c:ser>
        <c:dLbls>
          <c:showLegendKey val="0"/>
          <c:showVal val="0"/>
          <c:showCatName val="0"/>
          <c:showSerName val="0"/>
          <c:showPercent val="0"/>
          <c:showBubbleSize val="0"/>
        </c:dLbls>
        <c:gapWidth val="75"/>
        <c:overlap val="-27"/>
        <c:axId val="601486392"/>
        <c:axId val="601491640"/>
      </c:barChart>
      <c:catAx>
        <c:axId val="601486392"/>
        <c:scaling>
          <c:orientation val="minMax"/>
        </c:scaling>
        <c:delete val="0"/>
        <c:axPos val="b"/>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Segoe Condensed" panose="020B0606040200020203" pitchFamily="34" charset="0"/>
                <a:ea typeface="+mn-ea"/>
                <a:cs typeface="+mn-cs"/>
              </a:defRPr>
            </a:pPr>
            <a:endParaRPr lang="en-US"/>
          </a:p>
        </c:txPr>
        <c:crossAx val="601491640"/>
        <c:crosses val="autoZero"/>
        <c:auto val="1"/>
        <c:lblAlgn val="ctr"/>
        <c:lblOffset val="100"/>
        <c:noMultiLvlLbl val="0"/>
      </c:catAx>
      <c:valAx>
        <c:axId val="601491640"/>
        <c:scaling>
          <c:orientation val="minMax"/>
        </c:scaling>
        <c:delete val="1"/>
        <c:axPos val="l"/>
        <c:majorGridlines>
          <c:spPr>
            <a:ln w="9525" cap="flat" cmpd="sng" algn="ctr">
              <a:solidFill>
                <a:schemeClr val="bg1">
                  <a:lumMod val="95000"/>
                </a:schemeClr>
              </a:solidFill>
              <a:round/>
            </a:ln>
            <a:effectLst/>
          </c:spPr>
        </c:majorGridlines>
        <c:numFmt formatCode="0%" sourceLinked="1"/>
        <c:majorTickMark val="none"/>
        <c:minorTickMark val="none"/>
        <c:tickLblPos val="nextTo"/>
        <c:crossAx val="601486392"/>
        <c:crosses val="autoZero"/>
        <c:crossBetween val="between"/>
      </c:valAx>
      <c:spPr>
        <a:noFill/>
        <a:ln>
          <a:noFill/>
        </a:ln>
        <a:effectLst/>
      </c:spPr>
    </c:plotArea>
    <c:plotVisOnly val="1"/>
    <c:dispBlanksAs val="gap"/>
    <c:showDLblsOverMax val="0"/>
  </c:chart>
  <c:spPr>
    <a:noFill/>
    <a:ln>
      <a:noFill/>
    </a:ln>
    <a:effectLst/>
  </c:spPr>
  <c:txPr>
    <a:bodyPr/>
    <a:lstStyle/>
    <a:p>
      <a:pPr>
        <a:defRPr sz="2400">
          <a:latin typeface="Segoe Condensed" panose="020B0606040200020203"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2446" tIns="46223" rIns="92446" bIns="46223"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2446" tIns="46223" rIns="92446" bIns="46223" rtlCol="0"/>
          <a:lstStyle>
            <a:lvl1pPr algn="r" eaLnBrk="1" fontAlgn="auto" hangingPunct="1">
              <a:spcBef>
                <a:spcPts val="0"/>
              </a:spcBef>
              <a:spcAft>
                <a:spcPts val="0"/>
              </a:spcAft>
              <a:defRPr sz="1200">
                <a:latin typeface="+mn-lt"/>
              </a:defRPr>
            </a:lvl1pPr>
          </a:lstStyle>
          <a:p>
            <a:pPr>
              <a:defRPr/>
            </a:pPr>
            <a:fld id="{0A87634C-301E-43CE-ADC4-3729667F0CB1}" type="datetimeFigureOut">
              <a:rPr lang="en-US"/>
              <a:pPr>
                <a:defRPr/>
              </a:pPr>
              <a:t>2/20/2019</a:t>
            </a:fld>
            <a:endParaRPr lang="en-US"/>
          </a:p>
        </p:txBody>
      </p:sp>
      <p:sp>
        <p:nvSpPr>
          <p:cNvPr id="4" name="Footer Placeholder 3"/>
          <p:cNvSpPr>
            <a:spLocks noGrp="1"/>
          </p:cNvSpPr>
          <p:nvPr>
            <p:ph type="ftr" sz="quarter" idx="2"/>
          </p:nvPr>
        </p:nvSpPr>
        <p:spPr>
          <a:xfrm>
            <a:off x="0" y="8842030"/>
            <a:ext cx="3043343" cy="465455"/>
          </a:xfrm>
          <a:prstGeom prst="rect">
            <a:avLst/>
          </a:prstGeom>
        </p:spPr>
        <p:txBody>
          <a:bodyPr vert="horz" lIns="92446" tIns="46223" rIns="92446" bIns="46223" rtlCol="0" anchor="b"/>
          <a:lstStyle>
            <a:lvl1pPr algn="l" eaLnBrk="1" fontAlgn="auto" hangingPunct="1">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978132" y="8842030"/>
            <a:ext cx="3043343" cy="465455"/>
          </a:xfrm>
          <a:prstGeom prst="rect">
            <a:avLst/>
          </a:prstGeom>
        </p:spPr>
        <p:txBody>
          <a:bodyPr vert="horz" lIns="92446" tIns="46223" rIns="92446" bIns="46223" rtlCol="0" anchor="b"/>
          <a:lstStyle>
            <a:lvl1pPr algn="r" eaLnBrk="1" fontAlgn="auto" hangingPunct="1">
              <a:spcBef>
                <a:spcPts val="0"/>
              </a:spcBef>
              <a:spcAft>
                <a:spcPts val="0"/>
              </a:spcAft>
              <a:defRPr sz="1200">
                <a:latin typeface="+mn-lt"/>
              </a:defRPr>
            </a:lvl1pPr>
          </a:lstStyle>
          <a:p>
            <a:pPr>
              <a:defRPr/>
            </a:pPr>
            <a:fld id="{2047D89B-F775-4749-8530-99D16EBD6F45}" type="slidenum">
              <a:rPr lang="en-US"/>
              <a:pPr>
                <a:defRPr/>
              </a:pPr>
              <a:t>‹#›</a:t>
            </a:fld>
            <a:endParaRPr lang="en-US"/>
          </a:p>
        </p:txBody>
      </p:sp>
    </p:spTree>
    <p:extLst>
      <p:ext uri="{BB962C8B-B14F-4D97-AF65-F5344CB8AC3E}">
        <p14:creationId xmlns:p14="http://schemas.microsoft.com/office/powerpoint/2010/main" val="30135754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2446" tIns="46223" rIns="92446" bIns="46223"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2446" tIns="46223" rIns="92446" bIns="46223" rtlCol="0"/>
          <a:lstStyle>
            <a:lvl1pPr algn="r" eaLnBrk="1" fontAlgn="auto" hangingPunct="1">
              <a:spcBef>
                <a:spcPts val="0"/>
              </a:spcBef>
              <a:spcAft>
                <a:spcPts val="0"/>
              </a:spcAft>
              <a:defRPr sz="1200">
                <a:latin typeface="+mn-lt"/>
              </a:defRPr>
            </a:lvl1pPr>
          </a:lstStyle>
          <a:p>
            <a:pPr>
              <a:defRPr/>
            </a:pPr>
            <a:fld id="{39F136F7-6B30-49A2-B990-8BD2A7DB80EA}" type="datetimeFigureOut">
              <a:rPr lang="en-US"/>
              <a:pPr>
                <a:defRPr/>
              </a:pPr>
              <a:t>2/20/2019</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2446" tIns="46223" rIns="92446" bIns="46223" rtlCol="0" anchor="ctr"/>
          <a:lstStyle/>
          <a:p>
            <a:pPr lvl="0"/>
            <a:endParaRPr lang="en-US" noProof="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2446" tIns="46223" rIns="92446" bIns="46223"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2030"/>
            <a:ext cx="3043343" cy="465455"/>
          </a:xfrm>
          <a:prstGeom prst="rect">
            <a:avLst/>
          </a:prstGeom>
        </p:spPr>
        <p:txBody>
          <a:bodyPr vert="horz" lIns="92446" tIns="46223" rIns="92446" bIns="46223"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2446" tIns="46223" rIns="92446" bIns="46223" rtlCol="0" anchor="b"/>
          <a:lstStyle>
            <a:lvl1pPr algn="r" eaLnBrk="1" fontAlgn="auto" hangingPunct="1">
              <a:spcBef>
                <a:spcPts val="0"/>
              </a:spcBef>
              <a:spcAft>
                <a:spcPts val="0"/>
              </a:spcAft>
              <a:defRPr sz="1200">
                <a:latin typeface="+mn-lt"/>
              </a:defRPr>
            </a:lvl1pPr>
          </a:lstStyle>
          <a:p>
            <a:pPr>
              <a:defRPr/>
            </a:pPr>
            <a:fld id="{C6CDB759-55E4-4050-9ACB-91CE5217AA0C}" type="slidenum">
              <a:rPr lang="en-US"/>
              <a:pPr>
                <a:defRPr/>
              </a:pPr>
              <a:t>‹#›</a:t>
            </a:fld>
            <a:endParaRPr lang="en-US"/>
          </a:p>
        </p:txBody>
      </p:sp>
    </p:spTree>
    <p:extLst>
      <p:ext uri="{BB962C8B-B14F-4D97-AF65-F5344CB8AC3E}">
        <p14:creationId xmlns:p14="http://schemas.microsoft.com/office/powerpoint/2010/main" val="36741797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hangingPunct="1">
              <a:buFont typeface="Arial" panose="020B0604020202020204" pitchFamily="34" charset="0"/>
              <a:buNone/>
              <a:defRPr/>
            </a:pPr>
            <a:r>
              <a:rPr lang="en-US" b="1" u="none" dirty="0" smtClean="0"/>
              <a:t>Katie</a:t>
            </a:r>
          </a:p>
          <a:p>
            <a:pPr marL="173336" indent="-173336" eaLnBrk="1" hangingPunct="1">
              <a:buFont typeface="Arial" panose="020B0604020202020204" pitchFamily="34" charset="0"/>
              <a:buChar char="•"/>
              <a:defRPr/>
            </a:pPr>
            <a:r>
              <a:rPr lang="en-US" dirty="0" smtClean="0"/>
              <a:t>Welcome to today’s session, where we’ll be hearing the first 4 of 9 team presentations.</a:t>
            </a:r>
          </a:p>
          <a:p>
            <a:pPr eaLnBrk="1" hangingPunct="1">
              <a:buFont typeface="Arial" panose="020B0604020202020204" pitchFamily="34" charset="0"/>
              <a:buNone/>
              <a:defRPr/>
            </a:pPr>
            <a:endParaRPr lang="en-US" i="1" dirty="0"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1122" indent="-288893">
              <a:spcBef>
                <a:spcPct val="30000"/>
              </a:spcBef>
              <a:defRPr sz="1200">
                <a:solidFill>
                  <a:schemeClr val="tx1"/>
                </a:solidFill>
                <a:latin typeface="Calibri" panose="020F0502020204030204" pitchFamily="34" charset="0"/>
              </a:defRPr>
            </a:lvl2pPr>
            <a:lvl3pPr marL="1155573" indent="-231115">
              <a:spcBef>
                <a:spcPct val="30000"/>
              </a:spcBef>
              <a:defRPr sz="1200">
                <a:solidFill>
                  <a:schemeClr val="tx1"/>
                </a:solidFill>
                <a:latin typeface="Calibri" panose="020F0502020204030204" pitchFamily="34" charset="0"/>
              </a:defRPr>
            </a:lvl3pPr>
            <a:lvl4pPr marL="1617802" indent="-231115">
              <a:spcBef>
                <a:spcPct val="30000"/>
              </a:spcBef>
              <a:defRPr sz="1200">
                <a:solidFill>
                  <a:schemeClr val="tx1"/>
                </a:solidFill>
                <a:latin typeface="Calibri" panose="020F0502020204030204" pitchFamily="34" charset="0"/>
              </a:defRPr>
            </a:lvl4pPr>
            <a:lvl5pPr marL="2080031" indent="-231115">
              <a:spcBef>
                <a:spcPct val="30000"/>
              </a:spcBef>
              <a:defRPr sz="1200">
                <a:solidFill>
                  <a:schemeClr val="tx1"/>
                </a:solidFill>
                <a:latin typeface="Calibri" panose="020F0502020204030204" pitchFamily="34" charset="0"/>
              </a:defRPr>
            </a:lvl5pPr>
            <a:lvl6pPr marL="2542261" indent="-231115" eaLnBrk="0" fontAlgn="base" hangingPunct="0">
              <a:spcBef>
                <a:spcPct val="30000"/>
              </a:spcBef>
              <a:spcAft>
                <a:spcPct val="0"/>
              </a:spcAft>
              <a:defRPr sz="1200">
                <a:solidFill>
                  <a:schemeClr val="tx1"/>
                </a:solidFill>
                <a:latin typeface="Calibri" panose="020F0502020204030204" pitchFamily="34" charset="0"/>
              </a:defRPr>
            </a:lvl6pPr>
            <a:lvl7pPr marL="3004490" indent="-231115" eaLnBrk="0" fontAlgn="base" hangingPunct="0">
              <a:spcBef>
                <a:spcPct val="30000"/>
              </a:spcBef>
              <a:spcAft>
                <a:spcPct val="0"/>
              </a:spcAft>
              <a:defRPr sz="1200">
                <a:solidFill>
                  <a:schemeClr val="tx1"/>
                </a:solidFill>
                <a:latin typeface="Calibri" panose="020F0502020204030204" pitchFamily="34" charset="0"/>
              </a:defRPr>
            </a:lvl7pPr>
            <a:lvl8pPr marL="3466719" indent="-231115" eaLnBrk="0" fontAlgn="base" hangingPunct="0">
              <a:spcBef>
                <a:spcPct val="30000"/>
              </a:spcBef>
              <a:spcAft>
                <a:spcPct val="0"/>
              </a:spcAft>
              <a:defRPr sz="1200">
                <a:solidFill>
                  <a:schemeClr val="tx1"/>
                </a:solidFill>
                <a:latin typeface="Calibri" panose="020F0502020204030204" pitchFamily="34" charset="0"/>
              </a:defRPr>
            </a:lvl8pPr>
            <a:lvl9pPr marL="3928948" indent="-23111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AB11A4F-97FB-4A61-9D09-742595CA555E}" type="slidenum">
              <a:rPr lang="en-US" altLang="en-US"/>
              <a:pPr>
                <a:spcBef>
                  <a:spcPct val="0"/>
                </a:spcBef>
              </a:pPr>
              <a:t>1</a:t>
            </a:fld>
            <a:endParaRPr lang="en-US" altLang="en-US"/>
          </a:p>
        </p:txBody>
      </p:sp>
    </p:spTree>
    <p:extLst>
      <p:ext uri="{BB962C8B-B14F-4D97-AF65-F5344CB8AC3E}">
        <p14:creationId xmlns:p14="http://schemas.microsoft.com/office/powerpoint/2010/main" val="22947870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9591" indent="-169591" eaLnBrk="1" hangingPunct="1">
              <a:spcBef>
                <a:spcPct val="0"/>
              </a:spcBef>
            </a:pPr>
            <a:endParaRPr lang="en-US" altLang="en-US" dirty="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27497" indent="-278953">
              <a:spcBef>
                <a:spcPct val="30000"/>
              </a:spcBef>
              <a:defRPr sz="1200">
                <a:solidFill>
                  <a:schemeClr val="tx1"/>
                </a:solidFill>
                <a:latin typeface="Calibri" panose="020F0502020204030204" pitchFamily="34" charset="0"/>
              </a:defRPr>
            </a:lvl2pPr>
            <a:lvl3pPr marL="1118982" indent="-223480">
              <a:spcBef>
                <a:spcPct val="30000"/>
              </a:spcBef>
              <a:defRPr sz="1200">
                <a:solidFill>
                  <a:schemeClr val="tx1"/>
                </a:solidFill>
                <a:latin typeface="Calibri" panose="020F0502020204030204" pitchFamily="34" charset="0"/>
              </a:defRPr>
            </a:lvl3pPr>
            <a:lvl4pPr marL="1567526" indent="-223480">
              <a:spcBef>
                <a:spcPct val="30000"/>
              </a:spcBef>
              <a:defRPr sz="1200">
                <a:solidFill>
                  <a:schemeClr val="tx1"/>
                </a:solidFill>
                <a:latin typeface="Calibri" panose="020F0502020204030204" pitchFamily="34" charset="0"/>
              </a:defRPr>
            </a:lvl4pPr>
            <a:lvl5pPr marL="2014485" indent="-223480">
              <a:spcBef>
                <a:spcPct val="30000"/>
              </a:spcBef>
              <a:defRPr sz="1200">
                <a:solidFill>
                  <a:schemeClr val="tx1"/>
                </a:solidFill>
                <a:latin typeface="Calibri" panose="020F0502020204030204" pitchFamily="34" charset="0"/>
              </a:defRPr>
            </a:lvl5pPr>
            <a:lvl6pPr marL="2470953" indent="-223480" eaLnBrk="0" fontAlgn="base" hangingPunct="0">
              <a:spcBef>
                <a:spcPct val="30000"/>
              </a:spcBef>
              <a:spcAft>
                <a:spcPct val="0"/>
              </a:spcAft>
              <a:defRPr sz="1200">
                <a:solidFill>
                  <a:schemeClr val="tx1"/>
                </a:solidFill>
                <a:latin typeface="Calibri" panose="020F0502020204030204" pitchFamily="34" charset="0"/>
              </a:defRPr>
            </a:lvl6pPr>
            <a:lvl7pPr marL="2927422" indent="-223480" eaLnBrk="0" fontAlgn="base" hangingPunct="0">
              <a:spcBef>
                <a:spcPct val="30000"/>
              </a:spcBef>
              <a:spcAft>
                <a:spcPct val="0"/>
              </a:spcAft>
              <a:defRPr sz="1200">
                <a:solidFill>
                  <a:schemeClr val="tx1"/>
                </a:solidFill>
                <a:latin typeface="Calibri" panose="020F0502020204030204" pitchFamily="34" charset="0"/>
              </a:defRPr>
            </a:lvl7pPr>
            <a:lvl8pPr marL="3383890" indent="-223480" eaLnBrk="0" fontAlgn="base" hangingPunct="0">
              <a:spcBef>
                <a:spcPct val="30000"/>
              </a:spcBef>
              <a:spcAft>
                <a:spcPct val="0"/>
              </a:spcAft>
              <a:defRPr sz="1200">
                <a:solidFill>
                  <a:schemeClr val="tx1"/>
                </a:solidFill>
                <a:latin typeface="Calibri" panose="020F0502020204030204" pitchFamily="34" charset="0"/>
              </a:defRPr>
            </a:lvl8pPr>
            <a:lvl9pPr marL="3840359" indent="-22348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20782C1-944D-43FC-BD13-E5C798B4FA31}" type="slidenum">
              <a:rPr lang="en-US" altLang="en-US" smtClean="0">
                <a:solidFill>
                  <a:srgbClr val="000000"/>
                </a:solidFill>
              </a:rPr>
              <a:pPr>
                <a:spcBef>
                  <a:spcPct val="0"/>
                </a:spcBef>
              </a:pPr>
              <a:t>10</a:t>
            </a:fld>
            <a:endParaRPr lang="en-US" altLang="en-US">
              <a:solidFill>
                <a:srgbClr val="000000"/>
              </a:solidFill>
            </a:endParaRPr>
          </a:p>
        </p:txBody>
      </p:sp>
    </p:spTree>
    <p:extLst>
      <p:ext uri="{BB962C8B-B14F-4D97-AF65-F5344CB8AC3E}">
        <p14:creationId xmlns:p14="http://schemas.microsoft.com/office/powerpoint/2010/main" val="31302797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9591" indent="-169591" eaLnBrk="1" hangingPunct="1">
              <a:spcBef>
                <a:spcPct val="0"/>
              </a:spcBef>
            </a:pPr>
            <a:endParaRPr lang="en-US" altLang="en-US" dirty="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27497" indent="-278953">
              <a:spcBef>
                <a:spcPct val="30000"/>
              </a:spcBef>
              <a:defRPr sz="1200">
                <a:solidFill>
                  <a:schemeClr val="tx1"/>
                </a:solidFill>
                <a:latin typeface="Calibri" panose="020F0502020204030204" pitchFamily="34" charset="0"/>
              </a:defRPr>
            </a:lvl2pPr>
            <a:lvl3pPr marL="1118982" indent="-223480">
              <a:spcBef>
                <a:spcPct val="30000"/>
              </a:spcBef>
              <a:defRPr sz="1200">
                <a:solidFill>
                  <a:schemeClr val="tx1"/>
                </a:solidFill>
                <a:latin typeface="Calibri" panose="020F0502020204030204" pitchFamily="34" charset="0"/>
              </a:defRPr>
            </a:lvl3pPr>
            <a:lvl4pPr marL="1567526" indent="-223480">
              <a:spcBef>
                <a:spcPct val="30000"/>
              </a:spcBef>
              <a:defRPr sz="1200">
                <a:solidFill>
                  <a:schemeClr val="tx1"/>
                </a:solidFill>
                <a:latin typeface="Calibri" panose="020F0502020204030204" pitchFamily="34" charset="0"/>
              </a:defRPr>
            </a:lvl4pPr>
            <a:lvl5pPr marL="2014485" indent="-223480">
              <a:spcBef>
                <a:spcPct val="30000"/>
              </a:spcBef>
              <a:defRPr sz="1200">
                <a:solidFill>
                  <a:schemeClr val="tx1"/>
                </a:solidFill>
                <a:latin typeface="Calibri" panose="020F0502020204030204" pitchFamily="34" charset="0"/>
              </a:defRPr>
            </a:lvl5pPr>
            <a:lvl6pPr marL="2470953" indent="-223480" eaLnBrk="0" fontAlgn="base" hangingPunct="0">
              <a:spcBef>
                <a:spcPct val="30000"/>
              </a:spcBef>
              <a:spcAft>
                <a:spcPct val="0"/>
              </a:spcAft>
              <a:defRPr sz="1200">
                <a:solidFill>
                  <a:schemeClr val="tx1"/>
                </a:solidFill>
                <a:latin typeface="Calibri" panose="020F0502020204030204" pitchFamily="34" charset="0"/>
              </a:defRPr>
            </a:lvl6pPr>
            <a:lvl7pPr marL="2927422" indent="-223480" eaLnBrk="0" fontAlgn="base" hangingPunct="0">
              <a:spcBef>
                <a:spcPct val="30000"/>
              </a:spcBef>
              <a:spcAft>
                <a:spcPct val="0"/>
              </a:spcAft>
              <a:defRPr sz="1200">
                <a:solidFill>
                  <a:schemeClr val="tx1"/>
                </a:solidFill>
                <a:latin typeface="Calibri" panose="020F0502020204030204" pitchFamily="34" charset="0"/>
              </a:defRPr>
            </a:lvl7pPr>
            <a:lvl8pPr marL="3383890" indent="-223480" eaLnBrk="0" fontAlgn="base" hangingPunct="0">
              <a:spcBef>
                <a:spcPct val="30000"/>
              </a:spcBef>
              <a:spcAft>
                <a:spcPct val="0"/>
              </a:spcAft>
              <a:defRPr sz="1200">
                <a:solidFill>
                  <a:schemeClr val="tx1"/>
                </a:solidFill>
                <a:latin typeface="Calibri" panose="020F0502020204030204" pitchFamily="34" charset="0"/>
              </a:defRPr>
            </a:lvl8pPr>
            <a:lvl9pPr marL="3840359" indent="-22348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20782C1-944D-43FC-BD13-E5C798B4FA31}" type="slidenum">
              <a:rPr lang="en-US" altLang="en-US" smtClean="0">
                <a:solidFill>
                  <a:srgbClr val="000000"/>
                </a:solidFill>
              </a:rPr>
              <a:pPr>
                <a:spcBef>
                  <a:spcPct val="0"/>
                </a:spcBef>
              </a:pPr>
              <a:t>11</a:t>
            </a:fld>
            <a:endParaRPr lang="en-US" altLang="en-US">
              <a:solidFill>
                <a:srgbClr val="000000"/>
              </a:solidFill>
            </a:endParaRPr>
          </a:p>
        </p:txBody>
      </p:sp>
    </p:spTree>
    <p:extLst>
      <p:ext uri="{BB962C8B-B14F-4D97-AF65-F5344CB8AC3E}">
        <p14:creationId xmlns:p14="http://schemas.microsoft.com/office/powerpoint/2010/main" val="31910624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9591" indent="-169591" eaLnBrk="1" hangingPunct="1">
              <a:spcBef>
                <a:spcPct val="0"/>
              </a:spcBef>
              <a:buFontTx/>
              <a:buChar char="•"/>
            </a:pPr>
            <a:endParaRPr lang="en-US" altLang="en-US" dirty="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27497" indent="-278953">
              <a:spcBef>
                <a:spcPct val="30000"/>
              </a:spcBef>
              <a:defRPr sz="1200">
                <a:solidFill>
                  <a:schemeClr val="tx1"/>
                </a:solidFill>
                <a:latin typeface="Calibri" panose="020F0502020204030204" pitchFamily="34" charset="0"/>
              </a:defRPr>
            </a:lvl2pPr>
            <a:lvl3pPr marL="1118982" indent="-223480">
              <a:spcBef>
                <a:spcPct val="30000"/>
              </a:spcBef>
              <a:defRPr sz="1200">
                <a:solidFill>
                  <a:schemeClr val="tx1"/>
                </a:solidFill>
                <a:latin typeface="Calibri" panose="020F0502020204030204" pitchFamily="34" charset="0"/>
              </a:defRPr>
            </a:lvl3pPr>
            <a:lvl4pPr marL="1567526" indent="-223480">
              <a:spcBef>
                <a:spcPct val="30000"/>
              </a:spcBef>
              <a:defRPr sz="1200">
                <a:solidFill>
                  <a:schemeClr val="tx1"/>
                </a:solidFill>
                <a:latin typeface="Calibri" panose="020F0502020204030204" pitchFamily="34" charset="0"/>
              </a:defRPr>
            </a:lvl4pPr>
            <a:lvl5pPr marL="2014485" indent="-223480">
              <a:spcBef>
                <a:spcPct val="30000"/>
              </a:spcBef>
              <a:defRPr sz="1200">
                <a:solidFill>
                  <a:schemeClr val="tx1"/>
                </a:solidFill>
                <a:latin typeface="Calibri" panose="020F0502020204030204" pitchFamily="34" charset="0"/>
              </a:defRPr>
            </a:lvl5pPr>
            <a:lvl6pPr marL="2470953" indent="-223480" eaLnBrk="0" fontAlgn="base" hangingPunct="0">
              <a:spcBef>
                <a:spcPct val="30000"/>
              </a:spcBef>
              <a:spcAft>
                <a:spcPct val="0"/>
              </a:spcAft>
              <a:defRPr sz="1200">
                <a:solidFill>
                  <a:schemeClr val="tx1"/>
                </a:solidFill>
                <a:latin typeface="Calibri" panose="020F0502020204030204" pitchFamily="34" charset="0"/>
              </a:defRPr>
            </a:lvl6pPr>
            <a:lvl7pPr marL="2927422" indent="-223480" eaLnBrk="0" fontAlgn="base" hangingPunct="0">
              <a:spcBef>
                <a:spcPct val="30000"/>
              </a:spcBef>
              <a:spcAft>
                <a:spcPct val="0"/>
              </a:spcAft>
              <a:defRPr sz="1200">
                <a:solidFill>
                  <a:schemeClr val="tx1"/>
                </a:solidFill>
                <a:latin typeface="Calibri" panose="020F0502020204030204" pitchFamily="34" charset="0"/>
              </a:defRPr>
            </a:lvl7pPr>
            <a:lvl8pPr marL="3383890" indent="-223480" eaLnBrk="0" fontAlgn="base" hangingPunct="0">
              <a:spcBef>
                <a:spcPct val="30000"/>
              </a:spcBef>
              <a:spcAft>
                <a:spcPct val="0"/>
              </a:spcAft>
              <a:defRPr sz="1200">
                <a:solidFill>
                  <a:schemeClr val="tx1"/>
                </a:solidFill>
                <a:latin typeface="Calibri" panose="020F0502020204030204" pitchFamily="34" charset="0"/>
              </a:defRPr>
            </a:lvl8pPr>
            <a:lvl9pPr marL="3840359" indent="-22348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55CBAFC-D87A-4CD6-AC02-AB0759AB1D69}" type="slidenum">
              <a:rPr lang="en-US" altLang="en-US" smtClean="0">
                <a:solidFill>
                  <a:srgbClr val="000000"/>
                </a:solidFill>
              </a:rPr>
              <a:pPr>
                <a:spcBef>
                  <a:spcPct val="0"/>
                </a:spcBef>
              </a:pPr>
              <a:t>12</a:t>
            </a:fld>
            <a:endParaRPr lang="en-US" altLang="en-US">
              <a:solidFill>
                <a:srgbClr val="000000"/>
              </a:solidFill>
            </a:endParaRPr>
          </a:p>
        </p:txBody>
      </p:sp>
    </p:spTree>
    <p:extLst>
      <p:ext uri="{BB962C8B-B14F-4D97-AF65-F5344CB8AC3E}">
        <p14:creationId xmlns:p14="http://schemas.microsoft.com/office/powerpoint/2010/main" val="20046853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9591" indent="-169591" eaLnBrk="1" hangingPunct="1">
              <a:spcBef>
                <a:spcPct val="0"/>
              </a:spcBef>
              <a:buFontTx/>
              <a:buChar char="•"/>
            </a:pPr>
            <a:endParaRPr lang="en-US" altLang="en-US" dirty="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27497" indent="-278953">
              <a:spcBef>
                <a:spcPct val="30000"/>
              </a:spcBef>
              <a:defRPr sz="1200">
                <a:solidFill>
                  <a:schemeClr val="tx1"/>
                </a:solidFill>
                <a:latin typeface="Calibri" panose="020F0502020204030204" pitchFamily="34" charset="0"/>
              </a:defRPr>
            </a:lvl2pPr>
            <a:lvl3pPr marL="1118982" indent="-223480">
              <a:spcBef>
                <a:spcPct val="30000"/>
              </a:spcBef>
              <a:defRPr sz="1200">
                <a:solidFill>
                  <a:schemeClr val="tx1"/>
                </a:solidFill>
                <a:latin typeface="Calibri" panose="020F0502020204030204" pitchFamily="34" charset="0"/>
              </a:defRPr>
            </a:lvl3pPr>
            <a:lvl4pPr marL="1567526" indent="-223480">
              <a:spcBef>
                <a:spcPct val="30000"/>
              </a:spcBef>
              <a:defRPr sz="1200">
                <a:solidFill>
                  <a:schemeClr val="tx1"/>
                </a:solidFill>
                <a:latin typeface="Calibri" panose="020F0502020204030204" pitchFamily="34" charset="0"/>
              </a:defRPr>
            </a:lvl4pPr>
            <a:lvl5pPr marL="2014485" indent="-223480">
              <a:spcBef>
                <a:spcPct val="30000"/>
              </a:spcBef>
              <a:defRPr sz="1200">
                <a:solidFill>
                  <a:schemeClr val="tx1"/>
                </a:solidFill>
                <a:latin typeface="Calibri" panose="020F0502020204030204" pitchFamily="34" charset="0"/>
              </a:defRPr>
            </a:lvl5pPr>
            <a:lvl6pPr marL="2470953" indent="-223480" eaLnBrk="0" fontAlgn="base" hangingPunct="0">
              <a:spcBef>
                <a:spcPct val="30000"/>
              </a:spcBef>
              <a:spcAft>
                <a:spcPct val="0"/>
              </a:spcAft>
              <a:defRPr sz="1200">
                <a:solidFill>
                  <a:schemeClr val="tx1"/>
                </a:solidFill>
                <a:latin typeface="Calibri" panose="020F0502020204030204" pitchFamily="34" charset="0"/>
              </a:defRPr>
            </a:lvl6pPr>
            <a:lvl7pPr marL="2927422" indent="-223480" eaLnBrk="0" fontAlgn="base" hangingPunct="0">
              <a:spcBef>
                <a:spcPct val="30000"/>
              </a:spcBef>
              <a:spcAft>
                <a:spcPct val="0"/>
              </a:spcAft>
              <a:defRPr sz="1200">
                <a:solidFill>
                  <a:schemeClr val="tx1"/>
                </a:solidFill>
                <a:latin typeface="Calibri" panose="020F0502020204030204" pitchFamily="34" charset="0"/>
              </a:defRPr>
            </a:lvl7pPr>
            <a:lvl8pPr marL="3383890" indent="-223480" eaLnBrk="0" fontAlgn="base" hangingPunct="0">
              <a:spcBef>
                <a:spcPct val="30000"/>
              </a:spcBef>
              <a:spcAft>
                <a:spcPct val="0"/>
              </a:spcAft>
              <a:defRPr sz="1200">
                <a:solidFill>
                  <a:schemeClr val="tx1"/>
                </a:solidFill>
                <a:latin typeface="Calibri" panose="020F0502020204030204" pitchFamily="34" charset="0"/>
              </a:defRPr>
            </a:lvl8pPr>
            <a:lvl9pPr marL="3840359" indent="-22348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55CBAFC-D87A-4CD6-AC02-AB0759AB1D69}" type="slidenum">
              <a:rPr lang="en-US" altLang="en-US" smtClean="0">
                <a:solidFill>
                  <a:srgbClr val="000000"/>
                </a:solidFill>
              </a:rPr>
              <a:pPr>
                <a:spcBef>
                  <a:spcPct val="0"/>
                </a:spcBef>
              </a:pPr>
              <a:t>13</a:t>
            </a:fld>
            <a:endParaRPr lang="en-US" altLang="en-US">
              <a:solidFill>
                <a:srgbClr val="000000"/>
              </a:solidFill>
            </a:endParaRPr>
          </a:p>
        </p:txBody>
      </p:sp>
    </p:spTree>
    <p:extLst>
      <p:ext uri="{BB962C8B-B14F-4D97-AF65-F5344CB8AC3E}">
        <p14:creationId xmlns:p14="http://schemas.microsoft.com/office/powerpoint/2010/main" val="10429361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9591" indent="-169591" eaLnBrk="1" hangingPunct="1">
              <a:spcBef>
                <a:spcPct val="0"/>
              </a:spcBef>
            </a:pPr>
            <a:endParaRPr lang="en-US" altLang="en-US" dirty="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27497" indent="-278953">
              <a:spcBef>
                <a:spcPct val="30000"/>
              </a:spcBef>
              <a:defRPr sz="1200">
                <a:solidFill>
                  <a:schemeClr val="tx1"/>
                </a:solidFill>
                <a:latin typeface="Calibri" panose="020F0502020204030204" pitchFamily="34" charset="0"/>
              </a:defRPr>
            </a:lvl2pPr>
            <a:lvl3pPr marL="1118982" indent="-223480">
              <a:spcBef>
                <a:spcPct val="30000"/>
              </a:spcBef>
              <a:defRPr sz="1200">
                <a:solidFill>
                  <a:schemeClr val="tx1"/>
                </a:solidFill>
                <a:latin typeface="Calibri" panose="020F0502020204030204" pitchFamily="34" charset="0"/>
              </a:defRPr>
            </a:lvl3pPr>
            <a:lvl4pPr marL="1567526" indent="-223480">
              <a:spcBef>
                <a:spcPct val="30000"/>
              </a:spcBef>
              <a:defRPr sz="1200">
                <a:solidFill>
                  <a:schemeClr val="tx1"/>
                </a:solidFill>
                <a:latin typeface="Calibri" panose="020F0502020204030204" pitchFamily="34" charset="0"/>
              </a:defRPr>
            </a:lvl4pPr>
            <a:lvl5pPr marL="2014485" indent="-223480">
              <a:spcBef>
                <a:spcPct val="30000"/>
              </a:spcBef>
              <a:defRPr sz="1200">
                <a:solidFill>
                  <a:schemeClr val="tx1"/>
                </a:solidFill>
                <a:latin typeface="Calibri" panose="020F0502020204030204" pitchFamily="34" charset="0"/>
              </a:defRPr>
            </a:lvl5pPr>
            <a:lvl6pPr marL="2470953" indent="-223480" eaLnBrk="0" fontAlgn="base" hangingPunct="0">
              <a:spcBef>
                <a:spcPct val="30000"/>
              </a:spcBef>
              <a:spcAft>
                <a:spcPct val="0"/>
              </a:spcAft>
              <a:defRPr sz="1200">
                <a:solidFill>
                  <a:schemeClr val="tx1"/>
                </a:solidFill>
                <a:latin typeface="Calibri" panose="020F0502020204030204" pitchFamily="34" charset="0"/>
              </a:defRPr>
            </a:lvl6pPr>
            <a:lvl7pPr marL="2927422" indent="-223480" eaLnBrk="0" fontAlgn="base" hangingPunct="0">
              <a:spcBef>
                <a:spcPct val="30000"/>
              </a:spcBef>
              <a:spcAft>
                <a:spcPct val="0"/>
              </a:spcAft>
              <a:defRPr sz="1200">
                <a:solidFill>
                  <a:schemeClr val="tx1"/>
                </a:solidFill>
                <a:latin typeface="Calibri" panose="020F0502020204030204" pitchFamily="34" charset="0"/>
              </a:defRPr>
            </a:lvl7pPr>
            <a:lvl8pPr marL="3383890" indent="-223480" eaLnBrk="0" fontAlgn="base" hangingPunct="0">
              <a:spcBef>
                <a:spcPct val="30000"/>
              </a:spcBef>
              <a:spcAft>
                <a:spcPct val="0"/>
              </a:spcAft>
              <a:defRPr sz="1200">
                <a:solidFill>
                  <a:schemeClr val="tx1"/>
                </a:solidFill>
                <a:latin typeface="Calibri" panose="020F0502020204030204" pitchFamily="34" charset="0"/>
              </a:defRPr>
            </a:lvl8pPr>
            <a:lvl9pPr marL="3840359" indent="-22348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20782C1-944D-43FC-BD13-E5C798B4FA31}" type="slidenum">
              <a:rPr lang="en-US" altLang="en-US" smtClean="0">
                <a:solidFill>
                  <a:srgbClr val="000000"/>
                </a:solidFill>
              </a:rPr>
              <a:pPr>
                <a:spcBef>
                  <a:spcPct val="0"/>
                </a:spcBef>
              </a:pPr>
              <a:t>14</a:t>
            </a:fld>
            <a:endParaRPr lang="en-US" altLang="en-US">
              <a:solidFill>
                <a:srgbClr val="000000"/>
              </a:solidFill>
            </a:endParaRPr>
          </a:p>
        </p:txBody>
      </p:sp>
    </p:spTree>
    <p:extLst>
      <p:ext uri="{BB962C8B-B14F-4D97-AF65-F5344CB8AC3E}">
        <p14:creationId xmlns:p14="http://schemas.microsoft.com/office/powerpoint/2010/main" val="27474824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9591" indent="-169591" eaLnBrk="1" hangingPunct="1">
              <a:spcBef>
                <a:spcPct val="0"/>
              </a:spcBef>
            </a:pPr>
            <a:endParaRPr lang="en-US" altLang="en-US" dirty="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27497" indent="-278953">
              <a:spcBef>
                <a:spcPct val="30000"/>
              </a:spcBef>
              <a:defRPr sz="1200">
                <a:solidFill>
                  <a:schemeClr val="tx1"/>
                </a:solidFill>
                <a:latin typeface="Calibri" panose="020F0502020204030204" pitchFamily="34" charset="0"/>
              </a:defRPr>
            </a:lvl2pPr>
            <a:lvl3pPr marL="1118982" indent="-223480">
              <a:spcBef>
                <a:spcPct val="30000"/>
              </a:spcBef>
              <a:defRPr sz="1200">
                <a:solidFill>
                  <a:schemeClr val="tx1"/>
                </a:solidFill>
                <a:latin typeface="Calibri" panose="020F0502020204030204" pitchFamily="34" charset="0"/>
              </a:defRPr>
            </a:lvl3pPr>
            <a:lvl4pPr marL="1567526" indent="-223480">
              <a:spcBef>
                <a:spcPct val="30000"/>
              </a:spcBef>
              <a:defRPr sz="1200">
                <a:solidFill>
                  <a:schemeClr val="tx1"/>
                </a:solidFill>
                <a:latin typeface="Calibri" panose="020F0502020204030204" pitchFamily="34" charset="0"/>
              </a:defRPr>
            </a:lvl4pPr>
            <a:lvl5pPr marL="2014485" indent="-223480">
              <a:spcBef>
                <a:spcPct val="30000"/>
              </a:spcBef>
              <a:defRPr sz="1200">
                <a:solidFill>
                  <a:schemeClr val="tx1"/>
                </a:solidFill>
                <a:latin typeface="Calibri" panose="020F0502020204030204" pitchFamily="34" charset="0"/>
              </a:defRPr>
            </a:lvl5pPr>
            <a:lvl6pPr marL="2470953" indent="-223480" eaLnBrk="0" fontAlgn="base" hangingPunct="0">
              <a:spcBef>
                <a:spcPct val="30000"/>
              </a:spcBef>
              <a:spcAft>
                <a:spcPct val="0"/>
              </a:spcAft>
              <a:defRPr sz="1200">
                <a:solidFill>
                  <a:schemeClr val="tx1"/>
                </a:solidFill>
                <a:latin typeface="Calibri" panose="020F0502020204030204" pitchFamily="34" charset="0"/>
              </a:defRPr>
            </a:lvl6pPr>
            <a:lvl7pPr marL="2927422" indent="-223480" eaLnBrk="0" fontAlgn="base" hangingPunct="0">
              <a:spcBef>
                <a:spcPct val="30000"/>
              </a:spcBef>
              <a:spcAft>
                <a:spcPct val="0"/>
              </a:spcAft>
              <a:defRPr sz="1200">
                <a:solidFill>
                  <a:schemeClr val="tx1"/>
                </a:solidFill>
                <a:latin typeface="Calibri" panose="020F0502020204030204" pitchFamily="34" charset="0"/>
              </a:defRPr>
            </a:lvl7pPr>
            <a:lvl8pPr marL="3383890" indent="-223480" eaLnBrk="0" fontAlgn="base" hangingPunct="0">
              <a:spcBef>
                <a:spcPct val="30000"/>
              </a:spcBef>
              <a:spcAft>
                <a:spcPct val="0"/>
              </a:spcAft>
              <a:defRPr sz="1200">
                <a:solidFill>
                  <a:schemeClr val="tx1"/>
                </a:solidFill>
                <a:latin typeface="Calibri" panose="020F0502020204030204" pitchFamily="34" charset="0"/>
              </a:defRPr>
            </a:lvl8pPr>
            <a:lvl9pPr marL="3840359" indent="-22348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20782C1-944D-43FC-BD13-E5C798B4FA31}" type="slidenum">
              <a:rPr lang="en-US" altLang="en-US" smtClean="0">
                <a:solidFill>
                  <a:srgbClr val="000000"/>
                </a:solidFill>
              </a:rPr>
              <a:pPr>
                <a:spcBef>
                  <a:spcPct val="0"/>
                </a:spcBef>
              </a:pPr>
              <a:t>15</a:t>
            </a:fld>
            <a:endParaRPr lang="en-US" altLang="en-US">
              <a:solidFill>
                <a:srgbClr val="000000"/>
              </a:solidFill>
            </a:endParaRPr>
          </a:p>
        </p:txBody>
      </p:sp>
    </p:spTree>
    <p:extLst>
      <p:ext uri="{BB962C8B-B14F-4D97-AF65-F5344CB8AC3E}">
        <p14:creationId xmlns:p14="http://schemas.microsoft.com/office/powerpoint/2010/main" val="1938634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9591" indent="-169591" eaLnBrk="1" hangingPunct="1">
              <a:spcBef>
                <a:spcPct val="0"/>
              </a:spcBef>
              <a:buFontTx/>
              <a:buChar char="•"/>
            </a:pPr>
            <a:endParaRPr lang="en-US" altLang="en-US" dirty="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27497" indent="-278953">
              <a:spcBef>
                <a:spcPct val="30000"/>
              </a:spcBef>
              <a:defRPr sz="1200">
                <a:solidFill>
                  <a:schemeClr val="tx1"/>
                </a:solidFill>
                <a:latin typeface="Calibri" panose="020F0502020204030204" pitchFamily="34" charset="0"/>
              </a:defRPr>
            </a:lvl2pPr>
            <a:lvl3pPr marL="1118982" indent="-223480">
              <a:spcBef>
                <a:spcPct val="30000"/>
              </a:spcBef>
              <a:defRPr sz="1200">
                <a:solidFill>
                  <a:schemeClr val="tx1"/>
                </a:solidFill>
                <a:latin typeface="Calibri" panose="020F0502020204030204" pitchFamily="34" charset="0"/>
              </a:defRPr>
            </a:lvl3pPr>
            <a:lvl4pPr marL="1567526" indent="-223480">
              <a:spcBef>
                <a:spcPct val="30000"/>
              </a:spcBef>
              <a:defRPr sz="1200">
                <a:solidFill>
                  <a:schemeClr val="tx1"/>
                </a:solidFill>
                <a:latin typeface="Calibri" panose="020F0502020204030204" pitchFamily="34" charset="0"/>
              </a:defRPr>
            </a:lvl4pPr>
            <a:lvl5pPr marL="2014485" indent="-223480">
              <a:spcBef>
                <a:spcPct val="30000"/>
              </a:spcBef>
              <a:defRPr sz="1200">
                <a:solidFill>
                  <a:schemeClr val="tx1"/>
                </a:solidFill>
                <a:latin typeface="Calibri" panose="020F0502020204030204" pitchFamily="34" charset="0"/>
              </a:defRPr>
            </a:lvl5pPr>
            <a:lvl6pPr marL="2470953" indent="-223480" eaLnBrk="0" fontAlgn="base" hangingPunct="0">
              <a:spcBef>
                <a:spcPct val="30000"/>
              </a:spcBef>
              <a:spcAft>
                <a:spcPct val="0"/>
              </a:spcAft>
              <a:defRPr sz="1200">
                <a:solidFill>
                  <a:schemeClr val="tx1"/>
                </a:solidFill>
                <a:latin typeface="Calibri" panose="020F0502020204030204" pitchFamily="34" charset="0"/>
              </a:defRPr>
            </a:lvl6pPr>
            <a:lvl7pPr marL="2927422" indent="-223480" eaLnBrk="0" fontAlgn="base" hangingPunct="0">
              <a:spcBef>
                <a:spcPct val="30000"/>
              </a:spcBef>
              <a:spcAft>
                <a:spcPct val="0"/>
              </a:spcAft>
              <a:defRPr sz="1200">
                <a:solidFill>
                  <a:schemeClr val="tx1"/>
                </a:solidFill>
                <a:latin typeface="Calibri" panose="020F0502020204030204" pitchFamily="34" charset="0"/>
              </a:defRPr>
            </a:lvl7pPr>
            <a:lvl8pPr marL="3383890" indent="-223480" eaLnBrk="0" fontAlgn="base" hangingPunct="0">
              <a:spcBef>
                <a:spcPct val="30000"/>
              </a:spcBef>
              <a:spcAft>
                <a:spcPct val="0"/>
              </a:spcAft>
              <a:defRPr sz="1200">
                <a:solidFill>
                  <a:schemeClr val="tx1"/>
                </a:solidFill>
                <a:latin typeface="Calibri" panose="020F0502020204030204" pitchFamily="34" charset="0"/>
              </a:defRPr>
            </a:lvl8pPr>
            <a:lvl9pPr marL="3840359" indent="-22348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AC8BE56-1411-4D5B-944E-50413600C9E5}" type="slidenum">
              <a:rPr lang="en-US" altLang="en-US" smtClean="0">
                <a:solidFill>
                  <a:srgbClr val="000000"/>
                </a:solidFill>
              </a:rPr>
              <a:pPr>
                <a:spcBef>
                  <a:spcPct val="0"/>
                </a:spcBef>
              </a:pPr>
              <a:t>16</a:t>
            </a:fld>
            <a:endParaRPr lang="en-US" altLang="en-US">
              <a:solidFill>
                <a:srgbClr val="000000"/>
              </a:solidFill>
            </a:endParaRPr>
          </a:p>
        </p:txBody>
      </p:sp>
    </p:spTree>
    <p:extLst>
      <p:ext uri="{BB962C8B-B14F-4D97-AF65-F5344CB8AC3E}">
        <p14:creationId xmlns:p14="http://schemas.microsoft.com/office/powerpoint/2010/main" val="22709386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9591" indent="-169591" eaLnBrk="1" hangingPunct="1">
              <a:spcBef>
                <a:spcPct val="0"/>
              </a:spcBef>
              <a:buFontTx/>
              <a:buChar char="•"/>
            </a:pPr>
            <a:endParaRPr lang="en-US" altLang="en-US" dirty="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27497" indent="-278953">
              <a:spcBef>
                <a:spcPct val="30000"/>
              </a:spcBef>
              <a:defRPr sz="1200">
                <a:solidFill>
                  <a:schemeClr val="tx1"/>
                </a:solidFill>
                <a:latin typeface="Calibri" panose="020F0502020204030204" pitchFamily="34" charset="0"/>
              </a:defRPr>
            </a:lvl2pPr>
            <a:lvl3pPr marL="1118982" indent="-223480">
              <a:spcBef>
                <a:spcPct val="30000"/>
              </a:spcBef>
              <a:defRPr sz="1200">
                <a:solidFill>
                  <a:schemeClr val="tx1"/>
                </a:solidFill>
                <a:latin typeface="Calibri" panose="020F0502020204030204" pitchFamily="34" charset="0"/>
              </a:defRPr>
            </a:lvl3pPr>
            <a:lvl4pPr marL="1567526" indent="-223480">
              <a:spcBef>
                <a:spcPct val="30000"/>
              </a:spcBef>
              <a:defRPr sz="1200">
                <a:solidFill>
                  <a:schemeClr val="tx1"/>
                </a:solidFill>
                <a:latin typeface="Calibri" panose="020F0502020204030204" pitchFamily="34" charset="0"/>
              </a:defRPr>
            </a:lvl4pPr>
            <a:lvl5pPr marL="2014485" indent="-223480">
              <a:spcBef>
                <a:spcPct val="30000"/>
              </a:spcBef>
              <a:defRPr sz="1200">
                <a:solidFill>
                  <a:schemeClr val="tx1"/>
                </a:solidFill>
                <a:latin typeface="Calibri" panose="020F0502020204030204" pitchFamily="34" charset="0"/>
              </a:defRPr>
            </a:lvl5pPr>
            <a:lvl6pPr marL="2470953" indent="-223480" eaLnBrk="0" fontAlgn="base" hangingPunct="0">
              <a:spcBef>
                <a:spcPct val="30000"/>
              </a:spcBef>
              <a:spcAft>
                <a:spcPct val="0"/>
              </a:spcAft>
              <a:defRPr sz="1200">
                <a:solidFill>
                  <a:schemeClr val="tx1"/>
                </a:solidFill>
                <a:latin typeface="Calibri" panose="020F0502020204030204" pitchFamily="34" charset="0"/>
              </a:defRPr>
            </a:lvl6pPr>
            <a:lvl7pPr marL="2927422" indent="-223480" eaLnBrk="0" fontAlgn="base" hangingPunct="0">
              <a:spcBef>
                <a:spcPct val="30000"/>
              </a:spcBef>
              <a:spcAft>
                <a:spcPct val="0"/>
              </a:spcAft>
              <a:defRPr sz="1200">
                <a:solidFill>
                  <a:schemeClr val="tx1"/>
                </a:solidFill>
                <a:latin typeface="Calibri" panose="020F0502020204030204" pitchFamily="34" charset="0"/>
              </a:defRPr>
            </a:lvl7pPr>
            <a:lvl8pPr marL="3383890" indent="-223480" eaLnBrk="0" fontAlgn="base" hangingPunct="0">
              <a:spcBef>
                <a:spcPct val="30000"/>
              </a:spcBef>
              <a:spcAft>
                <a:spcPct val="0"/>
              </a:spcAft>
              <a:defRPr sz="1200">
                <a:solidFill>
                  <a:schemeClr val="tx1"/>
                </a:solidFill>
                <a:latin typeface="Calibri" panose="020F0502020204030204" pitchFamily="34" charset="0"/>
              </a:defRPr>
            </a:lvl8pPr>
            <a:lvl9pPr marL="3840359" indent="-22348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AC8BE56-1411-4D5B-944E-50413600C9E5}" type="slidenum">
              <a:rPr lang="en-US" altLang="en-US" smtClean="0">
                <a:solidFill>
                  <a:srgbClr val="000000"/>
                </a:solidFill>
              </a:rPr>
              <a:pPr>
                <a:spcBef>
                  <a:spcPct val="0"/>
                </a:spcBef>
              </a:pPr>
              <a:t>17</a:t>
            </a:fld>
            <a:endParaRPr lang="en-US" altLang="en-US">
              <a:solidFill>
                <a:srgbClr val="000000"/>
              </a:solidFill>
            </a:endParaRPr>
          </a:p>
        </p:txBody>
      </p:sp>
    </p:spTree>
    <p:extLst>
      <p:ext uri="{BB962C8B-B14F-4D97-AF65-F5344CB8AC3E}">
        <p14:creationId xmlns:p14="http://schemas.microsoft.com/office/powerpoint/2010/main" val="18356557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28663" indent="-279400">
              <a:spcBef>
                <a:spcPct val="30000"/>
              </a:spcBef>
              <a:defRPr sz="1200">
                <a:solidFill>
                  <a:schemeClr val="tx1"/>
                </a:solidFill>
                <a:latin typeface="Calibri" panose="020F0502020204030204" pitchFamily="34" charset="0"/>
              </a:defRPr>
            </a:lvl2pPr>
            <a:lvl3pPr marL="1120775" indent="-223838">
              <a:spcBef>
                <a:spcPct val="30000"/>
              </a:spcBef>
              <a:defRPr sz="1200">
                <a:solidFill>
                  <a:schemeClr val="tx1"/>
                </a:solidFill>
                <a:latin typeface="Calibri" panose="020F0502020204030204" pitchFamily="34" charset="0"/>
              </a:defRPr>
            </a:lvl3pPr>
            <a:lvl4pPr marL="1570038" indent="-223838">
              <a:spcBef>
                <a:spcPct val="30000"/>
              </a:spcBef>
              <a:defRPr sz="1200">
                <a:solidFill>
                  <a:schemeClr val="tx1"/>
                </a:solidFill>
                <a:latin typeface="Calibri" panose="020F0502020204030204" pitchFamily="34" charset="0"/>
              </a:defRPr>
            </a:lvl4pPr>
            <a:lvl5pPr marL="2017713" indent="-223838">
              <a:spcBef>
                <a:spcPct val="30000"/>
              </a:spcBef>
              <a:defRPr sz="1200">
                <a:solidFill>
                  <a:schemeClr val="tx1"/>
                </a:solidFill>
                <a:latin typeface="Calibri" panose="020F0502020204030204" pitchFamily="34" charset="0"/>
              </a:defRPr>
            </a:lvl5pPr>
            <a:lvl6pPr marL="2474913" indent="-223838" eaLnBrk="0" fontAlgn="base" hangingPunct="0">
              <a:spcBef>
                <a:spcPct val="30000"/>
              </a:spcBef>
              <a:spcAft>
                <a:spcPct val="0"/>
              </a:spcAft>
              <a:defRPr sz="1200">
                <a:solidFill>
                  <a:schemeClr val="tx1"/>
                </a:solidFill>
                <a:latin typeface="Calibri" panose="020F0502020204030204" pitchFamily="34" charset="0"/>
              </a:defRPr>
            </a:lvl6pPr>
            <a:lvl7pPr marL="2932113" indent="-223838" eaLnBrk="0" fontAlgn="base" hangingPunct="0">
              <a:spcBef>
                <a:spcPct val="30000"/>
              </a:spcBef>
              <a:spcAft>
                <a:spcPct val="0"/>
              </a:spcAft>
              <a:defRPr sz="1200">
                <a:solidFill>
                  <a:schemeClr val="tx1"/>
                </a:solidFill>
                <a:latin typeface="Calibri" panose="020F0502020204030204" pitchFamily="34" charset="0"/>
              </a:defRPr>
            </a:lvl7pPr>
            <a:lvl8pPr marL="3389313" indent="-223838" eaLnBrk="0" fontAlgn="base" hangingPunct="0">
              <a:spcBef>
                <a:spcPct val="30000"/>
              </a:spcBef>
              <a:spcAft>
                <a:spcPct val="0"/>
              </a:spcAft>
              <a:defRPr sz="1200">
                <a:solidFill>
                  <a:schemeClr val="tx1"/>
                </a:solidFill>
                <a:latin typeface="Calibri" panose="020F0502020204030204" pitchFamily="34" charset="0"/>
              </a:defRPr>
            </a:lvl8pPr>
            <a:lvl9pPr marL="3846513" indent="-223838"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16A0DBC-89B0-49E9-B468-D6A4F7DD482C}" type="slidenum">
              <a:rPr lang="en-US" altLang="en-US" smtClean="0">
                <a:solidFill>
                  <a:srgbClr val="000000"/>
                </a:solidFill>
              </a:rPr>
              <a:pPr>
                <a:spcBef>
                  <a:spcPct val="0"/>
                </a:spcBef>
              </a:pPr>
              <a:t>18</a:t>
            </a:fld>
            <a:endParaRPr lang="en-US" altLang="en-US" smtClean="0">
              <a:solidFill>
                <a:srgbClr val="000000"/>
              </a:solidFill>
            </a:endParaRPr>
          </a:p>
        </p:txBody>
      </p:sp>
    </p:spTree>
    <p:extLst>
      <p:ext uri="{BB962C8B-B14F-4D97-AF65-F5344CB8AC3E}">
        <p14:creationId xmlns:p14="http://schemas.microsoft.com/office/powerpoint/2010/main" val="19712131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71337" indent="-171337" eaLnBrk="1" fontAlgn="auto" hangingPunct="1">
              <a:spcBef>
                <a:spcPts val="0"/>
              </a:spcBef>
              <a:spcAft>
                <a:spcPts val="0"/>
              </a:spcAft>
              <a:buFontTx/>
              <a:buChar char="•"/>
              <a:defRPr/>
            </a:pPr>
            <a:r>
              <a:rPr lang="en-US" altLang="en-US" dirty="0"/>
              <a:t>Qualitatively describe the data. What trends do you see?</a:t>
            </a:r>
          </a:p>
          <a:p>
            <a:pPr marL="171337" indent="-171337" eaLnBrk="1" fontAlgn="auto" hangingPunct="1">
              <a:spcBef>
                <a:spcPts val="0"/>
              </a:spcBef>
              <a:spcAft>
                <a:spcPts val="0"/>
              </a:spcAft>
              <a:buFontTx/>
              <a:buChar char="•"/>
              <a:defRPr/>
            </a:pPr>
            <a:r>
              <a:rPr lang="en-US" altLang="en-US" dirty="0"/>
              <a:t>To what extent can the trend be explained? What do you think drove the observed ups and downs throughout the learning </a:t>
            </a:r>
            <a:r>
              <a:rPr lang="en-US" altLang="en-US" dirty="0" smtClean="0"/>
              <a:t>collaborative?</a:t>
            </a:r>
            <a:endParaRPr lang="en-US" altLang="en-US" dirty="0"/>
          </a:p>
          <a:p>
            <a:pPr marL="171337" indent="-171337" eaLnBrk="1" fontAlgn="auto" hangingPunct="1">
              <a:spcBef>
                <a:spcPts val="0"/>
              </a:spcBef>
              <a:spcAft>
                <a:spcPts val="0"/>
              </a:spcAft>
              <a:buFontTx/>
              <a:buChar char="•"/>
              <a:defRPr/>
            </a:pPr>
            <a:endParaRPr lang="en-US" altLang="en-US" dirty="0"/>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DFE7C1E-E7AB-4F68-92FD-4AB2D951AB33}" type="slidenum">
              <a:rPr lang="en-US" altLang="en-US" smtClean="0"/>
              <a:pPr>
                <a:spcBef>
                  <a:spcPct val="0"/>
                </a:spcBef>
              </a:pPr>
              <a:t>19</a:t>
            </a:fld>
            <a:endParaRPr lang="en-US" altLang="en-US" smtClean="0"/>
          </a:p>
        </p:txBody>
      </p:sp>
    </p:spTree>
    <p:extLst>
      <p:ext uri="{BB962C8B-B14F-4D97-AF65-F5344CB8AC3E}">
        <p14:creationId xmlns:p14="http://schemas.microsoft.com/office/powerpoint/2010/main" val="320423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dirty="0" smtClean="0"/>
              <a:t>Katie</a:t>
            </a:r>
          </a:p>
          <a:p>
            <a:pPr marL="173336" indent="-173336" eaLnBrk="1" hangingPunct="1">
              <a:spcBef>
                <a:spcPct val="0"/>
              </a:spcBef>
              <a:buFont typeface="Arial" panose="020B0604020202020204" pitchFamily="34" charset="0"/>
              <a:buChar char="•"/>
            </a:pPr>
            <a:r>
              <a:rPr lang="en-US" altLang="en-US" dirty="0" smtClean="0"/>
              <a:t>Before we begin,</a:t>
            </a:r>
            <a:r>
              <a:rPr lang="en-US" altLang="en-US" baseline="0" dirty="0" smtClean="0"/>
              <a:t> I’m going to ask e</a:t>
            </a:r>
            <a:r>
              <a:rPr lang="en-US" altLang="en-US" dirty="0" smtClean="0"/>
              <a:t>veryone please take a minute to mute your</a:t>
            </a:r>
            <a:r>
              <a:rPr lang="en-US" altLang="en-US" baseline="0" dirty="0" smtClean="0"/>
              <a:t> lines</a:t>
            </a:r>
            <a:endParaRPr lang="en-US" altLang="en-US" dirty="0" smtClean="0"/>
          </a:p>
          <a:p>
            <a:pPr marL="173336" indent="-173336" eaLnBrk="1" hangingPunct="1">
              <a:spcBef>
                <a:spcPct val="0"/>
              </a:spcBef>
              <a:buFont typeface="Arial" panose="020B0604020202020204" pitchFamily="34" charset="0"/>
              <a:buChar char="•"/>
            </a:pPr>
            <a:r>
              <a:rPr lang="en-US" altLang="en-US" sz="1400" dirty="0">
                <a:solidFill>
                  <a:schemeClr val="bg1"/>
                </a:solidFill>
                <a:latin typeface="Calibri" pitchFamily="34" charset="0"/>
                <a:cs typeface="Arial" charset="0"/>
              </a:rPr>
              <a:t>You can click the mute button on your phone OR</a:t>
            </a:r>
          </a:p>
          <a:p>
            <a:pPr marL="173336" indent="-173336" eaLnBrk="1" hangingPunct="1">
              <a:spcBef>
                <a:spcPct val="0"/>
              </a:spcBef>
              <a:buFont typeface="Arial" panose="020B0604020202020204" pitchFamily="34" charset="0"/>
              <a:buChar char="•"/>
            </a:pPr>
            <a:r>
              <a:rPr lang="en-US" altLang="en-US" sz="1400" dirty="0">
                <a:solidFill>
                  <a:schemeClr val="bg1"/>
                </a:solidFill>
                <a:latin typeface="Calibri" pitchFamily="34" charset="0"/>
                <a:cs typeface="Arial" charset="0"/>
              </a:rPr>
              <a:t>Click on the </a:t>
            </a:r>
            <a:r>
              <a:rPr lang="en-US" altLang="en-US" sz="1400" dirty="0" err="1">
                <a:solidFill>
                  <a:schemeClr val="bg1"/>
                </a:solidFill>
                <a:latin typeface="Calibri" pitchFamily="34" charset="0"/>
                <a:cs typeface="Arial" charset="0"/>
              </a:rPr>
              <a:t>webex</a:t>
            </a:r>
            <a:r>
              <a:rPr lang="en-US" altLang="en-US" sz="1400" dirty="0">
                <a:solidFill>
                  <a:schemeClr val="bg1"/>
                </a:solidFill>
                <a:latin typeface="Calibri" pitchFamily="34" charset="0"/>
                <a:cs typeface="Arial" charset="0"/>
              </a:rPr>
              <a:t> screen, hover over the top or bottom until this menu appears</a:t>
            </a:r>
          </a:p>
          <a:p>
            <a:pPr marL="173336" indent="-173336" eaLnBrk="1" hangingPunct="1">
              <a:spcBef>
                <a:spcPct val="0"/>
              </a:spcBef>
              <a:buFont typeface="Arial" panose="020B0604020202020204" pitchFamily="34" charset="0"/>
              <a:buChar char="•"/>
            </a:pPr>
            <a:r>
              <a:rPr lang="en-US" altLang="en-US" sz="1400" dirty="0">
                <a:solidFill>
                  <a:schemeClr val="bg1"/>
                </a:solidFill>
                <a:latin typeface="Calibri" pitchFamily="34" charset="0"/>
                <a:cs typeface="Arial" charset="0"/>
              </a:rPr>
              <a:t>If a microphone pops up in the menu, you can click that to mute yourself. If the menu appears at the top, click the person icon in the menu. This will make the attendee list show up, then, hover over your name in the attendee list and click the microphone icon. When muted, microphone will appear red. To unmute, click microphone icon again</a:t>
            </a:r>
          </a:p>
          <a:p>
            <a:pPr marL="173336" indent="-173336" eaLnBrk="1" hangingPunct="1">
              <a:spcBef>
                <a:spcPct val="0"/>
              </a:spcBef>
              <a:buFont typeface="Arial" panose="020B0604020202020204" pitchFamily="34" charset="0"/>
              <a:buChar char="•"/>
            </a:pPr>
            <a:endParaRPr lang="en-US" altLang="en-US" sz="1400" dirty="0">
              <a:solidFill>
                <a:schemeClr val="bg1"/>
              </a:solidFill>
              <a:latin typeface="Calibri" pitchFamily="34" charset="0"/>
              <a:cs typeface="Arial" charset="0"/>
            </a:endParaRPr>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1122" indent="-288893">
              <a:defRPr>
                <a:solidFill>
                  <a:schemeClr val="tx1"/>
                </a:solidFill>
                <a:latin typeface="Calibri" panose="020F0502020204030204" pitchFamily="34" charset="0"/>
              </a:defRPr>
            </a:lvl2pPr>
            <a:lvl3pPr marL="1155573" indent="-231115">
              <a:defRPr>
                <a:solidFill>
                  <a:schemeClr val="tx1"/>
                </a:solidFill>
                <a:latin typeface="Calibri" panose="020F0502020204030204" pitchFamily="34" charset="0"/>
              </a:defRPr>
            </a:lvl3pPr>
            <a:lvl4pPr marL="1617802" indent="-231115">
              <a:defRPr>
                <a:solidFill>
                  <a:schemeClr val="tx1"/>
                </a:solidFill>
                <a:latin typeface="Calibri" panose="020F0502020204030204" pitchFamily="34" charset="0"/>
              </a:defRPr>
            </a:lvl4pPr>
            <a:lvl5pPr marL="2080031" indent="-231115">
              <a:defRPr>
                <a:solidFill>
                  <a:schemeClr val="tx1"/>
                </a:solidFill>
                <a:latin typeface="Calibri" panose="020F0502020204030204" pitchFamily="34" charset="0"/>
              </a:defRPr>
            </a:lvl5pPr>
            <a:lvl6pPr marL="2542261" indent="-231115" eaLnBrk="0" fontAlgn="base" hangingPunct="0">
              <a:spcBef>
                <a:spcPct val="0"/>
              </a:spcBef>
              <a:spcAft>
                <a:spcPct val="0"/>
              </a:spcAft>
              <a:defRPr>
                <a:solidFill>
                  <a:schemeClr val="tx1"/>
                </a:solidFill>
                <a:latin typeface="Calibri" panose="020F0502020204030204" pitchFamily="34" charset="0"/>
              </a:defRPr>
            </a:lvl6pPr>
            <a:lvl7pPr marL="3004490" indent="-231115" eaLnBrk="0" fontAlgn="base" hangingPunct="0">
              <a:spcBef>
                <a:spcPct val="0"/>
              </a:spcBef>
              <a:spcAft>
                <a:spcPct val="0"/>
              </a:spcAft>
              <a:defRPr>
                <a:solidFill>
                  <a:schemeClr val="tx1"/>
                </a:solidFill>
                <a:latin typeface="Calibri" panose="020F0502020204030204" pitchFamily="34" charset="0"/>
              </a:defRPr>
            </a:lvl7pPr>
            <a:lvl8pPr marL="3466719" indent="-231115" eaLnBrk="0" fontAlgn="base" hangingPunct="0">
              <a:spcBef>
                <a:spcPct val="0"/>
              </a:spcBef>
              <a:spcAft>
                <a:spcPct val="0"/>
              </a:spcAft>
              <a:defRPr>
                <a:solidFill>
                  <a:schemeClr val="tx1"/>
                </a:solidFill>
                <a:latin typeface="Calibri" panose="020F0502020204030204" pitchFamily="34" charset="0"/>
              </a:defRPr>
            </a:lvl8pPr>
            <a:lvl9pPr marL="3928948" indent="-231115"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EC9CA42-89E7-4E4A-8B2E-D4D557AC7C9D}" type="slidenum">
              <a:rPr lang="en-US" altLang="en-US" smtClean="0"/>
              <a:pPr fontAlgn="base">
                <a:spcBef>
                  <a:spcPct val="0"/>
                </a:spcBef>
                <a:spcAft>
                  <a:spcPct val="0"/>
                </a:spcAft>
              </a:pPr>
              <a:t>2</a:t>
            </a:fld>
            <a:endParaRPr lang="en-US" altLang="en-US" smtClean="0"/>
          </a:p>
        </p:txBody>
      </p:sp>
    </p:spTree>
    <p:extLst>
      <p:ext uri="{BB962C8B-B14F-4D97-AF65-F5344CB8AC3E}">
        <p14:creationId xmlns:p14="http://schemas.microsoft.com/office/powerpoint/2010/main" val="19979948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smtClean="0"/>
              <a:t>Baseline</a:t>
            </a:r>
            <a:r>
              <a:rPr lang="en-US" altLang="en-US" baseline="0" dirty="0" smtClean="0"/>
              <a:t> average = average monthly screening rate from May to August</a:t>
            </a:r>
          </a:p>
          <a:p>
            <a:pPr eaLnBrk="1" hangingPunct="1"/>
            <a:r>
              <a:rPr lang="en-US" altLang="en-US" baseline="0" dirty="0" smtClean="0"/>
              <a:t>Learning collaborative average = average monthly screening rate from September to December</a:t>
            </a:r>
            <a:endParaRPr lang="en-US" altLang="en-US" dirty="0" smtClean="0"/>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2E73CD6-A5E2-4FDF-A2A9-CA5F41CBD3E3}" type="slidenum">
              <a:rPr lang="en-US" altLang="en-US" smtClean="0"/>
              <a:pPr>
                <a:spcBef>
                  <a:spcPct val="0"/>
                </a:spcBef>
              </a:pPr>
              <a:t>20</a:t>
            </a:fld>
            <a:endParaRPr lang="en-US" altLang="en-US" smtClean="0"/>
          </a:p>
        </p:txBody>
      </p:sp>
    </p:spTree>
    <p:extLst>
      <p:ext uri="{BB962C8B-B14F-4D97-AF65-F5344CB8AC3E}">
        <p14:creationId xmlns:p14="http://schemas.microsoft.com/office/powerpoint/2010/main" val="8223890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9863" indent="-169863" eaLnBrk="1" hangingPunct="1">
              <a:spcBef>
                <a:spcPct val="0"/>
              </a:spcBef>
            </a:pPr>
            <a:endParaRPr lang="en-US" altLang="en-US" dirty="0"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28663" indent="-279400">
              <a:spcBef>
                <a:spcPct val="30000"/>
              </a:spcBef>
              <a:defRPr sz="1200">
                <a:solidFill>
                  <a:schemeClr val="tx1"/>
                </a:solidFill>
                <a:latin typeface="Calibri" panose="020F0502020204030204" pitchFamily="34" charset="0"/>
              </a:defRPr>
            </a:lvl2pPr>
            <a:lvl3pPr marL="1120775" indent="-223838">
              <a:spcBef>
                <a:spcPct val="30000"/>
              </a:spcBef>
              <a:defRPr sz="1200">
                <a:solidFill>
                  <a:schemeClr val="tx1"/>
                </a:solidFill>
                <a:latin typeface="Calibri" panose="020F0502020204030204" pitchFamily="34" charset="0"/>
              </a:defRPr>
            </a:lvl3pPr>
            <a:lvl4pPr marL="1570038" indent="-223838">
              <a:spcBef>
                <a:spcPct val="30000"/>
              </a:spcBef>
              <a:defRPr sz="1200">
                <a:solidFill>
                  <a:schemeClr val="tx1"/>
                </a:solidFill>
                <a:latin typeface="Calibri" panose="020F0502020204030204" pitchFamily="34" charset="0"/>
              </a:defRPr>
            </a:lvl4pPr>
            <a:lvl5pPr marL="2017713" indent="-223838">
              <a:spcBef>
                <a:spcPct val="30000"/>
              </a:spcBef>
              <a:defRPr sz="1200">
                <a:solidFill>
                  <a:schemeClr val="tx1"/>
                </a:solidFill>
                <a:latin typeface="Calibri" panose="020F0502020204030204" pitchFamily="34" charset="0"/>
              </a:defRPr>
            </a:lvl5pPr>
            <a:lvl6pPr marL="2474913" indent="-223838" eaLnBrk="0" fontAlgn="base" hangingPunct="0">
              <a:spcBef>
                <a:spcPct val="30000"/>
              </a:spcBef>
              <a:spcAft>
                <a:spcPct val="0"/>
              </a:spcAft>
              <a:defRPr sz="1200">
                <a:solidFill>
                  <a:schemeClr val="tx1"/>
                </a:solidFill>
                <a:latin typeface="Calibri" panose="020F0502020204030204" pitchFamily="34" charset="0"/>
              </a:defRPr>
            </a:lvl6pPr>
            <a:lvl7pPr marL="2932113" indent="-223838" eaLnBrk="0" fontAlgn="base" hangingPunct="0">
              <a:spcBef>
                <a:spcPct val="30000"/>
              </a:spcBef>
              <a:spcAft>
                <a:spcPct val="0"/>
              </a:spcAft>
              <a:defRPr sz="1200">
                <a:solidFill>
                  <a:schemeClr val="tx1"/>
                </a:solidFill>
                <a:latin typeface="Calibri" panose="020F0502020204030204" pitchFamily="34" charset="0"/>
              </a:defRPr>
            </a:lvl7pPr>
            <a:lvl8pPr marL="3389313" indent="-223838" eaLnBrk="0" fontAlgn="base" hangingPunct="0">
              <a:spcBef>
                <a:spcPct val="30000"/>
              </a:spcBef>
              <a:spcAft>
                <a:spcPct val="0"/>
              </a:spcAft>
              <a:defRPr sz="1200">
                <a:solidFill>
                  <a:schemeClr val="tx1"/>
                </a:solidFill>
                <a:latin typeface="Calibri" panose="020F0502020204030204" pitchFamily="34" charset="0"/>
              </a:defRPr>
            </a:lvl8pPr>
            <a:lvl9pPr marL="3846513" indent="-223838"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20782C1-944D-43FC-BD13-E5C798B4FA31}" type="slidenum">
              <a:rPr lang="en-US" altLang="en-US" smtClean="0">
                <a:solidFill>
                  <a:srgbClr val="000000"/>
                </a:solidFill>
              </a:rPr>
              <a:pPr>
                <a:spcBef>
                  <a:spcPct val="0"/>
                </a:spcBef>
              </a:pPr>
              <a:t>21</a:t>
            </a:fld>
            <a:endParaRPr lang="en-US" altLang="en-US" smtClean="0">
              <a:solidFill>
                <a:srgbClr val="000000"/>
              </a:solidFill>
            </a:endParaRPr>
          </a:p>
        </p:txBody>
      </p:sp>
    </p:spTree>
    <p:extLst>
      <p:ext uri="{BB962C8B-B14F-4D97-AF65-F5344CB8AC3E}">
        <p14:creationId xmlns:p14="http://schemas.microsoft.com/office/powerpoint/2010/main" val="33375874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9863" indent="-169863" eaLnBrk="1" hangingPunct="1">
              <a:spcBef>
                <a:spcPct val="0"/>
              </a:spcBef>
              <a:buFontTx/>
              <a:buChar char="•"/>
            </a:pPr>
            <a:endParaRPr lang="en-US" altLang="en-US" dirty="0"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28663" indent="-279400">
              <a:spcBef>
                <a:spcPct val="30000"/>
              </a:spcBef>
              <a:defRPr sz="1200">
                <a:solidFill>
                  <a:schemeClr val="tx1"/>
                </a:solidFill>
                <a:latin typeface="Calibri" panose="020F0502020204030204" pitchFamily="34" charset="0"/>
              </a:defRPr>
            </a:lvl2pPr>
            <a:lvl3pPr marL="1120775" indent="-223838">
              <a:spcBef>
                <a:spcPct val="30000"/>
              </a:spcBef>
              <a:defRPr sz="1200">
                <a:solidFill>
                  <a:schemeClr val="tx1"/>
                </a:solidFill>
                <a:latin typeface="Calibri" panose="020F0502020204030204" pitchFamily="34" charset="0"/>
              </a:defRPr>
            </a:lvl3pPr>
            <a:lvl4pPr marL="1570038" indent="-223838">
              <a:spcBef>
                <a:spcPct val="30000"/>
              </a:spcBef>
              <a:defRPr sz="1200">
                <a:solidFill>
                  <a:schemeClr val="tx1"/>
                </a:solidFill>
                <a:latin typeface="Calibri" panose="020F0502020204030204" pitchFamily="34" charset="0"/>
              </a:defRPr>
            </a:lvl4pPr>
            <a:lvl5pPr marL="2017713" indent="-223838">
              <a:spcBef>
                <a:spcPct val="30000"/>
              </a:spcBef>
              <a:defRPr sz="1200">
                <a:solidFill>
                  <a:schemeClr val="tx1"/>
                </a:solidFill>
                <a:latin typeface="Calibri" panose="020F0502020204030204" pitchFamily="34" charset="0"/>
              </a:defRPr>
            </a:lvl5pPr>
            <a:lvl6pPr marL="2474913" indent="-223838" eaLnBrk="0" fontAlgn="base" hangingPunct="0">
              <a:spcBef>
                <a:spcPct val="30000"/>
              </a:spcBef>
              <a:spcAft>
                <a:spcPct val="0"/>
              </a:spcAft>
              <a:defRPr sz="1200">
                <a:solidFill>
                  <a:schemeClr val="tx1"/>
                </a:solidFill>
                <a:latin typeface="Calibri" panose="020F0502020204030204" pitchFamily="34" charset="0"/>
              </a:defRPr>
            </a:lvl6pPr>
            <a:lvl7pPr marL="2932113" indent="-223838" eaLnBrk="0" fontAlgn="base" hangingPunct="0">
              <a:spcBef>
                <a:spcPct val="30000"/>
              </a:spcBef>
              <a:spcAft>
                <a:spcPct val="0"/>
              </a:spcAft>
              <a:defRPr sz="1200">
                <a:solidFill>
                  <a:schemeClr val="tx1"/>
                </a:solidFill>
                <a:latin typeface="Calibri" panose="020F0502020204030204" pitchFamily="34" charset="0"/>
              </a:defRPr>
            </a:lvl7pPr>
            <a:lvl8pPr marL="3389313" indent="-223838" eaLnBrk="0" fontAlgn="base" hangingPunct="0">
              <a:spcBef>
                <a:spcPct val="30000"/>
              </a:spcBef>
              <a:spcAft>
                <a:spcPct val="0"/>
              </a:spcAft>
              <a:defRPr sz="1200">
                <a:solidFill>
                  <a:schemeClr val="tx1"/>
                </a:solidFill>
                <a:latin typeface="Calibri" panose="020F0502020204030204" pitchFamily="34" charset="0"/>
              </a:defRPr>
            </a:lvl8pPr>
            <a:lvl9pPr marL="3846513" indent="-223838"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55CBAFC-D87A-4CD6-AC02-AB0759AB1D69}" type="slidenum">
              <a:rPr lang="en-US" altLang="en-US" smtClean="0">
                <a:solidFill>
                  <a:srgbClr val="000000"/>
                </a:solidFill>
              </a:rPr>
              <a:pPr>
                <a:spcBef>
                  <a:spcPct val="0"/>
                </a:spcBef>
              </a:pPr>
              <a:t>23</a:t>
            </a:fld>
            <a:endParaRPr lang="en-US" altLang="en-US" smtClean="0">
              <a:solidFill>
                <a:srgbClr val="000000"/>
              </a:solidFill>
            </a:endParaRPr>
          </a:p>
        </p:txBody>
      </p:sp>
    </p:spTree>
    <p:extLst>
      <p:ext uri="{BB962C8B-B14F-4D97-AF65-F5344CB8AC3E}">
        <p14:creationId xmlns:p14="http://schemas.microsoft.com/office/powerpoint/2010/main" val="23529429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9863" indent="-169863" eaLnBrk="1" hangingPunct="1">
              <a:spcBef>
                <a:spcPct val="0"/>
              </a:spcBef>
            </a:pPr>
            <a:endParaRPr lang="en-US" altLang="en-US" dirty="0"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28663" indent="-279400">
              <a:spcBef>
                <a:spcPct val="30000"/>
              </a:spcBef>
              <a:defRPr sz="1200">
                <a:solidFill>
                  <a:schemeClr val="tx1"/>
                </a:solidFill>
                <a:latin typeface="Calibri" panose="020F0502020204030204" pitchFamily="34" charset="0"/>
              </a:defRPr>
            </a:lvl2pPr>
            <a:lvl3pPr marL="1120775" indent="-223838">
              <a:spcBef>
                <a:spcPct val="30000"/>
              </a:spcBef>
              <a:defRPr sz="1200">
                <a:solidFill>
                  <a:schemeClr val="tx1"/>
                </a:solidFill>
                <a:latin typeface="Calibri" panose="020F0502020204030204" pitchFamily="34" charset="0"/>
              </a:defRPr>
            </a:lvl3pPr>
            <a:lvl4pPr marL="1570038" indent="-223838">
              <a:spcBef>
                <a:spcPct val="30000"/>
              </a:spcBef>
              <a:defRPr sz="1200">
                <a:solidFill>
                  <a:schemeClr val="tx1"/>
                </a:solidFill>
                <a:latin typeface="Calibri" panose="020F0502020204030204" pitchFamily="34" charset="0"/>
              </a:defRPr>
            </a:lvl4pPr>
            <a:lvl5pPr marL="2017713" indent="-223838">
              <a:spcBef>
                <a:spcPct val="30000"/>
              </a:spcBef>
              <a:defRPr sz="1200">
                <a:solidFill>
                  <a:schemeClr val="tx1"/>
                </a:solidFill>
                <a:latin typeface="Calibri" panose="020F0502020204030204" pitchFamily="34" charset="0"/>
              </a:defRPr>
            </a:lvl5pPr>
            <a:lvl6pPr marL="2474913" indent="-223838" eaLnBrk="0" fontAlgn="base" hangingPunct="0">
              <a:spcBef>
                <a:spcPct val="30000"/>
              </a:spcBef>
              <a:spcAft>
                <a:spcPct val="0"/>
              </a:spcAft>
              <a:defRPr sz="1200">
                <a:solidFill>
                  <a:schemeClr val="tx1"/>
                </a:solidFill>
                <a:latin typeface="Calibri" panose="020F0502020204030204" pitchFamily="34" charset="0"/>
              </a:defRPr>
            </a:lvl6pPr>
            <a:lvl7pPr marL="2932113" indent="-223838" eaLnBrk="0" fontAlgn="base" hangingPunct="0">
              <a:spcBef>
                <a:spcPct val="30000"/>
              </a:spcBef>
              <a:spcAft>
                <a:spcPct val="0"/>
              </a:spcAft>
              <a:defRPr sz="1200">
                <a:solidFill>
                  <a:schemeClr val="tx1"/>
                </a:solidFill>
                <a:latin typeface="Calibri" panose="020F0502020204030204" pitchFamily="34" charset="0"/>
              </a:defRPr>
            </a:lvl7pPr>
            <a:lvl8pPr marL="3389313" indent="-223838" eaLnBrk="0" fontAlgn="base" hangingPunct="0">
              <a:spcBef>
                <a:spcPct val="30000"/>
              </a:spcBef>
              <a:spcAft>
                <a:spcPct val="0"/>
              </a:spcAft>
              <a:defRPr sz="1200">
                <a:solidFill>
                  <a:schemeClr val="tx1"/>
                </a:solidFill>
                <a:latin typeface="Calibri" panose="020F0502020204030204" pitchFamily="34" charset="0"/>
              </a:defRPr>
            </a:lvl8pPr>
            <a:lvl9pPr marL="3846513" indent="-223838"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20782C1-944D-43FC-BD13-E5C798B4FA31}" type="slidenum">
              <a:rPr lang="en-US" altLang="en-US" smtClean="0">
                <a:solidFill>
                  <a:srgbClr val="000000"/>
                </a:solidFill>
              </a:rPr>
              <a:pPr>
                <a:spcBef>
                  <a:spcPct val="0"/>
                </a:spcBef>
              </a:pPr>
              <a:t>24</a:t>
            </a:fld>
            <a:endParaRPr lang="en-US" altLang="en-US" smtClean="0">
              <a:solidFill>
                <a:srgbClr val="000000"/>
              </a:solidFill>
            </a:endParaRPr>
          </a:p>
        </p:txBody>
      </p:sp>
    </p:spTree>
    <p:extLst>
      <p:ext uri="{BB962C8B-B14F-4D97-AF65-F5344CB8AC3E}">
        <p14:creationId xmlns:p14="http://schemas.microsoft.com/office/powerpoint/2010/main" val="27814995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9863" indent="-169863" eaLnBrk="1" hangingPunct="1">
              <a:spcBef>
                <a:spcPct val="0"/>
              </a:spcBef>
              <a:buFontTx/>
              <a:buChar char="•"/>
            </a:pPr>
            <a:endParaRPr lang="en-US" altLang="en-US" dirty="0"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28663" indent="-279400">
              <a:spcBef>
                <a:spcPct val="30000"/>
              </a:spcBef>
              <a:defRPr sz="1200">
                <a:solidFill>
                  <a:schemeClr val="tx1"/>
                </a:solidFill>
                <a:latin typeface="Calibri" panose="020F0502020204030204" pitchFamily="34" charset="0"/>
              </a:defRPr>
            </a:lvl2pPr>
            <a:lvl3pPr marL="1120775" indent="-223838">
              <a:spcBef>
                <a:spcPct val="30000"/>
              </a:spcBef>
              <a:defRPr sz="1200">
                <a:solidFill>
                  <a:schemeClr val="tx1"/>
                </a:solidFill>
                <a:latin typeface="Calibri" panose="020F0502020204030204" pitchFamily="34" charset="0"/>
              </a:defRPr>
            </a:lvl3pPr>
            <a:lvl4pPr marL="1570038" indent="-223838">
              <a:spcBef>
                <a:spcPct val="30000"/>
              </a:spcBef>
              <a:defRPr sz="1200">
                <a:solidFill>
                  <a:schemeClr val="tx1"/>
                </a:solidFill>
                <a:latin typeface="Calibri" panose="020F0502020204030204" pitchFamily="34" charset="0"/>
              </a:defRPr>
            </a:lvl4pPr>
            <a:lvl5pPr marL="2017713" indent="-223838">
              <a:spcBef>
                <a:spcPct val="30000"/>
              </a:spcBef>
              <a:defRPr sz="1200">
                <a:solidFill>
                  <a:schemeClr val="tx1"/>
                </a:solidFill>
                <a:latin typeface="Calibri" panose="020F0502020204030204" pitchFamily="34" charset="0"/>
              </a:defRPr>
            </a:lvl5pPr>
            <a:lvl6pPr marL="2474913" indent="-223838" eaLnBrk="0" fontAlgn="base" hangingPunct="0">
              <a:spcBef>
                <a:spcPct val="30000"/>
              </a:spcBef>
              <a:spcAft>
                <a:spcPct val="0"/>
              </a:spcAft>
              <a:defRPr sz="1200">
                <a:solidFill>
                  <a:schemeClr val="tx1"/>
                </a:solidFill>
                <a:latin typeface="Calibri" panose="020F0502020204030204" pitchFamily="34" charset="0"/>
              </a:defRPr>
            </a:lvl6pPr>
            <a:lvl7pPr marL="2932113" indent="-223838" eaLnBrk="0" fontAlgn="base" hangingPunct="0">
              <a:spcBef>
                <a:spcPct val="30000"/>
              </a:spcBef>
              <a:spcAft>
                <a:spcPct val="0"/>
              </a:spcAft>
              <a:defRPr sz="1200">
                <a:solidFill>
                  <a:schemeClr val="tx1"/>
                </a:solidFill>
                <a:latin typeface="Calibri" panose="020F0502020204030204" pitchFamily="34" charset="0"/>
              </a:defRPr>
            </a:lvl7pPr>
            <a:lvl8pPr marL="3389313" indent="-223838" eaLnBrk="0" fontAlgn="base" hangingPunct="0">
              <a:spcBef>
                <a:spcPct val="30000"/>
              </a:spcBef>
              <a:spcAft>
                <a:spcPct val="0"/>
              </a:spcAft>
              <a:defRPr sz="1200">
                <a:solidFill>
                  <a:schemeClr val="tx1"/>
                </a:solidFill>
                <a:latin typeface="Calibri" panose="020F0502020204030204" pitchFamily="34" charset="0"/>
              </a:defRPr>
            </a:lvl8pPr>
            <a:lvl9pPr marL="3846513" indent="-223838"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AC8BE56-1411-4D5B-944E-50413600C9E5}" type="slidenum">
              <a:rPr lang="en-US" altLang="en-US" smtClean="0">
                <a:solidFill>
                  <a:srgbClr val="000000"/>
                </a:solidFill>
              </a:rPr>
              <a:pPr>
                <a:spcBef>
                  <a:spcPct val="0"/>
                </a:spcBef>
              </a:pPr>
              <a:t>25</a:t>
            </a:fld>
            <a:endParaRPr lang="en-US" altLang="en-US" smtClean="0">
              <a:solidFill>
                <a:srgbClr val="000000"/>
              </a:solidFill>
            </a:endParaRPr>
          </a:p>
        </p:txBody>
      </p:sp>
    </p:spTree>
    <p:extLst>
      <p:ext uri="{BB962C8B-B14F-4D97-AF65-F5344CB8AC3E}">
        <p14:creationId xmlns:p14="http://schemas.microsoft.com/office/powerpoint/2010/main" val="33055778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28663" indent="-279400">
              <a:spcBef>
                <a:spcPct val="30000"/>
              </a:spcBef>
              <a:defRPr sz="1200">
                <a:solidFill>
                  <a:schemeClr val="tx1"/>
                </a:solidFill>
                <a:latin typeface="Calibri" panose="020F0502020204030204" pitchFamily="34" charset="0"/>
              </a:defRPr>
            </a:lvl2pPr>
            <a:lvl3pPr marL="1120775" indent="-223838">
              <a:spcBef>
                <a:spcPct val="30000"/>
              </a:spcBef>
              <a:defRPr sz="1200">
                <a:solidFill>
                  <a:schemeClr val="tx1"/>
                </a:solidFill>
                <a:latin typeface="Calibri" panose="020F0502020204030204" pitchFamily="34" charset="0"/>
              </a:defRPr>
            </a:lvl3pPr>
            <a:lvl4pPr marL="1570038" indent="-223838">
              <a:spcBef>
                <a:spcPct val="30000"/>
              </a:spcBef>
              <a:defRPr sz="1200">
                <a:solidFill>
                  <a:schemeClr val="tx1"/>
                </a:solidFill>
                <a:latin typeface="Calibri" panose="020F0502020204030204" pitchFamily="34" charset="0"/>
              </a:defRPr>
            </a:lvl4pPr>
            <a:lvl5pPr marL="2017713" indent="-223838">
              <a:spcBef>
                <a:spcPct val="30000"/>
              </a:spcBef>
              <a:defRPr sz="1200">
                <a:solidFill>
                  <a:schemeClr val="tx1"/>
                </a:solidFill>
                <a:latin typeface="Calibri" panose="020F0502020204030204" pitchFamily="34" charset="0"/>
              </a:defRPr>
            </a:lvl5pPr>
            <a:lvl6pPr marL="2474913" indent="-223838" eaLnBrk="0" fontAlgn="base" hangingPunct="0">
              <a:spcBef>
                <a:spcPct val="30000"/>
              </a:spcBef>
              <a:spcAft>
                <a:spcPct val="0"/>
              </a:spcAft>
              <a:defRPr sz="1200">
                <a:solidFill>
                  <a:schemeClr val="tx1"/>
                </a:solidFill>
                <a:latin typeface="Calibri" panose="020F0502020204030204" pitchFamily="34" charset="0"/>
              </a:defRPr>
            </a:lvl6pPr>
            <a:lvl7pPr marL="2932113" indent="-223838" eaLnBrk="0" fontAlgn="base" hangingPunct="0">
              <a:spcBef>
                <a:spcPct val="30000"/>
              </a:spcBef>
              <a:spcAft>
                <a:spcPct val="0"/>
              </a:spcAft>
              <a:defRPr sz="1200">
                <a:solidFill>
                  <a:schemeClr val="tx1"/>
                </a:solidFill>
                <a:latin typeface="Calibri" panose="020F0502020204030204" pitchFamily="34" charset="0"/>
              </a:defRPr>
            </a:lvl7pPr>
            <a:lvl8pPr marL="3389313" indent="-223838" eaLnBrk="0" fontAlgn="base" hangingPunct="0">
              <a:spcBef>
                <a:spcPct val="30000"/>
              </a:spcBef>
              <a:spcAft>
                <a:spcPct val="0"/>
              </a:spcAft>
              <a:defRPr sz="1200">
                <a:solidFill>
                  <a:schemeClr val="tx1"/>
                </a:solidFill>
                <a:latin typeface="Calibri" panose="020F0502020204030204" pitchFamily="34" charset="0"/>
              </a:defRPr>
            </a:lvl8pPr>
            <a:lvl9pPr marL="3846513" indent="-223838"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16A0DBC-89B0-49E9-B468-D6A4F7DD482C}" type="slidenum">
              <a:rPr lang="en-US" altLang="en-US" smtClean="0">
                <a:solidFill>
                  <a:srgbClr val="000000"/>
                </a:solidFill>
              </a:rPr>
              <a:pPr>
                <a:spcBef>
                  <a:spcPct val="0"/>
                </a:spcBef>
              </a:pPr>
              <a:t>26</a:t>
            </a:fld>
            <a:endParaRPr lang="en-US" altLang="en-US" smtClean="0">
              <a:solidFill>
                <a:srgbClr val="000000"/>
              </a:solidFill>
            </a:endParaRPr>
          </a:p>
        </p:txBody>
      </p:sp>
    </p:spTree>
    <p:extLst>
      <p:ext uri="{BB962C8B-B14F-4D97-AF65-F5344CB8AC3E}">
        <p14:creationId xmlns:p14="http://schemas.microsoft.com/office/powerpoint/2010/main" val="34245619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71337" indent="-171337" eaLnBrk="1" fontAlgn="auto" hangingPunct="1">
              <a:spcBef>
                <a:spcPts val="0"/>
              </a:spcBef>
              <a:spcAft>
                <a:spcPts val="0"/>
              </a:spcAft>
              <a:buFontTx/>
              <a:buChar char="•"/>
              <a:defRPr/>
            </a:pPr>
            <a:r>
              <a:rPr lang="en-US" altLang="en-US" dirty="0"/>
              <a:t>Qualitatively describe the data. What trends do you see?</a:t>
            </a:r>
          </a:p>
          <a:p>
            <a:pPr marL="171337" indent="-171337" eaLnBrk="1" fontAlgn="auto" hangingPunct="1">
              <a:spcBef>
                <a:spcPts val="0"/>
              </a:spcBef>
              <a:spcAft>
                <a:spcPts val="0"/>
              </a:spcAft>
              <a:buFontTx/>
              <a:buChar char="•"/>
              <a:defRPr/>
            </a:pPr>
            <a:r>
              <a:rPr lang="en-US" altLang="en-US" dirty="0"/>
              <a:t>To what extent can the trend be explained? What do you think drove the observed ups and downs throughout the learning </a:t>
            </a:r>
            <a:r>
              <a:rPr lang="en-US" altLang="en-US" dirty="0" smtClean="0"/>
              <a:t>collaborative?</a:t>
            </a:r>
            <a:endParaRPr lang="en-US" altLang="en-US" dirty="0"/>
          </a:p>
          <a:p>
            <a:pPr marL="171337" indent="-171337" eaLnBrk="1" fontAlgn="auto" hangingPunct="1">
              <a:spcBef>
                <a:spcPts val="0"/>
              </a:spcBef>
              <a:spcAft>
                <a:spcPts val="0"/>
              </a:spcAft>
              <a:buFontTx/>
              <a:buChar char="•"/>
              <a:defRPr/>
            </a:pPr>
            <a:endParaRPr lang="en-US" altLang="en-US" dirty="0"/>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DFE7C1E-E7AB-4F68-92FD-4AB2D951AB33}" type="slidenum">
              <a:rPr lang="en-US" altLang="en-US" smtClean="0"/>
              <a:pPr>
                <a:spcBef>
                  <a:spcPct val="0"/>
                </a:spcBef>
              </a:pPr>
              <a:t>27</a:t>
            </a:fld>
            <a:endParaRPr lang="en-US" altLang="en-US" smtClean="0"/>
          </a:p>
        </p:txBody>
      </p:sp>
    </p:spTree>
    <p:extLst>
      <p:ext uri="{BB962C8B-B14F-4D97-AF65-F5344CB8AC3E}">
        <p14:creationId xmlns:p14="http://schemas.microsoft.com/office/powerpoint/2010/main" val="31217872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smtClean="0"/>
              <a:t>Baseline</a:t>
            </a:r>
            <a:r>
              <a:rPr lang="en-US" altLang="en-US" baseline="0" dirty="0" smtClean="0"/>
              <a:t> average = average monthly screening rate from May to August</a:t>
            </a:r>
          </a:p>
          <a:p>
            <a:pPr eaLnBrk="1" hangingPunct="1"/>
            <a:r>
              <a:rPr lang="en-US" altLang="en-US" baseline="0" dirty="0" smtClean="0"/>
              <a:t>Learning collaborative average = average monthly screening rate from September to December</a:t>
            </a:r>
            <a:endParaRPr lang="en-US" altLang="en-US" dirty="0" smtClean="0"/>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2E73CD6-A5E2-4FDF-A2A9-CA5F41CBD3E3}" type="slidenum">
              <a:rPr lang="en-US" altLang="en-US" smtClean="0"/>
              <a:pPr>
                <a:spcBef>
                  <a:spcPct val="0"/>
                </a:spcBef>
              </a:pPr>
              <a:t>28</a:t>
            </a:fld>
            <a:endParaRPr lang="en-US" altLang="en-US" smtClean="0"/>
          </a:p>
        </p:txBody>
      </p:sp>
    </p:spTree>
    <p:extLst>
      <p:ext uri="{BB962C8B-B14F-4D97-AF65-F5344CB8AC3E}">
        <p14:creationId xmlns:p14="http://schemas.microsoft.com/office/powerpoint/2010/main" val="35944192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9863" indent="-169863" eaLnBrk="1" hangingPunct="1">
              <a:spcBef>
                <a:spcPct val="0"/>
              </a:spcBef>
            </a:pPr>
            <a:endParaRPr lang="en-US" altLang="en-US" dirty="0"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28663" indent="-279400">
              <a:spcBef>
                <a:spcPct val="30000"/>
              </a:spcBef>
              <a:defRPr sz="1200">
                <a:solidFill>
                  <a:schemeClr val="tx1"/>
                </a:solidFill>
                <a:latin typeface="Calibri" panose="020F0502020204030204" pitchFamily="34" charset="0"/>
              </a:defRPr>
            </a:lvl2pPr>
            <a:lvl3pPr marL="1120775" indent="-223838">
              <a:spcBef>
                <a:spcPct val="30000"/>
              </a:spcBef>
              <a:defRPr sz="1200">
                <a:solidFill>
                  <a:schemeClr val="tx1"/>
                </a:solidFill>
                <a:latin typeface="Calibri" panose="020F0502020204030204" pitchFamily="34" charset="0"/>
              </a:defRPr>
            </a:lvl3pPr>
            <a:lvl4pPr marL="1570038" indent="-223838">
              <a:spcBef>
                <a:spcPct val="30000"/>
              </a:spcBef>
              <a:defRPr sz="1200">
                <a:solidFill>
                  <a:schemeClr val="tx1"/>
                </a:solidFill>
                <a:latin typeface="Calibri" panose="020F0502020204030204" pitchFamily="34" charset="0"/>
              </a:defRPr>
            </a:lvl4pPr>
            <a:lvl5pPr marL="2017713" indent="-223838">
              <a:spcBef>
                <a:spcPct val="30000"/>
              </a:spcBef>
              <a:defRPr sz="1200">
                <a:solidFill>
                  <a:schemeClr val="tx1"/>
                </a:solidFill>
                <a:latin typeface="Calibri" panose="020F0502020204030204" pitchFamily="34" charset="0"/>
              </a:defRPr>
            </a:lvl5pPr>
            <a:lvl6pPr marL="2474913" indent="-223838" eaLnBrk="0" fontAlgn="base" hangingPunct="0">
              <a:spcBef>
                <a:spcPct val="30000"/>
              </a:spcBef>
              <a:spcAft>
                <a:spcPct val="0"/>
              </a:spcAft>
              <a:defRPr sz="1200">
                <a:solidFill>
                  <a:schemeClr val="tx1"/>
                </a:solidFill>
                <a:latin typeface="Calibri" panose="020F0502020204030204" pitchFamily="34" charset="0"/>
              </a:defRPr>
            </a:lvl6pPr>
            <a:lvl7pPr marL="2932113" indent="-223838" eaLnBrk="0" fontAlgn="base" hangingPunct="0">
              <a:spcBef>
                <a:spcPct val="30000"/>
              </a:spcBef>
              <a:spcAft>
                <a:spcPct val="0"/>
              </a:spcAft>
              <a:defRPr sz="1200">
                <a:solidFill>
                  <a:schemeClr val="tx1"/>
                </a:solidFill>
                <a:latin typeface="Calibri" panose="020F0502020204030204" pitchFamily="34" charset="0"/>
              </a:defRPr>
            </a:lvl7pPr>
            <a:lvl8pPr marL="3389313" indent="-223838" eaLnBrk="0" fontAlgn="base" hangingPunct="0">
              <a:spcBef>
                <a:spcPct val="30000"/>
              </a:spcBef>
              <a:spcAft>
                <a:spcPct val="0"/>
              </a:spcAft>
              <a:defRPr sz="1200">
                <a:solidFill>
                  <a:schemeClr val="tx1"/>
                </a:solidFill>
                <a:latin typeface="Calibri" panose="020F0502020204030204" pitchFamily="34" charset="0"/>
              </a:defRPr>
            </a:lvl8pPr>
            <a:lvl9pPr marL="3846513" indent="-223838"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20782C1-944D-43FC-BD13-E5C798B4FA31}" type="slidenum">
              <a:rPr lang="en-US" altLang="en-US" smtClean="0">
                <a:solidFill>
                  <a:srgbClr val="000000"/>
                </a:solidFill>
              </a:rPr>
              <a:pPr>
                <a:spcBef>
                  <a:spcPct val="0"/>
                </a:spcBef>
              </a:pPr>
              <a:t>29</a:t>
            </a:fld>
            <a:endParaRPr lang="en-US" altLang="en-US" smtClean="0">
              <a:solidFill>
                <a:srgbClr val="000000"/>
              </a:solidFill>
            </a:endParaRPr>
          </a:p>
        </p:txBody>
      </p:sp>
    </p:spTree>
    <p:extLst>
      <p:ext uri="{BB962C8B-B14F-4D97-AF65-F5344CB8AC3E}">
        <p14:creationId xmlns:p14="http://schemas.microsoft.com/office/powerpoint/2010/main" val="35162186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9863" indent="-169863" eaLnBrk="1" hangingPunct="1">
              <a:spcBef>
                <a:spcPct val="0"/>
              </a:spcBef>
              <a:buFontTx/>
              <a:buChar char="•"/>
            </a:pPr>
            <a:endParaRPr lang="en-US" altLang="en-US" dirty="0"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28663" indent="-279400">
              <a:spcBef>
                <a:spcPct val="30000"/>
              </a:spcBef>
              <a:defRPr sz="1200">
                <a:solidFill>
                  <a:schemeClr val="tx1"/>
                </a:solidFill>
                <a:latin typeface="Calibri" panose="020F0502020204030204" pitchFamily="34" charset="0"/>
              </a:defRPr>
            </a:lvl2pPr>
            <a:lvl3pPr marL="1120775" indent="-223838">
              <a:spcBef>
                <a:spcPct val="30000"/>
              </a:spcBef>
              <a:defRPr sz="1200">
                <a:solidFill>
                  <a:schemeClr val="tx1"/>
                </a:solidFill>
                <a:latin typeface="Calibri" panose="020F0502020204030204" pitchFamily="34" charset="0"/>
              </a:defRPr>
            </a:lvl3pPr>
            <a:lvl4pPr marL="1570038" indent="-223838">
              <a:spcBef>
                <a:spcPct val="30000"/>
              </a:spcBef>
              <a:defRPr sz="1200">
                <a:solidFill>
                  <a:schemeClr val="tx1"/>
                </a:solidFill>
                <a:latin typeface="Calibri" panose="020F0502020204030204" pitchFamily="34" charset="0"/>
              </a:defRPr>
            </a:lvl4pPr>
            <a:lvl5pPr marL="2017713" indent="-223838">
              <a:spcBef>
                <a:spcPct val="30000"/>
              </a:spcBef>
              <a:defRPr sz="1200">
                <a:solidFill>
                  <a:schemeClr val="tx1"/>
                </a:solidFill>
                <a:latin typeface="Calibri" panose="020F0502020204030204" pitchFamily="34" charset="0"/>
              </a:defRPr>
            </a:lvl5pPr>
            <a:lvl6pPr marL="2474913" indent="-223838" eaLnBrk="0" fontAlgn="base" hangingPunct="0">
              <a:spcBef>
                <a:spcPct val="30000"/>
              </a:spcBef>
              <a:spcAft>
                <a:spcPct val="0"/>
              </a:spcAft>
              <a:defRPr sz="1200">
                <a:solidFill>
                  <a:schemeClr val="tx1"/>
                </a:solidFill>
                <a:latin typeface="Calibri" panose="020F0502020204030204" pitchFamily="34" charset="0"/>
              </a:defRPr>
            </a:lvl6pPr>
            <a:lvl7pPr marL="2932113" indent="-223838" eaLnBrk="0" fontAlgn="base" hangingPunct="0">
              <a:spcBef>
                <a:spcPct val="30000"/>
              </a:spcBef>
              <a:spcAft>
                <a:spcPct val="0"/>
              </a:spcAft>
              <a:defRPr sz="1200">
                <a:solidFill>
                  <a:schemeClr val="tx1"/>
                </a:solidFill>
                <a:latin typeface="Calibri" panose="020F0502020204030204" pitchFamily="34" charset="0"/>
              </a:defRPr>
            </a:lvl7pPr>
            <a:lvl8pPr marL="3389313" indent="-223838" eaLnBrk="0" fontAlgn="base" hangingPunct="0">
              <a:spcBef>
                <a:spcPct val="30000"/>
              </a:spcBef>
              <a:spcAft>
                <a:spcPct val="0"/>
              </a:spcAft>
              <a:defRPr sz="1200">
                <a:solidFill>
                  <a:schemeClr val="tx1"/>
                </a:solidFill>
                <a:latin typeface="Calibri" panose="020F0502020204030204" pitchFamily="34" charset="0"/>
              </a:defRPr>
            </a:lvl8pPr>
            <a:lvl9pPr marL="3846513" indent="-223838"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55CBAFC-D87A-4CD6-AC02-AB0759AB1D69}" type="slidenum">
              <a:rPr lang="en-US" altLang="en-US" smtClean="0">
                <a:solidFill>
                  <a:srgbClr val="000000"/>
                </a:solidFill>
              </a:rPr>
              <a:pPr>
                <a:spcBef>
                  <a:spcPct val="0"/>
                </a:spcBef>
              </a:pPr>
              <a:t>30</a:t>
            </a:fld>
            <a:endParaRPr lang="en-US" altLang="en-US" smtClean="0">
              <a:solidFill>
                <a:srgbClr val="000000"/>
              </a:solidFill>
            </a:endParaRPr>
          </a:p>
        </p:txBody>
      </p:sp>
    </p:spTree>
    <p:extLst>
      <p:ext uri="{BB962C8B-B14F-4D97-AF65-F5344CB8AC3E}">
        <p14:creationId xmlns:p14="http://schemas.microsoft.com/office/powerpoint/2010/main" val="1118817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u="none" dirty="0" smtClean="0"/>
              <a:t>Katie</a:t>
            </a:r>
          </a:p>
          <a:p>
            <a:pPr marL="173336" indent="-173336" eaLnBrk="1" hangingPunct="1">
              <a:spcBef>
                <a:spcPct val="0"/>
              </a:spcBef>
              <a:buFont typeface="Arial" panose="020B0604020202020204" pitchFamily="34" charset="0"/>
              <a:buChar char="•"/>
            </a:pPr>
            <a:r>
              <a:rPr lang="en-US" altLang="en-US" dirty="0" smtClean="0"/>
              <a:t>We want to know who is here</a:t>
            </a:r>
            <a:r>
              <a:rPr lang="en-US" altLang="en-US" baseline="0" dirty="0" smtClean="0"/>
              <a:t> with us </a:t>
            </a:r>
            <a:r>
              <a:rPr lang="en-US" altLang="en-US" dirty="0" smtClean="0"/>
              <a:t>today.</a:t>
            </a:r>
            <a:r>
              <a:rPr lang="en-US" altLang="en-US" baseline="0" dirty="0" smtClean="0"/>
              <a:t> Because we want to make sure we have time for team presentations,</a:t>
            </a:r>
            <a:r>
              <a:rPr lang="en-US" altLang="en-US" dirty="0" smtClean="0"/>
              <a:t> tell us in the chat….</a:t>
            </a:r>
            <a:endParaRPr lang="en-US" altLang="en-US" baseline="0" dirty="0" smtClean="0"/>
          </a:p>
          <a:p>
            <a:pPr marL="173336" indent="-173336" eaLnBrk="1" hangingPunct="1">
              <a:spcBef>
                <a:spcPct val="0"/>
              </a:spcBef>
              <a:buFont typeface="Arial" panose="020B0604020202020204" pitchFamily="34" charset="0"/>
              <a:buChar char="•"/>
            </a:pPr>
            <a:endParaRPr lang="en-US" altLang="en-US" baseline="0" dirty="0" smtClean="0"/>
          </a:p>
          <a:p>
            <a:pPr eaLnBrk="1" hangingPunct="1">
              <a:spcBef>
                <a:spcPct val="0"/>
              </a:spcBef>
            </a:pPr>
            <a:endParaRPr lang="en-US" altLang="en-US" dirty="0" smtClean="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1122" indent="-288893">
              <a:defRPr>
                <a:solidFill>
                  <a:schemeClr val="tx1"/>
                </a:solidFill>
                <a:latin typeface="Calibri" panose="020F0502020204030204" pitchFamily="34" charset="0"/>
              </a:defRPr>
            </a:lvl2pPr>
            <a:lvl3pPr marL="1155573" indent="-231115">
              <a:defRPr>
                <a:solidFill>
                  <a:schemeClr val="tx1"/>
                </a:solidFill>
                <a:latin typeface="Calibri" panose="020F0502020204030204" pitchFamily="34" charset="0"/>
              </a:defRPr>
            </a:lvl3pPr>
            <a:lvl4pPr marL="1617802" indent="-231115">
              <a:defRPr>
                <a:solidFill>
                  <a:schemeClr val="tx1"/>
                </a:solidFill>
                <a:latin typeface="Calibri" panose="020F0502020204030204" pitchFamily="34" charset="0"/>
              </a:defRPr>
            </a:lvl4pPr>
            <a:lvl5pPr marL="2080031" indent="-231115">
              <a:defRPr>
                <a:solidFill>
                  <a:schemeClr val="tx1"/>
                </a:solidFill>
                <a:latin typeface="Calibri" panose="020F0502020204030204" pitchFamily="34" charset="0"/>
              </a:defRPr>
            </a:lvl5pPr>
            <a:lvl6pPr marL="2542261" indent="-231115" eaLnBrk="0" fontAlgn="base" hangingPunct="0">
              <a:spcBef>
                <a:spcPct val="0"/>
              </a:spcBef>
              <a:spcAft>
                <a:spcPct val="0"/>
              </a:spcAft>
              <a:defRPr>
                <a:solidFill>
                  <a:schemeClr val="tx1"/>
                </a:solidFill>
                <a:latin typeface="Calibri" panose="020F0502020204030204" pitchFamily="34" charset="0"/>
              </a:defRPr>
            </a:lvl6pPr>
            <a:lvl7pPr marL="3004490" indent="-231115" eaLnBrk="0" fontAlgn="base" hangingPunct="0">
              <a:spcBef>
                <a:spcPct val="0"/>
              </a:spcBef>
              <a:spcAft>
                <a:spcPct val="0"/>
              </a:spcAft>
              <a:defRPr>
                <a:solidFill>
                  <a:schemeClr val="tx1"/>
                </a:solidFill>
                <a:latin typeface="Calibri" panose="020F0502020204030204" pitchFamily="34" charset="0"/>
              </a:defRPr>
            </a:lvl7pPr>
            <a:lvl8pPr marL="3466719" indent="-231115" eaLnBrk="0" fontAlgn="base" hangingPunct="0">
              <a:spcBef>
                <a:spcPct val="0"/>
              </a:spcBef>
              <a:spcAft>
                <a:spcPct val="0"/>
              </a:spcAft>
              <a:defRPr>
                <a:solidFill>
                  <a:schemeClr val="tx1"/>
                </a:solidFill>
                <a:latin typeface="Calibri" panose="020F0502020204030204" pitchFamily="34" charset="0"/>
              </a:defRPr>
            </a:lvl8pPr>
            <a:lvl9pPr marL="3928948" indent="-231115"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E4CA0AA-89E9-4E48-92BB-0C740155D75A}" type="slidenum">
              <a:rPr lang="en-US" altLang="en-US" smtClean="0"/>
              <a:pPr fontAlgn="base">
                <a:spcBef>
                  <a:spcPct val="0"/>
                </a:spcBef>
                <a:spcAft>
                  <a:spcPct val="0"/>
                </a:spcAft>
              </a:pPr>
              <a:t>3</a:t>
            </a:fld>
            <a:endParaRPr lang="en-US" altLang="en-US" smtClean="0"/>
          </a:p>
        </p:txBody>
      </p:sp>
    </p:spTree>
    <p:extLst>
      <p:ext uri="{BB962C8B-B14F-4D97-AF65-F5344CB8AC3E}">
        <p14:creationId xmlns:p14="http://schemas.microsoft.com/office/powerpoint/2010/main" val="331011247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9863" indent="-169863" eaLnBrk="1" hangingPunct="1">
              <a:spcBef>
                <a:spcPct val="0"/>
              </a:spcBef>
            </a:pPr>
            <a:endParaRPr lang="en-US" altLang="en-US" dirty="0"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28663" indent="-279400">
              <a:spcBef>
                <a:spcPct val="30000"/>
              </a:spcBef>
              <a:defRPr sz="1200">
                <a:solidFill>
                  <a:schemeClr val="tx1"/>
                </a:solidFill>
                <a:latin typeface="Calibri" panose="020F0502020204030204" pitchFamily="34" charset="0"/>
              </a:defRPr>
            </a:lvl2pPr>
            <a:lvl3pPr marL="1120775" indent="-223838">
              <a:spcBef>
                <a:spcPct val="30000"/>
              </a:spcBef>
              <a:defRPr sz="1200">
                <a:solidFill>
                  <a:schemeClr val="tx1"/>
                </a:solidFill>
                <a:latin typeface="Calibri" panose="020F0502020204030204" pitchFamily="34" charset="0"/>
              </a:defRPr>
            </a:lvl3pPr>
            <a:lvl4pPr marL="1570038" indent="-223838">
              <a:spcBef>
                <a:spcPct val="30000"/>
              </a:spcBef>
              <a:defRPr sz="1200">
                <a:solidFill>
                  <a:schemeClr val="tx1"/>
                </a:solidFill>
                <a:latin typeface="Calibri" panose="020F0502020204030204" pitchFamily="34" charset="0"/>
              </a:defRPr>
            </a:lvl4pPr>
            <a:lvl5pPr marL="2017713" indent="-223838">
              <a:spcBef>
                <a:spcPct val="30000"/>
              </a:spcBef>
              <a:defRPr sz="1200">
                <a:solidFill>
                  <a:schemeClr val="tx1"/>
                </a:solidFill>
                <a:latin typeface="Calibri" panose="020F0502020204030204" pitchFamily="34" charset="0"/>
              </a:defRPr>
            </a:lvl5pPr>
            <a:lvl6pPr marL="2474913" indent="-223838" eaLnBrk="0" fontAlgn="base" hangingPunct="0">
              <a:spcBef>
                <a:spcPct val="30000"/>
              </a:spcBef>
              <a:spcAft>
                <a:spcPct val="0"/>
              </a:spcAft>
              <a:defRPr sz="1200">
                <a:solidFill>
                  <a:schemeClr val="tx1"/>
                </a:solidFill>
                <a:latin typeface="Calibri" panose="020F0502020204030204" pitchFamily="34" charset="0"/>
              </a:defRPr>
            </a:lvl6pPr>
            <a:lvl7pPr marL="2932113" indent="-223838" eaLnBrk="0" fontAlgn="base" hangingPunct="0">
              <a:spcBef>
                <a:spcPct val="30000"/>
              </a:spcBef>
              <a:spcAft>
                <a:spcPct val="0"/>
              </a:spcAft>
              <a:defRPr sz="1200">
                <a:solidFill>
                  <a:schemeClr val="tx1"/>
                </a:solidFill>
                <a:latin typeface="Calibri" panose="020F0502020204030204" pitchFamily="34" charset="0"/>
              </a:defRPr>
            </a:lvl7pPr>
            <a:lvl8pPr marL="3389313" indent="-223838" eaLnBrk="0" fontAlgn="base" hangingPunct="0">
              <a:spcBef>
                <a:spcPct val="30000"/>
              </a:spcBef>
              <a:spcAft>
                <a:spcPct val="0"/>
              </a:spcAft>
              <a:defRPr sz="1200">
                <a:solidFill>
                  <a:schemeClr val="tx1"/>
                </a:solidFill>
                <a:latin typeface="Calibri" panose="020F0502020204030204" pitchFamily="34" charset="0"/>
              </a:defRPr>
            </a:lvl8pPr>
            <a:lvl9pPr marL="3846513" indent="-223838"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20782C1-944D-43FC-BD13-E5C798B4FA31}" type="slidenum">
              <a:rPr lang="en-US" altLang="en-US" smtClean="0">
                <a:solidFill>
                  <a:srgbClr val="000000"/>
                </a:solidFill>
              </a:rPr>
              <a:pPr>
                <a:spcBef>
                  <a:spcPct val="0"/>
                </a:spcBef>
              </a:pPr>
              <a:t>31</a:t>
            </a:fld>
            <a:endParaRPr lang="en-US" altLang="en-US" smtClean="0">
              <a:solidFill>
                <a:srgbClr val="000000"/>
              </a:solidFill>
            </a:endParaRPr>
          </a:p>
        </p:txBody>
      </p:sp>
    </p:spTree>
    <p:extLst>
      <p:ext uri="{BB962C8B-B14F-4D97-AF65-F5344CB8AC3E}">
        <p14:creationId xmlns:p14="http://schemas.microsoft.com/office/powerpoint/2010/main" val="354596414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9863" indent="-169863" eaLnBrk="1" hangingPunct="1">
              <a:spcBef>
                <a:spcPct val="0"/>
              </a:spcBef>
              <a:buFontTx/>
              <a:buChar char="•"/>
            </a:pPr>
            <a:endParaRPr lang="en-US" altLang="en-US" dirty="0"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28663" indent="-279400">
              <a:spcBef>
                <a:spcPct val="30000"/>
              </a:spcBef>
              <a:defRPr sz="1200">
                <a:solidFill>
                  <a:schemeClr val="tx1"/>
                </a:solidFill>
                <a:latin typeface="Calibri" panose="020F0502020204030204" pitchFamily="34" charset="0"/>
              </a:defRPr>
            </a:lvl2pPr>
            <a:lvl3pPr marL="1120775" indent="-223838">
              <a:spcBef>
                <a:spcPct val="30000"/>
              </a:spcBef>
              <a:defRPr sz="1200">
                <a:solidFill>
                  <a:schemeClr val="tx1"/>
                </a:solidFill>
                <a:latin typeface="Calibri" panose="020F0502020204030204" pitchFamily="34" charset="0"/>
              </a:defRPr>
            </a:lvl3pPr>
            <a:lvl4pPr marL="1570038" indent="-223838">
              <a:spcBef>
                <a:spcPct val="30000"/>
              </a:spcBef>
              <a:defRPr sz="1200">
                <a:solidFill>
                  <a:schemeClr val="tx1"/>
                </a:solidFill>
                <a:latin typeface="Calibri" panose="020F0502020204030204" pitchFamily="34" charset="0"/>
              </a:defRPr>
            </a:lvl4pPr>
            <a:lvl5pPr marL="2017713" indent="-223838">
              <a:spcBef>
                <a:spcPct val="30000"/>
              </a:spcBef>
              <a:defRPr sz="1200">
                <a:solidFill>
                  <a:schemeClr val="tx1"/>
                </a:solidFill>
                <a:latin typeface="Calibri" panose="020F0502020204030204" pitchFamily="34" charset="0"/>
              </a:defRPr>
            </a:lvl5pPr>
            <a:lvl6pPr marL="2474913" indent="-223838" eaLnBrk="0" fontAlgn="base" hangingPunct="0">
              <a:spcBef>
                <a:spcPct val="30000"/>
              </a:spcBef>
              <a:spcAft>
                <a:spcPct val="0"/>
              </a:spcAft>
              <a:defRPr sz="1200">
                <a:solidFill>
                  <a:schemeClr val="tx1"/>
                </a:solidFill>
                <a:latin typeface="Calibri" panose="020F0502020204030204" pitchFamily="34" charset="0"/>
              </a:defRPr>
            </a:lvl6pPr>
            <a:lvl7pPr marL="2932113" indent="-223838" eaLnBrk="0" fontAlgn="base" hangingPunct="0">
              <a:spcBef>
                <a:spcPct val="30000"/>
              </a:spcBef>
              <a:spcAft>
                <a:spcPct val="0"/>
              </a:spcAft>
              <a:defRPr sz="1200">
                <a:solidFill>
                  <a:schemeClr val="tx1"/>
                </a:solidFill>
                <a:latin typeface="Calibri" panose="020F0502020204030204" pitchFamily="34" charset="0"/>
              </a:defRPr>
            </a:lvl7pPr>
            <a:lvl8pPr marL="3389313" indent="-223838" eaLnBrk="0" fontAlgn="base" hangingPunct="0">
              <a:spcBef>
                <a:spcPct val="30000"/>
              </a:spcBef>
              <a:spcAft>
                <a:spcPct val="0"/>
              </a:spcAft>
              <a:defRPr sz="1200">
                <a:solidFill>
                  <a:schemeClr val="tx1"/>
                </a:solidFill>
                <a:latin typeface="Calibri" panose="020F0502020204030204" pitchFamily="34" charset="0"/>
              </a:defRPr>
            </a:lvl8pPr>
            <a:lvl9pPr marL="3846513" indent="-223838"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AC8BE56-1411-4D5B-944E-50413600C9E5}" type="slidenum">
              <a:rPr lang="en-US" altLang="en-US" smtClean="0">
                <a:solidFill>
                  <a:srgbClr val="000000"/>
                </a:solidFill>
              </a:rPr>
              <a:pPr>
                <a:spcBef>
                  <a:spcPct val="0"/>
                </a:spcBef>
              </a:pPr>
              <a:t>32</a:t>
            </a:fld>
            <a:endParaRPr lang="en-US" altLang="en-US" smtClean="0">
              <a:solidFill>
                <a:srgbClr val="000000"/>
              </a:solidFill>
            </a:endParaRPr>
          </a:p>
        </p:txBody>
      </p:sp>
    </p:spTree>
    <p:extLst>
      <p:ext uri="{BB962C8B-B14F-4D97-AF65-F5344CB8AC3E}">
        <p14:creationId xmlns:p14="http://schemas.microsoft.com/office/powerpoint/2010/main" val="27989596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28663" indent="-279400">
              <a:spcBef>
                <a:spcPct val="30000"/>
              </a:spcBef>
              <a:defRPr sz="1200">
                <a:solidFill>
                  <a:schemeClr val="tx1"/>
                </a:solidFill>
                <a:latin typeface="Calibri" panose="020F0502020204030204" pitchFamily="34" charset="0"/>
              </a:defRPr>
            </a:lvl2pPr>
            <a:lvl3pPr marL="1120775" indent="-223838">
              <a:spcBef>
                <a:spcPct val="30000"/>
              </a:spcBef>
              <a:defRPr sz="1200">
                <a:solidFill>
                  <a:schemeClr val="tx1"/>
                </a:solidFill>
                <a:latin typeface="Calibri" panose="020F0502020204030204" pitchFamily="34" charset="0"/>
              </a:defRPr>
            </a:lvl3pPr>
            <a:lvl4pPr marL="1570038" indent="-223838">
              <a:spcBef>
                <a:spcPct val="30000"/>
              </a:spcBef>
              <a:defRPr sz="1200">
                <a:solidFill>
                  <a:schemeClr val="tx1"/>
                </a:solidFill>
                <a:latin typeface="Calibri" panose="020F0502020204030204" pitchFamily="34" charset="0"/>
              </a:defRPr>
            </a:lvl4pPr>
            <a:lvl5pPr marL="2017713" indent="-223838">
              <a:spcBef>
                <a:spcPct val="30000"/>
              </a:spcBef>
              <a:defRPr sz="1200">
                <a:solidFill>
                  <a:schemeClr val="tx1"/>
                </a:solidFill>
                <a:latin typeface="Calibri" panose="020F0502020204030204" pitchFamily="34" charset="0"/>
              </a:defRPr>
            </a:lvl5pPr>
            <a:lvl6pPr marL="2474913" indent="-223838" eaLnBrk="0" fontAlgn="base" hangingPunct="0">
              <a:spcBef>
                <a:spcPct val="30000"/>
              </a:spcBef>
              <a:spcAft>
                <a:spcPct val="0"/>
              </a:spcAft>
              <a:defRPr sz="1200">
                <a:solidFill>
                  <a:schemeClr val="tx1"/>
                </a:solidFill>
                <a:latin typeface="Calibri" panose="020F0502020204030204" pitchFamily="34" charset="0"/>
              </a:defRPr>
            </a:lvl6pPr>
            <a:lvl7pPr marL="2932113" indent="-223838" eaLnBrk="0" fontAlgn="base" hangingPunct="0">
              <a:spcBef>
                <a:spcPct val="30000"/>
              </a:spcBef>
              <a:spcAft>
                <a:spcPct val="0"/>
              </a:spcAft>
              <a:defRPr sz="1200">
                <a:solidFill>
                  <a:schemeClr val="tx1"/>
                </a:solidFill>
                <a:latin typeface="Calibri" panose="020F0502020204030204" pitchFamily="34" charset="0"/>
              </a:defRPr>
            </a:lvl7pPr>
            <a:lvl8pPr marL="3389313" indent="-223838" eaLnBrk="0" fontAlgn="base" hangingPunct="0">
              <a:spcBef>
                <a:spcPct val="30000"/>
              </a:spcBef>
              <a:spcAft>
                <a:spcPct val="0"/>
              </a:spcAft>
              <a:defRPr sz="1200">
                <a:solidFill>
                  <a:schemeClr val="tx1"/>
                </a:solidFill>
                <a:latin typeface="Calibri" panose="020F0502020204030204" pitchFamily="34" charset="0"/>
              </a:defRPr>
            </a:lvl8pPr>
            <a:lvl9pPr marL="3846513" indent="-223838"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16A0DBC-89B0-49E9-B468-D6A4F7DD482C}" type="slidenum">
              <a:rPr lang="en-US" altLang="en-US" smtClean="0">
                <a:solidFill>
                  <a:srgbClr val="000000"/>
                </a:solidFill>
              </a:rPr>
              <a:pPr>
                <a:spcBef>
                  <a:spcPct val="0"/>
                </a:spcBef>
              </a:pPr>
              <a:t>33</a:t>
            </a:fld>
            <a:endParaRPr lang="en-US" altLang="en-US">
              <a:solidFill>
                <a:srgbClr val="000000"/>
              </a:solidFill>
            </a:endParaRPr>
          </a:p>
        </p:txBody>
      </p:sp>
    </p:spTree>
    <p:extLst>
      <p:ext uri="{BB962C8B-B14F-4D97-AF65-F5344CB8AC3E}">
        <p14:creationId xmlns:p14="http://schemas.microsoft.com/office/powerpoint/2010/main" val="75368143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71337" indent="-171337" eaLnBrk="1" fontAlgn="auto" hangingPunct="1">
              <a:spcBef>
                <a:spcPts val="0"/>
              </a:spcBef>
              <a:spcAft>
                <a:spcPts val="0"/>
              </a:spcAft>
              <a:buFontTx/>
              <a:buChar char="•"/>
              <a:defRPr/>
            </a:pPr>
            <a:r>
              <a:rPr lang="en-US" altLang="en-US" dirty="0"/>
              <a:t>Qualitatively describe the data. What trends do you see?</a:t>
            </a:r>
          </a:p>
          <a:p>
            <a:pPr marL="171337" indent="-171337" eaLnBrk="1" fontAlgn="auto" hangingPunct="1">
              <a:spcBef>
                <a:spcPts val="0"/>
              </a:spcBef>
              <a:spcAft>
                <a:spcPts val="0"/>
              </a:spcAft>
              <a:buFontTx/>
              <a:buChar char="•"/>
              <a:defRPr/>
            </a:pPr>
            <a:r>
              <a:rPr lang="en-US" altLang="en-US" dirty="0"/>
              <a:t>To what extent can the trend be explained? What do you think drove the observed ups and downs throughout the learning collaborative?</a:t>
            </a:r>
          </a:p>
          <a:p>
            <a:pPr marL="171337" indent="-171337" eaLnBrk="1" fontAlgn="auto" hangingPunct="1">
              <a:spcBef>
                <a:spcPts val="0"/>
              </a:spcBef>
              <a:spcAft>
                <a:spcPts val="0"/>
              </a:spcAft>
              <a:buFontTx/>
              <a:buChar char="•"/>
              <a:defRPr/>
            </a:pPr>
            <a:endParaRPr lang="en-US" altLang="en-US" dirty="0"/>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DFE7C1E-E7AB-4F68-92FD-4AB2D951AB33}" type="slidenum">
              <a:rPr lang="en-US" altLang="en-US" smtClean="0"/>
              <a:pPr>
                <a:spcBef>
                  <a:spcPct val="0"/>
                </a:spcBef>
              </a:pPr>
              <a:t>34</a:t>
            </a:fld>
            <a:endParaRPr lang="en-US" altLang="en-US"/>
          </a:p>
        </p:txBody>
      </p:sp>
    </p:spTree>
    <p:extLst>
      <p:ext uri="{BB962C8B-B14F-4D97-AF65-F5344CB8AC3E}">
        <p14:creationId xmlns:p14="http://schemas.microsoft.com/office/powerpoint/2010/main" val="207365603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a:t>Baseline</a:t>
            </a:r>
            <a:r>
              <a:rPr lang="en-US" altLang="en-US" baseline="0" dirty="0"/>
              <a:t> average = average monthly screening rate from May to August</a:t>
            </a:r>
          </a:p>
          <a:p>
            <a:pPr eaLnBrk="1" hangingPunct="1"/>
            <a:r>
              <a:rPr lang="en-US" altLang="en-US" baseline="0" dirty="0"/>
              <a:t>Learning collaborative average = average monthly screening rate from September to December</a:t>
            </a:r>
            <a:endParaRPr lang="en-US" altLang="en-US" dirty="0"/>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2E73CD6-A5E2-4FDF-A2A9-CA5F41CBD3E3}" type="slidenum">
              <a:rPr lang="en-US" altLang="en-US" smtClean="0"/>
              <a:pPr>
                <a:spcBef>
                  <a:spcPct val="0"/>
                </a:spcBef>
              </a:pPr>
              <a:t>35</a:t>
            </a:fld>
            <a:endParaRPr lang="en-US" altLang="en-US"/>
          </a:p>
        </p:txBody>
      </p:sp>
    </p:spTree>
    <p:extLst>
      <p:ext uri="{BB962C8B-B14F-4D97-AF65-F5344CB8AC3E}">
        <p14:creationId xmlns:p14="http://schemas.microsoft.com/office/powerpoint/2010/main" val="379497307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9863" indent="-169863" eaLnBrk="1" hangingPunct="1">
              <a:spcBef>
                <a:spcPct val="0"/>
              </a:spcBef>
            </a:pPr>
            <a:r>
              <a:rPr lang="en-US" altLang="en-US" dirty="0"/>
              <a:t>Recommended as a best practice by the learning collaborative and it seemed like on of the easiest, cost free changes to make.</a:t>
            </a:r>
          </a:p>
          <a:p>
            <a:pPr marL="169863" indent="-169863" eaLnBrk="1" hangingPunct="1">
              <a:spcBef>
                <a:spcPct val="0"/>
              </a:spcBef>
            </a:pPr>
            <a:endParaRPr lang="en-US" altLang="en-US" dirty="0"/>
          </a:p>
          <a:p>
            <a:pPr marL="169863" indent="-169863" eaLnBrk="1" hangingPunct="1">
              <a:spcBef>
                <a:spcPct val="0"/>
              </a:spcBef>
            </a:pPr>
            <a:r>
              <a:rPr lang="en-US" altLang="en-US" dirty="0"/>
              <a:t>Realized that we had some work we could do around opt-out language. It was a little hard for us because we are so focused on empowering our patients to make their decisions that we really wanted to make sure we were still putting the decisions in their hands. </a:t>
            </a:r>
          </a:p>
          <a:p>
            <a:pPr marL="169863" indent="-169863" eaLnBrk="1" hangingPunct="1">
              <a:spcBef>
                <a:spcPct val="0"/>
              </a:spcBef>
            </a:pPr>
            <a:endParaRPr lang="en-US" altLang="en-US" dirty="0"/>
          </a:p>
          <a:p>
            <a:pPr marL="169863" indent="-169863" eaLnBrk="1" hangingPunct="1">
              <a:spcBef>
                <a:spcPct val="0"/>
              </a:spcBef>
            </a:pPr>
            <a:r>
              <a:rPr lang="en-US" altLang="en-US" dirty="0"/>
              <a:t>We got buy in from the medical director, </a:t>
            </a:r>
            <a:r>
              <a:rPr lang="en-US" dirty="0"/>
              <a:t>she felt very strongly that the patient had to have the ability to consent and that it was clear that they knew what they were consenting to. </a:t>
            </a:r>
          </a:p>
          <a:p>
            <a:endParaRPr lang="en-US" dirty="0"/>
          </a:p>
          <a:p>
            <a:r>
              <a:rPr lang="en-US" dirty="0"/>
              <a:t>Developed language as a team based on what has been successful with patients in the past. Decided on “Is that OK with you?” because we could use it regardless of how we were collecting the sample or what appointment type they were there for and it was language we could use for other screening outside of this collaborative ( other screenings) </a:t>
            </a:r>
          </a:p>
          <a:p>
            <a:endParaRPr lang="en-US" dirty="0"/>
          </a:p>
          <a:p>
            <a:r>
              <a:rPr lang="en-US" dirty="0"/>
              <a:t>Shared the wording with our director of specialty training who specializes in Health literacy and got the OK with her.</a:t>
            </a:r>
          </a:p>
          <a:p>
            <a:endParaRPr lang="en-US" altLang="en-US" dirty="0"/>
          </a:p>
          <a:p>
            <a:r>
              <a:rPr lang="en-US" altLang="en-US" dirty="0"/>
              <a:t>Set a date with the team to start using the language so we could measure data</a:t>
            </a:r>
          </a:p>
          <a:p>
            <a:endParaRPr lang="en-US" altLang="en-US" dirty="0"/>
          </a:p>
          <a:p>
            <a:r>
              <a:rPr lang="en-US" altLang="en-US" dirty="0"/>
              <a:t>Laminated copies on the language and hung around the clinic to remind staff.</a:t>
            </a:r>
          </a:p>
          <a:p>
            <a:pPr marL="169863" indent="-169863" eaLnBrk="1" hangingPunct="1">
              <a:spcBef>
                <a:spcPct val="0"/>
              </a:spcBef>
            </a:pPr>
            <a:endParaRPr lang="en-US" altLang="en-US" dirty="0"/>
          </a:p>
          <a:p>
            <a:pPr marL="169863" indent="-169863" eaLnBrk="1" hangingPunct="1">
              <a:spcBef>
                <a:spcPct val="0"/>
              </a:spcBef>
            </a:pPr>
            <a:endParaRPr lang="en-US" altLang="en-US" dirty="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28663" indent="-279400">
              <a:spcBef>
                <a:spcPct val="30000"/>
              </a:spcBef>
              <a:defRPr sz="1200">
                <a:solidFill>
                  <a:schemeClr val="tx1"/>
                </a:solidFill>
                <a:latin typeface="Calibri" panose="020F0502020204030204" pitchFamily="34" charset="0"/>
              </a:defRPr>
            </a:lvl2pPr>
            <a:lvl3pPr marL="1120775" indent="-223838">
              <a:spcBef>
                <a:spcPct val="30000"/>
              </a:spcBef>
              <a:defRPr sz="1200">
                <a:solidFill>
                  <a:schemeClr val="tx1"/>
                </a:solidFill>
                <a:latin typeface="Calibri" panose="020F0502020204030204" pitchFamily="34" charset="0"/>
              </a:defRPr>
            </a:lvl3pPr>
            <a:lvl4pPr marL="1570038" indent="-223838">
              <a:spcBef>
                <a:spcPct val="30000"/>
              </a:spcBef>
              <a:defRPr sz="1200">
                <a:solidFill>
                  <a:schemeClr val="tx1"/>
                </a:solidFill>
                <a:latin typeface="Calibri" panose="020F0502020204030204" pitchFamily="34" charset="0"/>
              </a:defRPr>
            </a:lvl4pPr>
            <a:lvl5pPr marL="2017713" indent="-223838">
              <a:spcBef>
                <a:spcPct val="30000"/>
              </a:spcBef>
              <a:defRPr sz="1200">
                <a:solidFill>
                  <a:schemeClr val="tx1"/>
                </a:solidFill>
                <a:latin typeface="Calibri" panose="020F0502020204030204" pitchFamily="34" charset="0"/>
              </a:defRPr>
            </a:lvl5pPr>
            <a:lvl6pPr marL="2474913" indent="-223838" eaLnBrk="0" fontAlgn="base" hangingPunct="0">
              <a:spcBef>
                <a:spcPct val="30000"/>
              </a:spcBef>
              <a:spcAft>
                <a:spcPct val="0"/>
              </a:spcAft>
              <a:defRPr sz="1200">
                <a:solidFill>
                  <a:schemeClr val="tx1"/>
                </a:solidFill>
                <a:latin typeface="Calibri" panose="020F0502020204030204" pitchFamily="34" charset="0"/>
              </a:defRPr>
            </a:lvl6pPr>
            <a:lvl7pPr marL="2932113" indent="-223838" eaLnBrk="0" fontAlgn="base" hangingPunct="0">
              <a:spcBef>
                <a:spcPct val="30000"/>
              </a:spcBef>
              <a:spcAft>
                <a:spcPct val="0"/>
              </a:spcAft>
              <a:defRPr sz="1200">
                <a:solidFill>
                  <a:schemeClr val="tx1"/>
                </a:solidFill>
                <a:latin typeface="Calibri" panose="020F0502020204030204" pitchFamily="34" charset="0"/>
              </a:defRPr>
            </a:lvl7pPr>
            <a:lvl8pPr marL="3389313" indent="-223838" eaLnBrk="0" fontAlgn="base" hangingPunct="0">
              <a:spcBef>
                <a:spcPct val="30000"/>
              </a:spcBef>
              <a:spcAft>
                <a:spcPct val="0"/>
              </a:spcAft>
              <a:defRPr sz="1200">
                <a:solidFill>
                  <a:schemeClr val="tx1"/>
                </a:solidFill>
                <a:latin typeface="Calibri" panose="020F0502020204030204" pitchFamily="34" charset="0"/>
              </a:defRPr>
            </a:lvl8pPr>
            <a:lvl9pPr marL="3846513" indent="-223838"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20782C1-944D-43FC-BD13-E5C798B4FA31}" type="slidenum">
              <a:rPr lang="en-US" altLang="en-US" smtClean="0">
                <a:solidFill>
                  <a:srgbClr val="000000"/>
                </a:solidFill>
              </a:rPr>
              <a:pPr>
                <a:spcBef>
                  <a:spcPct val="0"/>
                </a:spcBef>
              </a:pPr>
              <a:t>36</a:t>
            </a:fld>
            <a:endParaRPr lang="en-US" altLang="en-US">
              <a:solidFill>
                <a:srgbClr val="000000"/>
              </a:solidFill>
            </a:endParaRPr>
          </a:p>
        </p:txBody>
      </p:sp>
    </p:spTree>
    <p:extLst>
      <p:ext uri="{BB962C8B-B14F-4D97-AF65-F5344CB8AC3E}">
        <p14:creationId xmlns:p14="http://schemas.microsoft.com/office/powerpoint/2010/main" val="397742804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9863" indent="-169863" eaLnBrk="1" hangingPunct="1">
              <a:spcBef>
                <a:spcPct val="0"/>
              </a:spcBef>
              <a:buFontTx/>
              <a:buChar char="•"/>
            </a:pPr>
            <a:r>
              <a:rPr lang="en-US" altLang="en-US" dirty="0"/>
              <a:t>We were careful to implement just one best practice over time so we could clearly differentiate if the chance had a positive or negative impact on numbers. The data gets a little muddled when you make multiple changes at one time.</a:t>
            </a:r>
          </a:p>
          <a:p>
            <a:pPr marL="169863" indent="-169863" eaLnBrk="1" hangingPunct="1">
              <a:spcBef>
                <a:spcPct val="0"/>
              </a:spcBef>
              <a:buFontTx/>
              <a:buChar char="•"/>
            </a:pPr>
            <a:endParaRPr lang="en-US" altLang="en-US" dirty="0"/>
          </a:p>
          <a:p>
            <a:pPr marL="169863" indent="-169863" eaLnBrk="1" hangingPunct="1">
              <a:spcBef>
                <a:spcPct val="0"/>
              </a:spcBef>
              <a:buFontTx/>
              <a:buChar char="•"/>
            </a:pPr>
            <a:r>
              <a:rPr lang="en-US" altLang="en-US" dirty="0"/>
              <a:t>We implemented this change on 11/1/18 and we saw the largest increase in testing rates from 65.2% in October to 70% in November. </a:t>
            </a:r>
          </a:p>
          <a:p>
            <a:pPr marL="169863" indent="-169863" eaLnBrk="1" hangingPunct="1">
              <a:spcBef>
                <a:spcPct val="0"/>
              </a:spcBef>
              <a:buFontTx/>
              <a:buChar char="•"/>
            </a:pPr>
            <a:endParaRPr lang="en-US" altLang="en-US" dirty="0"/>
          </a:p>
          <a:p>
            <a:pPr marL="169863" indent="-169863" eaLnBrk="1" hangingPunct="1">
              <a:spcBef>
                <a:spcPct val="0"/>
              </a:spcBef>
              <a:buFontTx/>
              <a:buChar char="•"/>
            </a:pPr>
            <a:r>
              <a:rPr lang="en-US" altLang="en-US" dirty="0"/>
              <a:t>The data remained at around 70% for the month of December, after we implemented self-swabbing. </a:t>
            </a:r>
          </a:p>
          <a:p>
            <a:pPr marL="169863" indent="-169863" eaLnBrk="1" hangingPunct="1">
              <a:spcBef>
                <a:spcPct val="0"/>
              </a:spcBef>
              <a:buFontTx/>
              <a:buChar char="•"/>
            </a:pPr>
            <a:endParaRPr lang="en-US" altLang="en-US" dirty="0"/>
          </a:p>
          <a:p>
            <a:pPr marL="169863" indent="-169863" eaLnBrk="1" hangingPunct="1">
              <a:spcBef>
                <a:spcPct val="0"/>
              </a:spcBef>
              <a:buFontTx/>
              <a:buChar char="•"/>
            </a:pPr>
            <a:r>
              <a:rPr lang="en-US" altLang="en-US" dirty="0"/>
              <a:t>Anecdotally staff reported that they thought this change in language has the greatest impact.</a:t>
            </a:r>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28663" indent="-279400">
              <a:spcBef>
                <a:spcPct val="30000"/>
              </a:spcBef>
              <a:defRPr sz="1200">
                <a:solidFill>
                  <a:schemeClr val="tx1"/>
                </a:solidFill>
                <a:latin typeface="Calibri" panose="020F0502020204030204" pitchFamily="34" charset="0"/>
              </a:defRPr>
            </a:lvl2pPr>
            <a:lvl3pPr marL="1120775" indent="-223838">
              <a:spcBef>
                <a:spcPct val="30000"/>
              </a:spcBef>
              <a:defRPr sz="1200">
                <a:solidFill>
                  <a:schemeClr val="tx1"/>
                </a:solidFill>
                <a:latin typeface="Calibri" panose="020F0502020204030204" pitchFamily="34" charset="0"/>
              </a:defRPr>
            </a:lvl3pPr>
            <a:lvl4pPr marL="1570038" indent="-223838">
              <a:spcBef>
                <a:spcPct val="30000"/>
              </a:spcBef>
              <a:defRPr sz="1200">
                <a:solidFill>
                  <a:schemeClr val="tx1"/>
                </a:solidFill>
                <a:latin typeface="Calibri" panose="020F0502020204030204" pitchFamily="34" charset="0"/>
              </a:defRPr>
            </a:lvl4pPr>
            <a:lvl5pPr marL="2017713" indent="-223838">
              <a:spcBef>
                <a:spcPct val="30000"/>
              </a:spcBef>
              <a:defRPr sz="1200">
                <a:solidFill>
                  <a:schemeClr val="tx1"/>
                </a:solidFill>
                <a:latin typeface="Calibri" panose="020F0502020204030204" pitchFamily="34" charset="0"/>
              </a:defRPr>
            </a:lvl5pPr>
            <a:lvl6pPr marL="2474913" indent="-223838" eaLnBrk="0" fontAlgn="base" hangingPunct="0">
              <a:spcBef>
                <a:spcPct val="30000"/>
              </a:spcBef>
              <a:spcAft>
                <a:spcPct val="0"/>
              </a:spcAft>
              <a:defRPr sz="1200">
                <a:solidFill>
                  <a:schemeClr val="tx1"/>
                </a:solidFill>
                <a:latin typeface="Calibri" panose="020F0502020204030204" pitchFamily="34" charset="0"/>
              </a:defRPr>
            </a:lvl6pPr>
            <a:lvl7pPr marL="2932113" indent="-223838" eaLnBrk="0" fontAlgn="base" hangingPunct="0">
              <a:spcBef>
                <a:spcPct val="30000"/>
              </a:spcBef>
              <a:spcAft>
                <a:spcPct val="0"/>
              </a:spcAft>
              <a:defRPr sz="1200">
                <a:solidFill>
                  <a:schemeClr val="tx1"/>
                </a:solidFill>
                <a:latin typeface="Calibri" panose="020F0502020204030204" pitchFamily="34" charset="0"/>
              </a:defRPr>
            </a:lvl7pPr>
            <a:lvl8pPr marL="3389313" indent="-223838" eaLnBrk="0" fontAlgn="base" hangingPunct="0">
              <a:spcBef>
                <a:spcPct val="30000"/>
              </a:spcBef>
              <a:spcAft>
                <a:spcPct val="0"/>
              </a:spcAft>
              <a:defRPr sz="1200">
                <a:solidFill>
                  <a:schemeClr val="tx1"/>
                </a:solidFill>
                <a:latin typeface="Calibri" panose="020F0502020204030204" pitchFamily="34" charset="0"/>
              </a:defRPr>
            </a:lvl8pPr>
            <a:lvl9pPr marL="3846513" indent="-223838"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55CBAFC-D87A-4CD6-AC02-AB0759AB1D69}" type="slidenum">
              <a:rPr lang="en-US" altLang="en-US" smtClean="0">
                <a:solidFill>
                  <a:srgbClr val="000000"/>
                </a:solidFill>
              </a:rPr>
              <a:pPr>
                <a:spcBef>
                  <a:spcPct val="0"/>
                </a:spcBef>
              </a:pPr>
              <a:t>37</a:t>
            </a:fld>
            <a:endParaRPr lang="en-US" altLang="en-US">
              <a:solidFill>
                <a:srgbClr val="000000"/>
              </a:solidFill>
            </a:endParaRPr>
          </a:p>
        </p:txBody>
      </p:sp>
    </p:spTree>
    <p:extLst>
      <p:ext uri="{BB962C8B-B14F-4D97-AF65-F5344CB8AC3E}">
        <p14:creationId xmlns:p14="http://schemas.microsoft.com/office/powerpoint/2010/main" val="53702023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9863" indent="-169863" eaLnBrk="1" hangingPunct="1">
              <a:spcBef>
                <a:spcPct val="0"/>
              </a:spcBef>
            </a:pPr>
            <a:r>
              <a:rPr lang="en-US" altLang="en-US" dirty="0"/>
              <a:t>1- examples such as patients who have been in long term relationships.</a:t>
            </a:r>
          </a:p>
          <a:p>
            <a:pPr marL="169863" indent="-169863" eaLnBrk="1" hangingPunct="1">
              <a:spcBef>
                <a:spcPct val="0"/>
              </a:spcBef>
            </a:pPr>
            <a:endParaRPr lang="en-US" altLang="en-US" dirty="0"/>
          </a:p>
          <a:p>
            <a:pPr marL="169863" indent="-169863" eaLnBrk="1" hangingPunct="1">
              <a:spcBef>
                <a:spcPct val="0"/>
              </a:spcBef>
            </a:pPr>
            <a:r>
              <a:rPr lang="en-US" altLang="en-US" dirty="0"/>
              <a:t>2-Colleen is on the agenda to present information on billing and dx codes related to </a:t>
            </a:r>
            <a:r>
              <a:rPr lang="en-US" altLang="en-US" dirty="0" err="1"/>
              <a:t>chlm</a:t>
            </a:r>
            <a:r>
              <a:rPr lang="en-US" altLang="en-US" dirty="0"/>
              <a:t>/</a:t>
            </a:r>
            <a:r>
              <a:rPr lang="en-US" altLang="en-US" dirty="0" err="1"/>
              <a:t>gc</a:t>
            </a:r>
            <a:r>
              <a:rPr lang="en-US" altLang="en-US" dirty="0"/>
              <a:t> screening at the next affiliate wide APC meeting. </a:t>
            </a:r>
          </a:p>
          <a:p>
            <a:pPr marL="169863" indent="-169863" eaLnBrk="1" hangingPunct="1">
              <a:spcBef>
                <a:spcPct val="0"/>
              </a:spcBef>
            </a:pPr>
            <a:endParaRPr lang="en-US" altLang="en-US" dirty="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28663" indent="-279400">
              <a:spcBef>
                <a:spcPct val="30000"/>
              </a:spcBef>
              <a:defRPr sz="1200">
                <a:solidFill>
                  <a:schemeClr val="tx1"/>
                </a:solidFill>
                <a:latin typeface="Calibri" panose="020F0502020204030204" pitchFamily="34" charset="0"/>
              </a:defRPr>
            </a:lvl2pPr>
            <a:lvl3pPr marL="1120775" indent="-223838">
              <a:spcBef>
                <a:spcPct val="30000"/>
              </a:spcBef>
              <a:defRPr sz="1200">
                <a:solidFill>
                  <a:schemeClr val="tx1"/>
                </a:solidFill>
                <a:latin typeface="Calibri" panose="020F0502020204030204" pitchFamily="34" charset="0"/>
              </a:defRPr>
            </a:lvl3pPr>
            <a:lvl4pPr marL="1570038" indent="-223838">
              <a:spcBef>
                <a:spcPct val="30000"/>
              </a:spcBef>
              <a:defRPr sz="1200">
                <a:solidFill>
                  <a:schemeClr val="tx1"/>
                </a:solidFill>
                <a:latin typeface="Calibri" panose="020F0502020204030204" pitchFamily="34" charset="0"/>
              </a:defRPr>
            </a:lvl4pPr>
            <a:lvl5pPr marL="2017713" indent="-223838">
              <a:spcBef>
                <a:spcPct val="30000"/>
              </a:spcBef>
              <a:defRPr sz="1200">
                <a:solidFill>
                  <a:schemeClr val="tx1"/>
                </a:solidFill>
                <a:latin typeface="Calibri" panose="020F0502020204030204" pitchFamily="34" charset="0"/>
              </a:defRPr>
            </a:lvl5pPr>
            <a:lvl6pPr marL="2474913" indent="-223838" eaLnBrk="0" fontAlgn="base" hangingPunct="0">
              <a:spcBef>
                <a:spcPct val="30000"/>
              </a:spcBef>
              <a:spcAft>
                <a:spcPct val="0"/>
              </a:spcAft>
              <a:defRPr sz="1200">
                <a:solidFill>
                  <a:schemeClr val="tx1"/>
                </a:solidFill>
                <a:latin typeface="Calibri" panose="020F0502020204030204" pitchFamily="34" charset="0"/>
              </a:defRPr>
            </a:lvl6pPr>
            <a:lvl7pPr marL="2932113" indent="-223838" eaLnBrk="0" fontAlgn="base" hangingPunct="0">
              <a:spcBef>
                <a:spcPct val="30000"/>
              </a:spcBef>
              <a:spcAft>
                <a:spcPct val="0"/>
              </a:spcAft>
              <a:defRPr sz="1200">
                <a:solidFill>
                  <a:schemeClr val="tx1"/>
                </a:solidFill>
                <a:latin typeface="Calibri" panose="020F0502020204030204" pitchFamily="34" charset="0"/>
              </a:defRPr>
            </a:lvl7pPr>
            <a:lvl8pPr marL="3389313" indent="-223838" eaLnBrk="0" fontAlgn="base" hangingPunct="0">
              <a:spcBef>
                <a:spcPct val="30000"/>
              </a:spcBef>
              <a:spcAft>
                <a:spcPct val="0"/>
              </a:spcAft>
              <a:defRPr sz="1200">
                <a:solidFill>
                  <a:schemeClr val="tx1"/>
                </a:solidFill>
                <a:latin typeface="Calibri" panose="020F0502020204030204" pitchFamily="34" charset="0"/>
              </a:defRPr>
            </a:lvl8pPr>
            <a:lvl9pPr marL="3846513" indent="-223838"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20782C1-944D-43FC-BD13-E5C798B4FA31}" type="slidenum">
              <a:rPr lang="en-US" altLang="en-US" smtClean="0">
                <a:solidFill>
                  <a:srgbClr val="000000"/>
                </a:solidFill>
              </a:rPr>
              <a:pPr>
                <a:spcBef>
                  <a:spcPct val="0"/>
                </a:spcBef>
              </a:pPr>
              <a:t>38</a:t>
            </a:fld>
            <a:endParaRPr lang="en-US" altLang="en-US">
              <a:solidFill>
                <a:srgbClr val="000000"/>
              </a:solidFill>
            </a:endParaRPr>
          </a:p>
        </p:txBody>
      </p:sp>
    </p:spTree>
    <p:extLst>
      <p:ext uri="{BB962C8B-B14F-4D97-AF65-F5344CB8AC3E}">
        <p14:creationId xmlns:p14="http://schemas.microsoft.com/office/powerpoint/2010/main" val="95909646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9863" marR="0" lvl="0" indent="-169863" algn="l" defTabSz="914400" rtl="0" eaLnBrk="1" fontAlgn="base" latinLnBrk="0" hangingPunct="1">
              <a:lnSpc>
                <a:spcPct val="100000"/>
              </a:lnSpc>
              <a:spcBef>
                <a:spcPct val="0"/>
              </a:spcBef>
              <a:spcAft>
                <a:spcPct val="0"/>
              </a:spcAft>
              <a:buClrTx/>
              <a:buSzTx/>
              <a:buFontTx/>
              <a:buChar char="•"/>
              <a:tabLst/>
              <a:defRPr/>
            </a:pPr>
            <a:r>
              <a:rPr lang="en-US" altLang="en-US" dirty="0"/>
              <a:t>We are continuing to work with Fulton County Public Health to agree on a contract to become the county STI clinic.</a:t>
            </a:r>
          </a:p>
          <a:p>
            <a:pPr marL="169863" marR="0" lvl="0" indent="-169863" algn="l" defTabSz="914400" rtl="0" eaLnBrk="1" fontAlgn="base" latinLnBrk="0" hangingPunct="1">
              <a:lnSpc>
                <a:spcPct val="100000"/>
              </a:lnSpc>
              <a:spcBef>
                <a:spcPct val="0"/>
              </a:spcBef>
              <a:spcAft>
                <a:spcPct val="0"/>
              </a:spcAft>
              <a:buClrTx/>
              <a:buSzTx/>
              <a:buFontTx/>
              <a:buChar char="•"/>
              <a:tabLst/>
              <a:defRPr/>
            </a:pPr>
            <a:endParaRPr lang="en-US" altLang="en-US" dirty="0"/>
          </a:p>
          <a:p>
            <a:pPr marL="169863" marR="0" lvl="0" indent="-169863" algn="l" defTabSz="914400" rtl="0" eaLnBrk="1" fontAlgn="base" latinLnBrk="0" hangingPunct="1">
              <a:lnSpc>
                <a:spcPct val="100000"/>
              </a:lnSpc>
              <a:spcBef>
                <a:spcPct val="0"/>
              </a:spcBef>
              <a:spcAft>
                <a:spcPct val="0"/>
              </a:spcAft>
              <a:buClrTx/>
              <a:buSzTx/>
              <a:buFontTx/>
              <a:buChar char="•"/>
              <a:tabLst/>
              <a:defRPr/>
            </a:pPr>
            <a:r>
              <a:rPr lang="en-US" altLang="en-US" dirty="0"/>
              <a:t>Ashley and I have added Chlamydia screening rates to the 2019 affiliate PIQM plan to roll out these best practices to the remaining 9 sites.</a:t>
            </a:r>
          </a:p>
          <a:p>
            <a:pPr marL="169863" marR="0" lvl="0" indent="-169863" algn="l" defTabSz="914400" rtl="0" eaLnBrk="1" fontAlgn="base" latinLnBrk="0" hangingPunct="1">
              <a:lnSpc>
                <a:spcPct val="100000"/>
              </a:lnSpc>
              <a:spcBef>
                <a:spcPct val="0"/>
              </a:spcBef>
              <a:spcAft>
                <a:spcPct val="0"/>
              </a:spcAft>
              <a:buClrTx/>
              <a:buSzTx/>
              <a:buFontTx/>
              <a:buChar char="•"/>
              <a:tabLst/>
              <a:defRPr/>
            </a:pPr>
            <a:endParaRPr lang="en-US" altLang="en-US" dirty="0"/>
          </a:p>
          <a:p>
            <a:pPr marL="169863" marR="0" lvl="0" indent="-169863" algn="l" defTabSz="914400" rtl="0" eaLnBrk="1" fontAlgn="base" latinLnBrk="0" hangingPunct="1">
              <a:lnSpc>
                <a:spcPct val="100000"/>
              </a:lnSpc>
              <a:spcBef>
                <a:spcPct val="0"/>
              </a:spcBef>
              <a:spcAft>
                <a:spcPct val="0"/>
              </a:spcAft>
              <a:buClrTx/>
              <a:buSzTx/>
              <a:buFontTx/>
              <a:buChar char="•"/>
              <a:tabLst/>
              <a:defRPr/>
            </a:pPr>
            <a:r>
              <a:rPr lang="en-US" altLang="en-US" dirty="0"/>
              <a:t>Will request that Chlamydia screening be officially added to the encounter plans for pregnancy tests, and birth control related visits. Testing is already a part of ACU visits, STI checks, and pre-op appointments.</a:t>
            </a:r>
          </a:p>
          <a:p>
            <a:pPr marL="169863" marR="0" lvl="0" indent="-169863" algn="l" defTabSz="914400" rtl="0" eaLnBrk="1" fontAlgn="base" latinLnBrk="0" hangingPunct="1">
              <a:lnSpc>
                <a:spcPct val="100000"/>
              </a:lnSpc>
              <a:spcBef>
                <a:spcPct val="0"/>
              </a:spcBef>
              <a:spcAft>
                <a:spcPct val="0"/>
              </a:spcAft>
              <a:buClrTx/>
              <a:buSzTx/>
              <a:buFontTx/>
              <a:buChar char="•"/>
              <a:tabLst/>
              <a:defRPr/>
            </a:pPr>
            <a:endParaRPr lang="en-US" altLang="en-US" dirty="0"/>
          </a:p>
          <a:p>
            <a:pPr marL="169863" marR="0" lvl="0" indent="-169863" algn="l" defTabSz="914400" rtl="0" eaLnBrk="1" fontAlgn="base" latinLnBrk="0" hangingPunct="1">
              <a:lnSpc>
                <a:spcPct val="100000"/>
              </a:lnSpc>
              <a:spcBef>
                <a:spcPct val="0"/>
              </a:spcBef>
              <a:spcAft>
                <a:spcPct val="0"/>
              </a:spcAft>
              <a:buClrTx/>
              <a:buSzTx/>
              <a:buFontTx/>
              <a:buChar char="•"/>
              <a:tabLst/>
              <a:defRPr/>
            </a:pPr>
            <a:r>
              <a:rPr lang="en-US" altLang="en-US" dirty="0"/>
              <a:t>Will train remaining clinics on self-swab collection options and normalizing/opt-out language.</a:t>
            </a:r>
          </a:p>
          <a:p>
            <a:pPr marL="169863" marR="0" lvl="0" indent="-169863" algn="l" defTabSz="914400" rtl="0" eaLnBrk="1" fontAlgn="base" latinLnBrk="0" hangingPunct="1">
              <a:lnSpc>
                <a:spcPct val="100000"/>
              </a:lnSpc>
              <a:spcBef>
                <a:spcPct val="0"/>
              </a:spcBef>
              <a:spcAft>
                <a:spcPct val="0"/>
              </a:spcAft>
              <a:buClrTx/>
              <a:buSzTx/>
              <a:buFontTx/>
              <a:buChar char="•"/>
              <a:tabLst/>
              <a:defRPr/>
            </a:pPr>
            <a:endParaRPr lang="en-US" altLang="en-US" dirty="0"/>
          </a:p>
          <a:p>
            <a:pPr marL="169863" marR="0" lvl="0" indent="-169863" algn="l" defTabSz="914400" rtl="0" eaLnBrk="1" fontAlgn="base" latinLnBrk="0" hangingPunct="1">
              <a:lnSpc>
                <a:spcPct val="100000"/>
              </a:lnSpc>
              <a:spcBef>
                <a:spcPct val="0"/>
              </a:spcBef>
              <a:spcAft>
                <a:spcPct val="0"/>
              </a:spcAft>
              <a:buClrTx/>
              <a:buSzTx/>
              <a:buFontTx/>
              <a:buChar char="•"/>
              <a:tabLst/>
              <a:defRPr/>
            </a:pPr>
            <a:r>
              <a:rPr lang="en-US" altLang="en-US" dirty="0"/>
              <a:t>PIQM Plans requires that we report out data monthly so we can monitor progress and note if numbers are slipping. </a:t>
            </a:r>
          </a:p>
          <a:p>
            <a:pPr marL="169863" indent="-169863" eaLnBrk="1" hangingPunct="1">
              <a:spcBef>
                <a:spcPct val="0"/>
              </a:spcBef>
              <a:buFontTx/>
              <a:buChar char="•"/>
            </a:pPr>
            <a:endParaRPr lang="en-US" altLang="en-US" dirty="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28663" indent="-279400">
              <a:spcBef>
                <a:spcPct val="30000"/>
              </a:spcBef>
              <a:defRPr sz="1200">
                <a:solidFill>
                  <a:schemeClr val="tx1"/>
                </a:solidFill>
                <a:latin typeface="Calibri" panose="020F0502020204030204" pitchFamily="34" charset="0"/>
              </a:defRPr>
            </a:lvl2pPr>
            <a:lvl3pPr marL="1120775" indent="-223838">
              <a:spcBef>
                <a:spcPct val="30000"/>
              </a:spcBef>
              <a:defRPr sz="1200">
                <a:solidFill>
                  <a:schemeClr val="tx1"/>
                </a:solidFill>
                <a:latin typeface="Calibri" panose="020F0502020204030204" pitchFamily="34" charset="0"/>
              </a:defRPr>
            </a:lvl3pPr>
            <a:lvl4pPr marL="1570038" indent="-223838">
              <a:spcBef>
                <a:spcPct val="30000"/>
              </a:spcBef>
              <a:defRPr sz="1200">
                <a:solidFill>
                  <a:schemeClr val="tx1"/>
                </a:solidFill>
                <a:latin typeface="Calibri" panose="020F0502020204030204" pitchFamily="34" charset="0"/>
              </a:defRPr>
            </a:lvl4pPr>
            <a:lvl5pPr marL="2017713" indent="-223838">
              <a:spcBef>
                <a:spcPct val="30000"/>
              </a:spcBef>
              <a:defRPr sz="1200">
                <a:solidFill>
                  <a:schemeClr val="tx1"/>
                </a:solidFill>
                <a:latin typeface="Calibri" panose="020F0502020204030204" pitchFamily="34" charset="0"/>
              </a:defRPr>
            </a:lvl5pPr>
            <a:lvl6pPr marL="2474913" indent="-223838" eaLnBrk="0" fontAlgn="base" hangingPunct="0">
              <a:spcBef>
                <a:spcPct val="30000"/>
              </a:spcBef>
              <a:spcAft>
                <a:spcPct val="0"/>
              </a:spcAft>
              <a:defRPr sz="1200">
                <a:solidFill>
                  <a:schemeClr val="tx1"/>
                </a:solidFill>
                <a:latin typeface="Calibri" panose="020F0502020204030204" pitchFamily="34" charset="0"/>
              </a:defRPr>
            </a:lvl6pPr>
            <a:lvl7pPr marL="2932113" indent="-223838" eaLnBrk="0" fontAlgn="base" hangingPunct="0">
              <a:spcBef>
                <a:spcPct val="30000"/>
              </a:spcBef>
              <a:spcAft>
                <a:spcPct val="0"/>
              </a:spcAft>
              <a:defRPr sz="1200">
                <a:solidFill>
                  <a:schemeClr val="tx1"/>
                </a:solidFill>
                <a:latin typeface="Calibri" panose="020F0502020204030204" pitchFamily="34" charset="0"/>
              </a:defRPr>
            </a:lvl7pPr>
            <a:lvl8pPr marL="3389313" indent="-223838" eaLnBrk="0" fontAlgn="base" hangingPunct="0">
              <a:spcBef>
                <a:spcPct val="30000"/>
              </a:spcBef>
              <a:spcAft>
                <a:spcPct val="0"/>
              </a:spcAft>
              <a:defRPr sz="1200">
                <a:solidFill>
                  <a:schemeClr val="tx1"/>
                </a:solidFill>
                <a:latin typeface="Calibri" panose="020F0502020204030204" pitchFamily="34" charset="0"/>
              </a:defRPr>
            </a:lvl8pPr>
            <a:lvl9pPr marL="3846513" indent="-223838"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AC8BE56-1411-4D5B-944E-50413600C9E5}" type="slidenum">
              <a:rPr lang="en-US" altLang="en-US" smtClean="0">
                <a:solidFill>
                  <a:srgbClr val="000000"/>
                </a:solidFill>
              </a:rPr>
              <a:pPr>
                <a:spcBef>
                  <a:spcPct val="0"/>
                </a:spcBef>
              </a:pPr>
              <a:t>39</a:t>
            </a:fld>
            <a:endParaRPr lang="en-US" altLang="en-US">
              <a:solidFill>
                <a:srgbClr val="000000"/>
              </a:solidFill>
            </a:endParaRPr>
          </a:p>
        </p:txBody>
      </p:sp>
    </p:spTree>
    <p:extLst>
      <p:ext uri="{BB962C8B-B14F-4D97-AF65-F5344CB8AC3E}">
        <p14:creationId xmlns:p14="http://schemas.microsoft.com/office/powerpoint/2010/main" val="356958963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dirty="0" smtClean="0"/>
              <a:t>Katie</a:t>
            </a:r>
          </a:p>
          <a:p>
            <a:pPr marL="173336" indent="-173336" eaLnBrk="1" hangingPunct="1">
              <a:spcBef>
                <a:spcPct val="0"/>
              </a:spcBef>
              <a:buFont typeface="Arial" panose="020B0604020202020204" pitchFamily="34" charset="0"/>
              <a:buChar char="•"/>
            </a:pPr>
            <a:r>
              <a:rPr lang="en-US" altLang="en-US" dirty="0" smtClean="0"/>
              <a:t>As a reminder, all of the materials from today’s session will be posted on our PIC webpage, which you can access by going to nysfptraining.org &gt; clicking on “training and events” in the top menu, and clicking on the Performance Improvement Collaborative webpage.</a:t>
            </a:r>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1122" indent="-288893">
              <a:defRPr>
                <a:solidFill>
                  <a:schemeClr val="tx1"/>
                </a:solidFill>
                <a:latin typeface="Calibri" panose="020F0502020204030204" pitchFamily="34" charset="0"/>
              </a:defRPr>
            </a:lvl2pPr>
            <a:lvl3pPr marL="1155573" indent="-231115">
              <a:defRPr>
                <a:solidFill>
                  <a:schemeClr val="tx1"/>
                </a:solidFill>
                <a:latin typeface="Calibri" panose="020F0502020204030204" pitchFamily="34" charset="0"/>
              </a:defRPr>
            </a:lvl3pPr>
            <a:lvl4pPr marL="1617802" indent="-231115">
              <a:defRPr>
                <a:solidFill>
                  <a:schemeClr val="tx1"/>
                </a:solidFill>
                <a:latin typeface="Calibri" panose="020F0502020204030204" pitchFamily="34" charset="0"/>
              </a:defRPr>
            </a:lvl4pPr>
            <a:lvl5pPr marL="2080031" indent="-231115">
              <a:defRPr>
                <a:solidFill>
                  <a:schemeClr val="tx1"/>
                </a:solidFill>
                <a:latin typeface="Calibri" panose="020F0502020204030204" pitchFamily="34" charset="0"/>
              </a:defRPr>
            </a:lvl5pPr>
            <a:lvl6pPr marL="2542261" indent="-231115" eaLnBrk="0" fontAlgn="base" hangingPunct="0">
              <a:spcBef>
                <a:spcPct val="0"/>
              </a:spcBef>
              <a:spcAft>
                <a:spcPct val="0"/>
              </a:spcAft>
              <a:defRPr>
                <a:solidFill>
                  <a:schemeClr val="tx1"/>
                </a:solidFill>
                <a:latin typeface="Calibri" panose="020F0502020204030204" pitchFamily="34" charset="0"/>
              </a:defRPr>
            </a:lvl6pPr>
            <a:lvl7pPr marL="3004490" indent="-231115" eaLnBrk="0" fontAlgn="base" hangingPunct="0">
              <a:spcBef>
                <a:spcPct val="0"/>
              </a:spcBef>
              <a:spcAft>
                <a:spcPct val="0"/>
              </a:spcAft>
              <a:defRPr>
                <a:solidFill>
                  <a:schemeClr val="tx1"/>
                </a:solidFill>
                <a:latin typeface="Calibri" panose="020F0502020204030204" pitchFamily="34" charset="0"/>
              </a:defRPr>
            </a:lvl7pPr>
            <a:lvl8pPr marL="3466719" indent="-231115" eaLnBrk="0" fontAlgn="base" hangingPunct="0">
              <a:spcBef>
                <a:spcPct val="0"/>
              </a:spcBef>
              <a:spcAft>
                <a:spcPct val="0"/>
              </a:spcAft>
              <a:defRPr>
                <a:solidFill>
                  <a:schemeClr val="tx1"/>
                </a:solidFill>
                <a:latin typeface="Calibri" panose="020F0502020204030204" pitchFamily="34" charset="0"/>
              </a:defRPr>
            </a:lvl8pPr>
            <a:lvl9pPr marL="3928948" indent="-231115"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FA895CB-B14B-4742-9CE5-49F09C3F185F}" type="slidenum">
              <a:rPr lang="en-US" altLang="en-US" smtClean="0"/>
              <a:pPr fontAlgn="base">
                <a:spcBef>
                  <a:spcPct val="0"/>
                </a:spcBef>
                <a:spcAft>
                  <a:spcPct val="0"/>
                </a:spcAft>
              </a:pPr>
              <a:t>40</a:t>
            </a:fld>
            <a:endParaRPr lang="en-US" altLang="en-US" smtClean="0"/>
          </a:p>
        </p:txBody>
      </p:sp>
    </p:spTree>
    <p:extLst>
      <p:ext uri="{BB962C8B-B14F-4D97-AF65-F5344CB8AC3E}">
        <p14:creationId xmlns:p14="http://schemas.microsoft.com/office/powerpoint/2010/main" val="28488422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Katie</a:t>
            </a:r>
          </a:p>
          <a:p>
            <a:pPr marL="173336" indent="-173336">
              <a:buFont typeface="Arial" panose="020B0604020202020204" pitchFamily="34" charset="0"/>
              <a:buChar char="•"/>
            </a:pPr>
            <a:r>
              <a:rPr lang="en-US" b="0" dirty="0" smtClean="0"/>
              <a:t>A quick check in on our data – we are continuing to see an increase. Note we are now reporting a single baseline average,</a:t>
            </a:r>
            <a:r>
              <a:rPr lang="en-US" b="0" baseline="0" dirty="0" smtClean="0"/>
              <a:t> and showing the comparison of current month vs. YTD testing. When we show this, we still see increases. The YTD is slower over time, but still ticking upwards.</a:t>
            </a:r>
          </a:p>
        </p:txBody>
      </p:sp>
      <p:sp>
        <p:nvSpPr>
          <p:cNvPr id="4" name="Slide Number Placeholder 3"/>
          <p:cNvSpPr>
            <a:spLocks noGrp="1"/>
          </p:cNvSpPr>
          <p:nvPr>
            <p:ph type="sldNum" sz="quarter" idx="10"/>
          </p:nvPr>
        </p:nvSpPr>
        <p:spPr/>
        <p:txBody>
          <a:bodyPr/>
          <a:lstStyle/>
          <a:p>
            <a:pPr>
              <a:defRPr/>
            </a:pPr>
            <a:fld id="{C6CDB759-55E4-4050-9ACB-91CE5217AA0C}" type="slidenum">
              <a:rPr lang="en-US" smtClean="0"/>
              <a:pPr>
                <a:defRPr/>
              </a:pPr>
              <a:t>4</a:t>
            </a:fld>
            <a:endParaRPr lang="en-US"/>
          </a:p>
        </p:txBody>
      </p:sp>
    </p:spTree>
    <p:extLst>
      <p:ext uri="{BB962C8B-B14F-4D97-AF65-F5344CB8AC3E}">
        <p14:creationId xmlns:p14="http://schemas.microsoft.com/office/powerpoint/2010/main" val="378199203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dirty="0" smtClean="0"/>
              <a:t>Katie</a:t>
            </a:r>
          </a:p>
          <a:p>
            <a:pPr marL="173336" indent="-173336" eaLnBrk="1" hangingPunct="1">
              <a:spcBef>
                <a:spcPct val="0"/>
              </a:spcBef>
              <a:buFont typeface="Arial" panose="020B0604020202020204" pitchFamily="34" charset="0"/>
              <a:buChar char="•"/>
            </a:pPr>
            <a:r>
              <a:rPr lang="en-US" altLang="en-US" dirty="0" smtClean="0"/>
              <a:t>The next report will</a:t>
            </a:r>
            <a:r>
              <a:rPr lang="en-US" altLang="en-US" baseline="0" dirty="0" smtClean="0"/>
              <a:t> be due February 28</a:t>
            </a:r>
            <a:r>
              <a:rPr lang="en-US" altLang="en-US" dirty="0" smtClean="0"/>
              <a:t>,</a:t>
            </a:r>
            <a:r>
              <a:rPr lang="en-US" altLang="en-US" baseline="0" dirty="0" smtClean="0"/>
              <a:t> and that will include</a:t>
            </a:r>
            <a:r>
              <a:rPr lang="en-US" altLang="en-US" dirty="0" smtClean="0"/>
              <a:t> data through January</a:t>
            </a:r>
          </a:p>
          <a:p>
            <a:pPr eaLnBrk="1" hangingPunct="1">
              <a:spcBef>
                <a:spcPct val="0"/>
              </a:spcBef>
            </a:pPr>
            <a:endParaRPr lang="en-US" altLang="en-US" dirty="0" smtClean="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1122" indent="-288893">
              <a:defRPr>
                <a:solidFill>
                  <a:schemeClr val="tx1"/>
                </a:solidFill>
                <a:latin typeface="Calibri" panose="020F0502020204030204" pitchFamily="34" charset="0"/>
              </a:defRPr>
            </a:lvl2pPr>
            <a:lvl3pPr marL="1155573" indent="-231115">
              <a:defRPr>
                <a:solidFill>
                  <a:schemeClr val="tx1"/>
                </a:solidFill>
                <a:latin typeface="Calibri" panose="020F0502020204030204" pitchFamily="34" charset="0"/>
              </a:defRPr>
            </a:lvl3pPr>
            <a:lvl4pPr marL="1617802" indent="-231115">
              <a:defRPr>
                <a:solidFill>
                  <a:schemeClr val="tx1"/>
                </a:solidFill>
                <a:latin typeface="Calibri" panose="020F0502020204030204" pitchFamily="34" charset="0"/>
              </a:defRPr>
            </a:lvl4pPr>
            <a:lvl5pPr marL="2080031" indent="-231115">
              <a:defRPr>
                <a:solidFill>
                  <a:schemeClr val="tx1"/>
                </a:solidFill>
                <a:latin typeface="Calibri" panose="020F0502020204030204" pitchFamily="34" charset="0"/>
              </a:defRPr>
            </a:lvl5pPr>
            <a:lvl6pPr marL="2542261" indent="-231115" eaLnBrk="0" fontAlgn="base" hangingPunct="0">
              <a:spcBef>
                <a:spcPct val="0"/>
              </a:spcBef>
              <a:spcAft>
                <a:spcPct val="0"/>
              </a:spcAft>
              <a:defRPr>
                <a:solidFill>
                  <a:schemeClr val="tx1"/>
                </a:solidFill>
                <a:latin typeface="Calibri" panose="020F0502020204030204" pitchFamily="34" charset="0"/>
              </a:defRPr>
            </a:lvl6pPr>
            <a:lvl7pPr marL="3004490" indent="-231115" eaLnBrk="0" fontAlgn="base" hangingPunct="0">
              <a:spcBef>
                <a:spcPct val="0"/>
              </a:spcBef>
              <a:spcAft>
                <a:spcPct val="0"/>
              </a:spcAft>
              <a:defRPr>
                <a:solidFill>
                  <a:schemeClr val="tx1"/>
                </a:solidFill>
                <a:latin typeface="Calibri" panose="020F0502020204030204" pitchFamily="34" charset="0"/>
              </a:defRPr>
            </a:lvl7pPr>
            <a:lvl8pPr marL="3466719" indent="-231115" eaLnBrk="0" fontAlgn="base" hangingPunct="0">
              <a:spcBef>
                <a:spcPct val="0"/>
              </a:spcBef>
              <a:spcAft>
                <a:spcPct val="0"/>
              </a:spcAft>
              <a:defRPr>
                <a:solidFill>
                  <a:schemeClr val="tx1"/>
                </a:solidFill>
                <a:latin typeface="Calibri" panose="020F0502020204030204" pitchFamily="34" charset="0"/>
              </a:defRPr>
            </a:lvl8pPr>
            <a:lvl9pPr marL="3928948" indent="-231115"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5FC861E-E392-4B1E-B4C0-31D34B1B7A77}" type="slidenum">
              <a:rPr lang="en-US" altLang="en-US" smtClean="0"/>
              <a:pPr fontAlgn="base">
                <a:spcBef>
                  <a:spcPct val="0"/>
                </a:spcBef>
                <a:spcAft>
                  <a:spcPct val="0"/>
                </a:spcAft>
              </a:pPr>
              <a:t>41</a:t>
            </a:fld>
            <a:endParaRPr lang="en-US" altLang="en-US" smtClean="0"/>
          </a:p>
        </p:txBody>
      </p:sp>
    </p:spTree>
    <p:extLst>
      <p:ext uri="{BB962C8B-B14F-4D97-AF65-F5344CB8AC3E}">
        <p14:creationId xmlns:p14="http://schemas.microsoft.com/office/powerpoint/2010/main" val="206743633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Katie</a:t>
            </a:r>
            <a:endParaRPr lang="en-US" b="1" dirty="0"/>
          </a:p>
        </p:txBody>
      </p:sp>
      <p:sp>
        <p:nvSpPr>
          <p:cNvPr id="4" name="Slide Number Placeholder 3"/>
          <p:cNvSpPr>
            <a:spLocks noGrp="1"/>
          </p:cNvSpPr>
          <p:nvPr>
            <p:ph type="sldNum" sz="quarter" idx="10"/>
          </p:nvPr>
        </p:nvSpPr>
        <p:spPr/>
        <p:txBody>
          <a:bodyPr/>
          <a:lstStyle/>
          <a:p>
            <a:pPr>
              <a:defRPr/>
            </a:pPr>
            <a:fld id="{C6CDB759-55E4-4050-9ACB-91CE5217AA0C}" type="slidenum">
              <a:rPr lang="en-US" smtClean="0"/>
              <a:pPr>
                <a:defRPr/>
              </a:pPr>
              <a:t>42</a:t>
            </a:fld>
            <a:endParaRPr lang="en-US"/>
          </a:p>
        </p:txBody>
      </p:sp>
    </p:spTree>
    <p:extLst>
      <p:ext uri="{BB962C8B-B14F-4D97-AF65-F5344CB8AC3E}">
        <p14:creationId xmlns:p14="http://schemas.microsoft.com/office/powerpoint/2010/main" val="9624598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hangingPunct="1">
              <a:spcBef>
                <a:spcPct val="0"/>
              </a:spcBef>
            </a:pPr>
            <a:r>
              <a:rPr lang="en-US" altLang="en-US" b="1" dirty="0" smtClean="0"/>
              <a:t>Katie</a:t>
            </a:r>
          </a:p>
          <a:p>
            <a:pPr marL="173336" indent="-173336" eaLnBrk="1" hangingPunct="1">
              <a:spcBef>
                <a:spcPct val="0"/>
              </a:spcBef>
              <a:buFontTx/>
              <a:buChar char="•"/>
            </a:pPr>
            <a:r>
              <a:rPr lang="en-US" altLang="en-US" dirty="0" smtClean="0"/>
              <a:t>Thank you for participating in today’s discussion.</a:t>
            </a:r>
          </a:p>
          <a:p>
            <a:pPr marL="173336" indent="-173336" eaLnBrk="1" hangingPunct="1">
              <a:spcBef>
                <a:spcPct val="0"/>
              </a:spcBef>
              <a:buFontTx/>
              <a:buChar char="•"/>
            </a:pPr>
            <a:r>
              <a:rPr lang="en-US" altLang="en-US" dirty="0" smtClean="0"/>
              <a:t>Feel free to contact us at nysfptraining@jsi.com </a:t>
            </a:r>
          </a:p>
          <a:p>
            <a:pPr marL="173336" indent="-173336" eaLnBrk="1" hangingPunct="1">
              <a:spcBef>
                <a:spcPct val="0"/>
              </a:spcBef>
              <a:buFontTx/>
              <a:buChar char="•"/>
            </a:pPr>
            <a:r>
              <a:rPr lang="en-US" altLang="en-US" dirty="0" smtClean="0"/>
              <a:t>Please</a:t>
            </a:r>
            <a:r>
              <a:rPr lang="en-US" altLang="en-US" baseline="0" dirty="0" smtClean="0"/>
              <a:t> take a second to complete the evaluation before you leave! </a:t>
            </a:r>
          </a:p>
          <a:p>
            <a:pPr marL="173336" indent="-173336" eaLnBrk="1" hangingPunct="1">
              <a:spcBef>
                <a:spcPct val="0"/>
              </a:spcBef>
              <a:buFontTx/>
              <a:buChar char="•"/>
            </a:pPr>
            <a:r>
              <a:rPr lang="en-US" altLang="en-US" baseline="0" dirty="0" smtClean="0"/>
              <a:t>Our next session is March 20</a:t>
            </a:r>
            <a:r>
              <a:rPr lang="en-US" altLang="en-US" baseline="30000" dirty="0" smtClean="0"/>
              <a:t>th</a:t>
            </a:r>
            <a:r>
              <a:rPr lang="en-US" altLang="en-US" baseline="0" dirty="0" smtClean="0"/>
              <a:t>.</a:t>
            </a:r>
          </a:p>
        </p:txBody>
      </p:sp>
      <p:sp>
        <p:nvSpPr>
          <p:cNvPr id="757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1122" indent="-288893">
              <a:spcBef>
                <a:spcPct val="30000"/>
              </a:spcBef>
              <a:defRPr sz="1200">
                <a:solidFill>
                  <a:schemeClr val="tx1"/>
                </a:solidFill>
                <a:latin typeface="Calibri" panose="020F0502020204030204" pitchFamily="34" charset="0"/>
              </a:defRPr>
            </a:lvl2pPr>
            <a:lvl3pPr marL="1155573" indent="-231115">
              <a:spcBef>
                <a:spcPct val="30000"/>
              </a:spcBef>
              <a:defRPr sz="1200">
                <a:solidFill>
                  <a:schemeClr val="tx1"/>
                </a:solidFill>
                <a:latin typeface="Calibri" panose="020F0502020204030204" pitchFamily="34" charset="0"/>
              </a:defRPr>
            </a:lvl3pPr>
            <a:lvl4pPr marL="1617802" indent="-231115">
              <a:spcBef>
                <a:spcPct val="30000"/>
              </a:spcBef>
              <a:defRPr sz="1200">
                <a:solidFill>
                  <a:schemeClr val="tx1"/>
                </a:solidFill>
                <a:latin typeface="Calibri" panose="020F0502020204030204" pitchFamily="34" charset="0"/>
              </a:defRPr>
            </a:lvl4pPr>
            <a:lvl5pPr marL="2080031" indent="-231115">
              <a:spcBef>
                <a:spcPct val="30000"/>
              </a:spcBef>
              <a:defRPr sz="1200">
                <a:solidFill>
                  <a:schemeClr val="tx1"/>
                </a:solidFill>
                <a:latin typeface="Calibri" panose="020F0502020204030204" pitchFamily="34" charset="0"/>
              </a:defRPr>
            </a:lvl5pPr>
            <a:lvl6pPr marL="2542261" indent="-231115" eaLnBrk="0" fontAlgn="base" hangingPunct="0">
              <a:spcBef>
                <a:spcPct val="30000"/>
              </a:spcBef>
              <a:spcAft>
                <a:spcPct val="0"/>
              </a:spcAft>
              <a:defRPr sz="1200">
                <a:solidFill>
                  <a:schemeClr val="tx1"/>
                </a:solidFill>
                <a:latin typeface="Calibri" panose="020F0502020204030204" pitchFamily="34" charset="0"/>
              </a:defRPr>
            </a:lvl6pPr>
            <a:lvl7pPr marL="3004490" indent="-231115" eaLnBrk="0" fontAlgn="base" hangingPunct="0">
              <a:spcBef>
                <a:spcPct val="30000"/>
              </a:spcBef>
              <a:spcAft>
                <a:spcPct val="0"/>
              </a:spcAft>
              <a:defRPr sz="1200">
                <a:solidFill>
                  <a:schemeClr val="tx1"/>
                </a:solidFill>
                <a:latin typeface="Calibri" panose="020F0502020204030204" pitchFamily="34" charset="0"/>
              </a:defRPr>
            </a:lvl7pPr>
            <a:lvl8pPr marL="3466719" indent="-231115" eaLnBrk="0" fontAlgn="base" hangingPunct="0">
              <a:spcBef>
                <a:spcPct val="30000"/>
              </a:spcBef>
              <a:spcAft>
                <a:spcPct val="0"/>
              </a:spcAft>
              <a:defRPr sz="1200">
                <a:solidFill>
                  <a:schemeClr val="tx1"/>
                </a:solidFill>
                <a:latin typeface="Calibri" panose="020F0502020204030204" pitchFamily="34" charset="0"/>
              </a:defRPr>
            </a:lvl8pPr>
            <a:lvl9pPr marL="3928948" indent="-23111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A3043EF-F560-4C04-B45A-4B81524C45C1}" type="slidenum">
              <a:rPr lang="en-US" altLang="en-US"/>
              <a:pPr>
                <a:spcBef>
                  <a:spcPct val="0"/>
                </a:spcBef>
              </a:pPr>
              <a:t>43</a:t>
            </a:fld>
            <a:endParaRPr lang="en-US" altLang="en-US"/>
          </a:p>
        </p:txBody>
      </p:sp>
    </p:spTree>
    <p:extLst>
      <p:ext uri="{BB962C8B-B14F-4D97-AF65-F5344CB8AC3E}">
        <p14:creationId xmlns:p14="http://schemas.microsoft.com/office/powerpoint/2010/main" val="23680882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Katie</a:t>
            </a:r>
            <a:endParaRPr lang="en-US" b="0" dirty="0" smtClean="0"/>
          </a:p>
          <a:p>
            <a:pPr marL="171450" indent="-171450">
              <a:buFont typeface="Arial" panose="020B0604020202020204" pitchFamily="34" charset="0"/>
              <a:buChar char="•"/>
            </a:pPr>
            <a:r>
              <a:rPr lang="en-US" b="0" dirty="0" smtClean="0"/>
              <a:t>I’d now like to move into our team presentations.</a:t>
            </a:r>
            <a:r>
              <a:rPr lang="en-US" b="0" baseline="0" dirty="0" smtClean="0"/>
              <a:t> We’ll have ~5 </a:t>
            </a:r>
            <a:r>
              <a:rPr lang="en-US" b="0" baseline="0" dirty="0" err="1" smtClean="0"/>
              <a:t>mins</a:t>
            </a:r>
            <a:r>
              <a:rPr lang="en-US" b="0" baseline="0" dirty="0" smtClean="0"/>
              <a:t> for presentations, followed by 5 </a:t>
            </a:r>
            <a:r>
              <a:rPr lang="en-US" b="0" baseline="0" dirty="0" err="1" smtClean="0"/>
              <a:t>mins</a:t>
            </a:r>
            <a:r>
              <a:rPr lang="en-US" b="0" baseline="0" dirty="0" smtClean="0"/>
              <a:t> of Q&amp;A. Please jot down your questions as we go, or feel free to chat them in while the teams are presenting. As you know, we’ll hear from each team an overview of their data, what was the most impactful change, challenges that arose, and their plans for next steps.</a:t>
            </a:r>
          </a:p>
          <a:p>
            <a:pPr marL="171450" indent="-171450">
              <a:buFont typeface="Arial" panose="020B0604020202020204" pitchFamily="34" charset="0"/>
              <a:buChar char="•"/>
            </a:pPr>
            <a:r>
              <a:rPr lang="en-US" b="0" baseline="0" dirty="0" smtClean="0"/>
              <a:t>In the past, we’ve found that teams find this time valuable to ask about other changes they’re considering making, and have heard from a successful team that has already implemented this change.</a:t>
            </a:r>
          </a:p>
          <a:p>
            <a:pPr marL="171450" indent="-171450">
              <a:buFont typeface="Arial" panose="020B0604020202020204" pitchFamily="34" charset="0"/>
              <a:buChar char="•"/>
            </a:pPr>
            <a:r>
              <a:rPr lang="en-US" b="0" baseline="0" dirty="0" smtClean="0"/>
              <a:t>I’d first like to invite the Tioga Opportunities team to present.</a:t>
            </a:r>
            <a:endParaRPr lang="en-US" b="1" dirty="0"/>
          </a:p>
        </p:txBody>
      </p:sp>
      <p:sp>
        <p:nvSpPr>
          <p:cNvPr id="4" name="Slide Number Placeholder 3"/>
          <p:cNvSpPr>
            <a:spLocks noGrp="1"/>
          </p:cNvSpPr>
          <p:nvPr>
            <p:ph type="sldNum" sz="quarter" idx="10"/>
          </p:nvPr>
        </p:nvSpPr>
        <p:spPr/>
        <p:txBody>
          <a:bodyPr/>
          <a:lstStyle/>
          <a:p>
            <a:pPr>
              <a:defRPr/>
            </a:pPr>
            <a:fld id="{C6CDB759-55E4-4050-9ACB-91CE5217AA0C}" type="slidenum">
              <a:rPr lang="en-US" smtClean="0"/>
              <a:pPr>
                <a:defRPr/>
              </a:pPr>
              <a:t>5</a:t>
            </a:fld>
            <a:endParaRPr lang="en-US"/>
          </a:p>
        </p:txBody>
      </p:sp>
    </p:spTree>
    <p:extLst>
      <p:ext uri="{BB962C8B-B14F-4D97-AF65-F5344CB8AC3E}">
        <p14:creationId xmlns:p14="http://schemas.microsoft.com/office/powerpoint/2010/main" val="2946150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27497" indent="-278953">
              <a:spcBef>
                <a:spcPct val="30000"/>
              </a:spcBef>
              <a:defRPr sz="1200">
                <a:solidFill>
                  <a:schemeClr val="tx1"/>
                </a:solidFill>
                <a:latin typeface="Calibri" panose="020F0502020204030204" pitchFamily="34" charset="0"/>
              </a:defRPr>
            </a:lvl2pPr>
            <a:lvl3pPr marL="1118982" indent="-223480">
              <a:spcBef>
                <a:spcPct val="30000"/>
              </a:spcBef>
              <a:defRPr sz="1200">
                <a:solidFill>
                  <a:schemeClr val="tx1"/>
                </a:solidFill>
                <a:latin typeface="Calibri" panose="020F0502020204030204" pitchFamily="34" charset="0"/>
              </a:defRPr>
            </a:lvl3pPr>
            <a:lvl4pPr marL="1567526" indent="-223480">
              <a:spcBef>
                <a:spcPct val="30000"/>
              </a:spcBef>
              <a:defRPr sz="1200">
                <a:solidFill>
                  <a:schemeClr val="tx1"/>
                </a:solidFill>
                <a:latin typeface="Calibri" panose="020F0502020204030204" pitchFamily="34" charset="0"/>
              </a:defRPr>
            </a:lvl4pPr>
            <a:lvl5pPr marL="2014485" indent="-223480">
              <a:spcBef>
                <a:spcPct val="30000"/>
              </a:spcBef>
              <a:defRPr sz="1200">
                <a:solidFill>
                  <a:schemeClr val="tx1"/>
                </a:solidFill>
                <a:latin typeface="Calibri" panose="020F0502020204030204" pitchFamily="34" charset="0"/>
              </a:defRPr>
            </a:lvl5pPr>
            <a:lvl6pPr marL="2470953" indent="-223480" eaLnBrk="0" fontAlgn="base" hangingPunct="0">
              <a:spcBef>
                <a:spcPct val="30000"/>
              </a:spcBef>
              <a:spcAft>
                <a:spcPct val="0"/>
              </a:spcAft>
              <a:defRPr sz="1200">
                <a:solidFill>
                  <a:schemeClr val="tx1"/>
                </a:solidFill>
                <a:latin typeface="Calibri" panose="020F0502020204030204" pitchFamily="34" charset="0"/>
              </a:defRPr>
            </a:lvl6pPr>
            <a:lvl7pPr marL="2927422" indent="-223480" eaLnBrk="0" fontAlgn="base" hangingPunct="0">
              <a:spcBef>
                <a:spcPct val="30000"/>
              </a:spcBef>
              <a:spcAft>
                <a:spcPct val="0"/>
              </a:spcAft>
              <a:defRPr sz="1200">
                <a:solidFill>
                  <a:schemeClr val="tx1"/>
                </a:solidFill>
                <a:latin typeface="Calibri" panose="020F0502020204030204" pitchFamily="34" charset="0"/>
              </a:defRPr>
            </a:lvl7pPr>
            <a:lvl8pPr marL="3383890" indent="-223480" eaLnBrk="0" fontAlgn="base" hangingPunct="0">
              <a:spcBef>
                <a:spcPct val="30000"/>
              </a:spcBef>
              <a:spcAft>
                <a:spcPct val="0"/>
              </a:spcAft>
              <a:defRPr sz="1200">
                <a:solidFill>
                  <a:schemeClr val="tx1"/>
                </a:solidFill>
                <a:latin typeface="Calibri" panose="020F0502020204030204" pitchFamily="34" charset="0"/>
              </a:defRPr>
            </a:lvl8pPr>
            <a:lvl9pPr marL="3840359" indent="-22348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16A0DBC-89B0-49E9-B468-D6A4F7DD482C}" type="slidenum">
              <a:rPr lang="en-US" altLang="en-US" smtClean="0">
                <a:solidFill>
                  <a:srgbClr val="000000"/>
                </a:solidFill>
              </a:rPr>
              <a:pPr>
                <a:spcBef>
                  <a:spcPct val="0"/>
                </a:spcBef>
              </a:pPr>
              <a:t>6</a:t>
            </a:fld>
            <a:endParaRPr lang="en-US" altLang="en-US">
              <a:solidFill>
                <a:srgbClr val="000000"/>
              </a:solidFill>
            </a:endParaRPr>
          </a:p>
        </p:txBody>
      </p:sp>
    </p:spTree>
    <p:extLst>
      <p:ext uri="{BB962C8B-B14F-4D97-AF65-F5344CB8AC3E}">
        <p14:creationId xmlns:p14="http://schemas.microsoft.com/office/powerpoint/2010/main" val="32149787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71063" indent="-171063" eaLnBrk="1" fontAlgn="auto" hangingPunct="1">
              <a:spcBef>
                <a:spcPts val="0"/>
              </a:spcBef>
              <a:spcAft>
                <a:spcPts val="0"/>
              </a:spcAft>
              <a:buFontTx/>
              <a:buChar char="•"/>
              <a:defRPr/>
            </a:pPr>
            <a:r>
              <a:rPr lang="en-US" altLang="en-US" dirty="0"/>
              <a:t>Qualitatively describe the data. What trends do you see?</a:t>
            </a:r>
          </a:p>
          <a:p>
            <a:pPr marL="171063" indent="-171063" eaLnBrk="1" fontAlgn="auto" hangingPunct="1">
              <a:spcBef>
                <a:spcPts val="0"/>
              </a:spcBef>
              <a:spcAft>
                <a:spcPts val="0"/>
              </a:spcAft>
              <a:buFontTx/>
              <a:buChar char="•"/>
              <a:defRPr/>
            </a:pPr>
            <a:r>
              <a:rPr lang="en-US" altLang="en-US" dirty="0"/>
              <a:t>To what extent can the trend be explained? What do you think drove the observed ups and downs throughout the learning collaborative?</a:t>
            </a:r>
          </a:p>
          <a:p>
            <a:pPr marL="171063" indent="-171063" eaLnBrk="1" fontAlgn="auto" hangingPunct="1">
              <a:spcBef>
                <a:spcPts val="0"/>
              </a:spcBef>
              <a:spcAft>
                <a:spcPts val="0"/>
              </a:spcAft>
              <a:buFontTx/>
              <a:buChar char="•"/>
              <a:defRPr/>
            </a:pPr>
            <a:endParaRPr lang="en-US" altLang="en-US" dirty="0"/>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1761" indent="-285293">
              <a:spcBef>
                <a:spcPct val="30000"/>
              </a:spcBef>
              <a:defRPr sz="1200">
                <a:solidFill>
                  <a:schemeClr val="tx1"/>
                </a:solidFill>
                <a:latin typeface="Calibri" panose="020F0502020204030204" pitchFamily="34" charset="0"/>
              </a:defRPr>
            </a:lvl2pPr>
            <a:lvl3pPr marL="1141171" indent="-228234">
              <a:spcBef>
                <a:spcPct val="30000"/>
              </a:spcBef>
              <a:defRPr sz="1200">
                <a:solidFill>
                  <a:schemeClr val="tx1"/>
                </a:solidFill>
                <a:latin typeface="Calibri" panose="020F0502020204030204" pitchFamily="34" charset="0"/>
              </a:defRPr>
            </a:lvl3pPr>
            <a:lvl4pPr marL="1597640" indent="-228234">
              <a:spcBef>
                <a:spcPct val="30000"/>
              </a:spcBef>
              <a:defRPr sz="1200">
                <a:solidFill>
                  <a:schemeClr val="tx1"/>
                </a:solidFill>
                <a:latin typeface="Calibri" panose="020F0502020204030204" pitchFamily="34" charset="0"/>
              </a:defRPr>
            </a:lvl4pPr>
            <a:lvl5pPr marL="2054108" indent="-228234">
              <a:spcBef>
                <a:spcPct val="30000"/>
              </a:spcBef>
              <a:defRPr sz="1200">
                <a:solidFill>
                  <a:schemeClr val="tx1"/>
                </a:solidFill>
                <a:latin typeface="Calibri" panose="020F0502020204030204" pitchFamily="34" charset="0"/>
              </a:defRPr>
            </a:lvl5pPr>
            <a:lvl6pPr marL="2510577" indent="-228234" eaLnBrk="0" fontAlgn="base" hangingPunct="0">
              <a:spcBef>
                <a:spcPct val="30000"/>
              </a:spcBef>
              <a:spcAft>
                <a:spcPct val="0"/>
              </a:spcAft>
              <a:defRPr sz="1200">
                <a:solidFill>
                  <a:schemeClr val="tx1"/>
                </a:solidFill>
                <a:latin typeface="Calibri" panose="020F0502020204030204" pitchFamily="34" charset="0"/>
              </a:defRPr>
            </a:lvl6pPr>
            <a:lvl7pPr marL="2967045" indent="-228234" eaLnBrk="0" fontAlgn="base" hangingPunct="0">
              <a:spcBef>
                <a:spcPct val="30000"/>
              </a:spcBef>
              <a:spcAft>
                <a:spcPct val="0"/>
              </a:spcAft>
              <a:defRPr sz="1200">
                <a:solidFill>
                  <a:schemeClr val="tx1"/>
                </a:solidFill>
                <a:latin typeface="Calibri" panose="020F0502020204030204" pitchFamily="34" charset="0"/>
              </a:defRPr>
            </a:lvl7pPr>
            <a:lvl8pPr marL="3423514" indent="-228234" eaLnBrk="0" fontAlgn="base" hangingPunct="0">
              <a:spcBef>
                <a:spcPct val="30000"/>
              </a:spcBef>
              <a:spcAft>
                <a:spcPct val="0"/>
              </a:spcAft>
              <a:defRPr sz="1200">
                <a:solidFill>
                  <a:schemeClr val="tx1"/>
                </a:solidFill>
                <a:latin typeface="Calibri" panose="020F0502020204030204" pitchFamily="34" charset="0"/>
              </a:defRPr>
            </a:lvl8pPr>
            <a:lvl9pPr marL="3879982" indent="-228234"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DFE7C1E-E7AB-4F68-92FD-4AB2D951AB33}" type="slidenum">
              <a:rPr lang="en-US" altLang="en-US" smtClean="0"/>
              <a:pPr>
                <a:spcBef>
                  <a:spcPct val="0"/>
                </a:spcBef>
              </a:pPr>
              <a:t>7</a:t>
            </a:fld>
            <a:endParaRPr lang="en-US" altLang="en-US"/>
          </a:p>
        </p:txBody>
      </p:sp>
    </p:spTree>
    <p:extLst>
      <p:ext uri="{BB962C8B-B14F-4D97-AF65-F5344CB8AC3E}">
        <p14:creationId xmlns:p14="http://schemas.microsoft.com/office/powerpoint/2010/main" val="3716420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a:t>Baseline</a:t>
            </a:r>
            <a:r>
              <a:rPr lang="en-US" altLang="en-US" baseline="0" dirty="0"/>
              <a:t> average = average monthly screening rate from May to August</a:t>
            </a:r>
          </a:p>
          <a:p>
            <a:pPr eaLnBrk="1" hangingPunct="1"/>
            <a:r>
              <a:rPr lang="en-US" altLang="en-US" baseline="0" dirty="0"/>
              <a:t>Learning collaborative average = average monthly screening rate from September to December</a:t>
            </a:r>
            <a:endParaRPr lang="en-US" altLang="en-US" dirty="0"/>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1761" indent="-285293">
              <a:spcBef>
                <a:spcPct val="30000"/>
              </a:spcBef>
              <a:defRPr sz="1200">
                <a:solidFill>
                  <a:schemeClr val="tx1"/>
                </a:solidFill>
                <a:latin typeface="Calibri" panose="020F0502020204030204" pitchFamily="34" charset="0"/>
              </a:defRPr>
            </a:lvl2pPr>
            <a:lvl3pPr marL="1141171" indent="-228234">
              <a:spcBef>
                <a:spcPct val="30000"/>
              </a:spcBef>
              <a:defRPr sz="1200">
                <a:solidFill>
                  <a:schemeClr val="tx1"/>
                </a:solidFill>
                <a:latin typeface="Calibri" panose="020F0502020204030204" pitchFamily="34" charset="0"/>
              </a:defRPr>
            </a:lvl3pPr>
            <a:lvl4pPr marL="1597640" indent="-228234">
              <a:spcBef>
                <a:spcPct val="30000"/>
              </a:spcBef>
              <a:defRPr sz="1200">
                <a:solidFill>
                  <a:schemeClr val="tx1"/>
                </a:solidFill>
                <a:latin typeface="Calibri" panose="020F0502020204030204" pitchFamily="34" charset="0"/>
              </a:defRPr>
            </a:lvl4pPr>
            <a:lvl5pPr marL="2054108" indent="-228234">
              <a:spcBef>
                <a:spcPct val="30000"/>
              </a:spcBef>
              <a:defRPr sz="1200">
                <a:solidFill>
                  <a:schemeClr val="tx1"/>
                </a:solidFill>
                <a:latin typeface="Calibri" panose="020F0502020204030204" pitchFamily="34" charset="0"/>
              </a:defRPr>
            </a:lvl5pPr>
            <a:lvl6pPr marL="2510577" indent="-228234" eaLnBrk="0" fontAlgn="base" hangingPunct="0">
              <a:spcBef>
                <a:spcPct val="30000"/>
              </a:spcBef>
              <a:spcAft>
                <a:spcPct val="0"/>
              </a:spcAft>
              <a:defRPr sz="1200">
                <a:solidFill>
                  <a:schemeClr val="tx1"/>
                </a:solidFill>
                <a:latin typeface="Calibri" panose="020F0502020204030204" pitchFamily="34" charset="0"/>
              </a:defRPr>
            </a:lvl6pPr>
            <a:lvl7pPr marL="2967045" indent="-228234" eaLnBrk="0" fontAlgn="base" hangingPunct="0">
              <a:spcBef>
                <a:spcPct val="30000"/>
              </a:spcBef>
              <a:spcAft>
                <a:spcPct val="0"/>
              </a:spcAft>
              <a:defRPr sz="1200">
                <a:solidFill>
                  <a:schemeClr val="tx1"/>
                </a:solidFill>
                <a:latin typeface="Calibri" panose="020F0502020204030204" pitchFamily="34" charset="0"/>
              </a:defRPr>
            </a:lvl7pPr>
            <a:lvl8pPr marL="3423514" indent="-228234" eaLnBrk="0" fontAlgn="base" hangingPunct="0">
              <a:spcBef>
                <a:spcPct val="30000"/>
              </a:spcBef>
              <a:spcAft>
                <a:spcPct val="0"/>
              </a:spcAft>
              <a:defRPr sz="1200">
                <a:solidFill>
                  <a:schemeClr val="tx1"/>
                </a:solidFill>
                <a:latin typeface="Calibri" panose="020F0502020204030204" pitchFamily="34" charset="0"/>
              </a:defRPr>
            </a:lvl8pPr>
            <a:lvl9pPr marL="3879982" indent="-228234"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2E73CD6-A5E2-4FDF-A2A9-CA5F41CBD3E3}" type="slidenum">
              <a:rPr lang="en-US" altLang="en-US" smtClean="0"/>
              <a:pPr>
                <a:spcBef>
                  <a:spcPct val="0"/>
                </a:spcBef>
              </a:pPr>
              <a:t>8</a:t>
            </a:fld>
            <a:endParaRPr lang="en-US" altLang="en-US"/>
          </a:p>
        </p:txBody>
      </p:sp>
    </p:spTree>
    <p:extLst>
      <p:ext uri="{BB962C8B-B14F-4D97-AF65-F5344CB8AC3E}">
        <p14:creationId xmlns:p14="http://schemas.microsoft.com/office/powerpoint/2010/main" val="38586067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9591" indent="-169591" eaLnBrk="1" hangingPunct="1">
              <a:spcBef>
                <a:spcPct val="0"/>
              </a:spcBef>
            </a:pPr>
            <a:endParaRPr lang="en-US" altLang="en-US" dirty="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27497" indent="-278953">
              <a:spcBef>
                <a:spcPct val="30000"/>
              </a:spcBef>
              <a:defRPr sz="1200">
                <a:solidFill>
                  <a:schemeClr val="tx1"/>
                </a:solidFill>
                <a:latin typeface="Calibri" panose="020F0502020204030204" pitchFamily="34" charset="0"/>
              </a:defRPr>
            </a:lvl2pPr>
            <a:lvl3pPr marL="1118982" indent="-223480">
              <a:spcBef>
                <a:spcPct val="30000"/>
              </a:spcBef>
              <a:defRPr sz="1200">
                <a:solidFill>
                  <a:schemeClr val="tx1"/>
                </a:solidFill>
                <a:latin typeface="Calibri" panose="020F0502020204030204" pitchFamily="34" charset="0"/>
              </a:defRPr>
            </a:lvl3pPr>
            <a:lvl4pPr marL="1567526" indent="-223480">
              <a:spcBef>
                <a:spcPct val="30000"/>
              </a:spcBef>
              <a:defRPr sz="1200">
                <a:solidFill>
                  <a:schemeClr val="tx1"/>
                </a:solidFill>
                <a:latin typeface="Calibri" panose="020F0502020204030204" pitchFamily="34" charset="0"/>
              </a:defRPr>
            </a:lvl4pPr>
            <a:lvl5pPr marL="2014485" indent="-223480">
              <a:spcBef>
                <a:spcPct val="30000"/>
              </a:spcBef>
              <a:defRPr sz="1200">
                <a:solidFill>
                  <a:schemeClr val="tx1"/>
                </a:solidFill>
                <a:latin typeface="Calibri" panose="020F0502020204030204" pitchFamily="34" charset="0"/>
              </a:defRPr>
            </a:lvl5pPr>
            <a:lvl6pPr marL="2470953" indent="-223480" eaLnBrk="0" fontAlgn="base" hangingPunct="0">
              <a:spcBef>
                <a:spcPct val="30000"/>
              </a:spcBef>
              <a:spcAft>
                <a:spcPct val="0"/>
              </a:spcAft>
              <a:defRPr sz="1200">
                <a:solidFill>
                  <a:schemeClr val="tx1"/>
                </a:solidFill>
                <a:latin typeface="Calibri" panose="020F0502020204030204" pitchFamily="34" charset="0"/>
              </a:defRPr>
            </a:lvl6pPr>
            <a:lvl7pPr marL="2927422" indent="-223480" eaLnBrk="0" fontAlgn="base" hangingPunct="0">
              <a:spcBef>
                <a:spcPct val="30000"/>
              </a:spcBef>
              <a:spcAft>
                <a:spcPct val="0"/>
              </a:spcAft>
              <a:defRPr sz="1200">
                <a:solidFill>
                  <a:schemeClr val="tx1"/>
                </a:solidFill>
                <a:latin typeface="Calibri" panose="020F0502020204030204" pitchFamily="34" charset="0"/>
              </a:defRPr>
            </a:lvl7pPr>
            <a:lvl8pPr marL="3383890" indent="-223480" eaLnBrk="0" fontAlgn="base" hangingPunct="0">
              <a:spcBef>
                <a:spcPct val="30000"/>
              </a:spcBef>
              <a:spcAft>
                <a:spcPct val="0"/>
              </a:spcAft>
              <a:defRPr sz="1200">
                <a:solidFill>
                  <a:schemeClr val="tx1"/>
                </a:solidFill>
                <a:latin typeface="Calibri" panose="020F0502020204030204" pitchFamily="34" charset="0"/>
              </a:defRPr>
            </a:lvl8pPr>
            <a:lvl9pPr marL="3840359" indent="-22348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20782C1-944D-43FC-BD13-E5C798B4FA31}" type="slidenum">
              <a:rPr lang="en-US" altLang="en-US" smtClean="0">
                <a:solidFill>
                  <a:srgbClr val="000000"/>
                </a:solidFill>
              </a:rPr>
              <a:pPr>
                <a:spcBef>
                  <a:spcPct val="0"/>
                </a:spcBef>
              </a:pPr>
              <a:t>9</a:t>
            </a:fld>
            <a:endParaRPr lang="en-US" altLang="en-US">
              <a:solidFill>
                <a:srgbClr val="000000"/>
              </a:solidFill>
            </a:endParaRPr>
          </a:p>
        </p:txBody>
      </p:sp>
    </p:spTree>
    <p:extLst>
      <p:ext uri="{BB962C8B-B14F-4D97-AF65-F5344CB8AC3E}">
        <p14:creationId xmlns:p14="http://schemas.microsoft.com/office/powerpoint/2010/main" val="781604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F3EFF6"/>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lgn="ctr">
              <a:defRPr sz="5400" b="1">
                <a:latin typeface="Segoe Condensed" panose="020B0606040200020203" pitchFamily="34" charset="0"/>
                <a:ea typeface="Segoe UI" panose="020B0502040204020203" pitchFamily="34" charset="0"/>
                <a:cs typeface="Segoe UI" panose="020B0502040204020203"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nchor="ctr">
            <a:normAutofit/>
          </a:bodyPr>
          <a:lstStyle>
            <a:lvl1pPr marL="0" indent="0" algn="ctr">
              <a:buNone/>
              <a:defRPr sz="2800" b="0">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Slide Number Placeholder 5"/>
          <p:cNvSpPr>
            <a:spLocks noGrp="1"/>
          </p:cNvSpPr>
          <p:nvPr>
            <p:ph type="sldNum" sz="quarter" idx="10"/>
          </p:nvPr>
        </p:nvSpPr>
        <p:spPr/>
        <p:txBody>
          <a:bodyPr/>
          <a:lstStyle>
            <a:lvl1pPr>
              <a:defRPr/>
            </a:lvl1pPr>
          </a:lstStyle>
          <a:p>
            <a:pPr>
              <a:defRPr/>
            </a:pPr>
            <a:fld id="{4F2F93E0-A87E-4B7B-8B89-0DA4BEDB3B4D}" type="slidenum">
              <a:rPr lang="en-US"/>
              <a:pPr>
                <a:defRPr/>
              </a:pPr>
              <a:t>‹#›</a:t>
            </a:fld>
            <a:endParaRPr lang="en-US"/>
          </a:p>
        </p:txBody>
      </p:sp>
    </p:spTree>
    <p:extLst>
      <p:ext uri="{BB962C8B-B14F-4D97-AF65-F5344CB8AC3E}">
        <p14:creationId xmlns:p14="http://schemas.microsoft.com/office/powerpoint/2010/main" val="2838577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p:txBody>
          <a:bodyPr/>
          <a:lstStyle>
            <a:lvl1pPr>
              <a:defRPr/>
            </a:lvl1pPr>
          </a:lstStyle>
          <a:p>
            <a:pPr>
              <a:defRPr/>
            </a:pPr>
            <a:fld id="{8B66AC86-1CA6-4712-A4BB-D703A997FC0C}" type="slidenum">
              <a:rPr lang="en-US"/>
              <a:pPr>
                <a:defRPr/>
              </a:pPr>
              <a:t>‹#›</a:t>
            </a:fld>
            <a:endParaRPr lang="en-US" dirty="0"/>
          </a:p>
        </p:txBody>
      </p:sp>
    </p:spTree>
    <p:extLst>
      <p:ext uri="{BB962C8B-B14F-4D97-AF65-F5344CB8AC3E}">
        <p14:creationId xmlns:p14="http://schemas.microsoft.com/office/powerpoint/2010/main" val="1220159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p:txBody>
          <a:bodyPr/>
          <a:lstStyle>
            <a:lvl1pPr>
              <a:defRPr/>
            </a:lvl1pPr>
          </a:lstStyle>
          <a:p>
            <a:pPr>
              <a:defRPr/>
            </a:pPr>
            <a:fld id="{A5277E2A-5D2A-49CE-B748-869C3DC1D763}" type="slidenum">
              <a:rPr lang="en-US"/>
              <a:pPr>
                <a:defRPr/>
              </a:pPr>
              <a:t>‹#›</a:t>
            </a:fld>
            <a:endParaRPr lang="en-US" dirty="0"/>
          </a:p>
        </p:txBody>
      </p:sp>
    </p:spTree>
    <p:extLst>
      <p:ext uri="{BB962C8B-B14F-4D97-AF65-F5344CB8AC3E}">
        <p14:creationId xmlns:p14="http://schemas.microsoft.com/office/powerpoint/2010/main" val="1475698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0"/>
          </p:nvPr>
        </p:nvSpPr>
        <p:spPr/>
        <p:txBody>
          <a:bodyPr/>
          <a:lstStyle>
            <a:lvl1pPr>
              <a:defRPr/>
            </a:lvl1pPr>
          </a:lstStyle>
          <a:p>
            <a:pPr>
              <a:defRPr/>
            </a:pPr>
            <a:fld id="{4B95B94E-F4CC-43A9-ADA2-00CE77818BE3}" type="slidenum">
              <a:rPr lang="en-US"/>
              <a:pPr>
                <a:defRPr/>
              </a:pPr>
              <a:t>‹#›</a:t>
            </a:fld>
            <a:endParaRPr lang="en-US" dirty="0"/>
          </a:p>
        </p:txBody>
      </p:sp>
    </p:spTree>
    <p:extLst>
      <p:ext uri="{BB962C8B-B14F-4D97-AF65-F5344CB8AC3E}">
        <p14:creationId xmlns:p14="http://schemas.microsoft.com/office/powerpoint/2010/main" val="38186228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rgbClr val="F3EFF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normAutofit/>
          </a:bodyPr>
          <a:lstStyle>
            <a:lvl1pPr algn="l">
              <a:defRPr sz="5400" b="1" cap="none"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Slide Number Placeholder 5"/>
          <p:cNvSpPr>
            <a:spLocks noGrp="1"/>
          </p:cNvSpPr>
          <p:nvPr>
            <p:ph type="sldNum" sz="quarter" idx="10"/>
          </p:nvPr>
        </p:nvSpPr>
        <p:spPr/>
        <p:txBody>
          <a:bodyPr/>
          <a:lstStyle>
            <a:lvl1pPr>
              <a:defRPr/>
            </a:lvl1pPr>
          </a:lstStyle>
          <a:p>
            <a:pPr>
              <a:defRPr/>
            </a:pPr>
            <a:fld id="{122D5750-1D97-4FDA-96CD-D02EE82E964C}" type="slidenum">
              <a:rPr lang="en-US"/>
              <a:pPr>
                <a:defRPr/>
              </a:pPr>
              <a:t>‹#›</a:t>
            </a:fld>
            <a:endParaRPr lang="en-US"/>
          </a:p>
        </p:txBody>
      </p:sp>
    </p:spTree>
    <p:extLst>
      <p:ext uri="{BB962C8B-B14F-4D97-AF65-F5344CB8AC3E}">
        <p14:creationId xmlns:p14="http://schemas.microsoft.com/office/powerpoint/2010/main" val="132736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38600" cy="4906963"/>
          </a:xfrm>
        </p:spPr>
        <p:txBody>
          <a:bodyPr>
            <a:normAutofit/>
          </a:bodyPr>
          <a:lstStyle>
            <a:lvl1pPr>
              <a:defRPr sz="3000"/>
            </a:lvl1pPr>
            <a:lvl2pPr>
              <a:defRPr sz="2800"/>
            </a:lvl2pPr>
            <a:lvl3pPr>
              <a:defRPr sz="24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219200"/>
            <a:ext cx="4038600" cy="4906963"/>
          </a:xfrm>
        </p:spPr>
        <p:txBody>
          <a:bodyPr>
            <a:normAutofit/>
          </a:bodyPr>
          <a:lstStyle>
            <a:lvl1pPr>
              <a:defRPr sz="3000"/>
            </a:lvl1pPr>
            <a:lvl2pPr>
              <a:defRPr sz="2800"/>
            </a:lvl2pPr>
            <a:lvl3pPr>
              <a:defRPr sz="24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F7891B3D-2D5E-4567-9CCB-5BF6EB149C1F}" type="slidenum">
              <a:rPr lang="en-US"/>
              <a:pPr>
                <a:defRPr/>
              </a:pPr>
              <a:t>‹#›</a:t>
            </a:fld>
            <a:endParaRPr lang="en-US" dirty="0"/>
          </a:p>
        </p:txBody>
      </p:sp>
    </p:spTree>
    <p:extLst>
      <p:ext uri="{BB962C8B-B14F-4D97-AF65-F5344CB8AC3E}">
        <p14:creationId xmlns:p14="http://schemas.microsoft.com/office/powerpoint/2010/main" val="713214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192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905000"/>
            <a:ext cx="4040188" cy="4221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2192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905000"/>
            <a:ext cx="4041775" cy="4221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5"/>
          <p:cNvSpPr>
            <a:spLocks noGrp="1"/>
          </p:cNvSpPr>
          <p:nvPr>
            <p:ph type="sldNum" sz="quarter" idx="10"/>
          </p:nvPr>
        </p:nvSpPr>
        <p:spPr/>
        <p:txBody>
          <a:bodyPr/>
          <a:lstStyle>
            <a:lvl1pPr>
              <a:defRPr/>
            </a:lvl1pPr>
          </a:lstStyle>
          <a:p>
            <a:pPr>
              <a:defRPr/>
            </a:pPr>
            <a:fld id="{07F43D89-4D6A-4F60-A374-C413284E0FC9}" type="slidenum">
              <a:rPr lang="en-US"/>
              <a:pPr>
                <a:defRPr/>
              </a:pPr>
              <a:t>‹#›</a:t>
            </a:fld>
            <a:endParaRPr lang="en-US" dirty="0"/>
          </a:p>
        </p:txBody>
      </p:sp>
    </p:spTree>
    <p:extLst>
      <p:ext uri="{BB962C8B-B14F-4D97-AF65-F5344CB8AC3E}">
        <p14:creationId xmlns:p14="http://schemas.microsoft.com/office/powerpoint/2010/main" val="1648744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Slide Number Placeholder 5"/>
          <p:cNvSpPr>
            <a:spLocks noGrp="1"/>
          </p:cNvSpPr>
          <p:nvPr>
            <p:ph type="sldNum" sz="quarter" idx="10"/>
          </p:nvPr>
        </p:nvSpPr>
        <p:spPr/>
        <p:txBody>
          <a:bodyPr/>
          <a:lstStyle>
            <a:lvl1pPr>
              <a:defRPr/>
            </a:lvl1pPr>
          </a:lstStyle>
          <a:p>
            <a:pPr>
              <a:defRPr/>
            </a:pPr>
            <a:fld id="{8CC57AC6-AAAB-4F90-AAE6-1305772561D2}" type="slidenum">
              <a:rPr lang="en-US"/>
              <a:pPr>
                <a:defRPr/>
              </a:pPr>
              <a:t>‹#›</a:t>
            </a:fld>
            <a:endParaRPr lang="en-US" dirty="0"/>
          </a:p>
        </p:txBody>
      </p:sp>
    </p:spTree>
    <p:extLst>
      <p:ext uri="{BB962C8B-B14F-4D97-AF65-F5344CB8AC3E}">
        <p14:creationId xmlns:p14="http://schemas.microsoft.com/office/powerpoint/2010/main" val="251113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3A01A378-A016-40F9-ACE7-163465C67537}" type="slidenum">
              <a:rPr lang="en-US"/>
              <a:pPr>
                <a:defRPr/>
              </a:pPr>
              <a:t>‹#›</a:t>
            </a:fld>
            <a:endParaRPr lang="en-US" dirty="0"/>
          </a:p>
        </p:txBody>
      </p:sp>
    </p:spTree>
    <p:extLst>
      <p:ext uri="{BB962C8B-B14F-4D97-AF65-F5344CB8AC3E}">
        <p14:creationId xmlns:p14="http://schemas.microsoft.com/office/powerpoint/2010/main" val="4051867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userDrawn="1"/>
        </p:nvCxnSpPr>
        <p:spPr>
          <a:xfrm>
            <a:off x="3429000" y="228600"/>
            <a:ext cx="0" cy="59436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273050"/>
            <a:ext cx="3008313" cy="1162050"/>
          </a:xfrm>
        </p:spPr>
        <p:txBody>
          <a:bodyPr anchor="b">
            <a:normAutofit/>
          </a:bodyPr>
          <a:lstStyle>
            <a:lvl1pPr algn="l">
              <a:defRPr sz="32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0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Slide Number Placeholder 6"/>
          <p:cNvSpPr>
            <a:spLocks noGrp="1"/>
          </p:cNvSpPr>
          <p:nvPr>
            <p:ph type="sldNum" sz="quarter" idx="10"/>
          </p:nvPr>
        </p:nvSpPr>
        <p:spPr/>
        <p:txBody>
          <a:bodyPr/>
          <a:lstStyle>
            <a:lvl1pPr>
              <a:defRPr/>
            </a:lvl1pPr>
          </a:lstStyle>
          <a:p>
            <a:pPr>
              <a:defRPr/>
            </a:pPr>
            <a:fld id="{2447BCDE-EA75-4B7F-ADC7-8FD4D70476DE}" type="slidenum">
              <a:rPr lang="en-US"/>
              <a:pPr>
                <a:defRPr/>
              </a:pPr>
              <a:t>‹#›</a:t>
            </a:fld>
            <a:endParaRPr lang="en-US"/>
          </a:p>
        </p:txBody>
      </p:sp>
    </p:spTree>
    <p:extLst>
      <p:ext uri="{BB962C8B-B14F-4D97-AF65-F5344CB8AC3E}">
        <p14:creationId xmlns:p14="http://schemas.microsoft.com/office/powerpoint/2010/main" val="132971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BFF3E2C0-AA76-458C-A63C-26882701B34A}" type="slidenum">
              <a:rPr lang="en-US"/>
              <a:pPr>
                <a:defRPr/>
              </a:pPr>
              <a:t>‹#›</a:t>
            </a:fld>
            <a:endParaRPr lang="en-US" dirty="0"/>
          </a:p>
        </p:txBody>
      </p:sp>
    </p:spTree>
    <p:extLst>
      <p:ext uri="{BB962C8B-B14F-4D97-AF65-F5344CB8AC3E}">
        <p14:creationId xmlns:p14="http://schemas.microsoft.com/office/powerpoint/2010/main" val="2269868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ight Triangle 10"/>
          <p:cNvSpPr/>
          <p:nvPr userDrawn="1"/>
        </p:nvSpPr>
        <p:spPr>
          <a:xfrm>
            <a:off x="-6350" y="5943600"/>
            <a:ext cx="3276600" cy="91440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27" name="Title Placeholder 1"/>
          <p:cNvSpPr>
            <a:spLocks noGrp="1"/>
          </p:cNvSpPr>
          <p:nvPr>
            <p:ph type="title"/>
          </p:nvPr>
        </p:nvSpPr>
        <p:spPr bwMode="auto">
          <a:xfrm>
            <a:off x="457200" y="274638"/>
            <a:ext cx="8229600" cy="1089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8" name="Text Placeholder 2"/>
          <p:cNvSpPr>
            <a:spLocks noGrp="1"/>
          </p:cNvSpPr>
          <p:nvPr>
            <p:ph type="body" idx="1"/>
          </p:nvPr>
        </p:nvSpPr>
        <p:spPr bwMode="auto">
          <a:xfrm>
            <a:off x="457200" y="1524000"/>
            <a:ext cx="8229600" cy="4419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6" name="Slide Number Placeholder 5"/>
          <p:cNvSpPr>
            <a:spLocks noGrp="1"/>
          </p:cNvSpPr>
          <p:nvPr>
            <p:ph type="sldNum" sz="quarter" idx="4"/>
          </p:nvPr>
        </p:nvSpPr>
        <p:spPr>
          <a:xfrm>
            <a:off x="457200" y="6356350"/>
            <a:ext cx="1279525" cy="365125"/>
          </a:xfrm>
          <a:prstGeom prst="rect">
            <a:avLst/>
          </a:prstGeom>
        </p:spPr>
        <p:txBody>
          <a:bodyPr vert="horz" lIns="91440" tIns="45720" rIns="91440" bIns="45720" rtlCol="0" anchor="ctr"/>
          <a:lstStyle>
            <a:lvl1pPr algn="l" eaLnBrk="1" fontAlgn="auto" hangingPunct="1">
              <a:spcBef>
                <a:spcPts val="0"/>
              </a:spcBef>
              <a:spcAft>
                <a:spcPts val="0"/>
              </a:spcAft>
              <a:defRPr sz="1400">
                <a:solidFill>
                  <a:schemeClr val="bg1"/>
                </a:solidFill>
                <a:latin typeface="Segoe UI Light" panose="020B0502040204020203" pitchFamily="34" charset="0"/>
              </a:defRPr>
            </a:lvl1pPr>
          </a:lstStyle>
          <a:p>
            <a:pPr>
              <a:defRPr/>
            </a:pPr>
            <a:fld id="{542AC1F4-618E-41E0-9307-E42BB44CBD57}" type="slidenum">
              <a:rPr lang="en-US" smtClean="0"/>
              <a:pPr>
                <a:defRPr/>
              </a:pPr>
              <a:t>‹#›</a:t>
            </a:fld>
            <a:endParaRPr lang="en-US" dirty="0"/>
          </a:p>
        </p:txBody>
      </p:sp>
      <p:grpSp>
        <p:nvGrpSpPr>
          <p:cNvPr id="1030" name="Group 7"/>
          <p:cNvGrpSpPr>
            <a:grpSpLocks noChangeAspect="1"/>
          </p:cNvGrpSpPr>
          <p:nvPr userDrawn="1"/>
        </p:nvGrpSpPr>
        <p:grpSpPr bwMode="auto">
          <a:xfrm>
            <a:off x="7224713" y="6059488"/>
            <a:ext cx="2133600" cy="738187"/>
            <a:chOff x="588620" y="3923943"/>
            <a:chExt cx="7183780" cy="2487061"/>
          </a:xfrm>
        </p:grpSpPr>
        <p:sp>
          <p:nvSpPr>
            <p:cNvPr id="1032" name="TextBox 8"/>
            <p:cNvSpPr txBox="1">
              <a:spLocks noChangeArrowheads="1"/>
            </p:cNvSpPr>
            <p:nvPr/>
          </p:nvSpPr>
          <p:spPr bwMode="auto">
            <a:xfrm>
              <a:off x="3111495" y="3923943"/>
              <a:ext cx="4660905" cy="24870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r>
                <a:rPr lang="en-US" altLang="en-US" sz="1200" b="1" smtClean="0">
                  <a:solidFill>
                    <a:srgbClr val="523178"/>
                  </a:solidFill>
                  <a:latin typeface="Segoe UI Light" panose="020B0502040204020203" pitchFamily="34" charset="0"/>
                  <a:ea typeface="Verdana" panose="020B0604030504040204" pitchFamily="34" charset="0"/>
                  <a:cs typeface="Levenim MT" panose="02010502060101010101" pitchFamily="2" charset="-79"/>
                </a:rPr>
                <a:t>New York State</a:t>
              </a:r>
            </a:p>
            <a:p>
              <a:pPr eaLnBrk="1" hangingPunct="1">
                <a:defRPr/>
              </a:pPr>
              <a:r>
                <a:rPr lang="en-US" altLang="en-US" sz="1200" b="1" smtClean="0">
                  <a:solidFill>
                    <a:srgbClr val="523178"/>
                  </a:solidFill>
                  <a:latin typeface="Segoe UI Light" panose="020B0502040204020203" pitchFamily="34" charset="0"/>
                  <a:ea typeface="Verdana" panose="020B0604030504040204" pitchFamily="34" charset="0"/>
                  <a:cs typeface="Levenim MT" panose="02010502060101010101" pitchFamily="2" charset="-79"/>
                </a:rPr>
                <a:t>Family Planning</a:t>
              </a:r>
            </a:p>
            <a:p>
              <a:pPr eaLnBrk="1" hangingPunct="1">
                <a:defRPr/>
              </a:pPr>
              <a:r>
                <a:rPr lang="en-US" altLang="en-US" sz="1200" b="1" smtClean="0">
                  <a:solidFill>
                    <a:srgbClr val="523178"/>
                  </a:solidFill>
                  <a:latin typeface="Segoe UI Light" panose="020B0502040204020203" pitchFamily="34" charset="0"/>
                  <a:ea typeface="Verdana" panose="020B0604030504040204" pitchFamily="34" charset="0"/>
                  <a:cs typeface="Levenim MT" panose="02010502060101010101" pitchFamily="2" charset="-79"/>
                </a:rPr>
                <a:t>Training Center</a:t>
              </a:r>
            </a:p>
            <a:p>
              <a:pPr eaLnBrk="1" hangingPunct="1">
                <a:defRPr/>
              </a:pPr>
              <a:r>
                <a:rPr lang="en-US" altLang="en-US" sz="1100" smtClean="0">
                  <a:solidFill>
                    <a:srgbClr val="1D5CA9"/>
                  </a:solidFill>
                  <a:latin typeface="Segoe UI Light" panose="020B0502040204020203" pitchFamily="34" charset="0"/>
                  <a:ea typeface="Verdana" panose="020B0604030504040204" pitchFamily="34" charset="0"/>
                  <a:cs typeface="Levenim MT" panose="02010502060101010101" pitchFamily="2" charset="-79"/>
                </a:rPr>
                <a:t>nysfptraining.org </a:t>
              </a:r>
            </a:p>
          </p:txBody>
        </p:sp>
        <p:pic>
          <p:nvPicPr>
            <p:cNvPr id="1033" name="Picture 3"/>
            <p:cNvPicPr>
              <a:picLocks noChangeAspect="1" noChangeArrowheads="1"/>
            </p:cNvPicPr>
            <p:nvPr/>
          </p:nvPicPr>
          <p:blipFill>
            <a:blip r:embed="rId13" cstate="print">
              <a:clrChange>
                <a:clrFrom>
                  <a:srgbClr val="FFFFFF"/>
                </a:clrFrom>
                <a:clrTo>
                  <a:srgbClr val="FFFFFF">
                    <a:alpha val="0"/>
                  </a:srgbClr>
                </a:clrTo>
              </a:clrChange>
              <a:extLst>
                <a:ext uri="{28A0092B-C50C-407E-A947-70E740481C1C}">
                  <a14:useLocalDpi xmlns:a14="http://schemas.microsoft.com/office/drawing/2010/main" val="0"/>
                </a:ext>
              </a:extLst>
            </a:blip>
            <a:srcRect l="2428" t="3796"/>
            <a:stretch>
              <a:fillRect/>
            </a:stretch>
          </p:blipFill>
          <p:spPr bwMode="auto">
            <a:xfrm>
              <a:off x="588620" y="3966865"/>
              <a:ext cx="2229897" cy="228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3" name="Right Triangle 12"/>
          <p:cNvSpPr/>
          <p:nvPr userDrawn="1"/>
        </p:nvSpPr>
        <p:spPr>
          <a:xfrm rot="10800000">
            <a:off x="5867400" y="0"/>
            <a:ext cx="3276600" cy="91440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699" r:id="rId1"/>
    <p:sldLayoutId id="2147483691" r:id="rId2"/>
    <p:sldLayoutId id="2147483700" r:id="rId3"/>
    <p:sldLayoutId id="2147483692" r:id="rId4"/>
    <p:sldLayoutId id="2147483693" r:id="rId5"/>
    <p:sldLayoutId id="2147483694" r:id="rId6"/>
    <p:sldLayoutId id="2147483695" r:id="rId7"/>
    <p:sldLayoutId id="2147483701" r:id="rId8"/>
    <p:sldLayoutId id="2147483696" r:id="rId9"/>
    <p:sldLayoutId id="2147483697" r:id="rId10"/>
    <p:sldLayoutId id="2147483698"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4400" b="1" kern="1200">
          <a:solidFill>
            <a:schemeClr val="tx2"/>
          </a:solidFill>
          <a:latin typeface="Segoe Condensed" panose="020B0606040200020203" pitchFamily="34" charset="0"/>
          <a:ea typeface="+mj-ea"/>
          <a:cs typeface="+mj-cs"/>
        </a:defRPr>
      </a:lvl1pPr>
      <a:lvl2pPr algn="l" rtl="0" eaLnBrk="0" fontAlgn="base" hangingPunct="0">
        <a:spcBef>
          <a:spcPct val="0"/>
        </a:spcBef>
        <a:spcAft>
          <a:spcPct val="0"/>
        </a:spcAft>
        <a:defRPr sz="4400" b="1">
          <a:solidFill>
            <a:schemeClr val="tx2"/>
          </a:solidFill>
          <a:latin typeface="Segoe Condensed" panose="020B0606040200020203" pitchFamily="34" charset="0"/>
        </a:defRPr>
      </a:lvl2pPr>
      <a:lvl3pPr algn="l" rtl="0" eaLnBrk="0" fontAlgn="base" hangingPunct="0">
        <a:spcBef>
          <a:spcPct val="0"/>
        </a:spcBef>
        <a:spcAft>
          <a:spcPct val="0"/>
        </a:spcAft>
        <a:defRPr sz="4400" b="1">
          <a:solidFill>
            <a:schemeClr val="tx2"/>
          </a:solidFill>
          <a:latin typeface="Segoe Condensed" panose="020B0606040200020203" pitchFamily="34" charset="0"/>
        </a:defRPr>
      </a:lvl3pPr>
      <a:lvl4pPr algn="l" rtl="0" eaLnBrk="0" fontAlgn="base" hangingPunct="0">
        <a:spcBef>
          <a:spcPct val="0"/>
        </a:spcBef>
        <a:spcAft>
          <a:spcPct val="0"/>
        </a:spcAft>
        <a:defRPr sz="4400" b="1">
          <a:solidFill>
            <a:schemeClr val="tx2"/>
          </a:solidFill>
          <a:latin typeface="Segoe Condensed" panose="020B0606040200020203" pitchFamily="34" charset="0"/>
        </a:defRPr>
      </a:lvl4pPr>
      <a:lvl5pPr algn="l" rtl="0" eaLnBrk="0" fontAlgn="base" hangingPunct="0">
        <a:spcBef>
          <a:spcPct val="0"/>
        </a:spcBef>
        <a:spcAft>
          <a:spcPct val="0"/>
        </a:spcAft>
        <a:defRPr sz="4400" b="1">
          <a:solidFill>
            <a:schemeClr val="tx2"/>
          </a:solidFill>
          <a:latin typeface="Segoe Condensed" panose="020B0606040200020203" pitchFamily="34" charset="0"/>
        </a:defRPr>
      </a:lvl5pPr>
      <a:lvl6pPr marL="457200" algn="l" rtl="0" fontAlgn="base">
        <a:spcBef>
          <a:spcPct val="0"/>
        </a:spcBef>
        <a:spcAft>
          <a:spcPct val="0"/>
        </a:spcAft>
        <a:defRPr sz="4400" b="1">
          <a:solidFill>
            <a:schemeClr val="tx2"/>
          </a:solidFill>
          <a:latin typeface="Segoe Condensed" panose="020B0606040200020203" pitchFamily="34" charset="0"/>
        </a:defRPr>
      </a:lvl6pPr>
      <a:lvl7pPr marL="914400" algn="l" rtl="0" fontAlgn="base">
        <a:spcBef>
          <a:spcPct val="0"/>
        </a:spcBef>
        <a:spcAft>
          <a:spcPct val="0"/>
        </a:spcAft>
        <a:defRPr sz="4400" b="1">
          <a:solidFill>
            <a:schemeClr val="tx2"/>
          </a:solidFill>
          <a:latin typeface="Segoe Condensed" panose="020B0606040200020203" pitchFamily="34" charset="0"/>
        </a:defRPr>
      </a:lvl7pPr>
      <a:lvl8pPr marL="1371600" algn="l" rtl="0" fontAlgn="base">
        <a:spcBef>
          <a:spcPct val="0"/>
        </a:spcBef>
        <a:spcAft>
          <a:spcPct val="0"/>
        </a:spcAft>
        <a:defRPr sz="4400" b="1">
          <a:solidFill>
            <a:schemeClr val="tx2"/>
          </a:solidFill>
          <a:latin typeface="Segoe Condensed" panose="020B0606040200020203" pitchFamily="34" charset="0"/>
        </a:defRPr>
      </a:lvl8pPr>
      <a:lvl9pPr marL="1828800" algn="l" rtl="0" fontAlgn="base">
        <a:spcBef>
          <a:spcPct val="0"/>
        </a:spcBef>
        <a:spcAft>
          <a:spcPct val="0"/>
        </a:spcAft>
        <a:defRPr sz="4400" b="1">
          <a:solidFill>
            <a:schemeClr val="tx2"/>
          </a:solidFill>
          <a:latin typeface="Segoe Condensed" panose="020B0606040200020203"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000" kern="1200">
          <a:solidFill>
            <a:srgbClr val="17213C"/>
          </a:solidFill>
          <a:latin typeface="Segoe UI Light" panose="020B0502040204020203" pitchFamily="34" charset="0"/>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rgbClr val="1E5BAA"/>
          </a:solidFill>
          <a:latin typeface="Segoe UI Light" panose="020B0502040204020203" pitchFamily="34" charset="0"/>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Segoe UI Light" panose="020B0502040204020203" pitchFamily="34" charset="0"/>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Segoe UI Light" panose="020B0502040204020203" pitchFamily="34" charset="0"/>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Segoe UI Light" panose="020B0502040204020203"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mailto:fpntc@jsi.com" TargetMode="External"/><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ctrTitle"/>
          </p:nvPr>
        </p:nvSpPr>
        <p:spPr>
          <a:xfrm>
            <a:off x="685800" y="914400"/>
            <a:ext cx="7772400" cy="3276599"/>
          </a:xfrm>
        </p:spPr>
        <p:txBody>
          <a:bodyPr>
            <a:normAutofit fontScale="90000"/>
          </a:bodyPr>
          <a:lstStyle/>
          <a:p>
            <a:r>
              <a:rPr lang="en-US" altLang="en-US" dirty="0" smtClean="0"/>
              <a:t>Chlamydia Screening Performance Improvement Collaborative: Team Presentations Part 1</a:t>
            </a:r>
          </a:p>
        </p:txBody>
      </p:sp>
      <p:sp>
        <p:nvSpPr>
          <p:cNvPr id="28675" name="Subtitle 2"/>
          <p:cNvSpPr>
            <a:spLocks noGrp="1"/>
          </p:cNvSpPr>
          <p:nvPr>
            <p:ph type="subTitle" idx="1"/>
          </p:nvPr>
        </p:nvSpPr>
        <p:spPr/>
        <p:txBody>
          <a:bodyPr/>
          <a:lstStyle/>
          <a:p>
            <a:r>
              <a:rPr lang="en-US" altLang="en-US" dirty="0" smtClean="0"/>
              <a:t>February 20, 2019</a:t>
            </a:r>
          </a:p>
        </p:txBody>
      </p:sp>
      <p:sp>
        <p:nvSpPr>
          <p:cNvPr id="28676" name="TextBox 2"/>
          <p:cNvSpPr txBox="1">
            <a:spLocks noChangeArrowheads="1"/>
          </p:cNvSpPr>
          <p:nvPr/>
        </p:nvSpPr>
        <p:spPr bwMode="auto">
          <a:xfrm>
            <a:off x="152400" y="6430963"/>
            <a:ext cx="4038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2"/>
                </a:solidFill>
                <a:latin typeface="Calibri Light" panose="020F0302020204030204" pitchFamily="34" charset="0"/>
              </a:defRPr>
            </a:lvl1pPr>
            <a:lvl2pPr marL="742950" indent="-285750">
              <a:spcBef>
                <a:spcPct val="20000"/>
              </a:spcBef>
              <a:buFont typeface="Arial" panose="020B0604020202020204" pitchFamily="34" charset="0"/>
              <a:buChar char="–"/>
              <a:defRPr sz="2800">
                <a:solidFill>
                  <a:srgbClr val="1B75BC"/>
                </a:solidFill>
                <a:latin typeface="Calibri Light" panose="020F0302020204030204" pitchFamily="34" charset="0"/>
              </a:defRPr>
            </a:lvl2pPr>
            <a:lvl3pPr marL="1143000" indent="-228600">
              <a:spcBef>
                <a:spcPct val="20000"/>
              </a:spcBef>
              <a:buFont typeface="Arial" panose="020B0604020202020204" pitchFamily="34" charset="0"/>
              <a:buChar char="•"/>
              <a:defRPr sz="2400">
                <a:solidFill>
                  <a:schemeClr val="tx2"/>
                </a:solidFill>
                <a:latin typeface="Calibri Light" panose="020F0302020204030204" pitchFamily="34" charset="0"/>
              </a:defRPr>
            </a:lvl3pPr>
            <a:lvl4pPr marL="1600200" indent="-228600">
              <a:spcBef>
                <a:spcPct val="20000"/>
              </a:spcBef>
              <a:buFont typeface="Arial" panose="020B0604020202020204" pitchFamily="34" charset="0"/>
              <a:buChar char="–"/>
              <a:defRPr sz="2000">
                <a:solidFill>
                  <a:srgbClr val="662D91"/>
                </a:solidFill>
                <a:latin typeface="Calibri Light" panose="020F0302020204030204" pitchFamily="34" charset="0"/>
              </a:defRPr>
            </a:lvl4pPr>
            <a:lvl5pPr marL="2057400" indent="-228600">
              <a:spcBef>
                <a:spcPct val="20000"/>
              </a:spcBef>
              <a:buFont typeface="Arial" panose="020B0604020202020204" pitchFamily="34" charset="0"/>
              <a:buChar char="»"/>
              <a:defRPr sz="2000">
                <a:solidFill>
                  <a:schemeClr val="tx2"/>
                </a:solidFill>
                <a:latin typeface="Calibri Light" panose="020F03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9pPr>
          </a:lstStyle>
          <a:p>
            <a:pPr eaLnBrk="1" hangingPunct="1">
              <a:spcBef>
                <a:spcPct val="0"/>
              </a:spcBef>
              <a:buFont typeface="Arial" panose="020B0604020202020204" pitchFamily="34" charset="0"/>
              <a:buNone/>
            </a:pPr>
            <a:r>
              <a:rPr lang="en-US" altLang="en-US" sz="1400"/>
              <a:t>Last Updated March 2018</a:t>
            </a:r>
          </a:p>
        </p:txBody>
      </p:sp>
      <p:sp>
        <p:nvSpPr>
          <p:cNvPr id="4" name="Slide Number Placeholder 3"/>
          <p:cNvSpPr>
            <a:spLocks noGrp="1"/>
          </p:cNvSpPr>
          <p:nvPr>
            <p:ph type="sldNum" sz="quarter" idx="10"/>
          </p:nvPr>
        </p:nvSpPr>
        <p:spPr/>
        <p:txBody>
          <a:bodyPr/>
          <a:lstStyle/>
          <a:p>
            <a:pPr>
              <a:defRPr/>
            </a:pPr>
            <a:fld id="{4F2F93E0-A87E-4B7B-8B89-0DA4BEDB3B4D}" type="slidenum">
              <a:rPr lang="en-US" smtClean="0"/>
              <a:pPr>
                <a:defRPr/>
              </a:pPr>
              <a:t>1</a:t>
            </a:fld>
            <a:endParaRPr lang="en-US"/>
          </a:p>
        </p:txBody>
      </p:sp>
    </p:spTree>
    <p:extLst>
      <p:ext uri="{BB962C8B-B14F-4D97-AF65-F5344CB8AC3E}">
        <p14:creationId xmlns:p14="http://schemas.microsoft.com/office/powerpoint/2010/main" val="27147406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Most Impactful Change</a:t>
            </a:r>
            <a:endParaRPr lang="en-US" dirty="0"/>
          </a:p>
        </p:txBody>
      </p:sp>
      <p:sp>
        <p:nvSpPr>
          <p:cNvPr id="22531" name="Content Placeholder 9"/>
          <p:cNvSpPr>
            <a:spLocks noGrp="1"/>
          </p:cNvSpPr>
          <p:nvPr>
            <p:ph idx="1"/>
          </p:nvPr>
        </p:nvSpPr>
        <p:spPr>
          <a:xfrm>
            <a:off x="457200" y="1219200"/>
            <a:ext cx="8229600" cy="4953000"/>
          </a:xfrm>
        </p:spPr>
        <p:txBody>
          <a:bodyPr/>
          <a:lstStyle/>
          <a:p>
            <a:pPr marL="0" indent="0">
              <a:buNone/>
            </a:pPr>
            <a:r>
              <a:rPr lang="en-US" altLang="en-US" dirty="0"/>
              <a:t>Tell us, why did you decide to make this change in the first place?</a:t>
            </a:r>
          </a:p>
          <a:p>
            <a:pPr marL="0" indent="0">
              <a:buNone/>
            </a:pPr>
            <a:r>
              <a:rPr lang="en-US" altLang="en-US" dirty="0">
                <a:solidFill>
                  <a:schemeClr val="accent3"/>
                </a:solidFill>
              </a:rPr>
              <a:t>- The opt-out language was incorporated to increase the overall screening rates for chlamydia and to offer the screening for patients seeking pregnancy tests and EC. </a:t>
            </a:r>
          </a:p>
          <a:p>
            <a:pPr marL="0" indent="0">
              <a:buNone/>
            </a:pPr>
            <a:endParaRPr lang="en-US" altLang="en-US" dirty="0"/>
          </a:p>
          <a:p>
            <a:endParaRPr lang="en-US" altLang="en-US" dirty="0"/>
          </a:p>
        </p:txBody>
      </p:sp>
      <p:sp>
        <p:nvSpPr>
          <p:cNvPr id="22532" name="Slide Number Placeholder 3"/>
          <p:cNvSpPr>
            <a:spLocks noGrp="1"/>
          </p:cNvSpPr>
          <p:nvPr>
            <p:ph type="sldNum" sz="quarter" idx="10"/>
          </p:nvPr>
        </p:nvSpPr>
        <p:spPr/>
        <p:txBody>
          <a:bodyPr/>
          <a:lstStyle>
            <a:lvl1pPr>
              <a:spcBef>
                <a:spcPct val="20000"/>
              </a:spcBef>
              <a:buFont typeface="Arial" panose="020B0604020202020204" pitchFamily="34" charset="0"/>
              <a:buChar char="•"/>
              <a:defRPr sz="3200">
                <a:solidFill>
                  <a:schemeClr val="tx2"/>
                </a:solidFill>
                <a:latin typeface="Calibri Light" panose="020F0302020204030204" pitchFamily="34" charset="0"/>
              </a:defRPr>
            </a:lvl1pPr>
            <a:lvl2pPr marL="742950" indent="-285750">
              <a:spcBef>
                <a:spcPct val="20000"/>
              </a:spcBef>
              <a:buFont typeface="Arial" panose="020B0604020202020204" pitchFamily="34" charset="0"/>
              <a:buChar char="–"/>
              <a:defRPr sz="2800">
                <a:solidFill>
                  <a:srgbClr val="8DC63F"/>
                </a:solidFill>
                <a:latin typeface="Calibri Light" panose="020F0302020204030204" pitchFamily="34" charset="0"/>
              </a:defRPr>
            </a:lvl2pPr>
            <a:lvl3pPr marL="1143000" indent="-228600">
              <a:spcBef>
                <a:spcPct val="20000"/>
              </a:spcBef>
              <a:buFont typeface="Arial" panose="020B0604020202020204" pitchFamily="34" charset="0"/>
              <a:buChar char="•"/>
              <a:defRPr sz="2400">
                <a:solidFill>
                  <a:schemeClr val="tx2"/>
                </a:solidFill>
                <a:latin typeface="Calibri Light" panose="020F0302020204030204" pitchFamily="34" charset="0"/>
              </a:defRPr>
            </a:lvl3pPr>
            <a:lvl4pPr marL="1600200" indent="-228600">
              <a:spcBef>
                <a:spcPct val="20000"/>
              </a:spcBef>
              <a:buFont typeface="Arial" panose="020B0604020202020204" pitchFamily="34" charset="0"/>
              <a:buChar char="–"/>
              <a:defRPr sz="2000">
                <a:solidFill>
                  <a:schemeClr val="accent1"/>
                </a:solidFill>
                <a:latin typeface="Calibri Light" panose="020F0302020204030204" pitchFamily="34" charset="0"/>
              </a:defRPr>
            </a:lvl4pPr>
            <a:lvl5pPr marL="2057400" indent="-228600">
              <a:spcBef>
                <a:spcPct val="20000"/>
              </a:spcBef>
              <a:buFont typeface="Arial" panose="020B0604020202020204" pitchFamily="34" charset="0"/>
              <a:buChar char="»"/>
              <a:defRPr sz="2000">
                <a:solidFill>
                  <a:schemeClr val="tx2"/>
                </a:solidFill>
                <a:latin typeface="Calibri Light" panose="020F03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9pPr>
          </a:lstStyle>
          <a:p>
            <a:fld id="{49F8F0D8-A215-4853-9B50-B77DE425B031}" type="slidenum">
              <a:rPr lang="en-US" altLang="en-US" smtClean="0"/>
              <a:pPr/>
              <a:t>10</a:t>
            </a:fld>
            <a:endParaRPr lang="en-US" altLang="en-US"/>
          </a:p>
        </p:txBody>
      </p:sp>
    </p:spTree>
    <p:extLst>
      <p:ext uri="{BB962C8B-B14F-4D97-AF65-F5344CB8AC3E}">
        <p14:creationId xmlns:p14="http://schemas.microsoft.com/office/powerpoint/2010/main" val="389336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Most Impactful Change</a:t>
            </a:r>
            <a:endParaRPr lang="en-US" dirty="0"/>
          </a:p>
        </p:txBody>
      </p:sp>
      <p:sp>
        <p:nvSpPr>
          <p:cNvPr id="22531" name="Content Placeholder 9"/>
          <p:cNvSpPr>
            <a:spLocks noGrp="1"/>
          </p:cNvSpPr>
          <p:nvPr>
            <p:ph idx="1"/>
          </p:nvPr>
        </p:nvSpPr>
        <p:spPr>
          <a:xfrm>
            <a:off x="457200" y="1219200"/>
            <a:ext cx="8229600" cy="4724399"/>
          </a:xfrm>
        </p:spPr>
        <p:txBody>
          <a:bodyPr/>
          <a:lstStyle/>
          <a:p>
            <a:pPr marL="0" indent="0">
              <a:buNone/>
            </a:pPr>
            <a:r>
              <a:rPr lang="en-US" altLang="en-US" dirty="0"/>
              <a:t>Describe a brief overview of the process of implementing this change.</a:t>
            </a:r>
          </a:p>
          <a:p>
            <a:pPr marL="0" indent="0">
              <a:buNone/>
            </a:pPr>
            <a:r>
              <a:rPr lang="en-US" altLang="en-US" sz="2500" dirty="0">
                <a:solidFill>
                  <a:schemeClr val="accent3"/>
                </a:solidFill>
              </a:rPr>
              <a:t>- </a:t>
            </a:r>
            <a:r>
              <a:rPr lang="en-US" altLang="en-US" sz="2800" dirty="0">
                <a:solidFill>
                  <a:schemeClr val="accent3"/>
                </a:solidFill>
              </a:rPr>
              <a:t>From the beginning of this collaborative, it was apparent to the clinical staff that the use of opt-out language was a necessary component of each visit to increase the screening rates. To implement this as a small clinic, the RN wrote the new policy and procedure for the standing orders for chlamydia screening. The Medical Director approved the new policy and procedure. The Practitioner and RN implemented the change during visits. </a:t>
            </a:r>
          </a:p>
          <a:p>
            <a:endParaRPr lang="en-US" altLang="en-US" dirty="0"/>
          </a:p>
          <a:p>
            <a:endParaRPr lang="en-US" altLang="en-US" dirty="0"/>
          </a:p>
        </p:txBody>
      </p:sp>
      <p:sp>
        <p:nvSpPr>
          <p:cNvPr id="22532" name="Slide Number Placeholder 3"/>
          <p:cNvSpPr>
            <a:spLocks noGrp="1"/>
          </p:cNvSpPr>
          <p:nvPr>
            <p:ph type="sldNum" sz="quarter" idx="10"/>
          </p:nvPr>
        </p:nvSpPr>
        <p:spPr/>
        <p:txBody>
          <a:bodyPr/>
          <a:lstStyle>
            <a:lvl1pPr>
              <a:spcBef>
                <a:spcPct val="20000"/>
              </a:spcBef>
              <a:buFont typeface="Arial" panose="020B0604020202020204" pitchFamily="34" charset="0"/>
              <a:buChar char="•"/>
              <a:defRPr sz="3200">
                <a:solidFill>
                  <a:schemeClr val="tx2"/>
                </a:solidFill>
                <a:latin typeface="Calibri Light" panose="020F0302020204030204" pitchFamily="34" charset="0"/>
              </a:defRPr>
            </a:lvl1pPr>
            <a:lvl2pPr marL="742950" indent="-285750">
              <a:spcBef>
                <a:spcPct val="20000"/>
              </a:spcBef>
              <a:buFont typeface="Arial" panose="020B0604020202020204" pitchFamily="34" charset="0"/>
              <a:buChar char="–"/>
              <a:defRPr sz="2800">
                <a:solidFill>
                  <a:srgbClr val="8DC63F"/>
                </a:solidFill>
                <a:latin typeface="Calibri Light" panose="020F0302020204030204" pitchFamily="34" charset="0"/>
              </a:defRPr>
            </a:lvl2pPr>
            <a:lvl3pPr marL="1143000" indent="-228600">
              <a:spcBef>
                <a:spcPct val="20000"/>
              </a:spcBef>
              <a:buFont typeface="Arial" panose="020B0604020202020204" pitchFamily="34" charset="0"/>
              <a:buChar char="•"/>
              <a:defRPr sz="2400">
                <a:solidFill>
                  <a:schemeClr val="tx2"/>
                </a:solidFill>
                <a:latin typeface="Calibri Light" panose="020F0302020204030204" pitchFamily="34" charset="0"/>
              </a:defRPr>
            </a:lvl3pPr>
            <a:lvl4pPr marL="1600200" indent="-228600">
              <a:spcBef>
                <a:spcPct val="20000"/>
              </a:spcBef>
              <a:buFont typeface="Arial" panose="020B0604020202020204" pitchFamily="34" charset="0"/>
              <a:buChar char="–"/>
              <a:defRPr sz="2000">
                <a:solidFill>
                  <a:schemeClr val="accent1"/>
                </a:solidFill>
                <a:latin typeface="Calibri Light" panose="020F0302020204030204" pitchFamily="34" charset="0"/>
              </a:defRPr>
            </a:lvl4pPr>
            <a:lvl5pPr marL="2057400" indent="-228600">
              <a:spcBef>
                <a:spcPct val="20000"/>
              </a:spcBef>
              <a:buFont typeface="Arial" panose="020B0604020202020204" pitchFamily="34" charset="0"/>
              <a:buChar char="»"/>
              <a:defRPr sz="2000">
                <a:solidFill>
                  <a:schemeClr val="tx2"/>
                </a:solidFill>
                <a:latin typeface="Calibri Light" panose="020F03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9pPr>
          </a:lstStyle>
          <a:p>
            <a:fld id="{49F8F0D8-A215-4853-9B50-B77DE425B031}" type="slidenum">
              <a:rPr lang="en-US" altLang="en-US" smtClean="0"/>
              <a:pPr/>
              <a:t>11</a:t>
            </a:fld>
            <a:endParaRPr lang="en-US" altLang="en-US"/>
          </a:p>
        </p:txBody>
      </p:sp>
    </p:spTree>
    <p:extLst>
      <p:ext uri="{BB962C8B-B14F-4D97-AF65-F5344CB8AC3E}">
        <p14:creationId xmlns:p14="http://schemas.microsoft.com/office/powerpoint/2010/main" val="3949767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Measurement of Change</a:t>
            </a:r>
            <a:endParaRPr lang="en-US" dirty="0"/>
          </a:p>
        </p:txBody>
      </p:sp>
      <p:sp>
        <p:nvSpPr>
          <p:cNvPr id="24579" name="Content Placeholder 5"/>
          <p:cNvSpPr>
            <a:spLocks noGrp="1"/>
          </p:cNvSpPr>
          <p:nvPr>
            <p:ph idx="1"/>
          </p:nvPr>
        </p:nvSpPr>
        <p:spPr>
          <a:xfrm>
            <a:off x="457200" y="1363662"/>
            <a:ext cx="8229600" cy="4579937"/>
          </a:xfrm>
        </p:spPr>
        <p:txBody>
          <a:bodyPr/>
          <a:lstStyle/>
          <a:p>
            <a:pPr marL="0" indent="0">
              <a:buNone/>
            </a:pPr>
            <a:r>
              <a:rPr lang="en-US" altLang="en-US" dirty="0" smtClean="0"/>
              <a:t>Describe how you measured that this change had an impact. What makes you say this was the most impactful change? </a:t>
            </a:r>
          </a:p>
          <a:p>
            <a:pPr marL="0" indent="0">
              <a:buNone/>
            </a:pPr>
            <a:r>
              <a:rPr lang="en-US" altLang="en-US" dirty="0" smtClean="0">
                <a:solidFill>
                  <a:schemeClr val="accent3"/>
                </a:solidFill>
              </a:rPr>
              <a:t>- To measure the impact, the data reports required for the collaborative were used. They indicated a clear increase in screening rates since the collaborative began. </a:t>
            </a:r>
            <a:endParaRPr lang="en-US" altLang="en-US" dirty="0">
              <a:solidFill>
                <a:schemeClr val="accent3"/>
              </a:solidFill>
            </a:endParaRPr>
          </a:p>
        </p:txBody>
      </p:sp>
      <p:sp>
        <p:nvSpPr>
          <p:cNvPr id="24580" name="Slide Number Placeholder 3"/>
          <p:cNvSpPr>
            <a:spLocks noGrp="1"/>
          </p:cNvSpPr>
          <p:nvPr>
            <p:ph type="sldNum" sz="quarter" idx="10"/>
          </p:nvPr>
        </p:nvSpPr>
        <p:spPr/>
        <p:txBody>
          <a:bodyPr/>
          <a:lstStyle>
            <a:lvl1pPr>
              <a:spcBef>
                <a:spcPct val="20000"/>
              </a:spcBef>
              <a:buFont typeface="Arial" panose="020B0604020202020204" pitchFamily="34" charset="0"/>
              <a:buChar char="•"/>
              <a:defRPr sz="3200">
                <a:solidFill>
                  <a:schemeClr val="tx2"/>
                </a:solidFill>
                <a:latin typeface="Calibri Light" panose="020F0302020204030204" pitchFamily="34" charset="0"/>
              </a:defRPr>
            </a:lvl1pPr>
            <a:lvl2pPr marL="742950" indent="-285750">
              <a:spcBef>
                <a:spcPct val="20000"/>
              </a:spcBef>
              <a:buFont typeface="Arial" panose="020B0604020202020204" pitchFamily="34" charset="0"/>
              <a:buChar char="–"/>
              <a:defRPr sz="2800">
                <a:solidFill>
                  <a:srgbClr val="8DC63F"/>
                </a:solidFill>
                <a:latin typeface="Calibri Light" panose="020F0302020204030204" pitchFamily="34" charset="0"/>
              </a:defRPr>
            </a:lvl2pPr>
            <a:lvl3pPr marL="1143000" indent="-228600">
              <a:spcBef>
                <a:spcPct val="20000"/>
              </a:spcBef>
              <a:buFont typeface="Arial" panose="020B0604020202020204" pitchFamily="34" charset="0"/>
              <a:buChar char="•"/>
              <a:defRPr sz="2400">
                <a:solidFill>
                  <a:schemeClr val="tx2"/>
                </a:solidFill>
                <a:latin typeface="Calibri Light" panose="020F0302020204030204" pitchFamily="34" charset="0"/>
              </a:defRPr>
            </a:lvl3pPr>
            <a:lvl4pPr marL="1600200" indent="-228600">
              <a:spcBef>
                <a:spcPct val="20000"/>
              </a:spcBef>
              <a:buFont typeface="Arial" panose="020B0604020202020204" pitchFamily="34" charset="0"/>
              <a:buChar char="–"/>
              <a:defRPr sz="2000">
                <a:solidFill>
                  <a:schemeClr val="accent1"/>
                </a:solidFill>
                <a:latin typeface="Calibri Light" panose="020F0302020204030204" pitchFamily="34" charset="0"/>
              </a:defRPr>
            </a:lvl4pPr>
            <a:lvl5pPr marL="2057400" indent="-228600">
              <a:spcBef>
                <a:spcPct val="20000"/>
              </a:spcBef>
              <a:buFont typeface="Arial" panose="020B0604020202020204" pitchFamily="34" charset="0"/>
              <a:buChar char="»"/>
              <a:defRPr sz="2000">
                <a:solidFill>
                  <a:schemeClr val="tx2"/>
                </a:solidFill>
                <a:latin typeface="Calibri Light" panose="020F03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9pPr>
          </a:lstStyle>
          <a:p>
            <a:fld id="{54D04630-AB20-4990-AC50-C25371A1CCB7}" type="slidenum">
              <a:rPr lang="en-US" altLang="en-US" smtClean="0"/>
              <a:pPr/>
              <a:t>12</a:t>
            </a:fld>
            <a:endParaRPr lang="en-US" altLang="en-US"/>
          </a:p>
        </p:txBody>
      </p:sp>
    </p:spTree>
    <p:extLst>
      <p:ext uri="{BB962C8B-B14F-4D97-AF65-F5344CB8AC3E}">
        <p14:creationId xmlns:p14="http://schemas.microsoft.com/office/powerpoint/2010/main" val="1240209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Measurement of Change</a:t>
            </a:r>
            <a:endParaRPr lang="en-US" dirty="0"/>
          </a:p>
        </p:txBody>
      </p:sp>
      <p:sp>
        <p:nvSpPr>
          <p:cNvPr id="24579" name="Content Placeholder 5"/>
          <p:cNvSpPr>
            <a:spLocks noGrp="1"/>
          </p:cNvSpPr>
          <p:nvPr>
            <p:ph idx="1"/>
          </p:nvPr>
        </p:nvSpPr>
        <p:spPr>
          <a:xfrm>
            <a:off x="457200" y="1363662"/>
            <a:ext cx="8229600" cy="4579937"/>
          </a:xfrm>
        </p:spPr>
        <p:txBody>
          <a:bodyPr/>
          <a:lstStyle/>
          <a:p>
            <a:pPr marL="0" indent="0">
              <a:buNone/>
            </a:pPr>
            <a:r>
              <a:rPr lang="en-US" altLang="en-US" dirty="0"/>
              <a:t>What data do you have that shows the impact of this change? </a:t>
            </a:r>
          </a:p>
          <a:p>
            <a:pPr marL="0" indent="0">
              <a:buNone/>
            </a:pPr>
            <a:r>
              <a:rPr lang="en-US" altLang="en-US" dirty="0">
                <a:solidFill>
                  <a:schemeClr val="accent3"/>
                </a:solidFill>
              </a:rPr>
              <a:t>- The data from the reports for the collaborative reflect an increase in the screening rates.</a:t>
            </a:r>
          </a:p>
        </p:txBody>
      </p:sp>
      <p:sp>
        <p:nvSpPr>
          <p:cNvPr id="24580" name="Slide Number Placeholder 3"/>
          <p:cNvSpPr>
            <a:spLocks noGrp="1"/>
          </p:cNvSpPr>
          <p:nvPr>
            <p:ph type="sldNum" sz="quarter" idx="10"/>
          </p:nvPr>
        </p:nvSpPr>
        <p:spPr/>
        <p:txBody>
          <a:bodyPr/>
          <a:lstStyle>
            <a:lvl1pPr>
              <a:spcBef>
                <a:spcPct val="20000"/>
              </a:spcBef>
              <a:buFont typeface="Arial" panose="020B0604020202020204" pitchFamily="34" charset="0"/>
              <a:buChar char="•"/>
              <a:defRPr sz="3200">
                <a:solidFill>
                  <a:schemeClr val="tx2"/>
                </a:solidFill>
                <a:latin typeface="Calibri Light" panose="020F0302020204030204" pitchFamily="34" charset="0"/>
              </a:defRPr>
            </a:lvl1pPr>
            <a:lvl2pPr marL="742950" indent="-285750">
              <a:spcBef>
                <a:spcPct val="20000"/>
              </a:spcBef>
              <a:buFont typeface="Arial" panose="020B0604020202020204" pitchFamily="34" charset="0"/>
              <a:buChar char="–"/>
              <a:defRPr sz="2800">
                <a:solidFill>
                  <a:srgbClr val="8DC63F"/>
                </a:solidFill>
                <a:latin typeface="Calibri Light" panose="020F0302020204030204" pitchFamily="34" charset="0"/>
              </a:defRPr>
            </a:lvl2pPr>
            <a:lvl3pPr marL="1143000" indent="-228600">
              <a:spcBef>
                <a:spcPct val="20000"/>
              </a:spcBef>
              <a:buFont typeface="Arial" panose="020B0604020202020204" pitchFamily="34" charset="0"/>
              <a:buChar char="•"/>
              <a:defRPr sz="2400">
                <a:solidFill>
                  <a:schemeClr val="tx2"/>
                </a:solidFill>
                <a:latin typeface="Calibri Light" panose="020F0302020204030204" pitchFamily="34" charset="0"/>
              </a:defRPr>
            </a:lvl3pPr>
            <a:lvl4pPr marL="1600200" indent="-228600">
              <a:spcBef>
                <a:spcPct val="20000"/>
              </a:spcBef>
              <a:buFont typeface="Arial" panose="020B0604020202020204" pitchFamily="34" charset="0"/>
              <a:buChar char="–"/>
              <a:defRPr sz="2000">
                <a:solidFill>
                  <a:schemeClr val="accent1"/>
                </a:solidFill>
                <a:latin typeface="Calibri Light" panose="020F0302020204030204" pitchFamily="34" charset="0"/>
              </a:defRPr>
            </a:lvl4pPr>
            <a:lvl5pPr marL="2057400" indent="-228600">
              <a:spcBef>
                <a:spcPct val="20000"/>
              </a:spcBef>
              <a:buFont typeface="Arial" panose="020B0604020202020204" pitchFamily="34" charset="0"/>
              <a:buChar char="»"/>
              <a:defRPr sz="2000">
                <a:solidFill>
                  <a:schemeClr val="tx2"/>
                </a:solidFill>
                <a:latin typeface="Calibri Light" panose="020F03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9pPr>
          </a:lstStyle>
          <a:p>
            <a:fld id="{54D04630-AB20-4990-AC50-C25371A1CCB7}" type="slidenum">
              <a:rPr lang="en-US" altLang="en-US" smtClean="0"/>
              <a:pPr/>
              <a:t>13</a:t>
            </a:fld>
            <a:endParaRPr lang="en-US" altLang="en-US"/>
          </a:p>
        </p:txBody>
      </p:sp>
    </p:spTree>
    <p:extLst>
      <p:ext uri="{BB962C8B-B14F-4D97-AF65-F5344CB8AC3E}">
        <p14:creationId xmlns:p14="http://schemas.microsoft.com/office/powerpoint/2010/main" val="36938340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Challenges</a:t>
            </a:r>
            <a:endParaRPr lang="en-US" dirty="0"/>
          </a:p>
        </p:txBody>
      </p:sp>
      <p:sp>
        <p:nvSpPr>
          <p:cNvPr id="22531" name="Content Placeholder 9"/>
          <p:cNvSpPr>
            <a:spLocks noGrp="1"/>
          </p:cNvSpPr>
          <p:nvPr>
            <p:ph idx="1"/>
          </p:nvPr>
        </p:nvSpPr>
        <p:spPr/>
        <p:txBody>
          <a:bodyPr/>
          <a:lstStyle/>
          <a:p>
            <a:pPr marL="0" indent="0">
              <a:buNone/>
            </a:pPr>
            <a:r>
              <a:rPr lang="en-US" altLang="en-US" dirty="0"/>
              <a:t>What challenges did you encounter while working on increasing chlamydia screening rates at your site?</a:t>
            </a:r>
          </a:p>
          <a:p>
            <a:pPr marL="0" indent="0">
              <a:buNone/>
            </a:pPr>
            <a:r>
              <a:rPr lang="en-US" altLang="en-US" dirty="0">
                <a:solidFill>
                  <a:schemeClr val="accent3"/>
                </a:solidFill>
              </a:rPr>
              <a:t>- The challenges the clinic encountered were due to patient resistance to new collection options. The clinic now has self-collected vaginal swabs available for chlamydia screening. Patients are resistant to choose this method of specimen collection during appointments. </a:t>
            </a:r>
          </a:p>
        </p:txBody>
      </p:sp>
      <p:sp>
        <p:nvSpPr>
          <p:cNvPr id="22532" name="Slide Number Placeholder 3"/>
          <p:cNvSpPr>
            <a:spLocks noGrp="1"/>
          </p:cNvSpPr>
          <p:nvPr>
            <p:ph type="sldNum" sz="quarter" idx="10"/>
          </p:nvPr>
        </p:nvSpPr>
        <p:spPr/>
        <p:txBody>
          <a:bodyPr/>
          <a:lstStyle>
            <a:lvl1pPr>
              <a:spcBef>
                <a:spcPct val="20000"/>
              </a:spcBef>
              <a:buFont typeface="Arial" panose="020B0604020202020204" pitchFamily="34" charset="0"/>
              <a:buChar char="•"/>
              <a:defRPr sz="3200">
                <a:solidFill>
                  <a:schemeClr val="tx2"/>
                </a:solidFill>
                <a:latin typeface="Calibri Light" panose="020F0302020204030204" pitchFamily="34" charset="0"/>
              </a:defRPr>
            </a:lvl1pPr>
            <a:lvl2pPr marL="742950" indent="-285750">
              <a:spcBef>
                <a:spcPct val="20000"/>
              </a:spcBef>
              <a:buFont typeface="Arial" panose="020B0604020202020204" pitchFamily="34" charset="0"/>
              <a:buChar char="–"/>
              <a:defRPr sz="2800">
                <a:solidFill>
                  <a:srgbClr val="8DC63F"/>
                </a:solidFill>
                <a:latin typeface="Calibri Light" panose="020F0302020204030204" pitchFamily="34" charset="0"/>
              </a:defRPr>
            </a:lvl2pPr>
            <a:lvl3pPr marL="1143000" indent="-228600">
              <a:spcBef>
                <a:spcPct val="20000"/>
              </a:spcBef>
              <a:buFont typeface="Arial" panose="020B0604020202020204" pitchFamily="34" charset="0"/>
              <a:buChar char="•"/>
              <a:defRPr sz="2400">
                <a:solidFill>
                  <a:schemeClr val="tx2"/>
                </a:solidFill>
                <a:latin typeface="Calibri Light" panose="020F0302020204030204" pitchFamily="34" charset="0"/>
              </a:defRPr>
            </a:lvl3pPr>
            <a:lvl4pPr marL="1600200" indent="-228600">
              <a:spcBef>
                <a:spcPct val="20000"/>
              </a:spcBef>
              <a:buFont typeface="Arial" panose="020B0604020202020204" pitchFamily="34" charset="0"/>
              <a:buChar char="–"/>
              <a:defRPr sz="2000">
                <a:solidFill>
                  <a:schemeClr val="accent1"/>
                </a:solidFill>
                <a:latin typeface="Calibri Light" panose="020F0302020204030204" pitchFamily="34" charset="0"/>
              </a:defRPr>
            </a:lvl4pPr>
            <a:lvl5pPr marL="2057400" indent="-228600">
              <a:spcBef>
                <a:spcPct val="20000"/>
              </a:spcBef>
              <a:buFont typeface="Arial" panose="020B0604020202020204" pitchFamily="34" charset="0"/>
              <a:buChar char="»"/>
              <a:defRPr sz="2000">
                <a:solidFill>
                  <a:schemeClr val="tx2"/>
                </a:solidFill>
                <a:latin typeface="Calibri Light" panose="020F03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9pPr>
          </a:lstStyle>
          <a:p>
            <a:fld id="{49F8F0D8-A215-4853-9B50-B77DE425B031}" type="slidenum">
              <a:rPr lang="en-US" altLang="en-US" smtClean="0"/>
              <a:pPr/>
              <a:t>14</a:t>
            </a:fld>
            <a:endParaRPr lang="en-US" altLang="en-US"/>
          </a:p>
        </p:txBody>
      </p:sp>
    </p:spTree>
    <p:extLst>
      <p:ext uri="{BB962C8B-B14F-4D97-AF65-F5344CB8AC3E}">
        <p14:creationId xmlns:p14="http://schemas.microsoft.com/office/powerpoint/2010/main" val="1091497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Challenges</a:t>
            </a:r>
            <a:endParaRPr lang="en-US" dirty="0"/>
          </a:p>
        </p:txBody>
      </p:sp>
      <p:sp>
        <p:nvSpPr>
          <p:cNvPr id="22531" name="Content Placeholder 9"/>
          <p:cNvSpPr>
            <a:spLocks noGrp="1"/>
          </p:cNvSpPr>
          <p:nvPr>
            <p:ph idx="1"/>
          </p:nvPr>
        </p:nvSpPr>
        <p:spPr>
          <a:xfrm>
            <a:off x="381000" y="1143000"/>
            <a:ext cx="8229600" cy="4419599"/>
          </a:xfrm>
        </p:spPr>
        <p:txBody>
          <a:bodyPr/>
          <a:lstStyle/>
          <a:p>
            <a:pPr marL="0" indent="0">
              <a:buNone/>
            </a:pPr>
            <a:r>
              <a:rPr lang="en-US" altLang="en-US" dirty="0"/>
              <a:t>How did you overcome those challenges?</a:t>
            </a:r>
          </a:p>
          <a:p>
            <a:pPr marL="0" indent="0">
              <a:buNone/>
            </a:pPr>
            <a:r>
              <a:rPr lang="en-US" altLang="en-US" dirty="0">
                <a:solidFill>
                  <a:schemeClr val="accent3"/>
                </a:solidFill>
              </a:rPr>
              <a:t>- </a:t>
            </a:r>
            <a:r>
              <a:rPr lang="en-US" altLang="en-US" sz="2800" dirty="0">
                <a:solidFill>
                  <a:schemeClr val="accent3"/>
                </a:solidFill>
              </a:rPr>
              <a:t>We kept patients informed regarding use of the self-collected swab by continuing to offer the option along with providing education about use of the self-collected swab. </a:t>
            </a:r>
            <a:endParaRPr lang="en-US" altLang="en-US" dirty="0">
              <a:solidFill>
                <a:schemeClr val="accent3"/>
              </a:solidFill>
            </a:endParaRPr>
          </a:p>
          <a:p>
            <a:pPr marL="0" indent="0">
              <a:buNone/>
            </a:pPr>
            <a:r>
              <a:rPr lang="en-US" altLang="en-US" dirty="0"/>
              <a:t>How are you continuing to work on addressing challenges? </a:t>
            </a:r>
          </a:p>
          <a:p>
            <a:pPr marL="0" indent="0">
              <a:buNone/>
            </a:pPr>
            <a:r>
              <a:rPr lang="en-US" altLang="en-US" sz="2300" dirty="0">
                <a:solidFill>
                  <a:schemeClr val="accent3"/>
                </a:solidFill>
              </a:rPr>
              <a:t>- </a:t>
            </a:r>
            <a:r>
              <a:rPr lang="en-US" altLang="en-US" sz="2600" dirty="0">
                <a:solidFill>
                  <a:schemeClr val="accent3"/>
                </a:solidFill>
              </a:rPr>
              <a:t>In conjunction with continuing to offer the self-collected swab and providing education, we are listening to patient feedback about the self-collected swab to be able to improve the service moving forward. </a:t>
            </a:r>
          </a:p>
          <a:p>
            <a:endParaRPr lang="en-US" altLang="en-US" dirty="0"/>
          </a:p>
        </p:txBody>
      </p:sp>
      <p:sp>
        <p:nvSpPr>
          <p:cNvPr id="22532" name="Slide Number Placeholder 3"/>
          <p:cNvSpPr>
            <a:spLocks noGrp="1"/>
          </p:cNvSpPr>
          <p:nvPr>
            <p:ph type="sldNum" sz="quarter" idx="10"/>
          </p:nvPr>
        </p:nvSpPr>
        <p:spPr/>
        <p:txBody>
          <a:bodyPr/>
          <a:lstStyle>
            <a:lvl1pPr>
              <a:spcBef>
                <a:spcPct val="20000"/>
              </a:spcBef>
              <a:buFont typeface="Arial" panose="020B0604020202020204" pitchFamily="34" charset="0"/>
              <a:buChar char="•"/>
              <a:defRPr sz="3200">
                <a:solidFill>
                  <a:schemeClr val="tx2"/>
                </a:solidFill>
                <a:latin typeface="Calibri Light" panose="020F0302020204030204" pitchFamily="34" charset="0"/>
              </a:defRPr>
            </a:lvl1pPr>
            <a:lvl2pPr marL="742950" indent="-285750">
              <a:spcBef>
                <a:spcPct val="20000"/>
              </a:spcBef>
              <a:buFont typeface="Arial" panose="020B0604020202020204" pitchFamily="34" charset="0"/>
              <a:buChar char="–"/>
              <a:defRPr sz="2800">
                <a:solidFill>
                  <a:srgbClr val="8DC63F"/>
                </a:solidFill>
                <a:latin typeface="Calibri Light" panose="020F0302020204030204" pitchFamily="34" charset="0"/>
              </a:defRPr>
            </a:lvl2pPr>
            <a:lvl3pPr marL="1143000" indent="-228600">
              <a:spcBef>
                <a:spcPct val="20000"/>
              </a:spcBef>
              <a:buFont typeface="Arial" panose="020B0604020202020204" pitchFamily="34" charset="0"/>
              <a:buChar char="•"/>
              <a:defRPr sz="2400">
                <a:solidFill>
                  <a:schemeClr val="tx2"/>
                </a:solidFill>
                <a:latin typeface="Calibri Light" panose="020F0302020204030204" pitchFamily="34" charset="0"/>
              </a:defRPr>
            </a:lvl3pPr>
            <a:lvl4pPr marL="1600200" indent="-228600">
              <a:spcBef>
                <a:spcPct val="20000"/>
              </a:spcBef>
              <a:buFont typeface="Arial" panose="020B0604020202020204" pitchFamily="34" charset="0"/>
              <a:buChar char="–"/>
              <a:defRPr sz="2000">
                <a:solidFill>
                  <a:schemeClr val="accent1"/>
                </a:solidFill>
                <a:latin typeface="Calibri Light" panose="020F0302020204030204" pitchFamily="34" charset="0"/>
              </a:defRPr>
            </a:lvl4pPr>
            <a:lvl5pPr marL="2057400" indent="-228600">
              <a:spcBef>
                <a:spcPct val="20000"/>
              </a:spcBef>
              <a:buFont typeface="Arial" panose="020B0604020202020204" pitchFamily="34" charset="0"/>
              <a:buChar char="»"/>
              <a:defRPr sz="2000">
                <a:solidFill>
                  <a:schemeClr val="tx2"/>
                </a:solidFill>
                <a:latin typeface="Calibri Light" panose="020F03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9pPr>
          </a:lstStyle>
          <a:p>
            <a:fld id="{49F8F0D8-A215-4853-9B50-B77DE425B031}" type="slidenum">
              <a:rPr lang="en-US" altLang="en-US" smtClean="0"/>
              <a:pPr/>
              <a:t>15</a:t>
            </a:fld>
            <a:endParaRPr lang="en-US" altLang="en-US"/>
          </a:p>
        </p:txBody>
      </p:sp>
    </p:spTree>
    <p:extLst>
      <p:ext uri="{BB962C8B-B14F-4D97-AF65-F5344CB8AC3E}">
        <p14:creationId xmlns:p14="http://schemas.microsoft.com/office/powerpoint/2010/main" val="17895287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Next Steps and Opportunities</a:t>
            </a:r>
          </a:p>
        </p:txBody>
      </p:sp>
      <p:sp>
        <p:nvSpPr>
          <p:cNvPr id="26627" name="Content Placeholder 5"/>
          <p:cNvSpPr>
            <a:spLocks noGrp="1"/>
          </p:cNvSpPr>
          <p:nvPr>
            <p:ph idx="1"/>
          </p:nvPr>
        </p:nvSpPr>
        <p:spPr>
          <a:xfrm>
            <a:off x="457200" y="1219200"/>
            <a:ext cx="8229600" cy="4419599"/>
          </a:xfrm>
        </p:spPr>
        <p:txBody>
          <a:bodyPr/>
          <a:lstStyle/>
          <a:p>
            <a:pPr marL="0" indent="0">
              <a:buNone/>
            </a:pPr>
            <a:r>
              <a:rPr lang="en-US" altLang="en-US" sz="2800" dirty="0"/>
              <a:t>What next steps have you identified for continuing the progress made during the course of the collaborative?</a:t>
            </a:r>
          </a:p>
          <a:p>
            <a:pPr marL="0" indent="0">
              <a:buNone/>
            </a:pPr>
            <a:r>
              <a:rPr lang="en-US" altLang="en-US" sz="3200" dirty="0" smtClean="0">
                <a:solidFill>
                  <a:schemeClr val="accent3"/>
                </a:solidFill>
              </a:rPr>
              <a:t>- </a:t>
            </a:r>
            <a:r>
              <a:rPr lang="en-US" altLang="en-US" sz="2800" dirty="0" smtClean="0">
                <a:solidFill>
                  <a:schemeClr val="accent3"/>
                </a:solidFill>
              </a:rPr>
              <a:t>We will continue using opt-out language at all visits and use the standing orders if and when appropriate. Further, we are in the process of developing a data collection method for information about visits that didn’t include screening for chlamydia. We plan to use this information to assess missed screening opportunities. </a:t>
            </a:r>
            <a:endParaRPr lang="en-US" altLang="en-US" sz="3200" dirty="0" smtClean="0">
              <a:solidFill>
                <a:schemeClr val="accent3"/>
              </a:solidFill>
            </a:endParaRPr>
          </a:p>
        </p:txBody>
      </p:sp>
      <p:sp>
        <p:nvSpPr>
          <p:cNvPr id="26628" name="Slide Number Placeholder 3"/>
          <p:cNvSpPr>
            <a:spLocks noGrp="1"/>
          </p:cNvSpPr>
          <p:nvPr>
            <p:ph type="sldNum" sz="quarter" idx="10"/>
          </p:nvPr>
        </p:nvSpPr>
        <p:spPr/>
        <p:txBody>
          <a:bodyPr/>
          <a:lstStyle>
            <a:lvl1pPr>
              <a:spcBef>
                <a:spcPct val="20000"/>
              </a:spcBef>
              <a:buFont typeface="Arial" panose="020B0604020202020204" pitchFamily="34" charset="0"/>
              <a:buChar char="•"/>
              <a:defRPr sz="3200">
                <a:solidFill>
                  <a:schemeClr val="tx2"/>
                </a:solidFill>
                <a:latin typeface="Calibri Light" panose="020F0302020204030204" pitchFamily="34" charset="0"/>
              </a:defRPr>
            </a:lvl1pPr>
            <a:lvl2pPr marL="742950" indent="-285750">
              <a:spcBef>
                <a:spcPct val="20000"/>
              </a:spcBef>
              <a:buFont typeface="Arial" panose="020B0604020202020204" pitchFamily="34" charset="0"/>
              <a:buChar char="–"/>
              <a:defRPr sz="2800">
                <a:solidFill>
                  <a:srgbClr val="8DC63F"/>
                </a:solidFill>
                <a:latin typeface="Calibri Light" panose="020F0302020204030204" pitchFamily="34" charset="0"/>
              </a:defRPr>
            </a:lvl2pPr>
            <a:lvl3pPr marL="1143000" indent="-228600">
              <a:spcBef>
                <a:spcPct val="20000"/>
              </a:spcBef>
              <a:buFont typeface="Arial" panose="020B0604020202020204" pitchFamily="34" charset="0"/>
              <a:buChar char="•"/>
              <a:defRPr sz="2400">
                <a:solidFill>
                  <a:schemeClr val="tx2"/>
                </a:solidFill>
                <a:latin typeface="Calibri Light" panose="020F0302020204030204" pitchFamily="34" charset="0"/>
              </a:defRPr>
            </a:lvl3pPr>
            <a:lvl4pPr marL="1600200" indent="-228600">
              <a:spcBef>
                <a:spcPct val="20000"/>
              </a:spcBef>
              <a:buFont typeface="Arial" panose="020B0604020202020204" pitchFamily="34" charset="0"/>
              <a:buChar char="–"/>
              <a:defRPr sz="2000">
                <a:solidFill>
                  <a:schemeClr val="accent1"/>
                </a:solidFill>
                <a:latin typeface="Calibri Light" panose="020F0302020204030204" pitchFamily="34" charset="0"/>
              </a:defRPr>
            </a:lvl4pPr>
            <a:lvl5pPr marL="2057400" indent="-228600">
              <a:spcBef>
                <a:spcPct val="20000"/>
              </a:spcBef>
              <a:buFont typeface="Arial" panose="020B0604020202020204" pitchFamily="34" charset="0"/>
              <a:buChar char="»"/>
              <a:defRPr sz="2000">
                <a:solidFill>
                  <a:schemeClr val="tx2"/>
                </a:solidFill>
                <a:latin typeface="Calibri Light" panose="020F03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9pPr>
          </a:lstStyle>
          <a:p>
            <a:fld id="{F4EF295E-9F7D-44E7-8B17-0829024896A9}" type="slidenum">
              <a:rPr lang="en-US" altLang="en-US" smtClean="0"/>
              <a:pPr/>
              <a:t>16</a:t>
            </a:fld>
            <a:endParaRPr lang="en-US" altLang="en-US"/>
          </a:p>
        </p:txBody>
      </p:sp>
    </p:spTree>
    <p:extLst>
      <p:ext uri="{BB962C8B-B14F-4D97-AF65-F5344CB8AC3E}">
        <p14:creationId xmlns:p14="http://schemas.microsoft.com/office/powerpoint/2010/main" val="13834647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 and Opportunities</a:t>
            </a:r>
          </a:p>
        </p:txBody>
      </p:sp>
      <p:sp>
        <p:nvSpPr>
          <p:cNvPr id="26627" name="Content Placeholder 5"/>
          <p:cNvSpPr>
            <a:spLocks noGrp="1"/>
          </p:cNvSpPr>
          <p:nvPr>
            <p:ph idx="1"/>
          </p:nvPr>
        </p:nvSpPr>
        <p:spPr>
          <a:xfrm>
            <a:off x="457200" y="1524000"/>
            <a:ext cx="8229600" cy="4648199"/>
          </a:xfrm>
        </p:spPr>
        <p:txBody>
          <a:bodyPr/>
          <a:lstStyle/>
          <a:p>
            <a:pPr marL="0" indent="0">
              <a:buNone/>
            </a:pPr>
            <a:r>
              <a:rPr lang="en-US" altLang="en-US" dirty="0"/>
              <a:t>What are your plans for ensuring changes and improvements are </a:t>
            </a:r>
            <a:r>
              <a:rPr lang="en-US" altLang="en-US" dirty="0" smtClean="0"/>
              <a:t>sustained?</a:t>
            </a:r>
          </a:p>
          <a:p>
            <a:pPr>
              <a:buFontTx/>
              <a:buChar char="-"/>
            </a:pPr>
            <a:r>
              <a:rPr lang="en-US" altLang="en-US" dirty="0">
                <a:solidFill>
                  <a:schemeClr val="accent3"/>
                </a:solidFill>
              </a:rPr>
              <a:t>Continue to track data on a monthly basis </a:t>
            </a:r>
          </a:p>
          <a:p>
            <a:pPr>
              <a:buFontTx/>
              <a:buChar char="-"/>
            </a:pPr>
            <a:r>
              <a:rPr lang="en-US" altLang="en-US" dirty="0">
                <a:solidFill>
                  <a:schemeClr val="accent3"/>
                </a:solidFill>
              </a:rPr>
              <a:t>Share data at monthly staff meetings</a:t>
            </a:r>
          </a:p>
          <a:p>
            <a:pPr>
              <a:buFontTx/>
              <a:buChar char="-"/>
            </a:pPr>
            <a:r>
              <a:rPr lang="en-US" altLang="en-US" dirty="0">
                <a:solidFill>
                  <a:schemeClr val="accent3"/>
                </a:solidFill>
              </a:rPr>
              <a:t>Review any missed opportunities for screening </a:t>
            </a:r>
          </a:p>
          <a:p>
            <a:pPr>
              <a:buFontTx/>
              <a:buChar char="-"/>
            </a:pPr>
            <a:r>
              <a:rPr lang="en-US" altLang="en-US" dirty="0">
                <a:solidFill>
                  <a:schemeClr val="accent3"/>
                </a:solidFill>
              </a:rPr>
              <a:t>Reinforce the importance of screening for chlamydia on all patients to increase staff and patient buy-in</a:t>
            </a:r>
          </a:p>
        </p:txBody>
      </p:sp>
      <p:sp>
        <p:nvSpPr>
          <p:cNvPr id="26628" name="Slide Number Placeholder 3"/>
          <p:cNvSpPr>
            <a:spLocks noGrp="1"/>
          </p:cNvSpPr>
          <p:nvPr>
            <p:ph type="sldNum" sz="quarter" idx="10"/>
          </p:nvPr>
        </p:nvSpPr>
        <p:spPr/>
        <p:txBody>
          <a:bodyPr/>
          <a:lstStyle>
            <a:lvl1pPr>
              <a:spcBef>
                <a:spcPct val="20000"/>
              </a:spcBef>
              <a:buFont typeface="Arial" panose="020B0604020202020204" pitchFamily="34" charset="0"/>
              <a:buChar char="•"/>
              <a:defRPr sz="3200">
                <a:solidFill>
                  <a:schemeClr val="tx2"/>
                </a:solidFill>
                <a:latin typeface="Calibri Light" panose="020F0302020204030204" pitchFamily="34" charset="0"/>
              </a:defRPr>
            </a:lvl1pPr>
            <a:lvl2pPr marL="742950" indent="-285750">
              <a:spcBef>
                <a:spcPct val="20000"/>
              </a:spcBef>
              <a:buFont typeface="Arial" panose="020B0604020202020204" pitchFamily="34" charset="0"/>
              <a:buChar char="–"/>
              <a:defRPr sz="2800">
                <a:solidFill>
                  <a:srgbClr val="8DC63F"/>
                </a:solidFill>
                <a:latin typeface="Calibri Light" panose="020F0302020204030204" pitchFamily="34" charset="0"/>
              </a:defRPr>
            </a:lvl2pPr>
            <a:lvl3pPr marL="1143000" indent="-228600">
              <a:spcBef>
                <a:spcPct val="20000"/>
              </a:spcBef>
              <a:buFont typeface="Arial" panose="020B0604020202020204" pitchFamily="34" charset="0"/>
              <a:buChar char="•"/>
              <a:defRPr sz="2400">
                <a:solidFill>
                  <a:schemeClr val="tx2"/>
                </a:solidFill>
                <a:latin typeface="Calibri Light" panose="020F0302020204030204" pitchFamily="34" charset="0"/>
              </a:defRPr>
            </a:lvl3pPr>
            <a:lvl4pPr marL="1600200" indent="-228600">
              <a:spcBef>
                <a:spcPct val="20000"/>
              </a:spcBef>
              <a:buFont typeface="Arial" panose="020B0604020202020204" pitchFamily="34" charset="0"/>
              <a:buChar char="–"/>
              <a:defRPr sz="2000">
                <a:solidFill>
                  <a:schemeClr val="accent1"/>
                </a:solidFill>
                <a:latin typeface="Calibri Light" panose="020F0302020204030204" pitchFamily="34" charset="0"/>
              </a:defRPr>
            </a:lvl4pPr>
            <a:lvl5pPr marL="2057400" indent="-228600">
              <a:spcBef>
                <a:spcPct val="20000"/>
              </a:spcBef>
              <a:buFont typeface="Arial" panose="020B0604020202020204" pitchFamily="34" charset="0"/>
              <a:buChar char="»"/>
              <a:defRPr sz="2000">
                <a:solidFill>
                  <a:schemeClr val="tx2"/>
                </a:solidFill>
                <a:latin typeface="Calibri Light" panose="020F03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9pPr>
          </a:lstStyle>
          <a:p>
            <a:fld id="{F4EF295E-9F7D-44E7-8B17-0829024896A9}" type="slidenum">
              <a:rPr lang="en-US" altLang="en-US" smtClean="0"/>
              <a:pPr/>
              <a:t>17</a:t>
            </a:fld>
            <a:endParaRPr lang="en-US" altLang="en-US"/>
          </a:p>
        </p:txBody>
      </p:sp>
    </p:spTree>
    <p:extLst>
      <p:ext uri="{BB962C8B-B14F-4D97-AF65-F5344CB8AC3E}">
        <p14:creationId xmlns:p14="http://schemas.microsoft.com/office/powerpoint/2010/main" val="35938733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ctrTitle"/>
          </p:nvPr>
        </p:nvSpPr>
        <p:spPr>
          <a:xfrm>
            <a:off x="685800" y="914399"/>
            <a:ext cx="7772400" cy="2686051"/>
          </a:xfrm>
        </p:spPr>
        <p:txBody>
          <a:bodyPr>
            <a:normAutofit/>
          </a:bodyPr>
          <a:lstStyle/>
          <a:p>
            <a:r>
              <a:rPr lang="en-US" altLang="en-US" dirty="0" smtClean="0"/>
              <a:t>NYC H+H Coney Island </a:t>
            </a:r>
            <a:br>
              <a:rPr lang="en-US" altLang="en-US" dirty="0" smtClean="0"/>
            </a:br>
            <a:r>
              <a:rPr lang="en-US" altLang="en-US" dirty="0" smtClean="0"/>
              <a:t> </a:t>
            </a:r>
          </a:p>
        </p:txBody>
      </p:sp>
      <p:sp>
        <p:nvSpPr>
          <p:cNvPr id="16387" name="Text Placeholder 2"/>
          <p:cNvSpPr>
            <a:spLocks noGrp="1"/>
          </p:cNvSpPr>
          <p:nvPr>
            <p:ph type="subTitle" idx="1"/>
          </p:nvPr>
        </p:nvSpPr>
        <p:spPr>
          <a:xfrm>
            <a:off x="990600" y="3886200"/>
            <a:ext cx="7315200" cy="1752600"/>
          </a:xfrm>
        </p:spPr>
        <p:txBody>
          <a:bodyPr/>
          <a:lstStyle/>
          <a:p>
            <a:r>
              <a:rPr lang="en-US" altLang="en-US" dirty="0"/>
              <a:t>Chlamydia Screening Performance </a:t>
            </a:r>
            <a:r>
              <a:rPr lang="en-US" altLang="en-US" dirty="0" smtClean="0"/>
              <a:t>Update</a:t>
            </a:r>
          </a:p>
          <a:p>
            <a:r>
              <a:rPr lang="en-US" altLang="en-US" dirty="0" smtClean="0"/>
              <a:t>February </a:t>
            </a:r>
            <a:r>
              <a:rPr lang="en-US" altLang="en-US" dirty="0"/>
              <a:t>20, 2019</a:t>
            </a:r>
            <a:endParaRPr lang="en-US" altLang="en-US" dirty="0" smtClean="0"/>
          </a:p>
        </p:txBody>
      </p:sp>
    </p:spTree>
    <p:extLst>
      <p:ext uri="{BB962C8B-B14F-4D97-AF65-F5344CB8AC3E}">
        <p14:creationId xmlns:p14="http://schemas.microsoft.com/office/powerpoint/2010/main" val="163854951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Screening Rate: % Tested in Current Month, Over Time</a:t>
            </a:r>
            <a:endParaRPr lang="en-US" dirty="0"/>
          </a:p>
        </p:txBody>
      </p:sp>
      <p:graphicFrame>
        <p:nvGraphicFramePr>
          <p:cNvPr id="9" name="Content Placeholder 8" descr="graph showing increase in screening rate"/>
          <p:cNvGraphicFramePr>
            <a:graphicFrameLocks noGrp="1"/>
          </p:cNvGraphicFramePr>
          <p:nvPr>
            <p:ph idx="1"/>
            <p:extLst>
              <p:ext uri="{D42A27DB-BD31-4B8C-83A1-F6EECF244321}">
                <p14:modId xmlns:p14="http://schemas.microsoft.com/office/powerpoint/2010/main" val="3596665409"/>
              </p:ext>
            </p:extLst>
          </p:nvPr>
        </p:nvGraphicFramePr>
        <p:xfrm>
          <a:off x="457200" y="1524000"/>
          <a:ext cx="8229600" cy="4419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417934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altLang="en-US" smtClean="0"/>
              <a:t>Muting Your Line</a:t>
            </a:r>
          </a:p>
        </p:txBody>
      </p:sp>
      <p:sp>
        <p:nvSpPr>
          <p:cNvPr id="3" name="Content Placeholder 2"/>
          <p:cNvSpPr>
            <a:spLocks noGrp="1"/>
          </p:cNvSpPr>
          <p:nvPr>
            <p:ph idx="1"/>
          </p:nvPr>
        </p:nvSpPr>
        <p:spPr>
          <a:xfrm>
            <a:off x="457200" y="1219200"/>
            <a:ext cx="4386263" cy="5137150"/>
          </a:xfrm>
        </p:spPr>
        <p:txBody>
          <a:bodyPr rtlCol="0">
            <a:normAutofit fontScale="85000" lnSpcReduction="20000"/>
          </a:bodyPr>
          <a:lstStyle/>
          <a:p>
            <a:pPr eaLnBrk="1" fontAlgn="auto" hangingPunct="1">
              <a:spcAft>
                <a:spcPts val="0"/>
              </a:spcAft>
              <a:defRPr/>
            </a:pPr>
            <a:r>
              <a:rPr lang="en-US" b="1" dirty="0" smtClean="0">
                <a:solidFill>
                  <a:schemeClr val="accent4"/>
                </a:solidFill>
              </a:rPr>
              <a:t>Click the mute button on your phone </a:t>
            </a:r>
            <a:r>
              <a:rPr lang="en-US" dirty="0" smtClean="0">
                <a:solidFill>
                  <a:schemeClr val="accent4"/>
                </a:solidFill>
              </a:rPr>
              <a:t>OR</a:t>
            </a:r>
          </a:p>
          <a:p>
            <a:pPr eaLnBrk="1" fontAlgn="auto" hangingPunct="1">
              <a:spcAft>
                <a:spcPts val="0"/>
              </a:spcAft>
              <a:defRPr/>
            </a:pPr>
            <a:r>
              <a:rPr lang="en-US" dirty="0" smtClean="0">
                <a:solidFill>
                  <a:schemeClr val="accent4"/>
                </a:solidFill>
              </a:rPr>
              <a:t>Click on the WebEx meeting and hover at the top or bottom of screen until you see a menu</a:t>
            </a:r>
          </a:p>
          <a:p>
            <a:pPr eaLnBrk="1" fontAlgn="auto" hangingPunct="1">
              <a:spcAft>
                <a:spcPts val="0"/>
              </a:spcAft>
              <a:defRPr/>
            </a:pPr>
            <a:r>
              <a:rPr lang="en-US" dirty="0" smtClean="0">
                <a:solidFill>
                  <a:schemeClr val="accent4"/>
                </a:solidFill>
              </a:rPr>
              <a:t>Click the person icon</a:t>
            </a:r>
          </a:p>
          <a:p>
            <a:pPr eaLnBrk="1" fontAlgn="auto" hangingPunct="1">
              <a:spcAft>
                <a:spcPts val="0"/>
              </a:spcAft>
              <a:defRPr/>
            </a:pPr>
            <a:r>
              <a:rPr lang="en-US" dirty="0" smtClean="0">
                <a:solidFill>
                  <a:schemeClr val="accent4"/>
                </a:solidFill>
              </a:rPr>
              <a:t>Hover over your name in the attendee list. </a:t>
            </a:r>
          </a:p>
          <a:p>
            <a:pPr eaLnBrk="1" fontAlgn="auto" hangingPunct="1">
              <a:spcAft>
                <a:spcPts val="0"/>
              </a:spcAft>
              <a:defRPr/>
            </a:pPr>
            <a:r>
              <a:rPr lang="en-US" dirty="0" smtClean="0">
                <a:solidFill>
                  <a:schemeClr val="accent4"/>
                </a:solidFill>
              </a:rPr>
              <a:t>Click the microphone icon. When muted, microphone will appear red. </a:t>
            </a:r>
          </a:p>
          <a:p>
            <a:pPr eaLnBrk="1" fontAlgn="auto" hangingPunct="1">
              <a:spcAft>
                <a:spcPts val="0"/>
              </a:spcAft>
              <a:defRPr/>
            </a:pPr>
            <a:r>
              <a:rPr lang="en-US" dirty="0" smtClean="0">
                <a:solidFill>
                  <a:schemeClr val="accent4"/>
                </a:solidFill>
              </a:rPr>
              <a:t>To unmute, click microphone icon again</a:t>
            </a:r>
          </a:p>
        </p:txBody>
      </p:sp>
      <p:pic>
        <p:nvPicPr>
          <p:cNvPr id="5" name="Picture 4" descr="webex control panel"/>
          <p:cNvPicPr>
            <a:picLocks noChangeAspect="1"/>
          </p:cNvPicPr>
          <p:nvPr/>
        </p:nvPicPr>
        <p:blipFill rotWithShape="1">
          <a:blip r:embed="rId3"/>
          <a:srcRect t="41219"/>
          <a:stretch/>
        </p:blipFill>
        <p:spPr>
          <a:xfrm>
            <a:off x="4843463" y="2100760"/>
            <a:ext cx="4148137" cy="692134"/>
          </a:xfrm>
          <a:prstGeom prst="rect">
            <a:avLst/>
          </a:prstGeom>
        </p:spPr>
      </p:pic>
      <p:sp>
        <p:nvSpPr>
          <p:cNvPr id="13" name="Down Arrow 12" descr="down arrow"/>
          <p:cNvSpPr/>
          <p:nvPr/>
        </p:nvSpPr>
        <p:spPr>
          <a:xfrm>
            <a:off x="4991101" y="1626434"/>
            <a:ext cx="533400" cy="609600"/>
          </a:xfrm>
          <a:prstGeom prst="down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1269" name="Picture 4" descr="webex control panel "/>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872038" y="3733800"/>
            <a:ext cx="3676650"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Down Arrow 7" descr="down arrow"/>
          <p:cNvSpPr/>
          <p:nvPr/>
        </p:nvSpPr>
        <p:spPr>
          <a:xfrm>
            <a:off x="6477000" y="3276600"/>
            <a:ext cx="533400" cy="609600"/>
          </a:xfrm>
          <a:prstGeom prst="down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1271" name="Picture 6" descr="muted icon (crossed out mircophone)"/>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891088" y="4648200"/>
            <a:ext cx="3576637"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Down Arrow 9" descr="arrow pointing to mute icon"/>
          <p:cNvSpPr/>
          <p:nvPr/>
        </p:nvSpPr>
        <p:spPr>
          <a:xfrm rot="6654603">
            <a:off x="8368507" y="5144294"/>
            <a:ext cx="533400" cy="541337"/>
          </a:xfrm>
          <a:prstGeom prst="down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Slide Number Placeholder 1"/>
          <p:cNvSpPr>
            <a:spLocks noGrp="1"/>
          </p:cNvSpPr>
          <p:nvPr>
            <p:ph type="sldNum" sz="quarter" idx="10"/>
          </p:nvPr>
        </p:nvSpPr>
        <p:spPr/>
        <p:txBody>
          <a:bodyPr/>
          <a:lstStyle/>
          <a:p>
            <a:pPr>
              <a:defRPr/>
            </a:pPr>
            <a:fld id="{4B95B94E-F4CC-43A9-ADA2-00CE77818BE3}" type="slidenum">
              <a:rPr lang="en-US" smtClean="0"/>
              <a:pPr>
                <a:defRPr/>
              </a:pPr>
              <a:t>2</a:t>
            </a:fld>
            <a:endParaRPr lang="en-US" dirty="0"/>
          </a:p>
        </p:txBody>
      </p:sp>
    </p:spTree>
    <p:extLst>
      <p:ext uri="{BB962C8B-B14F-4D97-AF65-F5344CB8AC3E}">
        <p14:creationId xmlns:p14="http://schemas.microsoft.com/office/powerpoint/2010/main" val="14421175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Screening Rate: Baseline Average vs. Learning Collaborative Average</a:t>
            </a:r>
            <a:endParaRPr lang="en-US" dirty="0"/>
          </a:p>
        </p:txBody>
      </p:sp>
      <p:graphicFrame>
        <p:nvGraphicFramePr>
          <p:cNvPr id="6" name="Content Placeholder 5" descr="graph showing increase in screening rate from baseline average to learning collaborative average "/>
          <p:cNvGraphicFramePr>
            <a:graphicFrameLocks noGrp="1"/>
          </p:cNvGraphicFramePr>
          <p:nvPr>
            <p:ph idx="1"/>
            <p:extLst>
              <p:ext uri="{D42A27DB-BD31-4B8C-83A1-F6EECF244321}">
                <p14:modId xmlns:p14="http://schemas.microsoft.com/office/powerpoint/2010/main" val="267554358"/>
              </p:ext>
            </p:extLst>
          </p:nvPr>
        </p:nvGraphicFramePr>
        <p:xfrm>
          <a:off x="457200" y="1524000"/>
          <a:ext cx="5486400" cy="4419600"/>
        </p:xfrm>
        <a:graphic>
          <a:graphicData uri="http://schemas.openxmlformats.org/drawingml/2006/chart">
            <c:chart xmlns:c="http://schemas.openxmlformats.org/drawingml/2006/chart" xmlns:r="http://schemas.openxmlformats.org/officeDocument/2006/relationships" r:id="rId3"/>
          </a:graphicData>
        </a:graphic>
      </p:graphicFrame>
      <p:sp>
        <p:nvSpPr>
          <p:cNvPr id="7" name="Up Arrow 6" descr="upward facing arrow"/>
          <p:cNvSpPr/>
          <p:nvPr/>
        </p:nvSpPr>
        <p:spPr>
          <a:xfrm>
            <a:off x="5943600" y="2285999"/>
            <a:ext cx="1295400" cy="2432685"/>
          </a:xfrm>
          <a:prstGeom prst="upArrow">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7010400" y="2902803"/>
            <a:ext cx="2133600" cy="1815882"/>
          </a:xfrm>
          <a:prstGeom prst="rect">
            <a:avLst/>
          </a:prstGeom>
          <a:noFill/>
        </p:spPr>
        <p:txBody>
          <a:bodyPr wrap="square" rtlCol="0">
            <a:spAutoFit/>
          </a:bodyPr>
          <a:lstStyle/>
          <a:p>
            <a:r>
              <a:rPr lang="en-US" sz="8000" dirty="0" smtClean="0">
                <a:solidFill>
                  <a:schemeClr val="accent3"/>
                </a:solidFill>
                <a:latin typeface="Segoe Condensed" panose="020B0606040200020203" pitchFamily="34" charset="0"/>
              </a:rPr>
              <a:t>65%</a:t>
            </a:r>
          </a:p>
          <a:p>
            <a:r>
              <a:rPr lang="en-US" sz="3200" dirty="0" smtClean="0">
                <a:solidFill>
                  <a:schemeClr val="accent3"/>
                </a:solidFill>
                <a:latin typeface="Segoe Condensed" panose="020B0606040200020203" pitchFamily="34" charset="0"/>
              </a:rPr>
              <a:t>Increase </a:t>
            </a:r>
            <a:endParaRPr lang="en-US" sz="3200" dirty="0">
              <a:solidFill>
                <a:schemeClr val="accent3"/>
              </a:solidFill>
              <a:latin typeface="Segoe Condensed" panose="020B0606040200020203" pitchFamily="34" charset="0"/>
            </a:endParaRPr>
          </a:p>
        </p:txBody>
      </p:sp>
    </p:spTree>
    <p:extLst>
      <p:ext uri="{BB962C8B-B14F-4D97-AF65-F5344CB8AC3E}">
        <p14:creationId xmlns:p14="http://schemas.microsoft.com/office/powerpoint/2010/main" val="4751135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Most Impactful Change</a:t>
            </a:r>
            <a:endParaRPr lang="en-US" dirty="0"/>
          </a:p>
        </p:txBody>
      </p:sp>
      <p:sp>
        <p:nvSpPr>
          <p:cNvPr id="22531" name="Content Placeholder 9"/>
          <p:cNvSpPr>
            <a:spLocks noGrp="1"/>
          </p:cNvSpPr>
          <p:nvPr>
            <p:ph idx="1"/>
          </p:nvPr>
        </p:nvSpPr>
        <p:spPr/>
        <p:txBody>
          <a:bodyPr/>
          <a:lstStyle/>
          <a:p>
            <a:r>
              <a:rPr lang="en-US" altLang="en-US" sz="2400" dirty="0" smtClean="0"/>
              <a:t>We are proud to see the outcome of our teams hard work through the data presented in the previous slides. We have seen an overall increase in our screening and testing rate.</a:t>
            </a:r>
          </a:p>
          <a:p>
            <a:pPr marL="0" indent="0">
              <a:buNone/>
            </a:pPr>
            <a:r>
              <a:rPr lang="en-US" altLang="en-US" sz="2400" b="1" dirty="0"/>
              <a:t>W</a:t>
            </a:r>
            <a:r>
              <a:rPr lang="en-US" altLang="en-US" sz="2400" b="1" dirty="0" smtClean="0"/>
              <a:t>hy did you decide to make this change in the first place? </a:t>
            </a:r>
          </a:p>
          <a:p>
            <a:r>
              <a:rPr lang="en-US" altLang="en-US" sz="2400" dirty="0" smtClean="0"/>
              <a:t>Currently NYC Health + Hospitals/ Coney Island Family Planning Program plays an important role in screening individuals for chlamydial infections and providing treatment when needed in a high risk population located in the Southern Brooklyn community. Joining this collaborative will provide strategies which will help achieve our overall goal to continue to reduce the rate of chlamydial infections and increase chlamydial screenings average by at least 50%. </a:t>
            </a:r>
          </a:p>
        </p:txBody>
      </p:sp>
      <p:sp>
        <p:nvSpPr>
          <p:cNvPr id="22532" name="Slide Number Placeholder 3"/>
          <p:cNvSpPr>
            <a:spLocks noGrp="1"/>
          </p:cNvSpPr>
          <p:nvPr>
            <p:ph type="sldNum" sz="quarter" idx="10"/>
          </p:nvPr>
        </p:nvSpPr>
        <p:spPr/>
        <p:txBody>
          <a:bodyPr/>
          <a:lstStyle>
            <a:lvl1pPr>
              <a:spcBef>
                <a:spcPct val="20000"/>
              </a:spcBef>
              <a:buFont typeface="Arial" panose="020B0604020202020204" pitchFamily="34" charset="0"/>
              <a:buChar char="•"/>
              <a:defRPr sz="3200">
                <a:solidFill>
                  <a:schemeClr val="tx2"/>
                </a:solidFill>
                <a:latin typeface="Calibri Light" panose="020F0302020204030204" pitchFamily="34" charset="0"/>
              </a:defRPr>
            </a:lvl1pPr>
            <a:lvl2pPr marL="742950" indent="-285750">
              <a:spcBef>
                <a:spcPct val="20000"/>
              </a:spcBef>
              <a:buFont typeface="Arial" panose="020B0604020202020204" pitchFamily="34" charset="0"/>
              <a:buChar char="–"/>
              <a:defRPr sz="2800">
                <a:solidFill>
                  <a:srgbClr val="8DC63F"/>
                </a:solidFill>
                <a:latin typeface="Calibri Light" panose="020F0302020204030204" pitchFamily="34" charset="0"/>
              </a:defRPr>
            </a:lvl2pPr>
            <a:lvl3pPr marL="1143000" indent="-228600">
              <a:spcBef>
                <a:spcPct val="20000"/>
              </a:spcBef>
              <a:buFont typeface="Arial" panose="020B0604020202020204" pitchFamily="34" charset="0"/>
              <a:buChar char="•"/>
              <a:defRPr sz="2400">
                <a:solidFill>
                  <a:schemeClr val="tx2"/>
                </a:solidFill>
                <a:latin typeface="Calibri Light" panose="020F0302020204030204" pitchFamily="34" charset="0"/>
              </a:defRPr>
            </a:lvl3pPr>
            <a:lvl4pPr marL="1600200" indent="-228600">
              <a:spcBef>
                <a:spcPct val="20000"/>
              </a:spcBef>
              <a:buFont typeface="Arial" panose="020B0604020202020204" pitchFamily="34" charset="0"/>
              <a:buChar char="–"/>
              <a:defRPr sz="2000">
                <a:solidFill>
                  <a:schemeClr val="accent1"/>
                </a:solidFill>
                <a:latin typeface="Calibri Light" panose="020F0302020204030204" pitchFamily="34" charset="0"/>
              </a:defRPr>
            </a:lvl4pPr>
            <a:lvl5pPr marL="2057400" indent="-228600">
              <a:spcBef>
                <a:spcPct val="20000"/>
              </a:spcBef>
              <a:buFont typeface="Arial" panose="020B0604020202020204" pitchFamily="34" charset="0"/>
              <a:buChar char="»"/>
              <a:defRPr sz="2000">
                <a:solidFill>
                  <a:schemeClr val="tx2"/>
                </a:solidFill>
                <a:latin typeface="Calibri Light" panose="020F03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9pPr>
          </a:lstStyle>
          <a:p>
            <a:fld id="{49F8F0D8-A215-4853-9B50-B77DE425B031}" type="slidenum">
              <a:rPr lang="en-US" altLang="en-US" smtClean="0"/>
              <a:pPr/>
              <a:t>21</a:t>
            </a:fld>
            <a:endParaRPr lang="en-US" altLang="en-US" smtClean="0"/>
          </a:p>
        </p:txBody>
      </p:sp>
    </p:spTree>
    <p:extLst>
      <p:ext uri="{BB962C8B-B14F-4D97-AF65-F5344CB8AC3E}">
        <p14:creationId xmlns:p14="http://schemas.microsoft.com/office/powerpoint/2010/main" val="4209679528"/>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mtClean="0"/>
              <a:t/>
            </a:r>
            <a:br>
              <a:rPr lang="en-US" altLang="en-US" smtClean="0"/>
            </a:br>
            <a:r>
              <a:rPr lang="en-US" altLang="en-US" smtClean="0"/>
              <a:t>Describe a brief overview of the process of implementing this change.</a:t>
            </a:r>
            <a:br>
              <a:rPr lang="en-US" altLang="en-US" smtClean="0"/>
            </a:b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altLang="en-US" sz="2800" dirty="0" smtClean="0"/>
              <a:t>Creating a plan.</a:t>
            </a:r>
          </a:p>
          <a:p>
            <a:pPr marL="514350" indent="-514350">
              <a:buFont typeface="+mj-lt"/>
              <a:buAutoNum type="arabicPeriod"/>
            </a:pPr>
            <a:r>
              <a:rPr lang="en-US" altLang="en-US" sz="2800" dirty="0" smtClean="0"/>
              <a:t>Informing administrative leaders of various disciplines of the Chlamydia initiative, our goals and the importance of them being involved.</a:t>
            </a:r>
          </a:p>
          <a:p>
            <a:pPr marL="514350" indent="-514350">
              <a:buFont typeface="+mj-lt"/>
              <a:buAutoNum type="arabicPeriod"/>
            </a:pPr>
            <a:r>
              <a:rPr lang="en-US" altLang="en-US" sz="2800" dirty="0" smtClean="0"/>
              <a:t>Scheduling educational sessions.</a:t>
            </a:r>
          </a:p>
          <a:p>
            <a:pPr marL="514350" indent="-514350">
              <a:buFont typeface="+mj-lt"/>
              <a:buAutoNum type="arabicPeriod"/>
            </a:pPr>
            <a:r>
              <a:rPr lang="en-US" altLang="en-US" sz="2800" dirty="0" smtClean="0"/>
              <a:t>Executing actual instructions with allowance of questions and answer periods for staff clarification.</a:t>
            </a:r>
          </a:p>
          <a:p>
            <a:pPr marL="514350" indent="-514350">
              <a:buFont typeface="+mj-lt"/>
              <a:buAutoNum type="arabicPeriod"/>
            </a:pPr>
            <a:r>
              <a:rPr lang="en-US" altLang="en-US" sz="2800" dirty="0" smtClean="0"/>
              <a:t>Review and analyze data to ensure our goals are on track and make adjustments as needed.</a:t>
            </a:r>
            <a:endParaRPr lang="en-US" sz="2800" dirty="0"/>
          </a:p>
        </p:txBody>
      </p:sp>
      <p:sp>
        <p:nvSpPr>
          <p:cNvPr id="4" name="Slide Number Placeholder 3"/>
          <p:cNvSpPr>
            <a:spLocks noGrp="1"/>
          </p:cNvSpPr>
          <p:nvPr>
            <p:ph type="sldNum" sz="quarter" idx="10"/>
          </p:nvPr>
        </p:nvSpPr>
        <p:spPr/>
        <p:txBody>
          <a:bodyPr/>
          <a:lstStyle/>
          <a:p>
            <a:fld id="{4B95B94E-F4CC-43A9-ADA2-00CE77818BE3}" type="slidenum">
              <a:rPr lang="en-US" smtClean="0"/>
              <a:pPr/>
              <a:t>22</a:t>
            </a:fld>
            <a:endParaRPr lang="en-US" dirty="0"/>
          </a:p>
        </p:txBody>
      </p:sp>
    </p:spTree>
    <p:extLst>
      <p:ext uri="{BB962C8B-B14F-4D97-AF65-F5344CB8AC3E}">
        <p14:creationId xmlns:p14="http://schemas.microsoft.com/office/powerpoint/2010/main" val="34601942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Measurement of Change</a:t>
            </a:r>
            <a:endParaRPr lang="en-US" dirty="0"/>
          </a:p>
        </p:txBody>
      </p:sp>
      <p:sp>
        <p:nvSpPr>
          <p:cNvPr id="24579" name="Content Placeholder 5"/>
          <p:cNvSpPr>
            <a:spLocks noGrp="1"/>
          </p:cNvSpPr>
          <p:nvPr>
            <p:ph idx="1"/>
          </p:nvPr>
        </p:nvSpPr>
        <p:spPr/>
        <p:txBody>
          <a:bodyPr/>
          <a:lstStyle/>
          <a:p>
            <a:r>
              <a:rPr lang="en-US" altLang="en-US" smtClean="0"/>
              <a:t>In order to observe that the increase on chlamydia screenings stemmed from educational changes of staff members we utilized real time data and positive feedback from staff members.</a:t>
            </a:r>
            <a:endParaRPr lang="en-US" altLang="en-US" dirty="0" smtClean="0"/>
          </a:p>
        </p:txBody>
      </p:sp>
      <p:sp>
        <p:nvSpPr>
          <p:cNvPr id="24580" name="Slide Number Placeholder 3"/>
          <p:cNvSpPr>
            <a:spLocks noGrp="1"/>
          </p:cNvSpPr>
          <p:nvPr>
            <p:ph type="sldNum" sz="quarter" idx="10"/>
          </p:nvPr>
        </p:nvSpPr>
        <p:spPr/>
        <p:txBody>
          <a:bodyPr/>
          <a:lstStyle>
            <a:lvl1pPr>
              <a:spcBef>
                <a:spcPct val="20000"/>
              </a:spcBef>
              <a:buFont typeface="Arial" panose="020B0604020202020204" pitchFamily="34" charset="0"/>
              <a:buChar char="•"/>
              <a:defRPr sz="3200">
                <a:solidFill>
                  <a:schemeClr val="tx2"/>
                </a:solidFill>
                <a:latin typeface="Calibri Light" panose="020F0302020204030204" pitchFamily="34" charset="0"/>
              </a:defRPr>
            </a:lvl1pPr>
            <a:lvl2pPr marL="742950" indent="-285750">
              <a:spcBef>
                <a:spcPct val="20000"/>
              </a:spcBef>
              <a:buFont typeface="Arial" panose="020B0604020202020204" pitchFamily="34" charset="0"/>
              <a:buChar char="–"/>
              <a:defRPr sz="2800">
                <a:solidFill>
                  <a:srgbClr val="8DC63F"/>
                </a:solidFill>
                <a:latin typeface="Calibri Light" panose="020F0302020204030204" pitchFamily="34" charset="0"/>
              </a:defRPr>
            </a:lvl2pPr>
            <a:lvl3pPr marL="1143000" indent="-228600">
              <a:spcBef>
                <a:spcPct val="20000"/>
              </a:spcBef>
              <a:buFont typeface="Arial" panose="020B0604020202020204" pitchFamily="34" charset="0"/>
              <a:buChar char="•"/>
              <a:defRPr sz="2400">
                <a:solidFill>
                  <a:schemeClr val="tx2"/>
                </a:solidFill>
                <a:latin typeface="Calibri Light" panose="020F0302020204030204" pitchFamily="34" charset="0"/>
              </a:defRPr>
            </a:lvl3pPr>
            <a:lvl4pPr marL="1600200" indent="-228600">
              <a:spcBef>
                <a:spcPct val="20000"/>
              </a:spcBef>
              <a:buFont typeface="Arial" panose="020B0604020202020204" pitchFamily="34" charset="0"/>
              <a:buChar char="–"/>
              <a:defRPr sz="2000">
                <a:solidFill>
                  <a:schemeClr val="accent1"/>
                </a:solidFill>
                <a:latin typeface="Calibri Light" panose="020F0302020204030204" pitchFamily="34" charset="0"/>
              </a:defRPr>
            </a:lvl4pPr>
            <a:lvl5pPr marL="2057400" indent="-228600">
              <a:spcBef>
                <a:spcPct val="20000"/>
              </a:spcBef>
              <a:buFont typeface="Arial" panose="020B0604020202020204" pitchFamily="34" charset="0"/>
              <a:buChar char="»"/>
              <a:defRPr sz="2000">
                <a:solidFill>
                  <a:schemeClr val="tx2"/>
                </a:solidFill>
                <a:latin typeface="Calibri Light" panose="020F03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9pPr>
          </a:lstStyle>
          <a:p>
            <a:fld id="{54D04630-AB20-4990-AC50-C25371A1CCB7}" type="slidenum">
              <a:rPr lang="en-US" altLang="en-US" smtClean="0"/>
              <a:pPr/>
              <a:t>23</a:t>
            </a:fld>
            <a:endParaRPr lang="en-US" altLang="en-US" smtClean="0"/>
          </a:p>
        </p:txBody>
      </p:sp>
    </p:spTree>
    <p:extLst>
      <p:ext uri="{BB962C8B-B14F-4D97-AF65-F5344CB8AC3E}">
        <p14:creationId xmlns:p14="http://schemas.microsoft.com/office/powerpoint/2010/main" val="35591969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Challenges</a:t>
            </a:r>
            <a:endParaRPr lang="en-US" dirty="0"/>
          </a:p>
        </p:txBody>
      </p:sp>
      <p:sp>
        <p:nvSpPr>
          <p:cNvPr id="22531" name="Content Placeholder 9"/>
          <p:cNvSpPr>
            <a:spLocks noGrp="1"/>
          </p:cNvSpPr>
          <p:nvPr>
            <p:ph idx="1"/>
          </p:nvPr>
        </p:nvSpPr>
        <p:spPr/>
        <p:txBody>
          <a:bodyPr/>
          <a:lstStyle/>
          <a:p>
            <a:r>
              <a:rPr lang="en-US" altLang="en-US" sz="2800" dirty="0" smtClean="0"/>
              <a:t>One of our challenges is implementing the use of self swabs for chlamydia testing. We feel this can improve our screening rates particularly in patients who are not having a speculum exam at the time of their visit. We are currently working on this process which will include;</a:t>
            </a:r>
          </a:p>
          <a:p>
            <a:pPr lvl="1"/>
            <a:r>
              <a:rPr lang="en-US" altLang="en-US" sz="2400" dirty="0" smtClean="0"/>
              <a:t>Administrative approval</a:t>
            </a:r>
          </a:p>
          <a:p>
            <a:pPr lvl="1"/>
            <a:r>
              <a:rPr lang="en-US" altLang="en-US" sz="2400" dirty="0" smtClean="0"/>
              <a:t>Obtaining ordering and purchasing information</a:t>
            </a:r>
          </a:p>
          <a:p>
            <a:pPr lvl="1"/>
            <a:r>
              <a:rPr lang="en-US" altLang="en-US" sz="2400" dirty="0" smtClean="0"/>
              <a:t>Education of staff including all provider levels, nurses, laboratory technicians</a:t>
            </a:r>
          </a:p>
          <a:p>
            <a:pPr lvl="1"/>
            <a:r>
              <a:rPr lang="en-US" altLang="en-US" sz="2400" dirty="0" smtClean="0"/>
              <a:t>Establishing a policy and procedure</a:t>
            </a:r>
          </a:p>
          <a:p>
            <a:endParaRPr lang="en-US" altLang="en-US" sz="2800" dirty="0" smtClean="0"/>
          </a:p>
        </p:txBody>
      </p:sp>
      <p:sp>
        <p:nvSpPr>
          <p:cNvPr id="22532" name="Slide Number Placeholder 3"/>
          <p:cNvSpPr>
            <a:spLocks noGrp="1"/>
          </p:cNvSpPr>
          <p:nvPr>
            <p:ph type="sldNum" sz="quarter" idx="10"/>
          </p:nvPr>
        </p:nvSpPr>
        <p:spPr/>
        <p:txBody>
          <a:bodyPr/>
          <a:lstStyle>
            <a:lvl1pPr>
              <a:spcBef>
                <a:spcPct val="20000"/>
              </a:spcBef>
              <a:buFont typeface="Arial" panose="020B0604020202020204" pitchFamily="34" charset="0"/>
              <a:buChar char="•"/>
              <a:defRPr sz="3200">
                <a:solidFill>
                  <a:schemeClr val="tx2"/>
                </a:solidFill>
                <a:latin typeface="Calibri Light" panose="020F0302020204030204" pitchFamily="34" charset="0"/>
              </a:defRPr>
            </a:lvl1pPr>
            <a:lvl2pPr marL="742950" indent="-285750">
              <a:spcBef>
                <a:spcPct val="20000"/>
              </a:spcBef>
              <a:buFont typeface="Arial" panose="020B0604020202020204" pitchFamily="34" charset="0"/>
              <a:buChar char="–"/>
              <a:defRPr sz="2800">
                <a:solidFill>
                  <a:srgbClr val="8DC63F"/>
                </a:solidFill>
                <a:latin typeface="Calibri Light" panose="020F0302020204030204" pitchFamily="34" charset="0"/>
              </a:defRPr>
            </a:lvl2pPr>
            <a:lvl3pPr marL="1143000" indent="-228600">
              <a:spcBef>
                <a:spcPct val="20000"/>
              </a:spcBef>
              <a:buFont typeface="Arial" panose="020B0604020202020204" pitchFamily="34" charset="0"/>
              <a:buChar char="•"/>
              <a:defRPr sz="2400">
                <a:solidFill>
                  <a:schemeClr val="tx2"/>
                </a:solidFill>
                <a:latin typeface="Calibri Light" panose="020F0302020204030204" pitchFamily="34" charset="0"/>
              </a:defRPr>
            </a:lvl3pPr>
            <a:lvl4pPr marL="1600200" indent="-228600">
              <a:spcBef>
                <a:spcPct val="20000"/>
              </a:spcBef>
              <a:buFont typeface="Arial" panose="020B0604020202020204" pitchFamily="34" charset="0"/>
              <a:buChar char="–"/>
              <a:defRPr sz="2000">
                <a:solidFill>
                  <a:schemeClr val="accent1"/>
                </a:solidFill>
                <a:latin typeface="Calibri Light" panose="020F0302020204030204" pitchFamily="34" charset="0"/>
              </a:defRPr>
            </a:lvl4pPr>
            <a:lvl5pPr marL="2057400" indent="-228600">
              <a:spcBef>
                <a:spcPct val="20000"/>
              </a:spcBef>
              <a:buFont typeface="Arial" panose="020B0604020202020204" pitchFamily="34" charset="0"/>
              <a:buChar char="»"/>
              <a:defRPr sz="2000">
                <a:solidFill>
                  <a:schemeClr val="tx2"/>
                </a:solidFill>
                <a:latin typeface="Calibri Light" panose="020F03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9pPr>
          </a:lstStyle>
          <a:p>
            <a:fld id="{49F8F0D8-A215-4853-9B50-B77DE425B031}" type="slidenum">
              <a:rPr lang="en-US" altLang="en-US" smtClean="0"/>
              <a:pPr/>
              <a:t>24</a:t>
            </a:fld>
            <a:endParaRPr lang="en-US" altLang="en-US" smtClean="0"/>
          </a:p>
        </p:txBody>
      </p:sp>
    </p:spTree>
    <p:extLst>
      <p:ext uri="{BB962C8B-B14F-4D97-AF65-F5344CB8AC3E}">
        <p14:creationId xmlns:p14="http://schemas.microsoft.com/office/powerpoint/2010/main" val="31387956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Next Steps and Opportunities</a:t>
            </a:r>
            <a:endParaRPr lang="en-US" dirty="0"/>
          </a:p>
        </p:txBody>
      </p:sp>
      <p:sp>
        <p:nvSpPr>
          <p:cNvPr id="26627" name="Content Placeholder 5"/>
          <p:cNvSpPr>
            <a:spLocks noGrp="1"/>
          </p:cNvSpPr>
          <p:nvPr>
            <p:ph idx="1"/>
          </p:nvPr>
        </p:nvSpPr>
        <p:spPr/>
        <p:txBody>
          <a:bodyPr/>
          <a:lstStyle/>
          <a:p>
            <a:r>
              <a:rPr lang="en-US" altLang="en-US" dirty="0" smtClean="0"/>
              <a:t>Coney Island intends to re-educate staff at our main sites and off sites on a yearly basis as well as conduct quarterly reviews of data for quality assurance purposes in hopes of sustaining / improving our chlamydia screenings overall.</a:t>
            </a:r>
          </a:p>
        </p:txBody>
      </p:sp>
      <p:sp>
        <p:nvSpPr>
          <p:cNvPr id="26628" name="Slide Number Placeholder 3"/>
          <p:cNvSpPr>
            <a:spLocks noGrp="1"/>
          </p:cNvSpPr>
          <p:nvPr>
            <p:ph type="sldNum" sz="quarter" idx="10"/>
          </p:nvPr>
        </p:nvSpPr>
        <p:spPr/>
        <p:txBody>
          <a:bodyPr/>
          <a:lstStyle>
            <a:lvl1pPr>
              <a:spcBef>
                <a:spcPct val="20000"/>
              </a:spcBef>
              <a:buFont typeface="Arial" panose="020B0604020202020204" pitchFamily="34" charset="0"/>
              <a:buChar char="•"/>
              <a:defRPr sz="3200">
                <a:solidFill>
                  <a:schemeClr val="tx2"/>
                </a:solidFill>
                <a:latin typeface="Calibri Light" panose="020F0302020204030204" pitchFamily="34" charset="0"/>
              </a:defRPr>
            </a:lvl1pPr>
            <a:lvl2pPr marL="742950" indent="-285750">
              <a:spcBef>
                <a:spcPct val="20000"/>
              </a:spcBef>
              <a:buFont typeface="Arial" panose="020B0604020202020204" pitchFamily="34" charset="0"/>
              <a:buChar char="–"/>
              <a:defRPr sz="2800">
                <a:solidFill>
                  <a:srgbClr val="8DC63F"/>
                </a:solidFill>
                <a:latin typeface="Calibri Light" panose="020F0302020204030204" pitchFamily="34" charset="0"/>
              </a:defRPr>
            </a:lvl2pPr>
            <a:lvl3pPr marL="1143000" indent="-228600">
              <a:spcBef>
                <a:spcPct val="20000"/>
              </a:spcBef>
              <a:buFont typeface="Arial" panose="020B0604020202020204" pitchFamily="34" charset="0"/>
              <a:buChar char="•"/>
              <a:defRPr sz="2400">
                <a:solidFill>
                  <a:schemeClr val="tx2"/>
                </a:solidFill>
                <a:latin typeface="Calibri Light" panose="020F0302020204030204" pitchFamily="34" charset="0"/>
              </a:defRPr>
            </a:lvl3pPr>
            <a:lvl4pPr marL="1600200" indent="-228600">
              <a:spcBef>
                <a:spcPct val="20000"/>
              </a:spcBef>
              <a:buFont typeface="Arial" panose="020B0604020202020204" pitchFamily="34" charset="0"/>
              <a:buChar char="–"/>
              <a:defRPr sz="2000">
                <a:solidFill>
                  <a:schemeClr val="accent1"/>
                </a:solidFill>
                <a:latin typeface="Calibri Light" panose="020F0302020204030204" pitchFamily="34" charset="0"/>
              </a:defRPr>
            </a:lvl4pPr>
            <a:lvl5pPr marL="2057400" indent="-228600">
              <a:spcBef>
                <a:spcPct val="20000"/>
              </a:spcBef>
              <a:buFont typeface="Arial" panose="020B0604020202020204" pitchFamily="34" charset="0"/>
              <a:buChar char="»"/>
              <a:defRPr sz="2000">
                <a:solidFill>
                  <a:schemeClr val="tx2"/>
                </a:solidFill>
                <a:latin typeface="Calibri Light" panose="020F03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9pPr>
          </a:lstStyle>
          <a:p>
            <a:fld id="{F4EF295E-9F7D-44E7-8B17-0829024896A9}" type="slidenum">
              <a:rPr lang="en-US" altLang="en-US" smtClean="0"/>
              <a:pPr/>
              <a:t>25</a:t>
            </a:fld>
            <a:endParaRPr lang="en-US" altLang="en-US" smtClean="0"/>
          </a:p>
        </p:txBody>
      </p:sp>
    </p:spTree>
    <p:extLst>
      <p:ext uri="{BB962C8B-B14F-4D97-AF65-F5344CB8AC3E}">
        <p14:creationId xmlns:p14="http://schemas.microsoft.com/office/powerpoint/2010/main" val="23647664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ctrTitle"/>
          </p:nvPr>
        </p:nvSpPr>
        <p:spPr>
          <a:xfrm>
            <a:off x="685800" y="914399"/>
            <a:ext cx="7772400" cy="2686051"/>
          </a:xfrm>
        </p:spPr>
        <p:txBody>
          <a:bodyPr>
            <a:normAutofit/>
          </a:bodyPr>
          <a:lstStyle/>
          <a:p>
            <a:r>
              <a:rPr lang="en-US" altLang="en-US" dirty="0" smtClean="0"/>
              <a:t>NYC H+H Gotham South Queens</a:t>
            </a:r>
            <a:br>
              <a:rPr lang="en-US" altLang="en-US" dirty="0" smtClean="0"/>
            </a:br>
            <a:r>
              <a:rPr lang="en-US" altLang="en-US" dirty="0" smtClean="0"/>
              <a:t> </a:t>
            </a:r>
          </a:p>
        </p:txBody>
      </p:sp>
      <p:sp>
        <p:nvSpPr>
          <p:cNvPr id="16387" name="Text Placeholder 2"/>
          <p:cNvSpPr>
            <a:spLocks noGrp="1"/>
          </p:cNvSpPr>
          <p:nvPr>
            <p:ph type="subTitle" idx="1"/>
          </p:nvPr>
        </p:nvSpPr>
        <p:spPr>
          <a:xfrm>
            <a:off x="990600" y="3886200"/>
            <a:ext cx="7315200" cy="1752600"/>
          </a:xfrm>
        </p:spPr>
        <p:txBody>
          <a:bodyPr/>
          <a:lstStyle/>
          <a:p>
            <a:r>
              <a:rPr lang="en-US" altLang="en-US" dirty="0"/>
              <a:t>Chlamydia Screening Performance </a:t>
            </a:r>
            <a:r>
              <a:rPr lang="en-US" altLang="en-US" dirty="0" smtClean="0"/>
              <a:t>Update</a:t>
            </a:r>
          </a:p>
          <a:p>
            <a:r>
              <a:rPr lang="en-US" altLang="en-US" dirty="0" smtClean="0"/>
              <a:t>February </a:t>
            </a:r>
            <a:r>
              <a:rPr lang="en-US" altLang="en-US" dirty="0"/>
              <a:t>20, 2019</a:t>
            </a:r>
            <a:endParaRPr lang="en-US" altLang="en-US" dirty="0" smtClean="0"/>
          </a:p>
        </p:txBody>
      </p:sp>
    </p:spTree>
    <p:extLst>
      <p:ext uri="{BB962C8B-B14F-4D97-AF65-F5344CB8AC3E}">
        <p14:creationId xmlns:p14="http://schemas.microsoft.com/office/powerpoint/2010/main" val="7179171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Screening Rate: % Tested in Current Month, Over Time</a:t>
            </a:r>
            <a:endParaRPr lang="en-US" dirty="0"/>
          </a:p>
        </p:txBody>
      </p:sp>
      <p:graphicFrame>
        <p:nvGraphicFramePr>
          <p:cNvPr id="9" name="Content Placeholder 8" descr="graph showing increase in screening rate by month"/>
          <p:cNvGraphicFramePr>
            <a:graphicFrameLocks noGrp="1"/>
          </p:cNvGraphicFramePr>
          <p:nvPr>
            <p:ph idx="1"/>
            <p:extLst>
              <p:ext uri="{D42A27DB-BD31-4B8C-83A1-F6EECF244321}">
                <p14:modId xmlns:p14="http://schemas.microsoft.com/office/powerpoint/2010/main" val="2684215797"/>
              </p:ext>
            </p:extLst>
          </p:nvPr>
        </p:nvGraphicFramePr>
        <p:xfrm>
          <a:off x="457200" y="1524000"/>
          <a:ext cx="8229600" cy="4419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140430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Screening Rate: Baseline Average vs. Learning Collaborative Average</a:t>
            </a:r>
            <a:endParaRPr lang="en-US" dirty="0"/>
          </a:p>
        </p:txBody>
      </p:sp>
      <p:graphicFrame>
        <p:nvGraphicFramePr>
          <p:cNvPr id="6" name="Content Placeholder 5" descr="graph showing increase in screening rate from baseline average to learnign collaborative average "/>
          <p:cNvGraphicFramePr>
            <a:graphicFrameLocks noGrp="1"/>
          </p:cNvGraphicFramePr>
          <p:nvPr>
            <p:ph idx="1"/>
            <p:extLst>
              <p:ext uri="{D42A27DB-BD31-4B8C-83A1-F6EECF244321}">
                <p14:modId xmlns:p14="http://schemas.microsoft.com/office/powerpoint/2010/main" val="2509037475"/>
              </p:ext>
            </p:extLst>
          </p:nvPr>
        </p:nvGraphicFramePr>
        <p:xfrm>
          <a:off x="457200" y="1524000"/>
          <a:ext cx="5486400" cy="4419600"/>
        </p:xfrm>
        <a:graphic>
          <a:graphicData uri="http://schemas.openxmlformats.org/drawingml/2006/chart">
            <c:chart xmlns:c="http://schemas.openxmlformats.org/drawingml/2006/chart" xmlns:r="http://schemas.openxmlformats.org/officeDocument/2006/relationships" r:id="rId3"/>
          </a:graphicData>
        </a:graphic>
      </p:graphicFrame>
      <p:sp>
        <p:nvSpPr>
          <p:cNvPr id="7" name="Up Arrow 6" descr="upward facing arrow "/>
          <p:cNvSpPr/>
          <p:nvPr/>
        </p:nvSpPr>
        <p:spPr>
          <a:xfrm>
            <a:off x="5943600" y="2285999"/>
            <a:ext cx="1295400" cy="2432685"/>
          </a:xfrm>
          <a:prstGeom prst="upArrow">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7010400" y="2902803"/>
            <a:ext cx="1828800" cy="1815882"/>
          </a:xfrm>
          <a:prstGeom prst="rect">
            <a:avLst/>
          </a:prstGeom>
          <a:noFill/>
        </p:spPr>
        <p:txBody>
          <a:bodyPr wrap="square" rtlCol="0">
            <a:spAutoFit/>
          </a:bodyPr>
          <a:lstStyle/>
          <a:p>
            <a:r>
              <a:rPr lang="en-US" sz="8000" dirty="0" smtClean="0">
                <a:solidFill>
                  <a:schemeClr val="accent3"/>
                </a:solidFill>
                <a:latin typeface="Segoe Condensed" panose="020B0606040200020203" pitchFamily="34" charset="0"/>
              </a:rPr>
              <a:t>42%</a:t>
            </a:r>
          </a:p>
          <a:p>
            <a:r>
              <a:rPr lang="en-US" sz="3200" dirty="0" smtClean="0">
                <a:solidFill>
                  <a:schemeClr val="accent3"/>
                </a:solidFill>
                <a:latin typeface="Segoe Condensed" panose="020B0606040200020203" pitchFamily="34" charset="0"/>
              </a:rPr>
              <a:t>Increase </a:t>
            </a:r>
            <a:endParaRPr lang="en-US" sz="3200" dirty="0">
              <a:solidFill>
                <a:schemeClr val="accent3"/>
              </a:solidFill>
              <a:latin typeface="Segoe Condensed" panose="020B0606040200020203" pitchFamily="34" charset="0"/>
            </a:endParaRPr>
          </a:p>
        </p:txBody>
      </p:sp>
    </p:spTree>
    <p:extLst>
      <p:ext uri="{BB962C8B-B14F-4D97-AF65-F5344CB8AC3E}">
        <p14:creationId xmlns:p14="http://schemas.microsoft.com/office/powerpoint/2010/main" val="20764945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Most Impactful Change</a:t>
            </a:r>
            <a:endParaRPr lang="en-US" dirty="0"/>
          </a:p>
        </p:txBody>
      </p:sp>
      <p:sp>
        <p:nvSpPr>
          <p:cNvPr id="22531" name="Content Placeholder 9"/>
          <p:cNvSpPr>
            <a:spLocks noGrp="1"/>
          </p:cNvSpPr>
          <p:nvPr>
            <p:ph idx="1"/>
          </p:nvPr>
        </p:nvSpPr>
        <p:spPr>
          <a:xfrm>
            <a:off x="457200" y="1219200"/>
            <a:ext cx="8458200" cy="4953000"/>
          </a:xfrm>
        </p:spPr>
        <p:txBody>
          <a:bodyPr/>
          <a:lstStyle/>
          <a:p>
            <a:pPr algn="just"/>
            <a:r>
              <a:rPr lang="en-US" altLang="en-US" sz="1800" b="1" dirty="0" smtClean="0"/>
              <a:t>Most impactful change:</a:t>
            </a:r>
            <a:r>
              <a:rPr lang="en-US" altLang="en-US" sz="1800" dirty="0" smtClean="0"/>
              <a:t> We’ve had several changes throughout this Chlamydia Screening PIC, mainly in our workflow. Our transition into this workflow was pretty smooth after having our Staff meeting. Everyone now knows what part of the CVR pertains to them, and they make sure they get it filled efficiently, every time., on that Date of Service. Boosting our rate up by 34%. I’m very proud of our Staff for coming together and doing their part in this PIC. </a:t>
            </a:r>
          </a:p>
          <a:p>
            <a:pPr algn="just"/>
            <a:r>
              <a:rPr lang="en-US" altLang="en-US" sz="1800" b="1" dirty="0" smtClean="0"/>
              <a:t>Why did you decided to make this change in the first place? </a:t>
            </a:r>
            <a:r>
              <a:rPr lang="en-US" altLang="en-US" sz="1800" dirty="0" smtClean="0"/>
              <a:t>When I sat down to review our </a:t>
            </a:r>
            <a:r>
              <a:rPr lang="en-US" altLang="en-US" sz="1800" dirty="0" err="1" smtClean="0"/>
              <a:t>Ahlers</a:t>
            </a:r>
            <a:r>
              <a:rPr lang="en-US" altLang="en-US" sz="1800" dirty="0" smtClean="0"/>
              <a:t> Data with one of our Providers, Ms. Thomas, she brought to my attention that she strongly believed there were </a:t>
            </a:r>
            <a:r>
              <a:rPr lang="en-US" sz="1800" dirty="0" smtClean="0"/>
              <a:t>discrepancies </a:t>
            </a:r>
            <a:r>
              <a:rPr lang="en-US" altLang="en-US" sz="1800" dirty="0" smtClean="0"/>
              <a:t>in our Data Collection. We then reviewed some physical CVRs and discovered Data was missing from a couple of them, including Chlamydia Screening. </a:t>
            </a:r>
          </a:p>
          <a:p>
            <a:pPr algn="just"/>
            <a:r>
              <a:rPr lang="en-US" altLang="en-US" sz="1800" b="1" dirty="0" smtClean="0"/>
              <a:t>Process of implementing this change. </a:t>
            </a:r>
            <a:r>
              <a:rPr lang="en-US" altLang="en-US" sz="1800" dirty="0" smtClean="0"/>
              <a:t>We decided to capture Data two different ways. We assigned individual Staff Members a specific section to fill out on each CVR. Making it easier for them to know exactly what they're responsible for. Additionally, I gave Nursing a Notebook in which they manually enter every patient (15yrs – 24yrs) that receives Chlamydia Screening. I then compare them manually, before uploading to </a:t>
            </a:r>
            <a:r>
              <a:rPr lang="en-US" altLang="en-US" sz="1800" dirty="0" err="1" smtClean="0"/>
              <a:t>Ahlers</a:t>
            </a:r>
            <a:r>
              <a:rPr lang="en-US" altLang="en-US" sz="1800" dirty="0" smtClean="0"/>
              <a:t>. Its been tedious, but definitely an eye opener!</a:t>
            </a:r>
          </a:p>
        </p:txBody>
      </p:sp>
      <p:sp>
        <p:nvSpPr>
          <p:cNvPr id="22532" name="Slide Number Placeholder 3"/>
          <p:cNvSpPr>
            <a:spLocks noGrp="1"/>
          </p:cNvSpPr>
          <p:nvPr>
            <p:ph type="sldNum" sz="quarter" idx="10"/>
          </p:nvPr>
        </p:nvSpPr>
        <p:spPr/>
        <p:txBody>
          <a:bodyPr/>
          <a:lstStyle>
            <a:lvl1pPr>
              <a:spcBef>
                <a:spcPct val="20000"/>
              </a:spcBef>
              <a:buFont typeface="Arial" panose="020B0604020202020204" pitchFamily="34" charset="0"/>
              <a:buChar char="•"/>
              <a:defRPr sz="3200">
                <a:solidFill>
                  <a:schemeClr val="tx2"/>
                </a:solidFill>
                <a:latin typeface="Calibri Light" panose="020F0302020204030204" pitchFamily="34" charset="0"/>
              </a:defRPr>
            </a:lvl1pPr>
            <a:lvl2pPr marL="742950" indent="-285750">
              <a:spcBef>
                <a:spcPct val="20000"/>
              </a:spcBef>
              <a:buFont typeface="Arial" panose="020B0604020202020204" pitchFamily="34" charset="0"/>
              <a:buChar char="–"/>
              <a:defRPr sz="2800">
                <a:solidFill>
                  <a:srgbClr val="8DC63F"/>
                </a:solidFill>
                <a:latin typeface="Calibri Light" panose="020F0302020204030204" pitchFamily="34" charset="0"/>
              </a:defRPr>
            </a:lvl2pPr>
            <a:lvl3pPr marL="1143000" indent="-228600">
              <a:spcBef>
                <a:spcPct val="20000"/>
              </a:spcBef>
              <a:buFont typeface="Arial" panose="020B0604020202020204" pitchFamily="34" charset="0"/>
              <a:buChar char="•"/>
              <a:defRPr sz="2400">
                <a:solidFill>
                  <a:schemeClr val="tx2"/>
                </a:solidFill>
                <a:latin typeface="Calibri Light" panose="020F0302020204030204" pitchFamily="34" charset="0"/>
              </a:defRPr>
            </a:lvl3pPr>
            <a:lvl4pPr marL="1600200" indent="-228600">
              <a:spcBef>
                <a:spcPct val="20000"/>
              </a:spcBef>
              <a:buFont typeface="Arial" panose="020B0604020202020204" pitchFamily="34" charset="0"/>
              <a:buChar char="–"/>
              <a:defRPr sz="2000">
                <a:solidFill>
                  <a:schemeClr val="accent1"/>
                </a:solidFill>
                <a:latin typeface="Calibri Light" panose="020F0302020204030204" pitchFamily="34" charset="0"/>
              </a:defRPr>
            </a:lvl4pPr>
            <a:lvl5pPr marL="2057400" indent="-228600">
              <a:spcBef>
                <a:spcPct val="20000"/>
              </a:spcBef>
              <a:buFont typeface="Arial" panose="020B0604020202020204" pitchFamily="34" charset="0"/>
              <a:buChar char="»"/>
              <a:defRPr sz="2000">
                <a:solidFill>
                  <a:schemeClr val="tx2"/>
                </a:solidFill>
                <a:latin typeface="Calibri Light" panose="020F03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9pPr>
          </a:lstStyle>
          <a:p>
            <a:fld id="{49F8F0D8-A215-4853-9B50-B77DE425B031}" type="slidenum">
              <a:rPr lang="en-US" altLang="en-US" smtClean="0"/>
              <a:pPr/>
              <a:t>29</a:t>
            </a:fld>
            <a:endParaRPr lang="en-US" altLang="en-US" smtClean="0"/>
          </a:p>
        </p:txBody>
      </p:sp>
    </p:spTree>
    <p:extLst>
      <p:ext uri="{BB962C8B-B14F-4D97-AF65-F5344CB8AC3E}">
        <p14:creationId xmlns:p14="http://schemas.microsoft.com/office/powerpoint/2010/main" val="41557371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ltLang="en-US" dirty="0" smtClean="0"/>
              <a:t>Tell us in the chat….</a:t>
            </a:r>
          </a:p>
        </p:txBody>
      </p:sp>
      <p:sp>
        <p:nvSpPr>
          <p:cNvPr id="3" name="Content Placeholder 2"/>
          <p:cNvSpPr>
            <a:spLocks noGrp="1"/>
          </p:cNvSpPr>
          <p:nvPr>
            <p:ph idx="1"/>
          </p:nvPr>
        </p:nvSpPr>
        <p:spPr>
          <a:xfrm>
            <a:off x="457200" y="1219200"/>
            <a:ext cx="2855914" cy="4724400"/>
          </a:xfrm>
        </p:spPr>
        <p:txBody>
          <a:bodyPr rtlCol="0" anchor="ctr">
            <a:normAutofit/>
          </a:bodyPr>
          <a:lstStyle/>
          <a:p>
            <a:pPr eaLnBrk="1" fontAlgn="auto" hangingPunct="1">
              <a:spcAft>
                <a:spcPts val="0"/>
              </a:spcAft>
              <a:defRPr/>
            </a:pPr>
            <a:r>
              <a:rPr lang="en-US" sz="3600" dirty="0" smtClean="0">
                <a:solidFill>
                  <a:schemeClr val="accent4"/>
                </a:solidFill>
              </a:rPr>
              <a:t>Your name</a:t>
            </a:r>
          </a:p>
          <a:p>
            <a:pPr eaLnBrk="1" fontAlgn="auto" hangingPunct="1">
              <a:spcAft>
                <a:spcPts val="0"/>
              </a:spcAft>
              <a:defRPr/>
            </a:pPr>
            <a:r>
              <a:rPr lang="en-US" sz="3600" dirty="0" smtClean="0">
                <a:solidFill>
                  <a:schemeClr val="accent4"/>
                </a:solidFill>
              </a:rPr>
              <a:t>Names of the people in the room with you</a:t>
            </a:r>
          </a:p>
          <a:p>
            <a:pPr eaLnBrk="1" fontAlgn="auto" hangingPunct="1">
              <a:spcAft>
                <a:spcPts val="0"/>
              </a:spcAft>
              <a:defRPr/>
            </a:pPr>
            <a:r>
              <a:rPr lang="en-US" sz="3600" dirty="0" smtClean="0">
                <a:solidFill>
                  <a:schemeClr val="accent4"/>
                </a:solidFill>
              </a:rPr>
              <a:t>Your team affiliation</a:t>
            </a:r>
          </a:p>
        </p:txBody>
      </p:sp>
      <p:pic>
        <p:nvPicPr>
          <p:cNvPr id="1026" name="Picture 2" descr="Image result for nys outline"/>
          <p:cNvPicPr>
            <a:picLocks noChangeAspect="1" noChangeArrowheads="1"/>
          </p:cNvPicPr>
          <p:nvPr/>
        </p:nvPicPr>
        <p:blipFill>
          <a:blip r:embed="rId3">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742989" y="1600200"/>
            <a:ext cx="4943811" cy="377047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548063" y="2935288"/>
            <a:ext cx="1409700" cy="646112"/>
          </a:xfrm>
          <a:prstGeom prst="rect">
            <a:avLst/>
          </a:prstGeom>
          <a:noFill/>
        </p:spPr>
        <p:txBody>
          <a:bodyPr>
            <a:spAutoFit/>
          </a:bodyPr>
          <a:lstStyle/>
          <a:p>
            <a:pPr eaLnBrk="1" fontAlgn="auto" hangingPunct="1">
              <a:spcBef>
                <a:spcPts val="0"/>
              </a:spcBef>
              <a:spcAft>
                <a:spcPts val="0"/>
              </a:spcAft>
              <a:defRPr/>
            </a:pPr>
            <a:r>
              <a:rPr lang="en-US" dirty="0">
                <a:solidFill>
                  <a:schemeClr val="tx1">
                    <a:lumMod val="75000"/>
                    <a:lumOff val="25000"/>
                  </a:schemeClr>
                </a:solidFill>
                <a:latin typeface="Segoe Condensed" panose="020B0606040200020203" pitchFamily="34" charset="0"/>
              </a:rPr>
              <a:t>Chautauqua County</a:t>
            </a:r>
          </a:p>
        </p:txBody>
      </p:sp>
      <p:sp>
        <p:nvSpPr>
          <p:cNvPr id="6" name="5-Point Star 5" descr="star indicating chautaugua county"/>
          <p:cNvSpPr/>
          <p:nvPr/>
        </p:nvSpPr>
        <p:spPr>
          <a:xfrm>
            <a:off x="3733800" y="3581400"/>
            <a:ext cx="447675" cy="457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TextBox 7"/>
          <p:cNvSpPr txBox="1"/>
          <p:nvPr/>
        </p:nvSpPr>
        <p:spPr>
          <a:xfrm>
            <a:off x="4957763" y="2478088"/>
            <a:ext cx="1897062" cy="646112"/>
          </a:xfrm>
          <a:prstGeom prst="rect">
            <a:avLst/>
          </a:prstGeom>
          <a:noFill/>
        </p:spPr>
        <p:txBody>
          <a:bodyPr>
            <a:spAutoFit/>
          </a:bodyPr>
          <a:lstStyle/>
          <a:p>
            <a:pPr eaLnBrk="1" fontAlgn="auto" hangingPunct="1">
              <a:spcBef>
                <a:spcPts val="0"/>
              </a:spcBef>
              <a:spcAft>
                <a:spcPts val="0"/>
              </a:spcAft>
              <a:defRPr/>
            </a:pPr>
            <a:r>
              <a:rPr lang="en-US" dirty="0">
                <a:solidFill>
                  <a:schemeClr val="tx1">
                    <a:lumMod val="75000"/>
                    <a:lumOff val="25000"/>
                  </a:schemeClr>
                </a:solidFill>
                <a:latin typeface="Segoe Condensed" panose="020B0606040200020203" pitchFamily="34" charset="0"/>
              </a:rPr>
              <a:t>Finger Lakes Migrant Health Center</a:t>
            </a:r>
          </a:p>
        </p:txBody>
      </p:sp>
      <p:sp>
        <p:nvSpPr>
          <p:cNvPr id="9" name="5-Point Star 8" descr="star indicating finger lakes migrant health center"/>
          <p:cNvSpPr/>
          <p:nvPr/>
        </p:nvSpPr>
        <p:spPr>
          <a:xfrm>
            <a:off x="5143500" y="3124200"/>
            <a:ext cx="447675" cy="457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TextBox 9"/>
          <p:cNvSpPr txBox="1"/>
          <p:nvPr/>
        </p:nvSpPr>
        <p:spPr>
          <a:xfrm>
            <a:off x="7543800" y="4419600"/>
            <a:ext cx="1409700" cy="369888"/>
          </a:xfrm>
          <a:prstGeom prst="rect">
            <a:avLst/>
          </a:prstGeom>
          <a:noFill/>
        </p:spPr>
        <p:txBody>
          <a:bodyPr>
            <a:spAutoFit/>
          </a:bodyPr>
          <a:lstStyle/>
          <a:p>
            <a:pPr eaLnBrk="1" fontAlgn="auto" hangingPunct="1">
              <a:spcBef>
                <a:spcPts val="0"/>
              </a:spcBef>
              <a:spcAft>
                <a:spcPts val="0"/>
              </a:spcAft>
              <a:defRPr/>
            </a:pPr>
            <a:r>
              <a:rPr lang="en-US" dirty="0" err="1">
                <a:solidFill>
                  <a:schemeClr val="tx1">
                    <a:lumMod val="75000"/>
                    <a:lumOff val="25000"/>
                  </a:schemeClr>
                </a:solidFill>
                <a:latin typeface="Segoe Condensed" panose="020B0606040200020203" pitchFamily="34" charset="0"/>
              </a:rPr>
              <a:t>HRHCare</a:t>
            </a:r>
            <a:endParaRPr lang="en-US" dirty="0">
              <a:solidFill>
                <a:schemeClr val="tx1">
                  <a:lumMod val="75000"/>
                  <a:lumOff val="25000"/>
                </a:schemeClr>
              </a:solidFill>
              <a:latin typeface="Segoe Condensed" panose="020B0606040200020203" pitchFamily="34" charset="0"/>
            </a:endParaRPr>
          </a:p>
        </p:txBody>
      </p:sp>
      <p:sp>
        <p:nvSpPr>
          <p:cNvPr id="11" name="5-Point Star 10" descr="star indicating HRH Care"/>
          <p:cNvSpPr/>
          <p:nvPr/>
        </p:nvSpPr>
        <p:spPr>
          <a:xfrm>
            <a:off x="7145338" y="4410075"/>
            <a:ext cx="449262" cy="457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TextBox 11"/>
          <p:cNvSpPr txBox="1"/>
          <p:nvPr/>
        </p:nvSpPr>
        <p:spPr>
          <a:xfrm>
            <a:off x="7581900" y="4724400"/>
            <a:ext cx="1409700" cy="369888"/>
          </a:xfrm>
          <a:prstGeom prst="rect">
            <a:avLst/>
          </a:prstGeom>
          <a:noFill/>
        </p:spPr>
        <p:txBody>
          <a:bodyPr>
            <a:spAutoFit/>
          </a:bodyPr>
          <a:lstStyle/>
          <a:p>
            <a:pPr eaLnBrk="1" fontAlgn="auto" hangingPunct="1">
              <a:spcBef>
                <a:spcPts val="0"/>
              </a:spcBef>
              <a:spcAft>
                <a:spcPts val="0"/>
              </a:spcAft>
              <a:defRPr/>
            </a:pPr>
            <a:r>
              <a:rPr lang="en-US" dirty="0">
                <a:solidFill>
                  <a:schemeClr val="tx1">
                    <a:lumMod val="75000"/>
                    <a:lumOff val="25000"/>
                  </a:schemeClr>
                </a:solidFill>
                <a:latin typeface="Segoe Condensed" panose="020B0606040200020203" pitchFamily="34" charset="0"/>
              </a:rPr>
              <a:t>Jacobi Hospital</a:t>
            </a:r>
          </a:p>
        </p:txBody>
      </p:sp>
      <p:sp>
        <p:nvSpPr>
          <p:cNvPr id="13" name="5-Point Star 12" descr="star indicating Jacobi hospital "/>
          <p:cNvSpPr/>
          <p:nvPr/>
        </p:nvSpPr>
        <p:spPr>
          <a:xfrm>
            <a:off x="7324725" y="4848225"/>
            <a:ext cx="236538" cy="23018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5"/>
          <p:cNvSpPr txBox="1"/>
          <p:nvPr/>
        </p:nvSpPr>
        <p:spPr>
          <a:xfrm>
            <a:off x="7543800" y="4992688"/>
            <a:ext cx="1485900" cy="646112"/>
          </a:xfrm>
          <a:prstGeom prst="rect">
            <a:avLst/>
          </a:prstGeom>
          <a:noFill/>
        </p:spPr>
        <p:txBody>
          <a:bodyPr>
            <a:spAutoFit/>
          </a:bodyPr>
          <a:lstStyle/>
          <a:p>
            <a:pPr eaLnBrk="1" fontAlgn="auto" hangingPunct="1">
              <a:spcBef>
                <a:spcPts val="0"/>
              </a:spcBef>
              <a:spcAft>
                <a:spcPts val="0"/>
              </a:spcAft>
              <a:defRPr/>
            </a:pPr>
            <a:r>
              <a:rPr lang="en-US" dirty="0">
                <a:solidFill>
                  <a:schemeClr val="tx1">
                    <a:lumMod val="75000"/>
                    <a:lumOff val="25000"/>
                  </a:schemeClr>
                </a:solidFill>
                <a:latin typeface="Segoe Condensed" panose="020B0606040200020203" pitchFamily="34" charset="0"/>
              </a:rPr>
              <a:t>Gotham South Queens</a:t>
            </a:r>
          </a:p>
        </p:txBody>
      </p:sp>
      <p:sp>
        <p:nvSpPr>
          <p:cNvPr id="20" name="5-Point Star 19"/>
          <p:cNvSpPr/>
          <p:nvPr/>
        </p:nvSpPr>
        <p:spPr>
          <a:xfrm>
            <a:off x="7378700" y="5035550"/>
            <a:ext cx="234950" cy="23018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dirty="0" smtClean="0"/>
              <a:t>S</a:t>
            </a:r>
            <a:endParaRPr lang="en-US" dirty="0"/>
          </a:p>
        </p:txBody>
      </p:sp>
      <p:sp>
        <p:nvSpPr>
          <p:cNvPr id="17" name="TextBox 16"/>
          <p:cNvSpPr txBox="1"/>
          <p:nvPr/>
        </p:nvSpPr>
        <p:spPr>
          <a:xfrm>
            <a:off x="6705600" y="5586413"/>
            <a:ext cx="2071688" cy="368300"/>
          </a:xfrm>
          <a:prstGeom prst="rect">
            <a:avLst/>
          </a:prstGeom>
          <a:noFill/>
        </p:spPr>
        <p:txBody>
          <a:bodyPr>
            <a:spAutoFit/>
          </a:bodyPr>
          <a:lstStyle/>
          <a:p>
            <a:pPr eaLnBrk="1" fontAlgn="auto" hangingPunct="1">
              <a:spcBef>
                <a:spcPts val="0"/>
              </a:spcBef>
              <a:spcAft>
                <a:spcPts val="0"/>
              </a:spcAft>
              <a:defRPr/>
            </a:pPr>
            <a:r>
              <a:rPr lang="en-US" dirty="0">
                <a:solidFill>
                  <a:schemeClr val="tx1">
                    <a:lumMod val="75000"/>
                    <a:lumOff val="25000"/>
                  </a:schemeClr>
                </a:solidFill>
                <a:latin typeface="Segoe Condensed" panose="020B0606040200020203" pitchFamily="34" charset="0"/>
              </a:rPr>
              <a:t>Coney Island Hospital</a:t>
            </a:r>
          </a:p>
        </p:txBody>
      </p:sp>
      <p:sp>
        <p:nvSpPr>
          <p:cNvPr id="23" name="5-Point Star 22" descr="Star indicating coney island hospital "/>
          <p:cNvSpPr/>
          <p:nvPr/>
        </p:nvSpPr>
        <p:spPr>
          <a:xfrm>
            <a:off x="7283450" y="5187950"/>
            <a:ext cx="234950" cy="23018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4" name="TextBox 23"/>
          <p:cNvSpPr txBox="1"/>
          <p:nvPr/>
        </p:nvSpPr>
        <p:spPr>
          <a:xfrm>
            <a:off x="5889625" y="4838700"/>
            <a:ext cx="1958975" cy="646113"/>
          </a:xfrm>
          <a:prstGeom prst="rect">
            <a:avLst/>
          </a:prstGeom>
          <a:noFill/>
        </p:spPr>
        <p:txBody>
          <a:bodyPr>
            <a:spAutoFit/>
          </a:bodyPr>
          <a:lstStyle/>
          <a:p>
            <a:pPr eaLnBrk="1" fontAlgn="auto" hangingPunct="1">
              <a:spcBef>
                <a:spcPts val="0"/>
              </a:spcBef>
              <a:spcAft>
                <a:spcPts val="0"/>
              </a:spcAft>
              <a:defRPr/>
            </a:pPr>
            <a:r>
              <a:rPr lang="en-US" dirty="0">
                <a:solidFill>
                  <a:schemeClr val="tx1">
                    <a:lumMod val="75000"/>
                    <a:lumOff val="25000"/>
                  </a:schemeClr>
                </a:solidFill>
                <a:latin typeface="Segoe Condensed" panose="020B0606040200020203" pitchFamily="34" charset="0"/>
              </a:rPr>
              <a:t>Public Health Solutions/MIC</a:t>
            </a:r>
          </a:p>
        </p:txBody>
      </p:sp>
      <p:sp>
        <p:nvSpPr>
          <p:cNvPr id="19" name="5-Point Star 18" descr="star indicating Public health solutions/MIC"/>
          <p:cNvSpPr/>
          <p:nvPr/>
        </p:nvSpPr>
        <p:spPr>
          <a:xfrm>
            <a:off x="7154863" y="5029200"/>
            <a:ext cx="236537" cy="23018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2" name="TextBox 21"/>
          <p:cNvSpPr txBox="1"/>
          <p:nvPr/>
        </p:nvSpPr>
        <p:spPr>
          <a:xfrm>
            <a:off x="7332663" y="2873375"/>
            <a:ext cx="1674812" cy="923925"/>
          </a:xfrm>
          <a:prstGeom prst="rect">
            <a:avLst/>
          </a:prstGeom>
          <a:noFill/>
        </p:spPr>
        <p:txBody>
          <a:bodyPr>
            <a:spAutoFit/>
          </a:bodyPr>
          <a:lstStyle/>
          <a:p>
            <a:pPr eaLnBrk="1" fontAlgn="auto" hangingPunct="1">
              <a:spcBef>
                <a:spcPts val="0"/>
              </a:spcBef>
              <a:spcAft>
                <a:spcPts val="0"/>
              </a:spcAft>
              <a:defRPr/>
            </a:pPr>
            <a:r>
              <a:rPr lang="en-US" dirty="0">
                <a:solidFill>
                  <a:schemeClr val="tx1">
                    <a:lumMod val="75000"/>
                    <a:lumOff val="25000"/>
                  </a:schemeClr>
                </a:solidFill>
                <a:latin typeface="Segoe Condensed" panose="020B0606040200020203" pitchFamily="34" charset="0"/>
              </a:rPr>
              <a:t>Planned Parenthood of Mohawk Hudson</a:t>
            </a:r>
          </a:p>
        </p:txBody>
      </p:sp>
      <p:sp>
        <p:nvSpPr>
          <p:cNvPr id="21" name="5-Point Star 20" descr="star indicating planned parenthood mohawk hudson"/>
          <p:cNvSpPr/>
          <p:nvPr/>
        </p:nvSpPr>
        <p:spPr>
          <a:xfrm>
            <a:off x="6854825" y="3067050"/>
            <a:ext cx="447675" cy="457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TextBox 25"/>
          <p:cNvSpPr txBox="1"/>
          <p:nvPr/>
        </p:nvSpPr>
        <p:spPr>
          <a:xfrm>
            <a:off x="5072063" y="4048125"/>
            <a:ext cx="1874837" cy="369888"/>
          </a:xfrm>
          <a:prstGeom prst="rect">
            <a:avLst/>
          </a:prstGeom>
          <a:noFill/>
        </p:spPr>
        <p:txBody>
          <a:bodyPr>
            <a:spAutoFit/>
          </a:bodyPr>
          <a:lstStyle/>
          <a:p>
            <a:pPr eaLnBrk="1" fontAlgn="auto" hangingPunct="1">
              <a:spcBef>
                <a:spcPts val="0"/>
              </a:spcBef>
              <a:spcAft>
                <a:spcPts val="0"/>
              </a:spcAft>
              <a:defRPr/>
            </a:pPr>
            <a:r>
              <a:rPr lang="en-US" dirty="0">
                <a:solidFill>
                  <a:schemeClr val="tx1">
                    <a:lumMod val="75000"/>
                    <a:lumOff val="25000"/>
                  </a:schemeClr>
                </a:solidFill>
                <a:latin typeface="Segoe Condensed" panose="020B0606040200020203" pitchFamily="34" charset="0"/>
              </a:rPr>
              <a:t>Tioga Opportunities</a:t>
            </a:r>
          </a:p>
        </p:txBody>
      </p:sp>
      <p:sp>
        <p:nvSpPr>
          <p:cNvPr id="25" name="5-Point Star 24" descr="star indicating tioga opportunities "/>
          <p:cNvSpPr/>
          <p:nvPr/>
        </p:nvSpPr>
        <p:spPr>
          <a:xfrm>
            <a:off x="5754688" y="3590925"/>
            <a:ext cx="447675" cy="457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Slide Number Placeholder 1"/>
          <p:cNvSpPr>
            <a:spLocks noGrp="1"/>
          </p:cNvSpPr>
          <p:nvPr>
            <p:ph type="sldNum" sz="quarter" idx="10"/>
          </p:nvPr>
        </p:nvSpPr>
        <p:spPr/>
        <p:txBody>
          <a:bodyPr/>
          <a:lstStyle/>
          <a:p>
            <a:pPr>
              <a:defRPr/>
            </a:pPr>
            <a:fld id="{4B95B94E-F4CC-43A9-ADA2-00CE77818BE3}" type="slidenum">
              <a:rPr lang="en-US" smtClean="0"/>
              <a:pPr>
                <a:defRPr/>
              </a:pPr>
              <a:t>3</a:t>
            </a:fld>
            <a:endParaRPr lang="en-US" dirty="0"/>
          </a:p>
        </p:txBody>
      </p:sp>
    </p:spTree>
    <p:extLst>
      <p:ext uri="{BB962C8B-B14F-4D97-AF65-F5344CB8AC3E}">
        <p14:creationId xmlns:p14="http://schemas.microsoft.com/office/powerpoint/2010/main" val="26339076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Measurement of Change</a:t>
            </a:r>
            <a:endParaRPr lang="en-US" dirty="0"/>
          </a:p>
        </p:txBody>
      </p:sp>
      <p:sp>
        <p:nvSpPr>
          <p:cNvPr id="24579" name="Content Placeholder 5"/>
          <p:cNvSpPr>
            <a:spLocks noGrp="1"/>
          </p:cNvSpPr>
          <p:nvPr>
            <p:ph idx="1"/>
          </p:nvPr>
        </p:nvSpPr>
        <p:spPr>
          <a:xfrm>
            <a:off x="228600" y="1176093"/>
            <a:ext cx="8686800" cy="5224707"/>
          </a:xfrm>
        </p:spPr>
        <p:txBody>
          <a:bodyPr/>
          <a:lstStyle/>
          <a:p>
            <a:pPr algn="just"/>
            <a:r>
              <a:rPr lang="en-US" altLang="en-US" sz="1800" b="1" dirty="0" smtClean="0"/>
              <a:t>Describe how you measured that this change had an impact. </a:t>
            </a:r>
            <a:r>
              <a:rPr lang="en-US" altLang="en-US" sz="1800" dirty="0" smtClean="0"/>
              <a:t>Having done this PIC for the past couple of months &amp; using the CVR Data as a measurement tool, what I came to realize is that each time it was completed there was a decrease in discrepancies compared to the previous months, in relation to Data Capturing. </a:t>
            </a:r>
          </a:p>
          <a:p>
            <a:pPr algn="just"/>
            <a:r>
              <a:rPr lang="en-US" altLang="en-US" sz="1800" b="1" dirty="0" smtClean="0"/>
              <a:t>What data do you have that shows the impact of this change? </a:t>
            </a:r>
          </a:p>
          <a:p>
            <a:pPr lvl="1" algn="just"/>
            <a:r>
              <a:rPr lang="en-US" altLang="en-US" sz="1700" u="sng" dirty="0" smtClean="0"/>
              <a:t>Patient feedback:</a:t>
            </a:r>
            <a:r>
              <a:rPr lang="en-US" altLang="en-US" sz="1700" dirty="0" smtClean="0"/>
              <a:t>  I had a patient a couple of weeks ago that (according to her) came in for a concern only, but ended up having a full Annual </a:t>
            </a:r>
            <a:r>
              <a:rPr lang="en-US" altLang="en-US" sz="1700" dirty="0"/>
              <a:t>E</a:t>
            </a:r>
            <a:r>
              <a:rPr lang="en-US" altLang="en-US" sz="1700" dirty="0" smtClean="0"/>
              <a:t>xam. As she left she came back to me and said she was happy she came because she got all her testing done as well. She was grateful that the Provider reminded her she's due for it! This proved to me that the Provider is doing what we agreed would be our Plan of Action in regards to Patients that are due for Screening.</a:t>
            </a:r>
          </a:p>
          <a:p>
            <a:pPr lvl="1" algn="just"/>
            <a:r>
              <a:rPr lang="en-US" altLang="en-US" sz="1700" u="sng" dirty="0" smtClean="0"/>
              <a:t>Staff Feedback</a:t>
            </a:r>
            <a:r>
              <a:rPr lang="en-US" altLang="en-US" sz="1700" dirty="0" smtClean="0"/>
              <a:t>: Our workflow in regards to our Data via CVR collection has been not only a lot smoother, but the margin of error has decreased significantly. I haven’t had to return any CVRs for Review to the Staff this past month and the Staff is happy about that. Makes work a lot easier &amp; efficient. </a:t>
            </a:r>
          </a:p>
          <a:p>
            <a:pPr lvl="1" algn="just"/>
            <a:r>
              <a:rPr lang="en-US" altLang="en-US" sz="1700" u="sng" dirty="0" smtClean="0"/>
              <a:t>Process measures: </a:t>
            </a:r>
            <a:r>
              <a:rPr lang="en-US" altLang="en-US" sz="1700" dirty="0" smtClean="0"/>
              <a:t>Our measuring tool is our </a:t>
            </a:r>
            <a:r>
              <a:rPr lang="en-US" altLang="en-US" sz="1700" dirty="0" err="1" smtClean="0"/>
              <a:t>Ahlers</a:t>
            </a:r>
            <a:r>
              <a:rPr lang="en-US" altLang="en-US" sz="1700" dirty="0" smtClean="0"/>
              <a:t> Data, watching as our numbers increase throughout these months while doing this PIC. </a:t>
            </a:r>
            <a:r>
              <a:rPr lang="en-US" altLang="en-US" sz="1700" dirty="0"/>
              <a:t>A</a:t>
            </a:r>
            <a:r>
              <a:rPr lang="en-US" altLang="en-US" sz="1700" dirty="0" smtClean="0"/>
              <a:t>chieving a 34% increase!</a:t>
            </a:r>
            <a:endParaRPr lang="en-US" altLang="en-US" sz="1700" dirty="0"/>
          </a:p>
        </p:txBody>
      </p:sp>
      <p:sp>
        <p:nvSpPr>
          <p:cNvPr id="24580" name="Slide Number Placeholder 3"/>
          <p:cNvSpPr>
            <a:spLocks noGrp="1"/>
          </p:cNvSpPr>
          <p:nvPr>
            <p:ph type="sldNum" sz="quarter" idx="10"/>
          </p:nvPr>
        </p:nvSpPr>
        <p:spPr/>
        <p:txBody>
          <a:bodyPr/>
          <a:lstStyle>
            <a:lvl1pPr>
              <a:spcBef>
                <a:spcPct val="20000"/>
              </a:spcBef>
              <a:buFont typeface="Arial" panose="020B0604020202020204" pitchFamily="34" charset="0"/>
              <a:buChar char="•"/>
              <a:defRPr sz="3200">
                <a:solidFill>
                  <a:schemeClr val="tx2"/>
                </a:solidFill>
                <a:latin typeface="Calibri Light" panose="020F0302020204030204" pitchFamily="34" charset="0"/>
              </a:defRPr>
            </a:lvl1pPr>
            <a:lvl2pPr marL="742950" indent="-285750">
              <a:spcBef>
                <a:spcPct val="20000"/>
              </a:spcBef>
              <a:buFont typeface="Arial" panose="020B0604020202020204" pitchFamily="34" charset="0"/>
              <a:buChar char="–"/>
              <a:defRPr sz="2800">
                <a:solidFill>
                  <a:srgbClr val="8DC63F"/>
                </a:solidFill>
                <a:latin typeface="Calibri Light" panose="020F0302020204030204" pitchFamily="34" charset="0"/>
              </a:defRPr>
            </a:lvl2pPr>
            <a:lvl3pPr marL="1143000" indent="-228600">
              <a:spcBef>
                <a:spcPct val="20000"/>
              </a:spcBef>
              <a:buFont typeface="Arial" panose="020B0604020202020204" pitchFamily="34" charset="0"/>
              <a:buChar char="•"/>
              <a:defRPr sz="2400">
                <a:solidFill>
                  <a:schemeClr val="tx2"/>
                </a:solidFill>
                <a:latin typeface="Calibri Light" panose="020F0302020204030204" pitchFamily="34" charset="0"/>
              </a:defRPr>
            </a:lvl3pPr>
            <a:lvl4pPr marL="1600200" indent="-228600">
              <a:spcBef>
                <a:spcPct val="20000"/>
              </a:spcBef>
              <a:buFont typeface="Arial" panose="020B0604020202020204" pitchFamily="34" charset="0"/>
              <a:buChar char="–"/>
              <a:defRPr sz="2000">
                <a:solidFill>
                  <a:schemeClr val="accent1"/>
                </a:solidFill>
                <a:latin typeface="Calibri Light" panose="020F0302020204030204" pitchFamily="34" charset="0"/>
              </a:defRPr>
            </a:lvl4pPr>
            <a:lvl5pPr marL="2057400" indent="-228600">
              <a:spcBef>
                <a:spcPct val="20000"/>
              </a:spcBef>
              <a:buFont typeface="Arial" panose="020B0604020202020204" pitchFamily="34" charset="0"/>
              <a:buChar char="»"/>
              <a:defRPr sz="2000">
                <a:solidFill>
                  <a:schemeClr val="tx2"/>
                </a:solidFill>
                <a:latin typeface="Calibri Light" panose="020F03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9pPr>
          </a:lstStyle>
          <a:p>
            <a:fld id="{54D04630-AB20-4990-AC50-C25371A1CCB7}" type="slidenum">
              <a:rPr lang="en-US" altLang="en-US" smtClean="0"/>
              <a:pPr/>
              <a:t>30</a:t>
            </a:fld>
            <a:endParaRPr lang="en-US" altLang="en-US" smtClean="0"/>
          </a:p>
        </p:txBody>
      </p:sp>
    </p:spTree>
    <p:extLst>
      <p:ext uri="{BB962C8B-B14F-4D97-AF65-F5344CB8AC3E}">
        <p14:creationId xmlns:p14="http://schemas.microsoft.com/office/powerpoint/2010/main" val="32045326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Challenges</a:t>
            </a:r>
            <a:endParaRPr lang="en-US" dirty="0"/>
          </a:p>
        </p:txBody>
      </p:sp>
      <p:sp>
        <p:nvSpPr>
          <p:cNvPr id="22531" name="Content Placeholder 9"/>
          <p:cNvSpPr>
            <a:spLocks noGrp="1"/>
          </p:cNvSpPr>
          <p:nvPr>
            <p:ph idx="1"/>
          </p:nvPr>
        </p:nvSpPr>
        <p:spPr>
          <a:xfrm>
            <a:off x="304800" y="1221642"/>
            <a:ext cx="8534400" cy="5105400"/>
          </a:xfrm>
        </p:spPr>
        <p:txBody>
          <a:bodyPr/>
          <a:lstStyle/>
          <a:p>
            <a:pPr algn="just"/>
            <a:r>
              <a:rPr lang="en-US" altLang="en-US" sz="1800" b="1" dirty="0" smtClean="0"/>
              <a:t>What challenges did you encounter while working on increasing chlamydia screening rates at your site? </a:t>
            </a:r>
            <a:r>
              <a:rPr lang="en-US" altLang="en-US" sz="1800" dirty="0" smtClean="0"/>
              <a:t>Our main challenge was honestly the Providers. Not all of them were as Enthusiastic as others. The first 2 months I would say, the Providers “section” on the CVRs were empty and I repeatedly had to come back to them to fill them out (usually [before this PIC] we would have Nursing do it). With that being said, Accountability played a major part in this project. Now, I rarely find myself going back for clarification on CVR Data. </a:t>
            </a:r>
          </a:p>
          <a:p>
            <a:pPr algn="just"/>
            <a:r>
              <a:rPr lang="en-US" altLang="en-US" sz="1800" b="1" dirty="0" smtClean="0"/>
              <a:t>How did you overcome those challenges? </a:t>
            </a:r>
            <a:r>
              <a:rPr lang="en-US" altLang="en-US" sz="1800" dirty="0" smtClean="0"/>
              <a:t>Consistency. I stuck to what we agreed on in our Staff Meeting and held everyone accountable for their CVR Section. Whenever anything was missing, I simply took it back to them to Review. </a:t>
            </a:r>
          </a:p>
          <a:p>
            <a:pPr algn="just"/>
            <a:r>
              <a:rPr lang="en-US" altLang="en-US" sz="1800" b="1" dirty="0" smtClean="0"/>
              <a:t>How are you continuing to work on addressing challenges? </a:t>
            </a:r>
            <a:r>
              <a:rPr lang="en-US" altLang="en-US" sz="1800" dirty="0" smtClean="0"/>
              <a:t>We’ve decided to use part of this PIC as a permanent work flow for us. </a:t>
            </a:r>
            <a:r>
              <a:rPr lang="en-US" altLang="en-US" sz="1800" u="sng" dirty="0" smtClean="0"/>
              <a:t>Everyone being in charge of their own Part</a:t>
            </a:r>
            <a:r>
              <a:rPr lang="en-US" altLang="en-US" sz="1800" dirty="0" smtClean="0"/>
              <a:t> has minimized margin of error significantly. We all work together as a team! If for whatever reason, a Staff member is out and someone is Covering, we make sure we educate them on our Purpose and how we’re doing Data Collection so we don’t miss anything! </a:t>
            </a:r>
          </a:p>
        </p:txBody>
      </p:sp>
      <p:sp>
        <p:nvSpPr>
          <p:cNvPr id="22532" name="Slide Number Placeholder 3"/>
          <p:cNvSpPr>
            <a:spLocks noGrp="1"/>
          </p:cNvSpPr>
          <p:nvPr>
            <p:ph type="sldNum" sz="quarter" idx="10"/>
          </p:nvPr>
        </p:nvSpPr>
        <p:spPr/>
        <p:txBody>
          <a:bodyPr/>
          <a:lstStyle>
            <a:lvl1pPr>
              <a:spcBef>
                <a:spcPct val="20000"/>
              </a:spcBef>
              <a:buFont typeface="Arial" panose="020B0604020202020204" pitchFamily="34" charset="0"/>
              <a:buChar char="•"/>
              <a:defRPr sz="3200">
                <a:solidFill>
                  <a:schemeClr val="tx2"/>
                </a:solidFill>
                <a:latin typeface="Calibri Light" panose="020F0302020204030204" pitchFamily="34" charset="0"/>
              </a:defRPr>
            </a:lvl1pPr>
            <a:lvl2pPr marL="742950" indent="-285750">
              <a:spcBef>
                <a:spcPct val="20000"/>
              </a:spcBef>
              <a:buFont typeface="Arial" panose="020B0604020202020204" pitchFamily="34" charset="0"/>
              <a:buChar char="–"/>
              <a:defRPr sz="2800">
                <a:solidFill>
                  <a:srgbClr val="8DC63F"/>
                </a:solidFill>
                <a:latin typeface="Calibri Light" panose="020F0302020204030204" pitchFamily="34" charset="0"/>
              </a:defRPr>
            </a:lvl2pPr>
            <a:lvl3pPr marL="1143000" indent="-228600">
              <a:spcBef>
                <a:spcPct val="20000"/>
              </a:spcBef>
              <a:buFont typeface="Arial" panose="020B0604020202020204" pitchFamily="34" charset="0"/>
              <a:buChar char="•"/>
              <a:defRPr sz="2400">
                <a:solidFill>
                  <a:schemeClr val="tx2"/>
                </a:solidFill>
                <a:latin typeface="Calibri Light" panose="020F0302020204030204" pitchFamily="34" charset="0"/>
              </a:defRPr>
            </a:lvl3pPr>
            <a:lvl4pPr marL="1600200" indent="-228600">
              <a:spcBef>
                <a:spcPct val="20000"/>
              </a:spcBef>
              <a:buFont typeface="Arial" panose="020B0604020202020204" pitchFamily="34" charset="0"/>
              <a:buChar char="–"/>
              <a:defRPr sz="2000">
                <a:solidFill>
                  <a:schemeClr val="accent1"/>
                </a:solidFill>
                <a:latin typeface="Calibri Light" panose="020F0302020204030204" pitchFamily="34" charset="0"/>
              </a:defRPr>
            </a:lvl4pPr>
            <a:lvl5pPr marL="2057400" indent="-228600">
              <a:spcBef>
                <a:spcPct val="20000"/>
              </a:spcBef>
              <a:buFont typeface="Arial" panose="020B0604020202020204" pitchFamily="34" charset="0"/>
              <a:buChar char="»"/>
              <a:defRPr sz="2000">
                <a:solidFill>
                  <a:schemeClr val="tx2"/>
                </a:solidFill>
                <a:latin typeface="Calibri Light" panose="020F03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9pPr>
          </a:lstStyle>
          <a:p>
            <a:fld id="{49F8F0D8-A215-4853-9B50-B77DE425B031}" type="slidenum">
              <a:rPr lang="en-US" altLang="en-US" smtClean="0"/>
              <a:pPr/>
              <a:t>31</a:t>
            </a:fld>
            <a:endParaRPr lang="en-US" altLang="en-US" smtClean="0"/>
          </a:p>
        </p:txBody>
      </p:sp>
    </p:spTree>
    <p:extLst>
      <p:ext uri="{BB962C8B-B14F-4D97-AF65-F5344CB8AC3E}">
        <p14:creationId xmlns:p14="http://schemas.microsoft.com/office/powerpoint/2010/main" val="13062833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 and Opportunities</a:t>
            </a:r>
            <a:endParaRPr lang="en-US" dirty="0"/>
          </a:p>
        </p:txBody>
      </p:sp>
      <p:sp>
        <p:nvSpPr>
          <p:cNvPr id="26627" name="Content Placeholder 5"/>
          <p:cNvSpPr>
            <a:spLocks noGrp="1"/>
          </p:cNvSpPr>
          <p:nvPr>
            <p:ph idx="1"/>
          </p:nvPr>
        </p:nvSpPr>
        <p:spPr/>
        <p:txBody>
          <a:bodyPr/>
          <a:lstStyle/>
          <a:p>
            <a:pPr algn="just"/>
            <a:r>
              <a:rPr lang="en-US" altLang="en-US" sz="2000" b="1" dirty="0" smtClean="0"/>
              <a:t>What next steps have you identified for continuing the progress made during the course of the collaborative? </a:t>
            </a:r>
            <a:r>
              <a:rPr lang="en-US" altLang="en-US" sz="2000" dirty="0" smtClean="0"/>
              <a:t>One thing we’d like to do, is further train our Providers on “Opt-Out Language”, which was discussed in our Chlamydia Conference. Other than that, we will continue doing the CVR Data collection by assigning each Staff Member to a certain section. </a:t>
            </a:r>
          </a:p>
          <a:p>
            <a:pPr algn="just"/>
            <a:r>
              <a:rPr lang="en-US" altLang="en-US" sz="2000" b="1" dirty="0" smtClean="0"/>
              <a:t>If you have more than one site, how will you bring lessons learned from this collaborative to those other sites?</a:t>
            </a:r>
            <a:r>
              <a:rPr lang="en-US" altLang="en-US" sz="2000" dirty="0" smtClean="0"/>
              <a:t> We don’t, we only have South Queens under Title X. </a:t>
            </a:r>
          </a:p>
          <a:p>
            <a:pPr algn="just"/>
            <a:r>
              <a:rPr lang="en-US" altLang="en-US" sz="2000" b="1" dirty="0" smtClean="0"/>
              <a:t>What are your plans for ensuring changes and improvements are sustained? </a:t>
            </a:r>
            <a:r>
              <a:rPr lang="en-US" altLang="en-US" sz="2000" dirty="0" smtClean="0"/>
              <a:t>I am planning on selecting 5 CVR’s monthly at random, and going over them with our Staff, making sure all Services are being checked off accordingly. </a:t>
            </a:r>
          </a:p>
        </p:txBody>
      </p:sp>
      <p:sp>
        <p:nvSpPr>
          <p:cNvPr id="26628" name="Slide Number Placeholder 3"/>
          <p:cNvSpPr>
            <a:spLocks noGrp="1"/>
          </p:cNvSpPr>
          <p:nvPr>
            <p:ph type="sldNum" sz="quarter" idx="10"/>
          </p:nvPr>
        </p:nvSpPr>
        <p:spPr/>
        <p:txBody>
          <a:bodyPr/>
          <a:lstStyle>
            <a:lvl1pPr>
              <a:spcBef>
                <a:spcPct val="20000"/>
              </a:spcBef>
              <a:buFont typeface="Arial" panose="020B0604020202020204" pitchFamily="34" charset="0"/>
              <a:buChar char="•"/>
              <a:defRPr sz="3200">
                <a:solidFill>
                  <a:schemeClr val="tx2"/>
                </a:solidFill>
                <a:latin typeface="Calibri Light" panose="020F0302020204030204" pitchFamily="34" charset="0"/>
              </a:defRPr>
            </a:lvl1pPr>
            <a:lvl2pPr marL="742950" indent="-285750">
              <a:spcBef>
                <a:spcPct val="20000"/>
              </a:spcBef>
              <a:buFont typeface="Arial" panose="020B0604020202020204" pitchFamily="34" charset="0"/>
              <a:buChar char="–"/>
              <a:defRPr sz="2800">
                <a:solidFill>
                  <a:srgbClr val="8DC63F"/>
                </a:solidFill>
                <a:latin typeface="Calibri Light" panose="020F0302020204030204" pitchFamily="34" charset="0"/>
              </a:defRPr>
            </a:lvl2pPr>
            <a:lvl3pPr marL="1143000" indent="-228600">
              <a:spcBef>
                <a:spcPct val="20000"/>
              </a:spcBef>
              <a:buFont typeface="Arial" panose="020B0604020202020204" pitchFamily="34" charset="0"/>
              <a:buChar char="•"/>
              <a:defRPr sz="2400">
                <a:solidFill>
                  <a:schemeClr val="tx2"/>
                </a:solidFill>
                <a:latin typeface="Calibri Light" panose="020F0302020204030204" pitchFamily="34" charset="0"/>
              </a:defRPr>
            </a:lvl3pPr>
            <a:lvl4pPr marL="1600200" indent="-228600">
              <a:spcBef>
                <a:spcPct val="20000"/>
              </a:spcBef>
              <a:buFont typeface="Arial" panose="020B0604020202020204" pitchFamily="34" charset="0"/>
              <a:buChar char="–"/>
              <a:defRPr sz="2000">
                <a:solidFill>
                  <a:schemeClr val="accent1"/>
                </a:solidFill>
                <a:latin typeface="Calibri Light" panose="020F0302020204030204" pitchFamily="34" charset="0"/>
              </a:defRPr>
            </a:lvl4pPr>
            <a:lvl5pPr marL="2057400" indent="-228600">
              <a:spcBef>
                <a:spcPct val="20000"/>
              </a:spcBef>
              <a:buFont typeface="Arial" panose="020B0604020202020204" pitchFamily="34" charset="0"/>
              <a:buChar char="»"/>
              <a:defRPr sz="2000">
                <a:solidFill>
                  <a:schemeClr val="tx2"/>
                </a:solidFill>
                <a:latin typeface="Calibri Light" panose="020F03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9pPr>
          </a:lstStyle>
          <a:p>
            <a:fld id="{F4EF295E-9F7D-44E7-8B17-0829024896A9}" type="slidenum">
              <a:rPr lang="en-US" altLang="en-US" smtClean="0"/>
              <a:pPr/>
              <a:t>32</a:t>
            </a:fld>
            <a:endParaRPr lang="en-US" altLang="en-US" smtClean="0"/>
          </a:p>
        </p:txBody>
      </p:sp>
    </p:spTree>
    <p:extLst>
      <p:ext uri="{BB962C8B-B14F-4D97-AF65-F5344CB8AC3E}">
        <p14:creationId xmlns:p14="http://schemas.microsoft.com/office/powerpoint/2010/main" val="10484332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ctrTitle"/>
          </p:nvPr>
        </p:nvSpPr>
        <p:spPr>
          <a:xfrm>
            <a:off x="685800" y="914399"/>
            <a:ext cx="7772400" cy="2686051"/>
          </a:xfrm>
        </p:spPr>
        <p:txBody>
          <a:bodyPr>
            <a:normAutofit/>
          </a:bodyPr>
          <a:lstStyle/>
          <a:p>
            <a:r>
              <a:rPr lang="en-US" altLang="en-US" dirty="0"/>
              <a:t>Planned Parenthood Mohawk </a:t>
            </a:r>
            <a:r>
              <a:rPr lang="en-US" altLang="en-US" dirty="0" smtClean="0"/>
              <a:t>Hudson | Johnstown </a:t>
            </a:r>
            <a:endParaRPr lang="en-US" altLang="en-US" dirty="0"/>
          </a:p>
        </p:txBody>
      </p:sp>
      <p:sp>
        <p:nvSpPr>
          <p:cNvPr id="16387" name="Text Placeholder 2"/>
          <p:cNvSpPr>
            <a:spLocks noGrp="1"/>
          </p:cNvSpPr>
          <p:nvPr>
            <p:ph type="subTitle" idx="1"/>
          </p:nvPr>
        </p:nvSpPr>
        <p:spPr>
          <a:xfrm>
            <a:off x="990600" y="3886200"/>
            <a:ext cx="7315200" cy="1752600"/>
          </a:xfrm>
        </p:spPr>
        <p:txBody>
          <a:bodyPr/>
          <a:lstStyle/>
          <a:p>
            <a:r>
              <a:rPr lang="en-US" altLang="en-US" dirty="0"/>
              <a:t>Chlamydia Screening Performance Update</a:t>
            </a:r>
          </a:p>
          <a:p>
            <a:r>
              <a:rPr lang="en-US" altLang="en-US" dirty="0"/>
              <a:t>February 20, 2019</a:t>
            </a:r>
          </a:p>
        </p:txBody>
      </p:sp>
    </p:spTree>
    <p:extLst>
      <p:ext uri="{BB962C8B-B14F-4D97-AF65-F5344CB8AC3E}">
        <p14:creationId xmlns:p14="http://schemas.microsoft.com/office/powerpoint/2010/main" val="20706003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Screening Rate: % Tested in Current Month, Over Time</a:t>
            </a:r>
          </a:p>
        </p:txBody>
      </p:sp>
      <p:graphicFrame>
        <p:nvGraphicFramePr>
          <p:cNvPr id="9" name="Content Placeholder 8" descr="graph showing increasing screening rate by month"/>
          <p:cNvGraphicFramePr>
            <a:graphicFrameLocks noGrp="1"/>
          </p:cNvGraphicFramePr>
          <p:nvPr>
            <p:ph idx="1"/>
            <p:extLst>
              <p:ext uri="{D42A27DB-BD31-4B8C-83A1-F6EECF244321}">
                <p14:modId xmlns:p14="http://schemas.microsoft.com/office/powerpoint/2010/main" val="1847433722"/>
              </p:ext>
            </p:extLst>
          </p:nvPr>
        </p:nvGraphicFramePr>
        <p:xfrm>
          <a:off x="457200" y="1524000"/>
          <a:ext cx="8229600" cy="4419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968927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Screening Rate: Baseline Average vs. Learning Collaborative Average</a:t>
            </a:r>
          </a:p>
        </p:txBody>
      </p:sp>
      <p:graphicFrame>
        <p:nvGraphicFramePr>
          <p:cNvPr id="6" name="Content Placeholder 5" descr="graph showing increase in screening rate from baseline average to learning collaborative average "/>
          <p:cNvGraphicFramePr>
            <a:graphicFrameLocks noGrp="1"/>
          </p:cNvGraphicFramePr>
          <p:nvPr>
            <p:ph idx="1"/>
            <p:extLst>
              <p:ext uri="{D42A27DB-BD31-4B8C-83A1-F6EECF244321}">
                <p14:modId xmlns:p14="http://schemas.microsoft.com/office/powerpoint/2010/main" val="3803865076"/>
              </p:ext>
            </p:extLst>
          </p:nvPr>
        </p:nvGraphicFramePr>
        <p:xfrm>
          <a:off x="457200" y="1524000"/>
          <a:ext cx="5486400" cy="4419600"/>
        </p:xfrm>
        <a:graphic>
          <a:graphicData uri="http://schemas.openxmlformats.org/drawingml/2006/chart">
            <c:chart xmlns:c="http://schemas.openxmlformats.org/drawingml/2006/chart" xmlns:r="http://schemas.openxmlformats.org/officeDocument/2006/relationships" r:id="rId3"/>
          </a:graphicData>
        </a:graphic>
      </p:graphicFrame>
      <p:sp>
        <p:nvSpPr>
          <p:cNvPr id="7" name="Up Arrow 6" descr="upward facing arrow "/>
          <p:cNvSpPr/>
          <p:nvPr/>
        </p:nvSpPr>
        <p:spPr>
          <a:xfrm>
            <a:off x="5943600" y="2285999"/>
            <a:ext cx="1295400" cy="2432685"/>
          </a:xfrm>
          <a:prstGeom prst="upArrow">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7010400" y="2902803"/>
            <a:ext cx="1905000" cy="1815882"/>
          </a:xfrm>
          <a:prstGeom prst="rect">
            <a:avLst/>
          </a:prstGeom>
          <a:noFill/>
        </p:spPr>
        <p:txBody>
          <a:bodyPr wrap="square" rtlCol="0">
            <a:spAutoFit/>
          </a:bodyPr>
          <a:lstStyle/>
          <a:p>
            <a:r>
              <a:rPr lang="en-US" sz="8000" dirty="0" smtClean="0">
                <a:solidFill>
                  <a:schemeClr val="accent3"/>
                </a:solidFill>
                <a:latin typeface="Segoe Condensed" panose="020B0606040200020203" pitchFamily="34" charset="0"/>
              </a:rPr>
              <a:t>29%</a:t>
            </a:r>
            <a:endParaRPr lang="en-US" sz="8000" dirty="0">
              <a:solidFill>
                <a:schemeClr val="accent3"/>
              </a:solidFill>
              <a:latin typeface="Segoe Condensed" panose="020B0606040200020203" pitchFamily="34" charset="0"/>
            </a:endParaRPr>
          </a:p>
          <a:p>
            <a:r>
              <a:rPr lang="en-US" sz="3200" dirty="0">
                <a:solidFill>
                  <a:schemeClr val="accent3"/>
                </a:solidFill>
                <a:latin typeface="Segoe Condensed" panose="020B0606040200020203" pitchFamily="34" charset="0"/>
              </a:rPr>
              <a:t>Increase </a:t>
            </a:r>
          </a:p>
        </p:txBody>
      </p:sp>
    </p:spTree>
    <p:extLst>
      <p:ext uri="{BB962C8B-B14F-4D97-AF65-F5344CB8AC3E}">
        <p14:creationId xmlns:p14="http://schemas.microsoft.com/office/powerpoint/2010/main" val="407633019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Most Impactful Change</a:t>
            </a:r>
            <a:endParaRPr lang="en-US" dirty="0"/>
          </a:p>
        </p:txBody>
      </p:sp>
      <p:sp>
        <p:nvSpPr>
          <p:cNvPr id="22531" name="Content Placeholder 9"/>
          <p:cNvSpPr>
            <a:spLocks noGrp="1"/>
          </p:cNvSpPr>
          <p:nvPr>
            <p:ph idx="1"/>
          </p:nvPr>
        </p:nvSpPr>
        <p:spPr/>
        <p:txBody>
          <a:bodyPr/>
          <a:lstStyle/>
          <a:p>
            <a:endParaRPr lang="en-US" altLang="en-US" dirty="0"/>
          </a:p>
          <a:p>
            <a:endParaRPr lang="en-US" altLang="en-US" dirty="0"/>
          </a:p>
          <a:p>
            <a:endParaRPr lang="en-US" altLang="en-US" dirty="0"/>
          </a:p>
          <a:p>
            <a:r>
              <a:rPr lang="en-US" altLang="en-US" dirty="0"/>
              <a:t>Opt-out and normalizing language.</a:t>
            </a:r>
          </a:p>
          <a:p>
            <a:endParaRPr lang="en-US" altLang="en-US" dirty="0"/>
          </a:p>
          <a:p>
            <a:pPr marL="0" indent="0">
              <a:buNone/>
            </a:pPr>
            <a:endParaRPr lang="en-US" altLang="en-US" dirty="0"/>
          </a:p>
        </p:txBody>
      </p:sp>
      <p:sp>
        <p:nvSpPr>
          <p:cNvPr id="3" name="Speech Bubble: Oval 2">
            <a:extLst>
              <a:ext uri="{FF2B5EF4-FFF2-40B4-BE49-F238E27FC236}">
                <a16:creationId xmlns:a16="http://schemas.microsoft.com/office/drawing/2014/main" id="{AB9202B6-32DA-4333-9241-7F6DF82DDCEA}"/>
              </a:ext>
            </a:extLst>
          </p:cNvPr>
          <p:cNvSpPr/>
          <p:nvPr/>
        </p:nvSpPr>
        <p:spPr>
          <a:xfrm>
            <a:off x="3124200" y="4191000"/>
            <a:ext cx="2590800" cy="1676400"/>
          </a:xfrm>
          <a:prstGeom prst="wedgeEllipseCallout">
            <a:avLst/>
          </a:prstGeom>
          <a:scene3d>
            <a:camera prst="perspectiveHeroicExtremeLeftFacing"/>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Is that OK with you?</a:t>
            </a:r>
          </a:p>
        </p:txBody>
      </p:sp>
      <p:sp>
        <p:nvSpPr>
          <p:cNvPr id="6" name="Speech Bubble: Rectangle with Corners Rounded 5">
            <a:extLst>
              <a:ext uri="{FF2B5EF4-FFF2-40B4-BE49-F238E27FC236}">
                <a16:creationId xmlns:a16="http://schemas.microsoft.com/office/drawing/2014/main" id="{214A86BF-0175-40B3-9B2F-C04402032208}"/>
              </a:ext>
            </a:extLst>
          </p:cNvPr>
          <p:cNvSpPr/>
          <p:nvPr/>
        </p:nvSpPr>
        <p:spPr>
          <a:xfrm>
            <a:off x="990600" y="1403684"/>
            <a:ext cx="2057401" cy="1415716"/>
          </a:xfrm>
          <a:prstGeom prst="wedgeRoundRectCallout">
            <a:avLst/>
          </a:prstGeom>
          <a:ln>
            <a:noFill/>
          </a:ln>
          <a:effectLst>
            <a:outerShdw blurRad="225425" dist="50800" dir="5220000" algn="ctr">
              <a:srgbClr val="000000">
                <a:alpha val="33000"/>
              </a:srgbClr>
            </a:outerShdw>
          </a:effectLst>
          <a:scene3d>
            <a:camera prst="perspectiveHeroicExtremeRightFacing"/>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Is that OK with you?</a:t>
            </a:r>
          </a:p>
        </p:txBody>
      </p:sp>
      <p:sp>
        <p:nvSpPr>
          <p:cNvPr id="7" name="Speech Bubble: Oval 6">
            <a:extLst>
              <a:ext uri="{FF2B5EF4-FFF2-40B4-BE49-F238E27FC236}">
                <a16:creationId xmlns:a16="http://schemas.microsoft.com/office/drawing/2014/main" id="{C744AB52-BD99-4053-BA9C-B8C5D42E48C5}"/>
              </a:ext>
            </a:extLst>
          </p:cNvPr>
          <p:cNvSpPr/>
          <p:nvPr/>
        </p:nvSpPr>
        <p:spPr>
          <a:xfrm>
            <a:off x="6096000" y="1483978"/>
            <a:ext cx="2590800" cy="1676400"/>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Is that OK with you?</a:t>
            </a:r>
          </a:p>
        </p:txBody>
      </p:sp>
      <p:sp>
        <p:nvSpPr>
          <p:cNvPr id="22532" name="Slide Number Placeholder 3"/>
          <p:cNvSpPr>
            <a:spLocks noGrp="1"/>
          </p:cNvSpPr>
          <p:nvPr>
            <p:ph type="sldNum" sz="quarter" idx="10"/>
          </p:nvPr>
        </p:nvSpPr>
        <p:spPr/>
        <p:txBody>
          <a:bodyPr/>
          <a:lstStyle>
            <a:lvl1pPr>
              <a:spcBef>
                <a:spcPct val="20000"/>
              </a:spcBef>
              <a:buFont typeface="Arial" panose="020B0604020202020204" pitchFamily="34" charset="0"/>
              <a:buChar char="•"/>
              <a:defRPr sz="3200">
                <a:solidFill>
                  <a:schemeClr val="tx2"/>
                </a:solidFill>
                <a:latin typeface="Calibri Light" panose="020F0302020204030204" pitchFamily="34" charset="0"/>
              </a:defRPr>
            </a:lvl1pPr>
            <a:lvl2pPr marL="742950" indent="-285750">
              <a:spcBef>
                <a:spcPct val="20000"/>
              </a:spcBef>
              <a:buFont typeface="Arial" panose="020B0604020202020204" pitchFamily="34" charset="0"/>
              <a:buChar char="–"/>
              <a:defRPr sz="2800">
                <a:solidFill>
                  <a:srgbClr val="8DC63F"/>
                </a:solidFill>
                <a:latin typeface="Calibri Light" panose="020F0302020204030204" pitchFamily="34" charset="0"/>
              </a:defRPr>
            </a:lvl2pPr>
            <a:lvl3pPr marL="1143000" indent="-228600">
              <a:spcBef>
                <a:spcPct val="20000"/>
              </a:spcBef>
              <a:buFont typeface="Arial" panose="020B0604020202020204" pitchFamily="34" charset="0"/>
              <a:buChar char="•"/>
              <a:defRPr sz="2400">
                <a:solidFill>
                  <a:schemeClr val="tx2"/>
                </a:solidFill>
                <a:latin typeface="Calibri Light" panose="020F0302020204030204" pitchFamily="34" charset="0"/>
              </a:defRPr>
            </a:lvl3pPr>
            <a:lvl4pPr marL="1600200" indent="-228600">
              <a:spcBef>
                <a:spcPct val="20000"/>
              </a:spcBef>
              <a:buFont typeface="Arial" panose="020B0604020202020204" pitchFamily="34" charset="0"/>
              <a:buChar char="–"/>
              <a:defRPr sz="2000">
                <a:solidFill>
                  <a:schemeClr val="accent1"/>
                </a:solidFill>
                <a:latin typeface="Calibri Light" panose="020F0302020204030204" pitchFamily="34" charset="0"/>
              </a:defRPr>
            </a:lvl4pPr>
            <a:lvl5pPr marL="2057400" indent="-228600">
              <a:spcBef>
                <a:spcPct val="20000"/>
              </a:spcBef>
              <a:buFont typeface="Arial" panose="020B0604020202020204" pitchFamily="34" charset="0"/>
              <a:buChar char="»"/>
              <a:defRPr sz="2000">
                <a:solidFill>
                  <a:schemeClr val="tx2"/>
                </a:solidFill>
                <a:latin typeface="Calibri Light" panose="020F03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9pPr>
          </a:lstStyle>
          <a:p>
            <a:fld id="{49F8F0D8-A215-4853-9B50-B77DE425B031}" type="slidenum">
              <a:rPr lang="en-US" altLang="en-US" smtClean="0"/>
              <a:pPr/>
              <a:t>36</a:t>
            </a:fld>
            <a:endParaRPr lang="en-US" altLang="en-US"/>
          </a:p>
        </p:txBody>
      </p:sp>
    </p:spTree>
    <p:extLst>
      <p:ext uri="{BB962C8B-B14F-4D97-AF65-F5344CB8AC3E}">
        <p14:creationId xmlns:p14="http://schemas.microsoft.com/office/powerpoint/2010/main" val="399154638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Measurement of Change</a:t>
            </a:r>
            <a:endParaRPr lang="en-US" dirty="0"/>
          </a:p>
        </p:txBody>
      </p:sp>
      <p:sp>
        <p:nvSpPr>
          <p:cNvPr id="24579" name="Content Placeholder 5"/>
          <p:cNvSpPr>
            <a:spLocks noGrp="1"/>
          </p:cNvSpPr>
          <p:nvPr>
            <p:ph idx="1"/>
          </p:nvPr>
        </p:nvSpPr>
        <p:spPr/>
        <p:txBody>
          <a:bodyPr/>
          <a:lstStyle/>
          <a:p>
            <a:r>
              <a:rPr lang="en-US" altLang="en-US" dirty="0"/>
              <a:t>Implemented one best practice at a time.</a:t>
            </a:r>
          </a:p>
          <a:p>
            <a:endParaRPr lang="en-US" altLang="en-US" dirty="0"/>
          </a:p>
          <a:p>
            <a:r>
              <a:rPr lang="en-US" altLang="en-US" dirty="0"/>
              <a:t>Data shows the largest jump in testing rates after we implemented this language.</a:t>
            </a:r>
          </a:p>
          <a:p>
            <a:pPr marL="0" indent="0">
              <a:buNone/>
            </a:pPr>
            <a:endParaRPr lang="en-US" altLang="en-US" dirty="0"/>
          </a:p>
          <a:p>
            <a:r>
              <a:rPr lang="en-US" altLang="en-US" dirty="0"/>
              <a:t>65.2%             70%</a:t>
            </a:r>
          </a:p>
          <a:p>
            <a:endParaRPr lang="en-US" altLang="en-US" dirty="0"/>
          </a:p>
          <a:p>
            <a:r>
              <a:rPr lang="en-US" altLang="en-US" dirty="0"/>
              <a:t>Data remained steady </a:t>
            </a:r>
          </a:p>
          <a:p>
            <a:pPr marL="0" indent="0">
              <a:buNone/>
            </a:pPr>
            <a:endParaRPr lang="en-US" altLang="en-US" dirty="0"/>
          </a:p>
          <a:p>
            <a:pPr marL="0" indent="0">
              <a:buNone/>
            </a:pPr>
            <a:endParaRPr lang="en-US" altLang="en-US" dirty="0"/>
          </a:p>
        </p:txBody>
      </p:sp>
      <p:sp>
        <p:nvSpPr>
          <p:cNvPr id="4" name="Arrow: Right 3" descr="arrow facing right ">
            <a:extLst>
              <a:ext uri="{FF2B5EF4-FFF2-40B4-BE49-F238E27FC236}">
                <a16:creationId xmlns:a16="http://schemas.microsoft.com/office/drawing/2014/main" id="{C696854E-0542-4A19-BD0D-914358179C91}"/>
              </a:ext>
            </a:extLst>
          </p:cNvPr>
          <p:cNvSpPr/>
          <p:nvPr/>
        </p:nvSpPr>
        <p:spPr>
          <a:xfrm>
            <a:off x="2057400" y="4191000"/>
            <a:ext cx="978408" cy="484632"/>
          </a:xfrm>
          <a:prstGeom prst="rightArrow">
            <a:avLst/>
          </a:prstGeom>
          <a:solidFill>
            <a:schemeClr val="accent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4580" name="Slide Number Placeholder 3"/>
          <p:cNvSpPr>
            <a:spLocks noGrp="1"/>
          </p:cNvSpPr>
          <p:nvPr>
            <p:ph type="sldNum" sz="quarter" idx="10"/>
          </p:nvPr>
        </p:nvSpPr>
        <p:spPr/>
        <p:txBody>
          <a:bodyPr/>
          <a:lstStyle>
            <a:lvl1pPr>
              <a:spcBef>
                <a:spcPct val="20000"/>
              </a:spcBef>
              <a:buFont typeface="Arial" panose="020B0604020202020204" pitchFamily="34" charset="0"/>
              <a:buChar char="•"/>
              <a:defRPr sz="3200">
                <a:solidFill>
                  <a:schemeClr val="tx2"/>
                </a:solidFill>
                <a:latin typeface="Calibri Light" panose="020F0302020204030204" pitchFamily="34" charset="0"/>
              </a:defRPr>
            </a:lvl1pPr>
            <a:lvl2pPr marL="742950" indent="-285750">
              <a:spcBef>
                <a:spcPct val="20000"/>
              </a:spcBef>
              <a:buFont typeface="Arial" panose="020B0604020202020204" pitchFamily="34" charset="0"/>
              <a:buChar char="–"/>
              <a:defRPr sz="2800">
                <a:solidFill>
                  <a:srgbClr val="8DC63F"/>
                </a:solidFill>
                <a:latin typeface="Calibri Light" panose="020F0302020204030204" pitchFamily="34" charset="0"/>
              </a:defRPr>
            </a:lvl2pPr>
            <a:lvl3pPr marL="1143000" indent="-228600">
              <a:spcBef>
                <a:spcPct val="20000"/>
              </a:spcBef>
              <a:buFont typeface="Arial" panose="020B0604020202020204" pitchFamily="34" charset="0"/>
              <a:buChar char="•"/>
              <a:defRPr sz="2400">
                <a:solidFill>
                  <a:schemeClr val="tx2"/>
                </a:solidFill>
                <a:latin typeface="Calibri Light" panose="020F0302020204030204" pitchFamily="34" charset="0"/>
              </a:defRPr>
            </a:lvl3pPr>
            <a:lvl4pPr marL="1600200" indent="-228600">
              <a:spcBef>
                <a:spcPct val="20000"/>
              </a:spcBef>
              <a:buFont typeface="Arial" panose="020B0604020202020204" pitchFamily="34" charset="0"/>
              <a:buChar char="–"/>
              <a:defRPr sz="2000">
                <a:solidFill>
                  <a:schemeClr val="accent1"/>
                </a:solidFill>
                <a:latin typeface="Calibri Light" panose="020F0302020204030204" pitchFamily="34" charset="0"/>
              </a:defRPr>
            </a:lvl4pPr>
            <a:lvl5pPr marL="2057400" indent="-228600">
              <a:spcBef>
                <a:spcPct val="20000"/>
              </a:spcBef>
              <a:buFont typeface="Arial" panose="020B0604020202020204" pitchFamily="34" charset="0"/>
              <a:buChar char="»"/>
              <a:defRPr sz="2000">
                <a:solidFill>
                  <a:schemeClr val="tx2"/>
                </a:solidFill>
                <a:latin typeface="Calibri Light" panose="020F03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9pPr>
          </a:lstStyle>
          <a:p>
            <a:fld id="{54D04630-AB20-4990-AC50-C25371A1CCB7}" type="slidenum">
              <a:rPr lang="en-US" altLang="en-US" smtClean="0"/>
              <a:pPr/>
              <a:t>37</a:t>
            </a:fld>
            <a:endParaRPr lang="en-US" altLang="en-US"/>
          </a:p>
        </p:txBody>
      </p:sp>
    </p:spTree>
    <p:extLst>
      <p:ext uri="{BB962C8B-B14F-4D97-AF65-F5344CB8AC3E}">
        <p14:creationId xmlns:p14="http://schemas.microsoft.com/office/powerpoint/2010/main" val="175517316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Challenges</a:t>
            </a:r>
            <a:endParaRPr lang="en-US" dirty="0"/>
          </a:p>
        </p:txBody>
      </p:sp>
      <p:sp>
        <p:nvSpPr>
          <p:cNvPr id="22531" name="Content Placeholder 9"/>
          <p:cNvSpPr>
            <a:spLocks noGrp="1"/>
          </p:cNvSpPr>
          <p:nvPr>
            <p:ph idx="1"/>
          </p:nvPr>
        </p:nvSpPr>
        <p:spPr/>
        <p:txBody>
          <a:bodyPr/>
          <a:lstStyle/>
          <a:p>
            <a:r>
              <a:rPr lang="en-US" altLang="en-US" dirty="0"/>
              <a:t>Patient perception of who is at risk for STI’s</a:t>
            </a:r>
          </a:p>
          <a:p>
            <a:pPr lvl="1"/>
            <a:r>
              <a:rPr lang="en-US" altLang="en-US" dirty="0"/>
              <a:t>Education &amp; normalizing language</a:t>
            </a:r>
          </a:p>
          <a:p>
            <a:pPr marL="0" indent="0">
              <a:buNone/>
            </a:pPr>
            <a:endParaRPr lang="en-US" altLang="en-US" dirty="0"/>
          </a:p>
          <a:p>
            <a:r>
              <a:rPr lang="en-US" altLang="en-US" dirty="0"/>
              <a:t>Billing, insurance companies declining to cover testing even with high risk patients. </a:t>
            </a:r>
          </a:p>
          <a:p>
            <a:pPr lvl="1"/>
            <a:r>
              <a:rPr lang="en-US" altLang="en-US" dirty="0"/>
              <a:t>Team provider will be speaking at APC meeting </a:t>
            </a:r>
          </a:p>
          <a:p>
            <a:pPr marL="0" indent="0">
              <a:buNone/>
            </a:pPr>
            <a:endParaRPr lang="en-US" altLang="en-US" dirty="0"/>
          </a:p>
        </p:txBody>
      </p:sp>
      <p:sp>
        <p:nvSpPr>
          <p:cNvPr id="22532" name="Slide Number Placeholder 3"/>
          <p:cNvSpPr>
            <a:spLocks noGrp="1"/>
          </p:cNvSpPr>
          <p:nvPr>
            <p:ph type="sldNum" sz="quarter" idx="10"/>
          </p:nvPr>
        </p:nvSpPr>
        <p:spPr/>
        <p:txBody>
          <a:bodyPr/>
          <a:lstStyle>
            <a:lvl1pPr>
              <a:spcBef>
                <a:spcPct val="20000"/>
              </a:spcBef>
              <a:buFont typeface="Arial" panose="020B0604020202020204" pitchFamily="34" charset="0"/>
              <a:buChar char="•"/>
              <a:defRPr sz="3200">
                <a:solidFill>
                  <a:schemeClr val="tx2"/>
                </a:solidFill>
                <a:latin typeface="Calibri Light" panose="020F0302020204030204" pitchFamily="34" charset="0"/>
              </a:defRPr>
            </a:lvl1pPr>
            <a:lvl2pPr marL="742950" indent="-285750">
              <a:spcBef>
                <a:spcPct val="20000"/>
              </a:spcBef>
              <a:buFont typeface="Arial" panose="020B0604020202020204" pitchFamily="34" charset="0"/>
              <a:buChar char="–"/>
              <a:defRPr sz="2800">
                <a:solidFill>
                  <a:srgbClr val="8DC63F"/>
                </a:solidFill>
                <a:latin typeface="Calibri Light" panose="020F0302020204030204" pitchFamily="34" charset="0"/>
              </a:defRPr>
            </a:lvl2pPr>
            <a:lvl3pPr marL="1143000" indent="-228600">
              <a:spcBef>
                <a:spcPct val="20000"/>
              </a:spcBef>
              <a:buFont typeface="Arial" panose="020B0604020202020204" pitchFamily="34" charset="0"/>
              <a:buChar char="•"/>
              <a:defRPr sz="2400">
                <a:solidFill>
                  <a:schemeClr val="tx2"/>
                </a:solidFill>
                <a:latin typeface="Calibri Light" panose="020F0302020204030204" pitchFamily="34" charset="0"/>
              </a:defRPr>
            </a:lvl3pPr>
            <a:lvl4pPr marL="1600200" indent="-228600">
              <a:spcBef>
                <a:spcPct val="20000"/>
              </a:spcBef>
              <a:buFont typeface="Arial" panose="020B0604020202020204" pitchFamily="34" charset="0"/>
              <a:buChar char="–"/>
              <a:defRPr sz="2000">
                <a:solidFill>
                  <a:schemeClr val="accent1"/>
                </a:solidFill>
                <a:latin typeface="Calibri Light" panose="020F0302020204030204" pitchFamily="34" charset="0"/>
              </a:defRPr>
            </a:lvl4pPr>
            <a:lvl5pPr marL="2057400" indent="-228600">
              <a:spcBef>
                <a:spcPct val="20000"/>
              </a:spcBef>
              <a:buFont typeface="Arial" panose="020B0604020202020204" pitchFamily="34" charset="0"/>
              <a:buChar char="»"/>
              <a:defRPr sz="2000">
                <a:solidFill>
                  <a:schemeClr val="tx2"/>
                </a:solidFill>
                <a:latin typeface="Calibri Light" panose="020F03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9pPr>
          </a:lstStyle>
          <a:p>
            <a:fld id="{49F8F0D8-A215-4853-9B50-B77DE425B031}" type="slidenum">
              <a:rPr lang="en-US" altLang="en-US" smtClean="0"/>
              <a:pPr/>
              <a:t>38</a:t>
            </a:fld>
            <a:endParaRPr lang="en-US" altLang="en-US"/>
          </a:p>
        </p:txBody>
      </p:sp>
    </p:spTree>
    <p:extLst>
      <p:ext uri="{BB962C8B-B14F-4D97-AF65-F5344CB8AC3E}">
        <p14:creationId xmlns:p14="http://schemas.microsoft.com/office/powerpoint/2010/main" val="34363274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 and Opportunities</a:t>
            </a:r>
          </a:p>
        </p:txBody>
      </p:sp>
      <p:sp>
        <p:nvSpPr>
          <p:cNvPr id="26627" name="Content Placeholder 5"/>
          <p:cNvSpPr>
            <a:spLocks noGrp="1"/>
          </p:cNvSpPr>
          <p:nvPr>
            <p:ph idx="1"/>
          </p:nvPr>
        </p:nvSpPr>
        <p:spPr/>
        <p:txBody>
          <a:bodyPr/>
          <a:lstStyle/>
          <a:p>
            <a:r>
              <a:rPr lang="en-US" altLang="en-US" dirty="0"/>
              <a:t>2019 affiliate PIQM Plan</a:t>
            </a:r>
          </a:p>
          <a:p>
            <a:pPr marL="0" indent="0">
              <a:buNone/>
            </a:pPr>
            <a:endParaRPr lang="en-US" altLang="en-US" dirty="0"/>
          </a:p>
          <a:p>
            <a:pPr marL="0" indent="0">
              <a:buNone/>
            </a:pPr>
            <a:endParaRPr lang="en-US" altLang="en-US" dirty="0"/>
          </a:p>
        </p:txBody>
      </p:sp>
      <p:sp>
        <p:nvSpPr>
          <p:cNvPr id="6" name="TextBox 5">
            <a:extLst>
              <a:ext uri="{FF2B5EF4-FFF2-40B4-BE49-F238E27FC236}">
                <a16:creationId xmlns:a16="http://schemas.microsoft.com/office/drawing/2014/main" id="{FC789CBC-6430-49A1-B2D7-30ACC1094DAF}"/>
              </a:ext>
            </a:extLst>
          </p:cNvPr>
          <p:cNvSpPr txBox="1"/>
          <p:nvPr/>
        </p:nvSpPr>
        <p:spPr>
          <a:xfrm>
            <a:off x="1600200" y="2362200"/>
            <a:ext cx="5943600" cy="3139321"/>
          </a:xfrm>
          <a:prstGeom prst="rect">
            <a:avLst/>
          </a:prstGeom>
          <a:noFill/>
          <a:ln>
            <a:solidFill>
              <a:schemeClr val="accent1"/>
            </a:solidFill>
          </a:ln>
        </p:spPr>
        <p:txBody>
          <a:bodyPr wrap="square" rtlCol="0">
            <a:spAutoFit/>
          </a:bodyPr>
          <a:lstStyle/>
          <a:p>
            <a:pPr marL="0" lvl="0" indent="0">
              <a:buNone/>
            </a:pPr>
            <a:r>
              <a:rPr lang="en-US" b="1" dirty="0"/>
              <a:t>Performance Indicator</a:t>
            </a:r>
            <a:r>
              <a:rPr lang="en-US" dirty="0"/>
              <a:t>: Chlamydia Screening Rates </a:t>
            </a:r>
          </a:p>
          <a:p>
            <a:pPr marL="0" indent="0">
              <a:buNone/>
            </a:pPr>
            <a:r>
              <a:rPr lang="en-US" dirty="0"/>
              <a:t> </a:t>
            </a:r>
          </a:p>
          <a:p>
            <a:pPr marL="0" indent="0">
              <a:buNone/>
            </a:pPr>
            <a:r>
              <a:rPr lang="en-US" b="1" dirty="0"/>
              <a:t>Performance Goal:  </a:t>
            </a:r>
            <a:r>
              <a:rPr lang="en-US" dirty="0"/>
              <a:t>Increase affiliate wide chlamydia screening rates for females ages 16-24 from 62.07% to 67%. </a:t>
            </a:r>
          </a:p>
          <a:p>
            <a:pPr marL="0" indent="0">
              <a:buNone/>
            </a:pPr>
            <a:r>
              <a:rPr lang="en-US" b="1" dirty="0"/>
              <a:t> </a:t>
            </a:r>
            <a:endParaRPr lang="en-US" dirty="0"/>
          </a:p>
          <a:p>
            <a:pPr marL="0" indent="0">
              <a:buNone/>
            </a:pPr>
            <a:r>
              <a:rPr lang="en-US" b="1" dirty="0"/>
              <a:t>Method of Data Collection: </a:t>
            </a:r>
            <a:r>
              <a:rPr lang="en-US" dirty="0"/>
              <a:t>CVR data  </a:t>
            </a:r>
          </a:p>
          <a:p>
            <a:pPr marL="0" indent="0">
              <a:buNone/>
            </a:pPr>
            <a:r>
              <a:rPr lang="en-US" b="1" dirty="0"/>
              <a:t>Data Source: </a:t>
            </a:r>
            <a:r>
              <a:rPr lang="en-US" dirty="0" err="1"/>
              <a:t>Ahlers</a:t>
            </a:r>
            <a:endParaRPr lang="en-US" dirty="0"/>
          </a:p>
          <a:p>
            <a:pPr marL="0" indent="0">
              <a:buNone/>
            </a:pPr>
            <a:r>
              <a:rPr lang="en-US" b="1" dirty="0"/>
              <a:t>Reporting Frequency: </a:t>
            </a:r>
            <a:r>
              <a:rPr lang="en-US" dirty="0"/>
              <a:t>Monthly </a:t>
            </a:r>
          </a:p>
          <a:p>
            <a:pPr marL="0" indent="0">
              <a:buNone/>
            </a:pPr>
            <a:r>
              <a:rPr lang="en-US" b="1" dirty="0"/>
              <a:t>Responsible Person/Dept.: </a:t>
            </a:r>
            <a:r>
              <a:rPr lang="en-US" dirty="0"/>
              <a:t>Johnstown HCD/ Director of Medical Support Training</a:t>
            </a:r>
          </a:p>
          <a:p>
            <a:pPr marL="0" indent="0">
              <a:buNone/>
            </a:pPr>
            <a:r>
              <a:rPr lang="en-US" b="1" dirty="0"/>
              <a:t>Timeframe: </a:t>
            </a:r>
            <a:r>
              <a:rPr lang="en-US" dirty="0"/>
              <a:t>Fourth Quarter 2019</a:t>
            </a:r>
          </a:p>
        </p:txBody>
      </p:sp>
      <p:sp>
        <p:nvSpPr>
          <p:cNvPr id="26628" name="Slide Number Placeholder 3"/>
          <p:cNvSpPr>
            <a:spLocks noGrp="1"/>
          </p:cNvSpPr>
          <p:nvPr>
            <p:ph type="sldNum" sz="quarter" idx="10"/>
          </p:nvPr>
        </p:nvSpPr>
        <p:spPr/>
        <p:txBody>
          <a:bodyPr/>
          <a:lstStyle>
            <a:lvl1pPr>
              <a:spcBef>
                <a:spcPct val="20000"/>
              </a:spcBef>
              <a:buFont typeface="Arial" panose="020B0604020202020204" pitchFamily="34" charset="0"/>
              <a:buChar char="•"/>
              <a:defRPr sz="3200">
                <a:solidFill>
                  <a:schemeClr val="tx2"/>
                </a:solidFill>
                <a:latin typeface="Calibri Light" panose="020F0302020204030204" pitchFamily="34" charset="0"/>
              </a:defRPr>
            </a:lvl1pPr>
            <a:lvl2pPr marL="742950" indent="-285750">
              <a:spcBef>
                <a:spcPct val="20000"/>
              </a:spcBef>
              <a:buFont typeface="Arial" panose="020B0604020202020204" pitchFamily="34" charset="0"/>
              <a:buChar char="–"/>
              <a:defRPr sz="2800">
                <a:solidFill>
                  <a:srgbClr val="8DC63F"/>
                </a:solidFill>
                <a:latin typeface="Calibri Light" panose="020F0302020204030204" pitchFamily="34" charset="0"/>
              </a:defRPr>
            </a:lvl2pPr>
            <a:lvl3pPr marL="1143000" indent="-228600">
              <a:spcBef>
                <a:spcPct val="20000"/>
              </a:spcBef>
              <a:buFont typeface="Arial" panose="020B0604020202020204" pitchFamily="34" charset="0"/>
              <a:buChar char="•"/>
              <a:defRPr sz="2400">
                <a:solidFill>
                  <a:schemeClr val="tx2"/>
                </a:solidFill>
                <a:latin typeface="Calibri Light" panose="020F0302020204030204" pitchFamily="34" charset="0"/>
              </a:defRPr>
            </a:lvl3pPr>
            <a:lvl4pPr marL="1600200" indent="-228600">
              <a:spcBef>
                <a:spcPct val="20000"/>
              </a:spcBef>
              <a:buFont typeface="Arial" panose="020B0604020202020204" pitchFamily="34" charset="0"/>
              <a:buChar char="–"/>
              <a:defRPr sz="2000">
                <a:solidFill>
                  <a:schemeClr val="accent1"/>
                </a:solidFill>
                <a:latin typeface="Calibri Light" panose="020F0302020204030204" pitchFamily="34" charset="0"/>
              </a:defRPr>
            </a:lvl4pPr>
            <a:lvl5pPr marL="2057400" indent="-228600">
              <a:spcBef>
                <a:spcPct val="20000"/>
              </a:spcBef>
              <a:buFont typeface="Arial" panose="020B0604020202020204" pitchFamily="34" charset="0"/>
              <a:buChar char="»"/>
              <a:defRPr sz="2000">
                <a:solidFill>
                  <a:schemeClr val="tx2"/>
                </a:solidFill>
                <a:latin typeface="Calibri Light" panose="020F03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9pPr>
          </a:lstStyle>
          <a:p>
            <a:fld id="{F4EF295E-9F7D-44E7-8B17-0829024896A9}" type="slidenum">
              <a:rPr lang="en-US" altLang="en-US" smtClean="0"/>
              <a:pPr/>
              <a:t>39</a:t>
            </a:fld>
            <a:endParaRPr lang="en-US" altLang="en-US"/>
          </a:p>
        </p:txBody>
      </p:sp>
    </p:spTree>
    <p:extLst>
      <p:ext uri="{BB962C8B-B14F-4D97-AF65-F5344CB8AC3E}">
        <p14:creationId xmlns:p14="http://schemas.microsoft.com/office/powerpoint/2010/main" val="147049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458200" cy="525462"/>
          </a:xfrm>
        </p:spPr>
        <p:txBody>
          <a:bodyPr/>
          <a:lstStyle/>
          <a:p>
            <a:r>
              <a:rPr lang="en-US" sz="3200" dirty="0" smtClean="0"/>
              <a:t>Median Percent Tested</a:t>
            </a:r>
            <a:endParaRPr lang="en-US" sz="3200" dirty="0"/>
          </a:p>
        </p:txBody>
      </p:sp>
      <p:graphicFrame>
        <p:nvGraphicFramePr>
          <p:cNvPr id="8" name="Content Placeholder 7" descr="graph showing increase in percent tested"/>
          <p:cNvGraphicFramePr>
            <a:graphicFrameLocks noGrp="1"/>
          </p:cNvGraphicFramePr>
          <p:nvPr>
            <p:ph idx="1"/>
            <p:extLst>
              <p:ext uri="{D42A27DB-BD31-4B8C-83A1-F6EECF244321}">
                <p14:modId xmlns:p14="http://schemas.microsoft.com/office/powerpoint/2010/main" val="1939762080"/>
              </p:ext>
            </p:extLst>
          </p:nvPr>
        </p:nvGraphicFramePr>
        <p:xfrm>
          <a:off x="228600" y="754062"/>
          <a:ext cx="8458200" cy="5189538"/>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4343400" y="1676400"/>
            <a:ext cx="2972289" cy="461665"/>
          </a:xfrm>
          <a:prstGeom prst="rect">
            <a:avLst/>
          </a:prstGeom>
          <a:noFill/>
        </p:spPr>
        <p:txBody>
          <a:bodyPr wrap="none" rtlCol="0">
            <a:spAutoFit/>
          </a:bodyPr>
          <a:lstStyle/>
          <a:p>
            <a:r>
              <a:rPr lang="en-US" sz="2400" b="1" dirty="0" smtClean="0">
                <a:solidFill>
                  <a:schemeClr val="tx2"/>
                </a:solidFill>
                <a:latin typeface="Segoe Condensed" panose="020B0606040200020203" pitchFamily="34" charset="0"/>
              </a:rPr>
              <a:t>% Tested Current Month</a:t>
            </a:r>
            <a:endParaRPr lang="en-US" sz="2400" b="1" dirty="0">
              <a:solidFill>
                <a:schemeClr val="tx2"/>
              </a:solidFill>
              <a:latin typeface="Segoe Condensed" panose="020B0606040200020203" pitchFamily="34" charset="0"/>
            </a:endParaRPr>
          </a:p>
        </p:txBody>
      </p:sp>
      <p:sp>
        <p:nvSpPr>
          <p:cNvPr id="6" name="TextBox 5"/>
          <p:cNvSpPr txBox="1"/>
          <p:nvPr/>
        </p:nvSpPr>
        <p:spPr>
          <a:xfrm>
            <a:off x="1905000" y="3579167"/>
            <a:ext cx="2715808" cy="461665"/>
          </a:xfrm>
          <a:prstGeom prst="rect">
            <a:avLst/>
          </a:prstGeom>
          <a:noFill/>
        </p:spPr>
        <p:txBody>
          <a:bodyPr wrap="none" rtlCol="0">
            <a:spAutoFit/>
          </a:bodyPr>
          <a:lstStyle/>
          <a:p>
            <a:r>
              <a:rPr lang="en-US" sz="2400" b="1" dirty="0" smtClean="0">
                <a:solidFill>
                  <a:schemeClr val="bg1">
                    <a:lumMod val="65000"/>
                  </a:schemeClr>
                </a:solidFill>
                <a:latin typeface="Segoe Condensed" panose="020B0606040200020203" pitchFamily="34" charset="0"/>
              </a:rPr>
              <a:t>% Tested Year to Date</a:t>
            </a:r>
            <a:endParaRPr lang="en-US" sz="2400" b="1" dirty="0">
              <a:solidFill>
                <a:schemeClr val="bg1">
                  <a:lumMod val="65000"/>
                </a:schemeClr>
              </a:solidFill>
              <a:latin typeface="Segoe Condensed" panose="020B0606040200020203" pitchFamily="34" charset="0"/>
            </a:endParaRPr>
          </a:p>
        </p:txBody>
      </p:sp>
      <p:sp>
        <p:nvSpPr>
          <p:cNvPr id="5" name="Slide Number Placeholder 4"/>
          <p:cNvSpPr>
            <a:spLocks noGrp="1"/>
          </p:cNvSpPr>
          <p:nvPr>
            <p:ph type="sldNum" sz="quarter" idx="10"/>
          </p:nvPr>
        </p:nvSpPr>
        <p:spPr/>
        <p:txBody>
          <a:bodyPr/>
          <a:lstStyle/>
          <a:p>
            <a:pPr>
              <a:defRPr/>
            </a:pPr>
            <a:fld id="{4B95B94E-F4CC-43A9-ADA2-00CE77818BE3}" type="slidenum">
              <a:rPr lang="en-US" smtClean="0"/>
              <a:pPr>
                <a:defRPr/>
              </a:pPr>
              <a:t>4</a:t>
            </a:fld>
            <a:endParaRPr lang="en-US" dirty="0"/>
          </a:p>
        </p:txBody>
      </p:sp>
    </p:spTree>
    <p:extLst>
      <p:ext uri="{BB962C8B-B14F-4D97-AF65-F5344CB8AC3E}">
        <p14:creationId xmlns:p14="http://schemas.microsoft.com/office/powerpoint/2010/main" val="225108563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u="sng" dirty="0" smtClean="0"/>
              <a:t>nysfptraining.org</a:t>
            </a:r>
            <a:r>
              <a:rPr lang="en-US" dirty="0" smtClean="0"/>
              <a:t> &gt; Training and Events</a:t>
            </a:r>
            <a:endParaRPr lang="en-US" dirty="0"/>
          </a:p>
        </p:txBody>
      </p:sp>
      <p:pic>
        <p:nvPicPr>
          <p:cNvPr id="58373" name="Picture 4" descr="nysfp training.org website "/>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193212"/>
            <a:ext cx="7924800" cy="477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ight Arrow 3" descr="arrow pointing toward the training and events tab "/>
          <p:cNvSpPr/>
          <p:nvPr/>
        </p:nvSpPr>
        <p:spPr>
          <a:xfrm rot="20153316">
            <a:off x="2767189" y="1520517"/>
            <a:ext cx="914400" cy="685800"/>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0"/>
          </p:nvPr>
        </p:nvSpPr>
        <p:spPr/>
        <p:txBody>
          <a:bodyPr/>
          <a:lstStyle/>
          <a:p>
            <a:pPr>
              <a:defRPr/>
            </a:pPr>
            <a:fld id="{4B95B94E-F4CC-43A9-ADA2-00CE77818BE3}" type="slidenum">
              <a:rPr lang="en-US" smtClean="0"/>
              <a:pPr>
                <a:defRPr/>
              </a:pPr>
              <a:t>40</a:t>
            </a:fld>
            <a:endParaRPr lang="en-US" dirty="0"/>
          </a:p>
        </p:txBody>
      </p:sp>
    </p:spTree>
    <p:extLst>
      <p:ext uri="{BB962C8B-B14F-4D97-AF65-F5344CB8AC3E}">
        <p14:creationId xmlns:p14="http://schemas.microsoft.com/office/powerpoint/2010/main" val="333354521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pPr eaLnBrk="1" hangingPunct="1"/>
            <a:r>
              <a:rPr lang="en-US" altLang="en-US" dirty="0" smtClean="0"/>
              <a:t>Monthly Data Reports</a:t>
            </a:r>
          </a:p>
        </p:txBody>
      </p:sp>
      <p:sp>
        <p:nvSpPr>
          <p:cNvPr id="60419" name="Content Placeholder 2"/>
          <p:cNvSpPr>
            <a:spLocks noGrp="1"/>
          </p:cNvSpPr>
          <p:nvPr>
            <p:ph idx="1"/>
          </p:nvPr>
        </p:nvSpPr>
        <p:spPr>
          <a:xfrm>
            <a:off x="457200" y="1524000"/>
            <a:ext cx="8686800" cy="4419599"/>
          </a:xfrm>
        </p:spPr>
        <p:txBody>
          <a:bodyPr/>
          <a:lstStyle/>
          <a:p>
            <a:pPr eaLnBrk="1" hangingPunct="1"/>
            <a:r>
              <a:rPr lang="en-US" altLang="en-US" dirty="0" smtClean="0"/>
              <a:t>Please send us your </a:t>
            </a:r>
            <a:r>
              <a:rPr lang="en-US" altLang="en-US" b="1" dirty="0" smtClean="0"/>
              <a:t>updated screening data </a:t>
            </a:r>
            <a:r>
              <a:rPr lang="en-US" altLang="en-US" dirty="0" smtClean="0"/>
              <a:t>so we can continue to report the run chart next month!</a:t>
            </a:r>
          </a:p>
          <a:p>
            <a:pPr eaLnBrk="1" hangingPunct="1"/>
            <a:r>
              <a:rPr lang="en-US" altLang="en-US" dirty="0" smtClean="0"/>
              <a:t>Next report due Feb 28</a:t>
            </a:r>
            <a:r>
              <a:rPr lang="en-US" altLang="en-US" dirty="0"/>
              <a:t> </a:t>
            </a:r>
            <a:r>
              <a:rPr lang="en-US" altLang="en-US" dirty="0" smtClean="0"/>
              <a:t>(data through Jan)</a:t>
            </a:r>
          </a:p>
        </p:txBody>
      </p:sp>
      <p:pic>
        <p:nvPicPr>
          <p:cNvPr id="3" name="Picture 2" descr="screening data chart "/>
          <p:cNvPicPr>
            <a:picLocks noChangeAspect="1"/>
          </p:cNvPicPr>
          <p:nvPr/>
        </p:nvPicPr>
        <p:blipFill>
          <a:blip r:embed="rId3"/>
          <a:stretch>
            <a:fillRect/>
          </a:stretch>
        </p:blipFill>
        <p:spPr>
          <a:xfrm>
            <a:off x="1143000" y="3223951"/>
            <a:ext cx="6980238" cy="2615983"/>
          </a:xfrm>
          <a:prstGeom prst="rect">
            <a:avLst/>
          </a:prstGeom>
          <a:ln>
            <a:solidFill>
              <a:schemeClr val="tx1">
                <a:lumMod val="75000"/>
                <a:lumOff val="25000"/>
              </a:schemeClr>
            </a:solidFill>
          </a:ln>
        </p:spPr>
      </p:pic>
      <p:sp>
        <p:nvSpPr>
          <p:cNvPr id="2" name="Slide Number Placeholder 1"/>
          <p:cNvSpPr>
            <a:spLocks noGrp="1"/>
          </p:cNvSpPr>
          <p:nvPr>
            <p:ph type="sldNum" sz="quarter" idx="10"/>
          </p:nvPr>
        </p:nvSpPr>
        <p:spPr/>
        <p:txBody>
          <a:bodyPr/>
          <a:lstStyle/>
          <a:p>
            <a:pPr>
              <a:defRPr/>
            </a:pPr>
            <a:fld id="{4B95B94E-F4CC-43A9-ADA2-00CE77818BE3}" type="slidenum">
              <a:rPr lang="en-US" smtClean="0"/>
              <a:pPr>
                <a:defRPr/>
              </a:pPr>
              <a:t>41</a:t>
            </a:fld>
            <a:endParaRPr lang="en-US" dirty="0"/>
          </a:p>
        </p:txBody>
      </p:sp>
    </p:spTree>
    <p:extLst>
      <p:ext uri="{BB962C8B-B14F-4D97-AF65-F5344CB8AC3E}">
        <p14:creationId xmlns:p14="http://schemas.microsoft.com/office/powerpoint/2010/main" val="136619279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20</a:t>
            </a:r>
            <a:r>
              <a:rPr lang="en-US" baseline="30000" dirty="0" smtClean="0"/>
              <a:t>th</a:t>
            </a:r>
            <a:r>
              <a:rPr lang="en-US" dirty="0" smtClean="0"/>
              <a:t> Team Presentations</a:t>
            </a:r>
            <a:endParaRPr lang="en-US" dirty="0"/>
          </a:p>
        </p:txBody>
      </p:sp>
      <p:sp>
        <p:nvSpPr>
          <p:cNvPr id="3" name="Content Placeholder 2"/>
          <p:cNvSpPr>
            <a:spLocks noGrp="1"/>
          </p:cNvSpPr>
          <p:nvPr>
            <p:ph idx="1"/>
          </p:nvPr>
        </p:nvSpPr>
        <p:spPr/>
        <p:txBody>
          <a:bodyPr/>
          <a:lstStyle/>
          <a:p>
            <a:r>
              <a:rPr lang="en-US" dirty="0" err="1" smtClean="0"/>
              <a:t>HRHCare</a:t>
            </a:r>
            <a:endParaRPr lang="en-US" dirty="0" smtClean="0"/>
          </a:p>
          <a:p>
            <a:r>
              <a:rPr lang="en-US" dirty="0" smtClean="0"/>
              <a:t>Jacobi Hospital</a:t>
            </a:r>
          </a:p>
          <a:p>
            <a:r>
              <a:rPr lang="en-US" dirty="0" smtClean="0"/>
              <a:t>Finger </a:t>
            </a:r>
            <a:r>
              <a:rPr lang="en-US" dirty="0"/>
              <a:t>Lakes Health </a:t>
            </a:r>
            <a:r>
              <a:rPr lang="en-US" dirty="0" smtClean="0"/>
              <a:t>Care</a:t>
            </a:r>
          </a:p>
          <a:p>
            <a:r>
              <a:rPr lang="en-US" dirty="0" smtClean="0"/>
              <a:t>Public </a:t>
            </a:r>
            <a:r>
              <a:rPr lang="en-US" dirty="0"/>
              <a:t>Health </a:t>
            </a:r>
            <a:r>
              <a:rPr lang="en-US" dirty="0" smtClean="0"/>
              <a:t>Solutions</a:t>
            </a:r>
          </a:p>
          <a:p>
            <a:r>
              <a:rPr lang="en-US" dirty="0" smtClean="0"/>
              <a:t>Chautauqua </a:t>
            </a:r>
            <a:r>
              <a:rPr lang="en-US" dirty="0"/>
              <a:t>County </a:t>
            </a:r>
            <a:endParaRPr lang="en-US" dirty="0" smtClean="0"/>
          </a:p>
          <a:p>
            <a:endParaRPr lang="en-US" dirty="0"/>
          </a:p>
          <a:p>
            <a:pPr marL="0" indent="0">
              <a:buNone/>
            </a:pPr>
            <a:r>
              <a:rPr lang="en-US" b="1" dirty="0" smtClean="0"/>
              <a:t>Please remember to send your slides to us no later than March 15</a:t>
            </a:r>
            <a:r>
              <a:rPr lang="en-US" b="1" baseline="30000" dirty="0" smtClean="0"/>
              <a:t>th</a:t>
            </a:r>
            <a:endParaRPr lang="en-US" b="1" dirty="0"/>
          </a:p>
        </p:txBody>
      </p:sp>
      <p:sp>
        <p:nvSpPr>
          <p:cNvPr id="4" name="Slide Number Placeholder 3"/>
          <p:cNvSpPr>
            <a:spLocks noGrp="1"/>
          </p:cNvSpPr>
          <p:nvPr>
            <p:ph type="sldNum" sz="quarter" idx="10"/>
          </p:nvPr>
        </p:nvSpPr>
        <p:spPr/>
        <p:txBody>
          <a:bodyPr/>
          <a:lstStyle/>
          <a:p>
            <a:pPr>
              <a:defRPr/>
            </a:pPr>
            <a:fld id="{4B95B94E-F4CC-43A9-ADA2-00CE77818BE3}" type="slidenum">
              <a:rPr lang="en-US" smtClean="0"/>
              <a:pPr>
                <a:defRPr/>
              </a:pPr>
              <a:t>42</a:t>
            </a:fld>
            <a:endParaRPr lang="en-US" dirty="0"/>
          </a:p>
        </p:txBody>
      </p:sp>
    </p:spTree>
    <p:extLst>
      <p:ext uri="{BB962C8B-B14F-4D97-AF65-F5344CB8AC3E}">
        <p14:creationId xmlns:p14="http://schemas.microsoft.com/office/powerpoint/2010/main" val="34810104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4"/>
          <p:cNvSpPr>
            <a:spLocks noGrp="1"/>
          </p:cNvSpPr>
          <p:nvPr>
            <p:ph type="ctrTitle"/>
          </p:nvPr>
        </p:nvSpPr>
        <p:spPr/>
        <p:txBody>
          <a:bodyPr/>
          <a:lstStyle/>
          <a:p>
            <a:r>
              <a:rPr lang="en-US" altLang="en-US" smtClean="0"/>
              <a:t>Thank you!</a:t>
            </a:r>
          </a:p>
        </p:txBody>
      </p:sp>
      <p:sp>
        <p:nvSpPr>
          <p:cNvPr id="51203" name="Content Placeholder 2"/>
          <p:cNvSpPr>
            <a:spLocks noGrp="1"/>
          </p:cNvSpPr>
          <p:nvPr>
            <p:ph type="subTitle" idx="1"/>
          </p:nvPr>
        </p:nvSpPr>
        <p:spPr/>
        <p:txBody>
          <a:bodyPr/>
          <a:lstStyle/>
          <a:p>
            <a:r>
              <a:rPr lang="en-US" altLang="en-US" dirty="0" smtClean="0"/>
              <a:t>Contact:</a:t>
            </a:r>
          </a:p>
          <a:p>
            <a:r>
              <a:rPr lang="en-US" altLang="en-US" dirty="0" smtClean="0">
                <a:hlinkClick r:id="rId3"/>
              </a:rPr>
              <a:t>nysfptraining@jsi.com</a:t>
            </a:r>
            <a:r>
              <a:rPr lang="en-US" altLang="en-US" dirty="0" smtClean="0"/>
              <a:t> </a:t>
            </a:r>
          </a:p>
        </p:txBody>
      </p:sp>
      <p:sp>
        <p:nvSpPr>
          <p:cNvPr id="2" name="Slide Number Placeholder 1"/>
          <p:cNvSpPr>
            <a:spLocks noGrp="1"/>
          </p:cNvSpPr>
          <p:nvPr>
            <p:ph type="sldNum" sz="quarter" idx="10"/>
          </p:nvPr>
        </p:nvSpPr>
        <p:spPr/>
        <p:txBody>
          <a:bodyPr/>
          <a:lstStyle/>
          <a:p>
            <a:pPr>
              <a:defRPr/>
            </a:pPr>
            <a:fld id="{4F2F93E0-A87E-4B7B-8B89-0DA4BEDB3B4D}" type="slidenum">
              <a:rPr lang="en-US" smtClean="0"/>
              <a:pPr>
                <a:defRPr/>
              </a:pPr>
              <a:t>43</a:t>
            </a:fld>
            <a:endParaRPr lang="en-US"/>
          </a:p>
        </p:txBody>
      </p:sp>
    </p:spTree>
    <p:extLst>
      <p:ext uri="{BB962C8B-B14F-4D97-AF65-F5344CB8AC3E}">
        <p14:creationId xmlns:p14="http://schemas.microsoft.com/office/powerpoint/2010/main" val="3044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Presentations</a:t>
            </a:r>
            <a:endParaRPr lang="en-US" dirty="0"/>
          </a:p>
        </p:txBody>
      </p:sp>
      <p:sp>
        <p:nvSpPr>
          <p:cNvPr id="3" name="Content Placeholder 2"/>
          <p:cNvSpPr>
            <a:spLocks noGrp="1"/>
          </p:cNvSpPr>
          <p:nvPr>
            <p:ph idx="1"/>
          </p:nvPr>
        </p:nvSpPr>
        <p:spPr/>
        <p:txBody>
          <a:bodyPr/>
          <a:lstStyle/>
          <a:p>
            <a:r>
              <a:rPr lang="en-US" dirty="0"/>
              <a:t>Tioga </a:t>
            </a:r>
            <a:r>
              <a:rPr lang="en-US" dirty="0" smtClean="0"/>
              <a:t>Opportunities</a:t>
            </a:r>
          </a:p>
          <a:p>
            <a:r>
              <a:rPr lang="en-US" dirty="0" smtClean="0"/>
              <a:t>Coney </a:t>
            </a:r>
            <a:r>
              <a:rPr lang="en-US" dirty="0"/>
              <a:t>Island </a:t>
            </a:r>
            <a:r>
              <a:rPr lang="en-US" dirty="0" smtClean="0"/>
              <a:t>Hospital</a:t>
            </a:r>
          </a:p>
          <a:p>
            <a:r>
              <a:rPr lang="en-US" dirty="0" smtClean="0"/>
              <a:t>Gotham </a:t>
            </a:r>
            <a:r>
              <a:rPr lang="en-US" dirty="0"/>
              <a:t>South </a:t>
            </a:r>
            <a:r>
              <a:rPr lang="en-US" dirty="0" smtClean="0"/>
              <a:t>Queens</a:t>
            </a:r>
          </a:p>
          <a:p>
            <a:r>
              <a:rPr lang="en-US" dirty="0" smtClean="0"/>
              <a:t>Planned </a:t>
            </a:r>
            <a:r>
              <a:rPr lang="en-US" dirty="0"/>
              <a:t>Parenthood of Mohawk Hudson</a:t>
            </a:r>
          </a:p>
        </p:txBody>
      </p:sp>
      <p:sp>
        <p:nvSpPr>
          <p:cNvPr id="4" name="Slide Number Placeholder 3"/>
          <p:cNvSpPr>
            <a:spLocks noGrp="1"/>
          </p:cNvSpPr>
          <p:nvPr>
            <p:ph type="sldNum" sz="quarter" idx="10"/>
          </p:nvPr>
        </p:nvSpPr>
        <p:spPr/>
        <p:txBody>
          <a:bodyPr/>
          <a:lstStyle/>
          <a:p>
            <a:pPr>
              <a:defRPr/>
            </a:pPr>
            <a:fld id="{4B95B94E-F4CC-43A9-ADA2-00CE77818BE3}" type="slidenum">
              <a:rPr lang="en-US" smtClean="0"/>
              <a:pPr>
                <a:defRPr/>
              </a:pPr>
              <a:t>5</a:t>
            </a:fld>
            <a:endParaRPr lang="en-US" dirty="0"/>
          </a:p>
        </p:txBody>
      </p:sp>
    </p:spTree>
    <p:extLst>
      <p:ext uri="{BB962C8B-B14F-4D97-AF65-F5344CB8AC3E}">
        <p14:creationId xmlns:p14="http://schemas.microsoft.com/office/powerpoint/2010/main" val="961615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ctrTitle"/>
          </p:nvPr>
        </p:nvSpPr>
        <p:spPr>
          <a:xfrm>
            <a:off x="685800" y="1200149"/>
            <a:ext cx="7772400" cy="2686051"/>
          </a:xfrm>
        </p:spPr>
        <p:txBody>
          <a:bodyPr>
            <a:normAutofit/>
          </a:bodyPr>
          <a:lstStyle/>
          <a:p>
            <a:r>
              <a:rPr lang="en-US" altLang="en-US" dirty="0"/>
              <a:t>Tioga Opportunities, Inc. </a:t>
            </a:r>
            <a:br>
              <a:rPr lang="en-US" altLang="en-US" dirty="0"/>
            </a:br>
            <a:r>
              <a:rPr lang="en-US" altLang="en-US" dirty="0"/>
              <a:t> </a:t>
            </a:r>
          </a:p>
        </p:txBody>
      </p:sp>
      <p:sp>
        <p:nvSpPr>
          <p:cNvPr id="16387" name="Text Placeholder 2"/>
          <p:cNvSpPr>
            <a:spLocks noGrp="1"/>
          </p:cNvSpPr>
          <p:nvPr>
            <p:ph type="subTitle" idx="1"/>
          </p:nvPr>
        </p:nvSpPr>
        <p:spPr>
          <a:xfrm>
            <a:off x="990600" y="3886200"/>
            <a:ext cx="7315200" cy="1752600"/>
          </a:xfrm>
        </p:spPr>
        <p:txBody>
          <a:bodyPr/>
          <a:lstStyle/>
          <a:p>
            <a:r>
              <a:rPr lang="en-US" altLang="en-US" dirty="0"/>
              <a:t>Chlamydia Screening Performance Update</a:t>
            </a:r>
          </a:p>
          <a:p>
            <a:r>
              <a:rPr lang="en-US" altLang="en-US" dirty="0"/>
              <a:t>February 20, 2019</a:t>
            </a:r>
          </a:p>
        </p:txBody>
      </p:sp>
    </p:spTree>
    <p:extLst>
      <p:ext uri="{BB962C8B-B14F-4D97-AF65-F5344CB8AC3E}">
        <p14:creationId xmlns:p14="http://schemas.microsoft.com/office/powerpoint/2010/main" val="703655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Screening Rate: % Tested in Current Month, Over Time</a:t>
            </a:r>
          </a:p>
        </p:txBody>
      </p:sp>
      <p:graphicFrame>
        <p:nvGraphicFramePr>
          <p:cNvPr id="9" name="Content Placeholder 8" descr="graph showing increase in screening rate by month"/>
          <p:cNvGraphicFramePr>
            <a:graphicFrameLocks noGrp="1"/>
          </p:cNvGraphicFramePr>
          <p:nvPr>
            <p:ph idx="1"/>
            <p:extLst>
              <p:ext uri="{D42A27DB-BD31-4B8C-83A1-F6EECF244321}">
                <p14:modId xmlns:p14="http://schemas.microsoft.com/office/powerpoint/2010/main" val="3658032076"/>
              </p:ext>
            </p:extLst>
          </p:nvPr>
        </p:nvGraphicFramePr>
        <p:xfrm>
          <a:off x="457200" y="1524000"/>
          <a:ext cx="8229600" cy="4419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641953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9084"/>
            <a:ext cx="8229600" cy="1377316"/>
          </a:xfrm>
        </p:spPr>
        <p:txBody>
          <a:bodyPr/>
          <a:lstStyle/>
          <a:p>
            <a:pPr>
              <a:defRPr/>
            </a:pPr>
            <a:r>
              <a:rPr lang="en-US" sz="3600" dirty="0"/>
              <a:t>Screening Rate: Baseline Average vs. Learning Collaborative Average</a:t>
            </a:r>
          </a:p>
        </p:txBody>
      </p:sp>
      <p:graphicFrame>
        <p:nvGraphicFramePr>
          <p:cNvPr id="6" name="Content Placeholder 5" descr="graph showing incerase in screening rate from baseline average to learning collaborative average "/>
          <p:cNvGraphicFramePr>
            <a:graphicFrameLocks noGrp="1"/>
          </p:cNvGraphicFramePr>
          <p:nvPr>
            <p:ph idx="1"/>
            <p:extLst>
              <p:ext uri="{D42A27DB-BD31-4B8C-83A1-F6EECF244321}">
                <p14:modId xmlns:p14="http://schemas.microsoft.com/office/powerpoint/2010/main" val="1877871707"/>
              </p:ext>
            </p:extLst>
          </p:nvPr>
        </p:nvGraphicFramePr>
        <p:xfrm>
          <a:off x="457201" y="1828800"/>
          <a:ext cx="5486400" cy="4419600"/>
        </p:xfrm>
        <a:graphic>
          <a:graphicData uri="http://schemas.openxmlformats.org/drawingml/2006/chart">
            <c:chart xmlns:c="http://schemas.openxmlformats.org/drawingml/2006/chart" xmlns:r="http://schemas.openxmlformats.org/officeDocument/2006/relationships" r:id="rId3"/>
          </a:graphicData>
        </a:graphic>
      </p:graphicFrame>
      <p:sp>
        <p:nvSpPr>
          <p:cNvPr id="7" name="Up Arrow 6" descr="upward facing arrow "/>
          <p:cNvSpPr/>
          <p:nvPr/>
        </p:nvSpPr>
        <p:spPr>
          <a:xfrm>
            <a:off x="5943600" y="2285999"/>
            <a:ext cx="1295400" cy="2432685"/>
          </a:xfrm>
          <a:prstGeom prst="upArrow">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7010400" y="2902803"/>
            <a:ext cx="1828800" cy="1815882"/>
          </a:xfrm>
          <a:prstGeom prst="rect">
            <a:avLst/>
          </a:prstGeom>
          <a:noFill/>
        </p:spPr>
        <p:txBody>
          <a:bodyPr wrap="square" rtlCol="0">
            <a:spAutoFit/>
          </a:bodyPr>
          <a:lstStyle/>
          <a:p>
            <a:r>
              <a:rPr lang="en-US" sz="8000" dirty="0" smtClean="0">
                <a:solidFill>
                  <a:schemeClr val="accent3"/>
                </a:solidFill>
                <a:latin typeface="Segoe Condensed" panose="020B0606040200020203" pitchFamily="34" charset="0"/>
              </a:rPr>
              <a:t>10%</a:t>
            </a:r>
            <a:endParaRPr lang="en-US" sz="8000" dirty="0">
              <a:solidFill>
                <a:schemeClr val="accent3"/>
              </a:solidFill>
              <a:latin typeface="Segoe Condensed" panose="020B0606040200020203" pitchFamily="34" charset="0"/>
            </a:endParaRPr>
          </a:p>
          <a:p>
            <a:r>
              <a:rPr lang="en-US" sz="3200" dirty="0">
                <a:solidFill>
                  <a:schemeClr val="accent3"/>
                </a:solidFill>
                <a:latin typeface="Segoe Condensed" panose="020B0606040200020203" pitchFamily="34" charset="0"/>
              </a:rPr>
              <a:t>Increase </a:t>
            </a:r>
          </a:p>
        </p:txBody>
      </p:sp>
    </p:spTree>
    <p:extLst>
      <p:ext uri="{BB962C8B-B14F-4D97-AF65-F5344CB8AC3E}">
        <p14:creationId xmlns:p14="http://schemas.microsoft.com/office/powerpoint/2010/main" val="31982735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Most Impactful Change</a:t>
            </a:r>
            <a:endParaRPr lang="en-US" dirty="0"/>
          </a:p>
        </p:txBody>
      </p:sp>
      <p:sp>
        <p:nvSpPr>
          <p:cNvPr id="22531" name="Content Placeholder 9"/>
          <p:cNvSpPr>
            <a:spLocks noGrp="1"/>
          </p:cNvSpPr>
          <p:nvPr>
            <p:ph idx="1"/>
          </p:nvPr>
        </p:nvSpPr>
        <p:spPr>
          <a:xfrm>
            <a:off x="457200" y="1219200"/>
            <a:ext cx="8229600" cy="4724399"/>
          </a:xfrm>
        </p:spPr>
        <p:txBody>
          <a:bodyPr/>
          <a:lstStyle/>
          <a:p>
            <a:pPr marL="0" indent="0">
              <a:buNone/>
            </a:pPr>
            <a:r>
              <a:rPr lang="en-US" altLang="en-US" dirty="0"/>
              <a:t>Describe the change that had the most impact on your chlamydia screening rate, or the change of which you are proudest.</a:t>
            </a:r>
            <a:endParaRPr lang="en-US" altLang="en-US" b="1" dirty="0"/>
          </a:p>
          <a:p>
            <a:pPr marL="0" indent="0">
              <a:buNone/>
            </a:pPr>
            <a:r>
              <a:rPr lang="en-US" altLang="en-US" dirty="0">
                <a:solidFill>
                  <a:schemeClr val="accent3"/>
                </a:solidFill>
              </a:rPr>
              <a:t>- Our clinic is very proud of the development and implementation of the standing orders and express STI nurse visits. However, the change that has had the most impact on screening rate is the use of opt-out language during the appointments.</a:t>
            </a:r>
          </a:p>
          <a:p>
            <a:endParaRPr lang="en-US" altLang="en-US" dirty="0"/>
          </a:p>
        </p:txBody>
      </p:sp>
      <p:sp>
        <p:nvSpPr>
          <p:cNvPr id="22532" name="Slide Number Placeholder 3"/>
          <p:cNvSpPr>
            <a:spLocks noGrp="1"/>
          </p:cNvSpPr>
          <p:nvPr>
            <p:ph type="sldNum" sz="quarter" idx="10"/>
          </p:nvPr>
        </p:nvSpPr>
        <p:spPr/>
        <p:txBody>
          <a:bodyPr/>
          <a:lstStyle>
            <a:lvl1pPr>
              <a:spcBef>
                <a:spcPct val="20000"/>
              </a:spcBef>
              <a:buFont typeface="Arial" panose="020B0604020202020204" pitchFamily="34" charset="0"/>
              <a:buChar char="•"/>
              <a:defRPr sz="3200">
                <a:solidFill>
                  <a:schemeClr val="tx2"/>
                </a:solidFill>
                <a:latin typeface="Calibri Light" panose="020F0302020204030204" pitchFamily="34" charset="0"/>
              </a:defRPr>
            </a:lvl1pPr>
            <a:lvl2pPr marL="742950" indent="-285750">
              <a:spcBef>
                <a:spcPct val="20000"/>
              </a:spcBef>
              <a:buFont typeface="Arial" panose="020B0604020202020204" pitchFamily="34" charset="0"/>
              <a:buChar char="–"/>
              <a:defRPr sz="2800">
                <a:solidFill>
                  <a:srgbClr val="8DC63F"/>
                </a:solidFill>
                <a:latin typeface="Calibri Light" panose="020F0302020204030204" pitchFamily="34" charset="0"/>
              </a:defRPr>
            </a:lvl2pPr>
            <a:lvl3pPr marL="1143000" indent="-228600">
              <a:spcBef>
                <a:spcPct val="20000"/>
              </a:spcBef>
              <a:buFont typeface="Arial" panose="020B0604020202020204" pitchFamily="34" charset="0"/>
              <a:buChar char="•"/>
              <a:defRPr sz="2400">
                <a:solidFill>
                  <a:schemeClr val="tx2"/>
                </a:solidFill>
                <a:latin typeface="Calibri Light" panose="020F0302020204030204" pitchFamily="34" charset="0"/>
              </a:defRPr>
            </a:lvl3pPr>
            <a:lvl4pPr marL="1600200" indent="-228600">
              <a:spcBef>
                <a:spcPct val="20000"/>
              </a:spcBef>
              <a:buFont typeface="Arial" panose="020B0604020202020204" pitchFamily="34" charset="0"/>
              <a:buChar char="–"/>
              <a:defRPr sz="2000">
                <a:solidFill>
                  <a:schemeClr val="accent1"/>
                </a:solidFill>
                <a:latin typeface="Calibri Light" panose="020F0302020204030204" pitchFamily="34" charset="0"/>
              </a:defRPr>
            </a:lvl4pPr>
            <a:lvl5pPr marL="2057400" indent="-228600">
              <a:spcBef>
                <a:spcPct val="20000"/>
              </a:spcBef>
              <a:buFont typeface="Arial" panose="020B0604020202020204" pitchFamily="34" charset="0"/>
              <a:buChar char="»"/>
              <a:defRPr sz="2000">
                <a:solidFill>
                  <a:schemeClr val="tx2"/>
                </a:solidFill>
                <a:latin typeface="Calibri Light" panose="020F03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2"/>
                </a:solidFill>
                <a:latin typeface="Calibri Light" panose="020F0302020204030204" pitchFamily="34" charset="0"/>
              </a:defRPr>
            </a:lvl9pPr>
          </a:lstStyle>
          <a:p>
            <a:fld id="{49F8F0D8-A215-4853-9B50-B77DE425B031}" type="slidenum">
              <a:rPr lang="en-US" altLang="en-US" smtClean="0"/>
              <a:pPr/>
              <a:t>9</a:t>
            </a:fld>
            <a:endParaRPr lang="en-US" altLang="en-US"/>
          </a:p>
        </p:txBody>
      </p:sp>
    </p:spTree>
    <p:extLst>
      <p:ext uri="{BB962C8B-B14F-4D97-AF65-F5344CB8AC3E}">
        <p14:creationId xmlns:p14="http://schemas.microsoft.com/office/powerpoint/2010/main" val="4161070352"/>
      </p:ext>
    </p:extLst>
  </p:cSld>
  <p:clrMapOvr>
    <a:masterClrMapping/>
  </p:clrMapOvr>
</p:sld>
</file>

<file path=ppt/theme/theme1.xml><?xml version="1.0" encoding="utf-8"?>
<a:theme xmlns:a="http://schemas.openxmlformats.org/drawingml/2006/main" name="Office Theme">
  <a:themeElements>
    <a:clrScheme name="NYSFPTC Final">
      <a:dk1>
        <a:sysClr val="windowText" lastClr="000000"/>
      </a:dk1>
      <a:lt1>
        <a:sysClr val="window" lastClr="FFFFFF"/>
      </a:lt1>
      <a:dk2>
        <a:srgbClr val="523178"/>
      </a:dk2>
      <a:lt2>
        <a:srgbClr val="F3EFF6"/>
      </a:lt2>
      <a:accent1>
        <a:srgbClr val="C3D9FF"/>
      </a:accent1>
      <a:accent2>
        <a:srgbClr val="E4C5FF"/>
      </a:accent2>
      <a:accent3>
        <a:srgbClr val="1E5BAA"/>
      </a:accent3>
      <a:accent4>
        <a:srgbClr val="17213C"/>
      </a:accent4>
      <a:accent5>
        <a:srgbClr val="523178"/>
      </a:accent5>
      <a:accent6>
        <a:srgbClr val="F3EFF6"/>
      </a:accent6>
      <a:hlink>
        <a:srgbClr val="1E5BAA"/>
      </a:hlink>
      <a:folHlink>
        <a:srgbClr val="52317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10421</TotalTime>
  <Words>3534</Words>
  <Application>Microsoft Office PowerPoint</Application>
  <PresentationFormat>On-screen Show (4:3)</PresentationFormat>
  <Paragraphs>332</Paragraphs>
  <Slides>43</Slides>
  <Notes>42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43</vt:i4>
      </vt:variant>
    </vt:vector>
  </HeadingPairs>
  <TitlesOfParts>
    <vt:vector size="52" baseType="lpstr">
      <vt:lpstr>Arial</vt:lpstr>
      <vt:lpstr>Calibri</vt:lpstr>
      <vt:lpstr>Calibri Light</vt:lpstr>
      <vt:lpstr>Levenim MT</vt:lpstr>
      <vt:lpstr>Segoe Condensed</vt:lpstr>
      <vt:lpstr>Segoe UI</vt:lpstr>
      <vt:lpstr>Segoe UI Light</vt:lpstr>
      <vt:lpstr>Verdana</vt:lpstr>
      <vt:lpstr>Office Theme</vt:lpstr>
      <vt:lpstr>Chlamydia Screening Performance Improvement Collaborative: Team Presentations Part 1</vt:lpstr>
      <vt:lpstr>Muting Your Line</vt:lpstr>
      <vt:lpstr>Tell us in the chat….</vt:lpstr>
      <vt:lpstr>Median Percent Tested</vt:lpstr>
      <vt:lpstr>Team Presentations</vt:lpstr>
      <vt:lpstr>Tioga Opportunities, Inc.   </vt:lpstr>
      <vt:lpstr>Screening Rate: % Tested in Current Month, Over Time</vt:lpstr>
      <vt:lpstr>Screening Rate: Baseline Average vs. Learning Collaborative Average</vt:lpstr>
      <vt:lpstr>Most Impactful Change</vt:lpstr>
      <vt:lpstr>Most Impactful Change</vt:lpstr>
      <vt:lpstr>Most Impactful Change</vt:lpstr>
      <vt:lpstr>Measurement of Change</vt:lpstr>
      <vt:lpstr>Measurement of Change</vt:lpstr>
      <vt:lpstr>Challenges</vt:lpstr>
      <vt:lpstr>Challenges</vt:lpstr>
      <vt:lpstr>Next Steps and Opportunities</vt:lpstr>
      <vt:lpstr>Next Steps and Opportunities</vt:lpstr>
      <vt:lpstr>NYC H+H Coney Island   </vt:lpstr>
      <vt:lpstr>Screening Rate: % Tested in Current Month, Over Time</vt:lpstr>
      <vt:lpstr>Screening Rate: Baseline Average vs. Learning Collaborative Average</vt:lpstr>
      <vt:lpstr>Most Impactful Change</vt:lpstr>
      <vt:lpstr> Describe a brief overview of the process of implementing this change. </vt:lpstr>
      <vt:lpstr>Measurement of Change</vt:lpstr>
      <vt:lpstr>Challenges</vt:lpstr>
      <vt:lpstr>Next Steps and Opportunities</vt:lpstr>
      <vt:lpstr>NYC H+H Gotham South Queens  </vt:lpstr>
      <vt:lpstr>Screening Rate: % Tested in Current Month, Over Time</vt:lpstr>
      <vt:lpstr>Screening Rate: Baseline Average vs. Learning Collaborative Average</vt:lpstr>
      <vt:lpstr>Most Impactful Change</vt:lpstr>
      <vt:lpstr>Measurement of Change</vt:lpstr>
      <vt:lpstr>Challenges</vt:lpstr>
      <vt:lpstr>Next Steps and Opportunities</vt:lpstr>
      <vt:lpstr>Planned Parenthood Mohawk Hudson | Johnstown </vt:lpstr>
      <vt:lpstr>Screening Rate: % Tested in Current Month, Over Time</vt:lpstr>
      <vt:lpstr>Screening Rate: Baseline Average vs. Learning Collaborative Average</vt:lpstr>
      <vt:lpstr>Most Impactful Change</vt:lpstr>
      <vt:lpstr>Measurement of Change</vt:lpstr>
      <vt:lpstr>Challenges</vt:lpstr>
      <vt:lpstr>Next Steps and Opportunities</vt:lpstr>
      <vt:lpstr>nysfptraining.org &gt; Training and Events</vt:lpstr>
      <vt:lpstr>Monthly Data Reports</vt:lpstr>
      <vt:lpstr>March 20th Team Presentations</vt:lpstr>
      <vt:lpstr>Thank you!</vt:lpstr>
    </vt:vector>
  </TitlesOfParts>
  <Company>John Snow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JSI</dc:creator>
  <cp:lastModifiedBy>Rachel Turk</cp:lastModifiedBy>
  <cp:revision>342</cp:revision>
  <cp:lastPrinted>2019-01-22T20:42:30Z</cp:lastPrinted>
  <dcterms:created xsi:type="dcterms:W3CDTF">2018-01-08T21:59:32Z</dcterms:created>
  <dcterms:modified xsi:type="dcterms:W3CDTF">2019-02-20T16:41:03Z</dcterms:modified>
</cp:coreProperties>
</file>