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charts/chart5.xml" ContentType="application/vnd.openxmlformats-officedocument.drawingml.chart+xml"/>
  <Override PartName="/ppt/drawings/drawing3.xml" ContentType="application/vnd.openxmlformats-officedocument.drawingml.chartshapes+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charts/chart7.xml" ContentType="application/vnd.openxmlformats-officedocument.drawingml.chart+xml"/>
  <Override PartName="/ppt/drawings/drawing4.xml" ContentType="application/vnd.openxmlformats-officedocument.drawingml.chartshapes+xml"/>
  <Override PartName="/ppt/notesSlides/notesSlide11.xml" ContentType="application/vnd.openxmlformats-officedocument.presentationml.notesSlide+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heme/themeOverride1.xml" ContentType="application/vnd.openxmlformats-officedocument.themeOverr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4"/>
    <p:sldMasterId id="2147483660" r:id="rId5"/>
    <p:sldMasterId id="2147483648" r:id="rId6"/>
    <p:sldMasterId id="2147483674" r:id="rId7"/>
    <p:sldMasterId id="2147483689" r:id="rId8"/>
  </p:sldMasterIdLst>
  <p:notesMasterIdLst>
    <p:notesMasterId r:id="rId30"/>
  </p:notesMasterIdLst>
  <p:sldIdLst>
    <p:sldId id="256" r:id="rId9"/>
    <p:sldId id="305" r:id="rId10"/>
    <p:sldId id="831" r:id="rId11"/>
    <p:sldId id="292" r:id="rId12"/>
    <p:sldId id="822" r:id="rId13"/>
    <p:sldId id="830" r:id="rId14"/>
    <p:sldId id="792" r:id="rId15"/>
    <p:sldId id="333" r:id="rId16"/>
    <p:sldId id="834" r:id="rId17"/>
    <p:sldId id="835" r:id="rId18"/>
    <p:sldId id="841" r:id="rId19"/>
    <p:sldId id="842" r:id="rId20"/>
    <p:sldId id="258" r:id="rId21"/>
    <p:sldId id="845" r:id="rId22"/>
    <p:sldId id="849" r:id="rId23"/>
    <p:sldId id="462" r:id="rId24"/>
    <p:sldId id="468" r:id="rId25"/>
    <p:sldId id="847" r:id="rId26"/>
    <p:sldId id="848" r:id="rId27"/>
    <p:sldId id="804" r:id="rId28"/>
    <p:sldId id="326" r:id="rId29"/>
  </p:sldIdLst>
  <p:sldSz cx="9144000" cy="5143500" type="screen16x9"/>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46569"/>
    <a:srgbClr val="002D73"/>
    <a:srgbClr val="D70C7F"/>
    <a:srgbClr val="553278"/>
    <a:srgbClr val="007681"/>
    <a:srgbClr val="1F3261"/>
    <a:srgbClr val="4589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561" autoAdjust="0"/>
    <p:restoredTop sz="86742" autoAdjust="0"/>
  </p:normalViewPr>
  <p:slideViewPr>
    <p:cSldViewPr>
      <p:cViewPr varScale="1">
        <p:scale>
          <a:sx n="144" d="100"/>
          <a:sy n="144" d="100"/>
        </p:scale>
        <p:origin x="342" y="10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99" d="100"/>
          <a:sy n="99" d="100"/>
        </p:scale>
        <p:origin x="-3540" y="-96"/>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oleObject" Target="file:///\\scchoit30\std\STDShare\Presentation%20Folder\Master%20Slide%20Deck\Special%20focus%20population%20slides%20sets\slides%20with%20rates%20by%20demos%20for%20all%20stis.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3" Type="http://schemas.openxmlformats.org/officeDocument/2006/relationships/oleObject" Target="file:///\\scchoit30\std\STDShare\Presentation%20Folder\Master%20Slide%20Deck\Special%20focus%20population%20slides%20sets\slides%20with%20rates%20by%20demos%20for%20all%20stis.xlsx" TargetMode="External"/><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2.xlsx"/></Relationships>
</file>

<file path=ppt/charts/_rels/chart6.xml.rels><?xml version="1.0" encoding="UTF-8" standalone="yes"?>
<Relationships xmlns="http://schemas.openxmlformats.org/package/2006/relationships"><Relationship Id="rId3" Type="http://schemas.openxmlformats.org/officeDocument/2006/relationships/oleObject" Target="file:///\\scchoit30\std\STDShare\Presentation%20Folder\Master%20Slide%20Deck\Special%20focus%20population%20slides%20sets\slides%20with%20rates%20by%20demos%20for%20all%20stis.xlsx" TargetMode="External"/><Relationship Id="rId2" Type="http://schemas.microsoft.com/office/2011/relationships/chartColorStyle" Target="colors3.xml"/><Relationship Id="rId1" Type="http://schemas.microsoft.com/office/2011/relationships/chartStyle" Target="style3.xm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3.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48061302723421"/>
          <c:y val="3.9511074740592227E-2"/>
          <c:w val="0.6941933192875549"/>
          <c:h val="0.81124804996056643"/>
        </c:manualLayout>
      </c:layout>
      <c:lineChart>
        <c:grouping val="standard"/>
        <c:varyColors val="0"/>
        <c:ser>
          <c:idx val="1"/>
          <c:order val="0"/>
          <c:tx>
            <c:strRef>
              <c:f>Sheet1!$C$1</c:f>
              <c:strCache>
                <c:ptCount val="1"/>
                <c:pt idx="0">
                  <c:v>Gonorrhea</c:v>
                </c:pt>
              </c:strCache>
            </c:strRef>
          </c:tx>
          <c:spPr>
            <a:ln w="28575" cap="rnd">
              <a:solidFill>
                <a:srgbClr val="FFD100"/>
              </a:solidFill>
              <a:round/>
            </a:ln>
            <a:effectLst/>
          </c:spPr>
          <c:marker>
            <c:symbol val="none"/>
          </c:marker>
          <c:cat>
            <c:numRef>
              <c:f>Sheet1!$A$2:$A$18</c:f>
              <c:numCache>
                <c:formatCode>General</c:formatCode>
                <c:ptCount val="17"/>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numCache>
            </c:numRef>
          </c:cat>
          <c:val>
            <c:numRef>
              <c:f>Sheet1!$C$2:$C$18</c:f>
              <c:numCache>
                <c:formatCode>General</c:formatCode>
                <c:ptCount val="17"/>
                <c:pt idx="0">
                  <c:v>117.227</c:v>
                </c:pt>
                <c:pt idx="1">
                  <c:v>114.127</c:v>
                </c:pt>
                <c:pt idx="2">
                  <c:v>113.727</c:v>
                </c:pt>
                <c:pt idx="3">
                  <c:v>96.451999999999998</c:v>
                </c:pt>
                <c:pt idx="4">
                  <c:v>93.085999999999999</c:v>
                </c:pt>
                <c:pt idx="5">
                  <c:v>90.393000000000001</c:v>
                </c:pt>
                <c:pt idx="6">
                  <c:v>91.048000000000002</c:v>
                </c:pt>
                <c:pt idx="7">
                  <c:v>87.578999999999994</c:v>
                </c:pt>
                <c:pt idx="8">
                  <c:v>86.78</c:v>
                </c:pt>
                <c:pt idx="9">
                  <c:v>92.825000000000003</c:v>
                </c:pt>
                <c:pt idx="10">
                  <c:v>104.498</c:v>
                </c:pt>
                <c:pt idx="11">
                  <c:v>114.685</c:v>
                </c:pt>
                <c:pt idx="12">
                  <c:v>100.675</c:v>
                </c:pt>
                <c:pt idx="13">
                  <c:v>103.946</c:v>
                </c:pt>
                <c:pt idx="14">
                  <c:v>130.31200000000001</c:v>
                </c:pt>
                <c:pt idx="15">
                  <c:v>148.012</c:v>
                </c:pt>
                <c:pt idx="16">
                  <c:v>173.779</c:v>
                </c:pt>
              </c:numCache>
            </c:numRef>
          </c:val>
          <c:smooth val="1"/>
          <c:extLst>
            <c:ext xmlns:c16="http://schemas.microsoft.com/office/drawing/2014/chart" uri="{C3380CC4-5D6E-409C-BE32-E72D297353CC}">
              <c16:uniqueId val="{00000001-6052-4FB4-B72B-857C26268CB0}"/>
            </c:ext>
          </c:extLst>
        </c:ser>
        <c:ser>
          <c:idx val="2"/>
          <c:order val="1"/>
          <c:tx>
            <c:strRef>
              <c:f>Sheet1!$D$1</c:f>
              <c:strCache>
                <c:ptCount val="1"/>
                <c:pt idx="0">
                  <c:v>Chlamydia</c:v>
                </c:pt>
              </c:strCache>
            </c:strRef>
          </c:tx>
          <c:spPr>
            <a:ln w="28575" cap="rnd">
              <a:solidFill>
                <a:srgbClr val="6F5091"/>
              </a:solidFill>
              <a:round/>
            </a:ln>
            <a:effectLst/>
          </c:spPr>
          <c:marker>
            <c:symbol val="none"/>
          </c:marker>
          <c:cat>
            <c:numRef>
              <c:f>Sheet1!$A$2:$A$18</c:f>
              <c:numCache>
                <c:formatCode>General</c:formatCode>
                <c:ptCount val="17"/>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numCache>
            </c:numRef>
          </c:cat>
          <c:val>
            <c:numRef>
              <c:f>Sheet1!$D$2:$D$18</c:f>
              <c:numCache>
                <c:formatCode>General</c:formatCode>
                <c:ptCount val="17"/>
                <c:pt idx="0">
                  <c:v>245.32499999999999</c:v>
                </c:pt>
                <c:pt idx="1">
                  <c:v>267.52</c:v>
                </c:pt>
                <c:pt idx="2">
                  <c:v>294.42700000000002</c:v>
                </c:pt>
                <c:pt idx="3">
                  <c:v>305.57600000000002</c:v>
                </c:pt>
                <c:pt idx="4">
                  <c:v>333.85399999999998</c:v>
                </c:pt>
                <c:pt idx="5">
                  <c:v>352.89499999999998</c:v>
                </c:pt>
                <c:pt idx="6">
                  <c:v>412.50200000000001</c:v>
                </c:pt>
                <c:pt idx="7">
                  <c:v>449.50700000000001</c:v>
                </c:pt>
                <c:pt idx="8">
                  <c:v>465.4</c:v>
                </c:pt>
                <c:pt idx="9">
                  <c:v>503.40199999999999</c:v>
                </c:pt>
                <c:pt idx="10">
                  <c:v>514.14499999999998</c:v>
                </c:pt>
                <c:pt idx="11">
                  <c:v>507.48099999999999</c:v>
                </c:pt>
                <c:pt idx="12">
                  <c:v>482.71699999999998</c:v>
                </c:pt>
                <c:pt idx="13">
                  <c:v>494.80099999999999</c:v>
                </c:pt>
                <c:pt idx="14">
                  <c:v>526.79700000000003</c:v>
                </c:pt>
                <c:pt idx="15">
                  <c:v>559.048</c:v>
                </c:pt>
                <c:pt idx="16">
                  <c:v>596.63</c:v>
                </c:pt>
              </c:numCache>
            </c:numRef>
          </c:val>
          <c:smooth val="1"/>
          <c:extLst>
            <c:ext xmlns:c16="http://schemas.microsoft.com/office/drawing/2014/chart" uri="{C3380CC4-5D6E-409C-BE32-E72D297353CC}">
              <c16:uniqueId val="{00000002-6052-4FB4-B72B-857C26268CB0}"/>
            </c:ext>
          </c:extLst>
        </c:ser>
        <c:ser>
          <c:idx val="3"/>
          <c:order val="2"/>
          <c:tx>
            <c:strRef>
              <c:f>Sheet1!$E$1</c:f>
              <c:strCache>
                <c:ptCount val="1"/>
                <c:pt idx="0">
                  <c:v>HIV</c:v>
                </c:pt>
              </c:strCache>
            </c:strRef>
          </c:tx>
          <c:spPr>
            <a:ln>
              <a:solidFill>
                <a:srgbClr val="00B0F0"/>
              </a:solidFill>
            </a:ln>
          </c:spPr>
          <c:marker>
            <c:symbol val="none"/>
          </c:marker>
          <c:cat>
            <c:numRef>
              <c:f>Sheet1!$A$2:$A$18</c:f>
              <c:numCache>
                <c:formatCode>General</c:formatCode>
                <c:ptCount val="17"/>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numCache>
            </c:numRef>
          </c:cat>
          <c:val>
            <c:numRef>
              <c:f>Sheet1!$E$2:$E$17</c:f>
              <c:numCache>
                <c:formatCode>General</c:formatCode>
                <c:ptCount val="16"/>
                <c:pt idx="0">
                  <c:v>34.211682289424402</c:v>
                </c:pt>
                <c:pt idx="1">
                  <c:v>30.845860686365</c:v>
                </c:pt>
                <c:pt idx="2">
                  <c:v>28.031869764345998</c:v>
                </c:pt>
                <c:pt idx="3">
                  <c:v>26.334030411026301</c:v>
                </c:pt>
                <c:pt idx="4">
                  <c:v>26.596820747116499</c:v>
                </c:pt>
                <c:pt idx="5">
                  <c:v>25.3602920867331</c:v>
                </c:pt>
                <c:pt idx="6">
                  <c:v>24.760743159360999</c:v>
                </c:pt>
                <c:pt idx="7">
                  <c:v>24.061084327774601</c:v>
                </c:pt>
                <c:pt idx="8">
                  <c:v>23.665690340486002</c:v>
                </c:pt>
                <c:pt idx="9">
                  <c:v>21.2396924201216</c:v>
                </c:pt>
                <c:pt idx="10">
                  <c:v>20.3293800916138</c:v>
                </c:pt>
                <c:pt idx="11">
                  <c:v>18.708190541226699</c:v>
                </c:pt>
                <c:pt idx="12">
                  <c:v>17.0680945732053</c:v>
                </c:pt>
                <c:pt idx="13">
                  <c:v>17.369426755259099</c:v>
                </c:pt>
                <c:pt idx="14">
                  <c:v>15.715070541765201</c:v>
                </c:pt>
                <c:pt idx="15">
                  <c:v>14.448279635570101</c:v>
                </c:pt>
              </c:numCache>
            </c:numRef>
          </c:val>
          <c:smooth val="0"/>
          <c:extLst>
            <c:ext xmlns:c16="http://schemas.microsoft.com/office/drawing/2014/chart" uri="{C3380CC4-5D6E-409C-BE32-E72D297353CC}">
              <c16:uniqueId val="{00000000-1616-4778-8AAA-9DDA16003B93}"/>
            </c:ext>
          </c:extLst>
        </c:ser>
        <c:ser>
          <c:idx val="4"/>
          <c:order val="3"/>
          <c:tx>
            <c:strRef>
              <c:f>Sheet1!$F$1</c:f>
              <c:strCache>
                <c:ptCount val="1"/>
                <c:pt idx="0">
                  <c:v>Early &amp; Late Syphilis</c:v>
                </c:pt>
              </c:strCache>
            </c:strRef>
          </c:tx>
          <c:marker>
            <c:symbol val="none"/>
          </c:marker>
          <c:cat>
            <c:numRef>
              <c:f>Sheet1!$A$2:$A$18</c:f>
              <c:numCache>
                <c:formatCode>General</c:formatCode>
                <c:ptCount val="17"/>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numCache>
            </c:numRef>
          </c:cat>
          <c:val>
            <c:numRef>
              <c:f>Sheet1!$F$2:$F$18</c:f>
              <c:numCache>
                <c:formatCode>General</c:formatCode>
                <c:ptCount val="17"/>
                <c:pt idx="0">
                  <c:v>18.422000000000001</c:v>
                </c:pt>
                <c:pt idx="1">
                  <c:v>19.72</c:v>
                </c:pt>
                <c:pt idx="2">
                  <c:v>22.257999999999999</c:v>
                </c:pt>
                <c:pt idx="3">
                  <c:v>23.11</c:v>
                </c:pt>
                <c:pt idx="4">
                  <c:v>20.135000000000002</c:v>
                </c:pt>
                <c:pt idx="5">
                  <c:v>23.992999999999999</c:v>
                </c:pt>
                <c:pt idx="6">
                  <c:v>26.300999999999998</c:v>
                </c:pt>
                <c:pt idx="7">
                  <c:v>28.584</c:v>
                </c:pt>
                <c:pt idx="8">
                  <c:v>24.308</c:v>
                </c:pt>
                <c:pt idx="9">
                  <c:v>25.559000000000001</c:v>
                </c:pt>
                <c:pt idx="10">
                  <c:v>24.905000000000001</c:v>
                </c:pt>
                <c:pt idx="11">
                  <c:v>27.638000000000002</c:v>
                </c:pt>
                <c:pt idx="12">
                  <c:v>31.966999999999999</c:v>
                </c:pt>
                <c:pt idx="13">
                  <c:v>36.173999999999999</c:v>
                </c:pt>
                <c:pt idx="14">
                  <c:v>40.225000000000001</c:v>
                </c:pt>
                <c:pt idx="15">
                  <c:v>49.014000000000003</c:v>
                </c:pt>
                <c:pt idx="16">
                  <c:v>50.491</c:v>
                </c:pt>
              </c:numCache>
            </c:numRef>
          </c:val>
          <c:smooth val="0"/>
          <c:extLst>
            <c:ext xmlns:c16="http://schemas.microsoft.com/office/drawing/2014/chart" uri="{C3380CC4-5D6E-409C-BE32-E72D297353CC}">
              <c16:uniqueId val="{00000000-3105-4108-9229-4131965060BA}"/>
            </c:ext>
          </c:extLst>
        </c:ser>
        <c:dLbls>
          <c:showLegendKey val="0"/>
          <c:showVal val="0"/>
          <c:showCatName val="0"/>
          <c:showSerName val="0"/>
          <c:showPercent val="0"/>
          <c:showBubbleSize val="0"/>
        </c:dLbls>
        <c:smooth val="0"/>
        <c:axId val="665920592"/>
        <c:axId val="665918912"/>
      </c:lineChart>
      <c:catAx>
        <c:axId val="665920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1620000" vert="horz"/>
          <a:lstStyle/>
          <a:p>
            <a:pPr>
              <a:defRPr sz="1200"/>
            </a:pPr>
            <a:endParaRPr lang="en-US"/>
          </a:p>
        </c:txPr>
        <c:crossAx val="665918912"/>
        <c:crossesAt val="0"/>
        <c:auto val="1"/>
        <c:lblAlgn val="ctr"/>
        <c:lblOffset val="100"/>
        <c:tickLblSkip val="1"/>
        <c:noMultiLvlLbl val="0"/>
      </c:catAx>
      <c:valAx>
        <c:axId val="665918912"/>
        <c:scaling>
          <c:logBase val="10"/>
          <c:orientation val="minMax"/>
        </c:scaling>
        <c:delete val="0"/>
        <c:axPos val="l"/>
        <c:title>
          <c:tx>
            <c:rich>
              <a:bodyPr/>
              <a:lstStyle/>
              <a:p>
                <a:pPr algn="ctr" rtl="0">
                  <a:defRPr/>
                </a:pPr>
                <a:r>
                  <a:rPr lang="en-US"/>
                  <a:t>Case Rate per 100,000 population </a:t>
                </a:r>
              </a:p>
              <a:p>
                <a:pPr algn="ctr" rtl="0">
                  <a:defRPr/>
                </a:pPr>
                <a:endParaRPr lang="en-US"/>
              </a:p>
            </c:rich>
          </c:tx>
          <c:layout>
            <c:manualLayout>
              <c:xMode val="edge"/>
              <c:yMode val="edge"/>
              <c:x val="5.7975769390672532E-3"/>
              <c:y val="0.11871682327360845"/>
            </c:manualLayout>
          </c:layout>
          <c:overlay val="0"/>
        </c:title>
        <c:numFmt formatCode="General" sourceLinked="1"/>
        <c:majorTickMark val="none"/>
        <c:minorTickMark val="none"/>
        <c:tickLblPos val="nextTo"/>
        <c:spPr>
          <a:noFill/>
          <a:ln>
            <a:noFill/>
          </a:ln>
          <a:effectLst/>
        </c:spPr>
        <c:txPr>
          <a:bodyPr rot="-60000000" vert="horz"/>
          <a:lstStyle/>
          <a:p>
            <a:pPr>
              <a:defRPr/>
            </a:pPr>
            <a:endParaRPr lang="en-US"/>
          </a:p>
        </c:txPr>
        <c:crossAx val="665920592"/>
        <c:crossesAt val="1"/>
        <c:crossBetween val="between"/>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'2016'!$B$2</c:f>
              <c:strCache>
                <c:ptCount val="1"/>
                <c:pt idx="0">
                  <c:v>P&amp; S syphilis</c:v>
                </c:pt>
              </c:strCache>
              <c:extLst xmlns:c15="http://schemas.microsoft.com/office/drawing/2012/chart"/>
            </c:strRef>
          </c:tx>
          <c:spPr>
            <a:pattFill prst="pct90">
              <a:fgClr>
                <a:srgbClr val="0077C8"/>
              </a:fgClr>
              <a:bgClr>
                <a:schemeClr val="bg1"/>
              </a:bgClr>
            </a:pattFill>
            <a:ln>
              <a:noFill/>
            </a:ln>
            <a:effectLst/>
          </c:spPr>
          <c:invertIfNegative val="0"/>
          <c:cat>
            <c:strRef>
              <c:f>'2016'!$C$1:$P$1</c:f>
              <c:strCache>
                <c:ptCount val="7"/>
                <c:pt idx="0">
                  <c:v>15-19</c:v>
                </c:pt>
                <c:pt idx="1">
                  <c:v>20-24</c:v>
                </c:pt>
                <c:pt idx="2">
                  <c:v>25-29</c:v>
                </c:pt>
                <c:pt idx="3">
                  <c:v>30-34</c:v>
                </c:pt>
                <c:pt idx="4">
                  <c:v>35-39</c:v>
                </c:pt>
                <c:pt idx="5">
                  <c:v>40-44</c:v>
                </c:pt>
                <c:pt idx="6">
                  <c:v>45-49</c:v>
                </c:pt>
              </c:strCache>
            </c:strRef>
          </c:cat>
          <c:val>
            <c:numRef>
              <c:f>'2016'!$C$2:$P$2</c:f>
              <c:numCache>
                <c:formatCode>General</c:formatCode>
                <c:ptCount val="7"/>
                <c:pt idx="0">
                  <c:v>7.3541999999999996</c:v>
                </c:pt>
                <c:pt idx="1">
                  <c:v>25.648399999999999</c:v>
                </c:pt>
                <c:pt idx="2">
                  <c:v>37.8401</c:v>
                </c:pt>
                <c:pt idx="3">
                  <c:v>32.802799999999998</c:v>
                </c:pt>
                <c:pt idx="4">
                  <c:v>21.060500000000001</c:v>
                </c:pt>
                <c:pt idx="5">
                  <c:v>14.705399999999999</c:v>
                </c:pt>
                <c:pt idx="6">
                  <c:v>11.9506</c:v>
                </c:pt>
              </c:numCache>
            </c:numRef>
          </c:val>
          <c:extLst>
            <c:ext xmlns:c16="http://schemas.microsoft.com/office/drawing/2014/chart" uri="{C3380CC4-5D6E-409C-BE32-E72D297353CC}">
              <c16:uniqueId val="{00000000-094B-4A25-A862-C3D5D3DD35A2}"/>
            </c:ext>
          </c:extLst>
        </c:ser>
        <c:dLbls>
          <c:showLegendKey val="0"/>
          <c:showVal val="0"/>
          <c:showCatName val="0"/>
          <c:showSerName val="0"/>
          <c:showPercent val="0"/>
          <c:showBubbleSize val="0"/>
        </c:dLbls>
        <c:gapWidth val="219"/>
        <c:overlap val="-27"/>
        <c:axId val="332811104"/>
        <c:axId val="332810448"/>
        <c:extLst>
          <c:ext xmlns:c15="http://schemas.microsoft.com/office/drawing/2012/chart" uri="{02D57815-91ED-43cb-92C2-25804820EDAC}">
            <c15:filteredBarSeries>
              <c15:ser>
                <c:idx val="1"/>
                <c:order val="1"/>
                <c:tx>
                  <c:strRef>
                    <c:extLst>
                      <c:ext uri="{02D57815-91ED-43cb-92C2-25804820EDAC}">
                        <c15:formulaRef>
                          <c15:sqref>'2016'!$B$3</c15:sqref>
                        </c15:formulaRef>
                      </c:ext>
                    </c:extLst>
                    <c:strCache>
                      <c:ptCount val="1"/>
                      <c:pt idx="0">
                        <c:v>Gonorrhea</c:v>
                      </c:pt>
                    </c:strCache>
                  </c:strRef>
                </c:tx>
                <c:spPr>
                  <a:solidFill>
                    <a:schemeClr val="accent2"/>
                  </a:solidFill>
                  <a:ln>
                    <a:noFill/>
                  </a:ln>
                  <a:effectLst/>
                </c:spPr>
                <c:invertIfNegative val="0"/>
                <c:cat>
                  <c:strRef>
                    <c:extLst>
                      <c:ext uri="{02D57815-91ED-43cb-92C2-25804820EDAC}">
                        <c15:formulaRef>
                          <c15:sqref>'2016'!$C$1:$P$1</c15:sqref>
                        </c15:formulaRef>
                      </c:ext>
                    </c:extLst>
                    <c:strCache>
                      <c:ptCount val="7"/>
                      <c:pt idx="0">
                        <c:v>15-19</c:v>
                      </c:pt>
                      <c:pt idx="1">
                        <c:v>20-24</c:v>
                      </c:pt>
                      <c:pt idx="2">
                        <c:v>25-29</c:v>
                      </c:pt>
                      <c:pt idx="3">
                        <c:v>30-34</c:v>
                      </c:pt>
                      <c:pt idx="4">
                        <c:v>35-39</c:v>
                      </c:pt>
                      <c:pt idx="5">
                        <c:v>40-44</c:v>
                      </c:pt>
                      <c:pt idx="6">
                        <c:v>45-49</c:v>
                      </c:pt>
                    </c:strCache>
                  </c:strRef>
                </c:cat>
                <c:val>
                  <c:numRef>
                    <c:extLst>
                      <c:ext uri="{02D57815-91ED-43cb-92C2-25804820EDAC}">
                        <c15:formulaRef>
                          <c15:sqref>'2016'!$C$3:$P$3</c15:sqref>
                        </c15:formulaRef>
                      </c:ext>
                    </c:extLst>
                    <c:numCache>
                      <c:formatCode>General</c:formatCode>
                      <c:ptCount val="7"/>
                      <c:pt idx="0">
                        <c:v>369.97500000000002</c:v>
                      </c:pt>
                      <c:pt idx="1">
                        <c:v>574.03599999999994</c:v>
                      </c:pt>
                      <c:pt idx="2">
                        <c:v>543.19500000000005</c:v>
                      </c:pt>
                      <c:pt idx="3">
                        <c:v>390.60500000000002</c:v>
                      </c:pt>
                      <c:pt idx="4">
                        <c:v>249.42500000000001</c:v>
                      </c:pt>
                      <c:pt idx="5">
                        <c:v>134.44999999999999</c:v>
                      </c:pt>
                      <c:pt idx="6">
                        <c:v>92.864000000000004</c:v>
                      </c:pt>
                    </c:numCache>
                  </c:numRef>
                </c:val>
                <c:extLst>
                  <c:ext xmlns:c16="http://schemas.microsoft.com/office/drawing/2014/chart" uri="{C3380CC4-5D6E-409C-BE32-E72D297353CC}">
                    <c16:uniqueId val="{00000001-094B-4A25-A862-C3D5D3DD35A2}"/>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'2016'!$B$4</c15:sqref>
                        </c15:formulaRef>
                      </c:ext>
                    </c:extLst>
                    <c:strCache>
                      <c:ptCount val="1"/>
                      <c:pt idx="0">
                        <c:v>Chlamydia</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'2016'!$C$1:$P$1</c15:sqref>
                        </c15:formulaRef>
                      </c:ext>
                    </c:extLst>
                    <c:strCache>
                      <c:ptCount val="7"/>
                      <c:pt idx="0">
                        <c:v>15-19</c:v>
                      </c:pt>
                      <c:pt idx="1">
                        <c:v>20-24</c:v>
                      </c:pt>
                      <c:pt idx="2">
                        <c:v>25-29</c:v>
                      </c:pt>
                      <c:pt idx="3">
                        <c:v>30-34</c:v>
                      </c:pt>
                      <c:pt idx="4">
                        <c:v>35-39</c:v>
                      </c:pt>
                      <c:pt idx="5">
                        <c:v>40-44</c:v>
                      </c:pt>
                      <c:pt idx="6">
                        <c:v>45-49</c:v>
                      </c:pt>
                    </c:strCache>
                  </c:strRef>
                </c:cat>
                <c:val>
                  <c:numRef>
                    <c:extLst xmlns:c15="http://schemas.microsoft.com/office/drawing/2012/chart">
                      <c:ext xmlns:c15="http://schemas.microsoft.com/office/drawing/2012/chart" uri="{02D57815-91ED-43cb-92C2-25804820EDAC}">
                        <c15:formulaRef>
                          <c15:sqref>'2016'!$C$4:$P$4</c15:sqref>
                        </c15:formulaRef>
                      </c:ext>
                    </c:extLst>
                    <c:numCache>
                      <c:formatCode>General</c:formatCode>
                      <c:ptCount val="7"/>
                      <c:pt idx="0">
                        <c:v>2196.58</c:v>
                      </c:pt>
                      <c:pt idx="1">
                        <c:v>2790.86</c:v>
                      </c:pt>
                      <c:pt idx="2">
                        <c:v>1553.77</c:v>
                      </c:pt>
                      <c:pt idx="3">
                        <c:v>850.93</c:v>
                      </c:pt>
                      <c:pt idx="4">
                        <c:v>493.51</c:v>
                      </c:pt>
                      <c:pt idx="5">
                        <c:v>274.61</c:v>
                      </c:pt>
                      <c:pt idx="6">
                        <c:v>167.76</c:v>
                      </c:pt>
                    </c:numCache>
                  </c:numRef>
                </c:val>
                <c:extLst xmlns:c15="http://schemas.microsoft.com/office/drawing/2012/chart">
                  <c:ext xmlns:c16="http://schemas.microsoft.com/office/drawing/2014/chart" uri="{C3380CC4-5D6E-409C-BE32-E72D297353CC}">
                    <c16:uniqueId val="{00000002-094B-4A25-A862-C3D5D3DD35A2}"/>
                  </c:ext>
                </c:extLst>
              </c15:ser>
            </c15:filteredBarSeries>
          </c:ext>
        </c:extLst>
      </c:barChart>
      <c:catAx>
        <c:axId val="332811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32810448"/>
        <c:crosses val="autoZero"/>
        <c:auto val="1"/>
        <c:lblAlgn val="ctr"/>
        <c:lblOffset val="100"/>
        <c:noMultiLvlLbl val="0"/>
      </c:catAx>
      <c:valAx>
        <c:axId val="3328104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32811104"/>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262853425794401"/>
          <c:y val="2.1573805030373504E-2"/>
          <c:w val="0.62761179852518434"/>
          <c:h val="0.88974528940933117"/>
        </c:manualLayout>
      </c:layout>
      <c:lineChart>
        <c:grouping val="standard"/>
        <c:varyColors val="0"/>
        <c:ser>
          <c:idx val="0"/>
          <c:order val="0"/>
          <c:tx>
            <c:strRef>
              <c:f>Sheet1!$B$1</c:f>
              <c:strCache>
                <c:ptCount val="1"/>
                <c:pt idx="0">
                  <c:v>MSM </c:v>
                </c:pt>
              </c:strCache>
            </c:strRef>
          </c:tx>
          <c:spPr>
            <a:ln w="28575" cap="rnd">
              <a:solidFill>
                <a:srgbClr val="0077C8"/>
              </a:solidFill>
              <a:round/>
            </a:ln>
            <a:effectLst/>
          </c:spPr>
          <c:marker>
            <c:symbol val="none"/>
          </c:marker>
          <c:dPt>
            <c:idx val="3"/>
            <c:bubble3D val="0"/>
            <c:extLst>
              <c:ext xmlns:c16="http://schemas.microsoft.com/office/drawing/2014/chart" uri="{C3380CC4-5D6E-409C-BE32-E72D297353CC}">
                <c16:uniqueId val="{00000000-1AF5-407F-B236-C674664A9F10}"/>
              </c:ext>
            </c:extLst>
          </c:dPt>
          <c:cat>
            <c:numRef>
              <c:f>Sheet1!$A$2:$A$9</c:f>
              <c:numCache>
                <c:formatCode>General</c:formatCode>
                <c:ptCount val="8"/>
                <c:pt idx="0">
                  <c:v>2010</c:v>
                </c:pt>
                <c:pt idx="1">
                  <c:v>2011</c:v>
                </c:pt>
                <c:pt idx="2">
                  <c:v>2012</c:v>
                </c:pt>
                <c:pt idx="3">
                  <c:v>2013</c:v>
                </c:pt>
                <c:pt idx="4">
                  <c:v>2014</c:v>
                </c:pt>
                <c:pt idx="5">
                  <c:v>2015</c:v>
                </c:pt>
                <c:pt idx="6">
                  <c:v>2016</c:v>
                </c:pt>
                <c:pt idx="7">
                  <c:v>2017</c:v>
                </c:pt>
              </c:numCache>
            </c:numRef>
          </c:cat>
          <c:val>
            <c:numRef>
              <c:f>Sheet1!$B$2:$B$9</c:f>
              <c:numCache>
                <c:formatCode>General</c:formatCode>
                <c:ptCount val="8"/>
                <c:pt idx="0">
                  <c:v>633</c:v>
                </c:pt>
                <c:pt idx="1">
                  <c:v>621</c:v>
                </c:pt>
                <c:pt idx="2">
                  <c:v>691</c:v>
                </c:pt>
                <c:pt idx="3">
                  <c:v>810</c:v>
                </c:pt>
                <c:pt idx="4">
                  <c:v>936</c:v>
                </c:pt>
                <c:pt idx="5">
                  <c:v>1059</c:v>
                </c:pt>
                <c:pt idx="6">
                  <c:v>1199</c:v>
                </c:pt>
                <c:pt idx="7">
                  <c:v>1285</c:v>
                </c:pt>
              </c:numCache>
            </c:numRef>
          </c:val>
          <c:smooth val="1"/>
          <c:extLst>
            <c:ext xmlns:c16="http://schemas.microsoft.com/office/drawing/2014/chart" uri="{C3380CC4-5D6E-409C-BE32-E72D297353CC}">
              <c16:uniqueId val="{00000000-EE25-47BC-9BD7-838CC37C03CE}"/>
            </c:ext>
          </c:extLst>
        </c:ser>
        <c:ser>
          <c:idx val="1"/>
          <c:order val="1"/>
          <c:tx>
            <c:strRef>
              <c:f>Sheet1!$C$1</c:f>
              <c:strCache>
                <c:ptCount val="1"/>
                <c:pt idx="0">
                  <c:v>MSW</c:v>
                </c:pt>
              </c:strCache>
            </c:strRef>
          </c:tx>
          <c:spPr>
            <a:ln w="28575" cap="rnd">
              <a:solidFill>
                <a:srgbClr val="F3DD6D"/>
              </a:solidFill>
              <a:round/>
            </a:ln>
            <a:effectLst/>
          </c:spPr>
          <c:marker>
            <c:symbol val="none"/>
          </c:marker>
          <c:cat>
            <c:numRef>
              <c:f>Sheet1!$A$2:$A$9</c:f>
              <c:numCache>
                <c:formatCode>General</c:formatCode>
                <c:ptCount val="8"/>
                <c:pt idx="0">
                  <c:v>2010</c:v>
                </c:pt>
                <c:pt idx="1">
                  <c:v>2011</c:v>
                </c:pt>
                <c:pt idx="2">
                  <c:v>2012</c:v>
                </c:pt>
                <c:pt idx="3">
                  <c:v>2013</c:v>
                </c:pt>
                <c:pt idx="4">
                  <c:v>2014</c:v>
                </c:pt>
                <c:pt idx="5">
                  <c:v>2015</c:v>
                </c:pt>
                <c:pt idx="6">
                  <c:v>2016</c:v>
                </c:pt>
                <c:pt idx="7">
                  <c:v>2017</c:v>
                </c:pt>
              </c:numCache>
            </c:numRef>
          </c:cat>
          <c:val>
            <c:numRef>
              <c:f>Sheet1!$C$2:$C$9</c:f>
              <c:numCache>
                <c:formatCode>General</c:formatCode>
                <c:ptCount val="8"/>
                <c:pt idx="0">
                  <c:v>116</c:v>
                </c:pt>
                <c:pt idx="1">
                  <c:v>85</c:v>
                </c:pt>
                <c:pt idx="2">
                  <c:v>93</c:v>
                </c:pt>
                <c:pt idx="3">
                  <c:v>109</c:v>
                </c:pt>
                <c:pt idx="4">
                  <c:v>113</c:v>
                </c:pt>
                <c:pt idx="5">
                  <c:v>143</c:v>
                </c:pt>
                <c:pt idx="6">
                  <c:v>206</c:v>
                </c:pt>
                <c:pt idx="7">
                  <c:v>229</c:v>
                </c:pt>
              </c:numCache>
            </c:numRef>
          </c:val>
          <c:smooth val="1"/>
          <c:extLst>
            <c:ext xmlns:c16="http://schemas.microsoft.com/office/drawing/2014/chart" uri="{C3380CC4-5D6E-409C-BE32-E72D297353CC}">
              <c16:uniqueId val="{00000001-EE25-47BC-9BD7-838CC37C03CE}"/>
            </c:ext>
          </c:extLst>
        </c:ser>
        <c:ser>
          <c:idx val="2"/>
          <c:order val="2"/>
          <c:tx>
            <c:strRef>
              <c:f>Sheet1!$D$1</c:f>
              <c:strCache>
                <c:ptCount val="1"/>
                <c:pt idx="0">
                  <c:v>MSMW </c:v>
                </c:pt>
              </c:strCache>
            </c:strRef>
          </c:tx>
          <c:spPr>
            <a:ln w="28575" cap="rnd">
              <a:solidFill>
                <a:srgbClr val="878CB4"/>
              </a:solidFill>
              <a:round/>
            </a:ln>
            <a:effectLst/>
          </c:spPr>
          <c:marker>
            <c:symbol val="none"/>
          </c:marker>
          <c:cat>
            <c:numRef>
              <c:f>Sheet1!$A$2:$A$9</c:f>
              <c:numCache>
                <c:formatCode>General</c:formatCode>
                <c:ptCount val="8"/>
                <c:pt idx="0">
                  <c:v>2010</c:v>
                </c:pt>
                <c:pt idx="1">
                  <c:v>2011</c:v>
                </c:pt>
                <c:pt idx="2">
                  <c:v>2012</c:v>
                </c:pt>
                <c:pt idx="3">
                  <c:v>2013</c:v>
                </c:pt>
                <c:pt idx="4">
                  <c:v>2014</c:v>
                </c:pt>
                <c:pt idx="5">
                  <c:v>2015</c:v>
                </c:pt>
                <c:pt idx="6">
                  <c:v>2016</c:v>
                </c:pt>
                <c:pt idx="7">
                  <c:v>2017</c:v>
                </c:pt>
              </c:numCache>
            </c:numRef>
          </c:cat>
          <c:val>
            <c:numRef>
              <c:f>Sheet1!$D$2:$D$9</c:f>
              <c:numCache>
                <c:formatCode>General</c:formatCode>
                <c:ptCount val="8"/>
                <c:pt idx="0">
                  <c:v>72</c:v>
                </c:pt>
                <c:pt idx="1">
                  <c:v>94</c:v>
                </c:pt>
                <c:pt idx="2">
                  <c:v>110</c:v>
                </c:pt>
                <c:pt idx="3">
                  <c:v>98</c:v>
                </c:pt>
                <c:pt idx="4">
                  <c:v>121</c:v>
                </c:pt>
                <c:pt idx="5">
                  <c:v>128</c:v>
                </c:pt>
                <c:pt idx="6">
                  <c:v>144</c:v>
                </c:pt>
                <c:pt idx="7">
                  <c:v>172</c:v>
                </c:pt>
              </c:numCache>
            </c:numRef>
          </c:val>
          <c:smooth val="1"/>
          <c:extLst>
            <c:ext xmlns:c16="http://schemas.microsoft.com/office/drawing/2014/chart" uri="{C3380CC4-5D6E-409C-BE32-E72D297353CC}">
              <c16:uniqueId val="{00000002-EE25-47BC-9BD7-838CC37C03CE}"/>
            </c:ext>
          </c:extLst>
        </c:ser>
        <c:ser>
          <c:idx val="3"/>
          <c:order val="3"/>
          <c:tx>
            <c:strRef>
              <c:f>Sheet1!$E$1</c:f>
              <c:strCache>
                <c:ptCount val="1"/>
                <c:pt idx="0">
                  <c:v>Women only</c:v>
                </c:pt>
              </c:strCache>
            </c:strRef>
          </c:tx>
          <c:spPr>
            <a:ln w="28575" cap="rnd">
              <a:solidFill>
                <a:srgbClr val="6F5091"/>
              </a:solidFill>
              <a:round/>
            </a:ln>
            <a:effectLst/>
          </c:spPr>
          <c:marker>
            <c:symbol val="none"/>
          </c:marker>
          <c:cat>
            <c:numRef>
              <c:f>Sheet1!$A$2:$A$9</c:f>
              <c:numCache>
                <c:formatCode>General</c:formatCode>
                <c:ptCount val="8"/>
                <c:pt idx="0">
                  <c:v>2010</c:v>
                </c:pt>
                <c:pt idx="1">
                  <c:v>2011</c:v>
                </c:pt>
                <c:pt idx="2">
                  <c:v>2012</c:v>
                </c:pt>
                <c:pt idx="3">
                  <c:v>2013</c:v>
                </c:pt>
                <c:pt idx="4">
                  <c:v>2014</c:v>
                </c:pt>
                <c:pt idx="5">
                  <c:v>2015</c:v>
                </c:pt>
                <c:pt idx="6">
                  <c:v>2016</c:v>
                </c:pt>
                <c:pt idx="7">
                  <c:v>2017</c:v>
                </c:pt>
              </c:numCache>
            </c:numRef>
          </c:cat>
          <c:val>
            <c:numRef>
              <c:f>Sheet1!$E$2:$E$9</c:f>
              <c:numCache>
                <c:formatCode>General</c:formatCode>
                <c:ptCount val="8"/>
                <c:pt idx="0">
                  <c:v>46</c:v>
                </c:pt>
                <c:pt idx="1">
                  <c:v>33</c:v>
                </c:pt>
                <c:pt idx="2">
                  <c:v>38</c:v>
                </c:pt>
                <c:pt idx="3">
                  <c:v>40</c:v>
                </c:pt>
                <c:pt idx="4">
                  <c:v>36</c:v>
                </c:pt>
                <c:pt idx="5">
                  <c:v>47</c:v>
                </c:pt>
                <c:pt idx="6">
                  <c:v>104</c:v>
                </c:pt>
                <c:pt idx="7">
                  <c:v>106</c:v>
                </c:pt>
              </c:numCache>
            </c:numRef>
          </c:val>
          <c:smooth val="1"/>
          <c:extLst>
            <c:ext xmlns:c16="http://schemas.microsoft.com/office/drawing/2014/chart" uri="{C3380CC4-5D6E-409C-BE32-E72D297353CC}">
              <c16:uniqueId val="{00000003-EE25-47BC-9BD7-838CC37C03CE}"/>
            </c:ext>
          </c:extLst>
        </c:ser>
        <c:dLbls>
          <c:showLegendKey val="0"/>
          <c:showVal val="0"/>
          <c:showCatName val="0"/>
          <c:showSerName val="0"/>
          <c:showPercent val="0"/>
          <c:showBubbleSize val="0"/>
        </c:dLbls>
        <c:smooth val="0"/>
        <c:axId val="380275600"/>
        <c:axId val="380276160"/>
      </c:lineChart>
      <c:catAx>
        <c:axId val="380275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380276160"/>
        <c:crosses val="autoZero"/>
        <c:auto val="1"/>
        <c:lblAlgn val="ctr"/>
        <c:lblOffset val="100"/>
        <c:tickLblSkip val="1"/>
        <c:noMultiLvlLbl val="0"/>
      </c:catAx>
      <c:valAx>
        <c:axId val="380276160"/>
        <c:scaling>
          <c:orientation val="minMax"/>
        </c:scaling>
        <c:delete val="0"/>
        <c:axPos val="l"/>
        <c:majorGridlines>
          <c:spPr>
            <a:ln w="9525" cap="flat" cmpd="sng" algn="ctr">
              <a:solidFill>
                <a:schemeClr val="tx1">
                  <a:lumMod val="15000"/>
                  <a:lumOff val="85000"/>
                </a:schemeClr>
              </a:solidFill>
              <a:round/>
            </a:ln>
            <a:effectLst/>
          </c:spPr>
        </c:majorGridlines>
        <c:title>
          <c:tx>
            <c:rich>
              <a:bodyPr/>
              <a:lstStyle/>
              <a:p>
                <a:pPr algn="ctr" rtl="0">
                  <a:defRPr b="0"/>
                </a:pPr>
                <a:r>
                  <a:rPr lang="en-US" b="0" dirty="0"/>
                  <a:t>Reported diagnoses</a:t>
                </a:r>
              </a:p>
            </c:rich>
          </c:tx>
          <c:layout>
            <c:manualLayout>
              <c:xMode val="edge"/>
              <c:yMode val="edge"/>
              <c:x val="3.8436570428696415E-2"/>
              <c:y val="0.30537766112569265"/>
            </c:manualLayout>
          </c:layout>
          <c:overlay val="0"/>
        </c:title>
        <c:numFmt formatCode="General" sourceLinked="1"/>
        <c:majorTickMark val="none"/>
        <c:minorTickMark val="none"/>
        <c:tickLblPos val="nextTo"/>
        <c:spPr>
          <a:noFill/>
          <a:ln>
            <a:noFill/>
          </a:ln>
          <a:effectLst/>
        </c:spPr>
        <c:txPr>
          <a:bodyPr rot="-60000000" vert="horz"/>
          <a:lstStyle/>
          <a:p>
            <a:pPr>
              <a:defRPr/>
            </a:pPr>
            <a:endParaRPr lang="en-US"/>
          </a:p>
        </c:txPr>
        <c:crossAx val="380275600"/>
        <c:crosses val="autoZero"/>
        <c:crossBetween val="between"/>
        <c:majorUnit val="200"/>
      </c:valAx>
      <c:spPr>
        <a:noFill/>
        <a:ln>
          <a:noFill/>
        </a:ln>
        <a:effectLst/>
      </c:spPr>
    </c:plotArea>
    <c:plotVisOnly val="1"/>
    <c:dispBlanksAs val="gap"/>
    <c:showDLblsOverMax val="0"/>
  </c:chart>
  <c:spPr>
    <a:noFill/>
    <a:ln>
      <a:noFill/>
    </a:ln>
    <a:effectLst/>
  </c:spPr>
  <c:txPr>
    <a:bodyPr/>
    <a:lstStyle/>
    <a:p>
      <a:pPr>
        <a:defRPr sz="1200"/>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'2016'!$B$3</c:f>
              <c:strCache>
                <c:ptCount val="1"/>
                <c:pt idx="0">
                  <c:v>Gonorrhea</c:v>
                </c:pt>
              </c:strCache>
              <c:extLst xmlns:c15="http://schemas.microsoft.com/office/drawing/2012/chart"/>
            </c:strRef>
          </c:tx>
          <c:spPr>
            <a:pattFill prst="pct40">
              <a:fgClr>
                <a:srgbClr val="FFD100"/>
              </a:fgClr>
              <a:bgClr>
                <a:schemeClr val="bg1"/>
              </a:bgClr>
            </a:pattFill>
            <a:ln>
              <a:noFill/>
            </a:ln>
            <a:effectLst/>
          </c:spPr>
          <c:invertIfNegative val="0"/>
          <c:dPt>
            <c:idx val="0"/>
            <c:invertIfNegative val="0"/>
            <c:bubble3D val="0"/>
            <c:spPr>
              <a:pattFill prst="pct90">
                <a:fgClr>
                  <a:srgbClr val="FFD100"/>
                </a:fgClr>
                <a:bgClr>
                  <a:schemeClr val="bg1"/>
                </a:bgClr>
              </a:pattFill>
              <a:ln>
                <a:noFill/>
              </a:ln>
              <a:effectLst/>
            </c:spPr>
            <c:extLst>
              <c:ext xmlns:c16="http://schemas.microsoft.com/office/drawing/2014/chart" uri="{C3380CC4-5D6E-409C-BE32-E72D297353CC}">
                <c16:uniqueId val="{00000008-8F3C-4B5D-A7CE-C48B05FC0747}"/>
              </c:ext>
            </c:extLst>
          </c:dPt>
          <c:dPt>
            <c:idx val="1"/>
            <c:invertIfNegative val="0"/>
            <c:bubble3D val="0"/>
            <c:spPr>
              <a:pattFill prst="pct90">
                <a:fgClr>
                  <a:srgbClr val="FFD100"/>
                </a:fgClr>
                <a:bgClr>
                  <a:schemeClr val="bg1"/>
                </a:bgClr>
              </a:pattFill>
              <a:ln>
                <a:noFill/>
              </a:ln>
              <a:effectLst/>
            </c:spPr>
            <c:extLst>
              <c:ext xmlns:c16="http://schemas.microsoft.com/office/drawing/2014/chart" uri="{C3380CC4-5D6E-409C-BE32-E72D297353CC}">
                <c16:uniqueId val="{00000009-8F3C-4B5D-A7CE-C48B05FC0747}"/>
              </c:ext>
            </c:extLst>
          </c:dPt>
          <c:dPt>
            <c:idx val="2"/>
            <c:invertIfNegative val="0"/>
            <c:bubble3D val="0"/>
            <c:spPr>
              <a:pattFill prst="pct90">
                <a:fgClr>
                  <a:srgbClr val="FFD100"/>
                </a:fgClr>
                <a:bgClr>
                  <a:schemeClr val="bg1"/>
                </a:bgClr>
              </a:pattFill>
              <a:ln>
                <a:noFill/>
              </a:ln>
              <a:effectLst/>
            </c:spPr>
            <c:extLst>
              <c:ext xmlns:c16="http://schemas.microsoft.com/office/drawing/2014/chart" uri="{C3380CC4-5D6E-409C-BE32-E72D297353CC}">
                <c16:uniqueId val="{0000000A-8F3C-4B5D-A7CE-C48B05FC0747}"/>
              </c:ext>
            </c:extLst>
          </c:dPt>
          <c:dPt>
            <c:idx val="3"/>
            <c:invertIfNegative val="0"/>
            <c:bubble3D val="0"/>
            <c:spPr>
              <a:pattFill prst="pct90">
                <a:fgClr>
                  <a:srgbClr val="FFD100"/>
                </a:fgClr>
                <a:bgClr>
                  <a:schemeClr val="bg1"/>
                </a:bgClr>
              </a:pattFill>
              <a:ln>
                <a:noFill/>
              </a:ln>
              <a:effectLst/>
            </c:spPr>
            <c:extLst>
              <c:ext xmlns:c16="http://schemas.microsoft.com/office/drawing/2014/chart" uri="{C3380CC4-5D6E-409C-BE32-E72D297353CC}">
                <c16:uniqueId val="{0000000B-8F3C-4B5D-A7CE-C48B05FC0747}"/>
              </c:ext>
            </c:extLst>
          </c:dPt>
          <c:dPt>
            <c:idx val="4"/>
            <c:invertIfNegative val="0"/>
            <c:bubble3D val="0"/>
            <c:spPr>
              <a:pattFill prst="pct90">
                <a:fgClr>
                  <a:srgbClr val="FFD100"/>
                </a:fgClr>
                <a:bgClr>
                  <a:schemeClr val="bg1"/>
                </a:bgClr>
              </a:pattFill>
              <a:ln>
                <a:noFill/>
              </a:ln>
              <a:effectLst/>
            </c:spPr>
            <c:extLst>
              <c:ext xmlns:c16="http://schemas.microsoft.com/office/drawing/2014/chart" uri="{C3380CC4-5D6E-409C-BE32-E72D297353CC}">
                <c16:uniqueId val="{0000000C-8F3C-4B5D-A7CE-C48B05FC0747}"/>
              </c:ext>
            </c:extLst>
          </c:dPt>
          <c:cat>
            <c:strRef>
              <c:f>'2016'!$C$1:$N$1</c:f>
              <c:strCache>
                <c:ptCount val="5"/>
                <c:pt idx="0">
                  <c:v>15-19</c:v>
                </c:pt>
                <c:pt idx="1">
                  <c:v>20-24</c:v>
                </c:pt>
                <c:pt idx="2">
                  <c:v>25-29</c:v>
                </c:pt>
                <c:pt idx="3">
                  <c:v>30-34</c:v>
                </c:pt>
                <c:pt idx="4">
                  <c:v>35-39</c:v>
                </c:pt>
              </c:strCache>
            </c:strRef>
          </c:cat>
          <c:val>
            <c:numRef>
              <c:f>'2016'!$C$3:$N$3</c:f>
              <c:numCache>
                <c:formatCode>General</c:formatCode>
                <c:ptCount val="5"/>
                <c:pt idx="0">
                  <c:v>369.97500000000002</c:v>
                </c:pt>
                <c:pt idx="1">
                  <c:v>574.03599999999994</c:v>
                </c:pt>
                <c:pt idx="2">
                  <c:v>543.19500000000005</c:v>
                </c:pt>
                <c:pt idx="3">
                  <c:v>390.60500000000002</c:v>
                </c:pt>
                <c:pt idx="4">
                  <c:v>249.42500000000001</c:v>
                </c:pt>
              </c:numCache>
            </c:numRef>
          </c:val>
          <c:extLst>
            <c:ext xmlns:c16="http://schemas.microsoft.com/office/drawing/2014/chart" uri="{C3380CC4-5D6E-409C-BE32-E72D297353CC}">
              <c16:uniqueId val="{00000000-8F3C-4B5D-A7CE-C48B05FC0747}"/>
            </c:ext>
          </c:extLst>
        </c:ser>
        <c:dLbls>
          <c:showLegendKey val="0"/>
          <c:showVal val="0"/>
          <c:showCatName val="0"/>
          <c:showSerName val="0"/>
          <c:showPercent val="0"/>
          <c:showBubbleSize val="0"/>
        </c:dLbls>
        <c:gapWidth val="219"/>
        <c:overlap val="-27"/>
        <c:axId val="332811104"/>
        <c:axId val="332810448"/>
        <c:extLst>
          <c:ext xmlns:c15="http://schemas.microsoft.com/office/drawing/2012/chart" uri="{02D57815-91ED-43cb-92C2-25804820EDAC}">
            <c15:filteredBarSeries>
              <c15:ser>
                <c:idx val="0"/>
                <c:order val="0"/>
                <c:tx>
                  <c:strRef>
                    <c:extLst>
                      <c:ext uri="{02D57815-91ED-43cb-92C2-25804820EDAC}">
                        <c15:formulaRef>
                          <c15:sqref>'2016'!$B$2</c15:sqref>
                        </c15:formulaRef>
                      </c:ext>
                    </c:extLst>
                    <c:strCache>
                      <c:ptCount val="1"/>
                      <c:pt idx="0">
                        <c:v>P&amp; S syphilis</c:v>
                      </c:pt>
                    </c:strCache>
                  </c:strRef>
                </c:tx>
                <c:spPr>
                  <a:solidFill>
                    <a:schemeClr val="accent1"/>
                  </a:solidFill>
                  <a:ln>
                    <a:noFill/>
                  </a:ln>
                  <a:effectLst/>
                </c:spPr>
                <c:invertIfNegative val="0"/>
                <c:cat>
                  <c:strRef>
                    <c:extLst>
                      <c:ext uri="{02D57815-91ED-43cb-92C2-25804820EDAC}">
                        <c15:formulaRef>
                          <c15:sqref>'2016'!$C$1:$N$1</c15:sqref>
                        </c15:formulaRef>
                      </c:ext>
                    </c:extLst>
                    <c:strCache>
                      <c:ptCount val="5"/>
                      <c:pt idx="0">
                        <c:v>15-19</c:v>
                      </c:pt>
                      <c:pt idx="1">
                        <c:v>20-24</c:v>
                      </c:pt>
                      <c:pt idx="2">
                        <c:v>25-29</c:v>
                      </c:pt>
                      <c:pt idx="3">
                        <c:v>30-34</c:v>
                      </c:pt>
                      <c:pt idx="4">
                        <c:v>35-39</c:v>
                      </c:pt>
                    </c:strCache>
                  </c:strRef>
                </c:cat>
                <c:val>
                  <c:numRef>
                    <c:extLst>
                      <c:ext uri="{02D57815-91ED-43cb-92C2-25804820EDAC}">
                        <c15:formulaRef>
                          <c15:sqref>'2016'!$C$2:$N$2</c15:sqref>
                        </c15:formulaRef>
                      </c:ext>
                    </c:extLst>
                    <c:numCache>
                      <c:formatCode>General</c:formatCode>
                      <c:ptCount val="5"/>
                      <c:pt idx="0">
                        <c:v>7.3541999999999996</c:v>
                      </c:pt>
                      <c:pt idx="1">
                        <c:v>25.648399999999999</c:v>
                      </c:pt>
                      <c:pt idx="2">
                        <c:v>37.8401</c:v>
                      </c:pt>
                      <c:pt idx="3">
                        <c:v>32.802799999999998</c:v>
                      </c:pt>
                      <c:pt idx="4">
                        <c:v>21.060500000000001</c:v>
                      </c:pt>
                    </c:numCache>
                  </c:numRef>
                </c:val>
                <c:extLst>
                  <c:ext xmlns:c16="http://schemas.microsoft.com/office/drawing/2014/chart" uri="{C3380CC4-5D6E-409C-BE32-E72D297353CC}">
                    <c16:uniqueId val="{00000001-8F3C-4B5D-A7CE-C48B05FC0747}"/>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'2016'!$B$4</c15:sqref>
                        </c15:formulaRef>
                      </c:ext>
                    </c:extLst>
                    <c:strCache>
                      <c:ptCount val="1"/>
                      <c:pt idx="0">
                        <c:v>Chlamydia</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'2016'!$C$1:$N$1</c15:sqref>
                        </c15:formulaRef>
                      </c:ext>
                    </c:extLst>
                    <c:strCache>
                      <c:ptCount val="5"/>
                      <c:pt idx="0">
                        <c:v>15-19</c:v>
                      </c:pt>
                      <c:pt idx="1">
                        <c:v>20-24</c:v>
                      </c:pt>
                      <c:pt idx="2">
                        <c:v>25-29</c:v>
                      </c:pt>
                      <c:pt idx="3">
                        <c:v>30-34</c:v>
                      </c:pt>
                      <c:pt idx="4">
                        <c:v>35-39</c:v>
                      </c:pt>
                    </c:strCache>
                  </c:strRef>
                </c:cat>
                <c:val>
                  <c:numRef>
                    <c:extLst xmlns:c15="http://schemas.microsoft.com/office/drawing/2012/chart">
                      <c:ext xmlns:c15="http://schemas.microsoft.com/office/drawing/2012/chart" uri="{02D57815-91ED-43cb-92C2-25804820EDAC}">
                        <c15:formulaRef>
                          <c15:sqref>'2016'!$C$4:$N$4</c15:sqref>
                        </c15:formulaRef>
                      </c:ext>
                    </c:extLst>
                    <c:numCache>
                      <c:formatCode>General</c:formatCode>
                      <c:ptCount val="5"/>
                      <c:pt idx="0">
                        <c:v>2196.58</c:v>
                      </c:pt>
                      <c:pt idx="1">
                        <c:v>2790.86</c:v>
                      </c:pt>
                      <c:pt idx="2">
                        <c:v>1553.77</c:v>
                      </c:pt>
                      <c:pt idx="3">
                        <c:v>850.93</c:v>
                      </c:pt>
                      <c:pt idx="4">
                        <c:v>493.51</c:v>
                      </c:pt>
                    </c:numCache>
                  </c:numRef>
                </c:val>
                <c:extLst xmlns:c15="http://schemas.microsoft.com/office/drawing/2012/chart">
                  <c:ext xmlns:c16="http://schemas.microsoft.com/office/drawing/2014/chart" uri="{C3380CC4-5D6E-409C-BE32-E72D297353CC}">
                    <c16:uniqueId val="{00000002-8F3C-4B5D-A7CE-C48B05FC0747}"/>
                  </c:ext>
                </c:extLst>
              </c15:ser>
            </c15:filteredBarSeries>
          </c:ext>
        </c:extLst>
      </c:barChart>
      <c:catAx>
        <c:axId val="332811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32810448"/>
        <c:crosses val="autoZero"/>
        <c:auto val="1"/>
        <c:lblAlgn val="ctr"/>
        <c:lblOffset val="100"/>
        <c:noMultiLvlLbl val="0"/>
      </c:catAx>
      <c:valAx>
        <c:axId val="3328104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32811104"/>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114580744372028E-2"/>
          <c:y val="4.6043178185514448E-2"/>
          <c:w val="0.78064902094561905"/>
          <c:h val="0.82526488259612585"/>
        </c:manualLayout>
      </c:layout>
      <c:lineChart>
        <c:grouping val="standard"/>
        <c:varyColors val="0"/>
        <c:ser>
          <c:idx val="0"/>
          <c:order val="0"/>
          <c:tx>
            <c:strRef>
              <c:f>Sheet1!$B$1</c:f>
              <c:strCache>
                <c:ptCount val="1"/>
                <c:pt idx="0">
                  <c:v>Males</c:v>
                </c:pt>
              </c:strCache>
            </c:strRef>
          </c:tx>
          <c:spPr>
            <a:ln w="28575" cap="rnd">
              <a:solidFill>
                <a:srgbClr val="0077C8"/>
              </a:solidFill>
              <a:round/>
            </a:ln>
            <a:effectLst/>
          </c:spPr>
          <c:marker>
            <c:symbol val="none"/>
          </c:marker>
          <c:cat>
            <c:numRef>
              <c:f>Sheet1!$A$2:$A$18</c:f>
              <c:numCache>
                <c:formatCode>General</c:formatCode>
                <c:ptCount val="17"/>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numCache>
            </c:numRef>
          </c:cat>
          <c:val>
            <c:numRef>
              <c:f>Sheet1!$B$2:$B$18</c:f>
              <c:numCache>
                <c:formatCode>General</c:formatCode>
                <c:ptCount val="17"/>
                <c:pt idx="0">
                  <c:v>110.3</c:v>
                </c:pt>
                <c:pt idx="1">
                  <c:v>111.4</c:v>
                </c:pt>
                <c:pt idx="2">
                  <c:v>110.6</c:v>
                </c:pt>
                <c:pt idx="3">
                  <c:v>92.8</c:v>
                </c:pt>
                <c:pt idx="4">
                  <c:v>92.2</c:v>
                </c:pt>
                <c:pt idx="5">
                  <c:v>93.7</c:v>
                </c:pt>
                <c:pt idx="6">
                  <c:v>97.1</c:v>
                </c:pt>
                <c:pt idx="7">
                  <c:v>90.2</c:v>
                </c:pt>
                <c:pt idx="8">
                  <c:v>93.3</c:v>
                </c:pt>
                <c:pt idx="9">
                  <c:v>97.7</c:v>
                </c:pt>
                <c:pt idx="10">
                  <c:v>111.1</c:v>
                </c:pt>
                <c:pt idx="11">
                  <c:v>127.3</c:v>
                </c:pt>
                <c:pt idx="12">
                  <c:v>119.7</c:v>
                </c:pt>
                <c:pt idx="13">
                  <c:v>136.4</c:v>
                </c:pt>
                <c:pt idx="14">
                  <c:v>172.3</c:v>
                </c:pt>
                <c:pt idx="15">
                  <c:v>206</c:v>
                </c:pt>
                <c:pt idx="16">
                  <c:v>248.4</c:v>
                </c:pt>
              </c:numCache>
            </c:numRef>
          </c:val>
          <c:smooth val="1"/>
          <c:extLst>
            <c:ext xmlns:c16="http://schemas.microsoft.com/office/drawing/2014/chart" uri="{C3380CC4-5D6E-409C-BE32-E72D297353CC}">
              <c16:uniqueId val="{00000000-8D51-424B-9825-6795BE751C91}"/>
            </c:ext>
          </c:extLst>
        </c:ser>
        <c:ser>
          <c:idx val="1"/>
          <c:order val="1"/>
          <c:tx>
            <c:strRef>
              <c:f>Sheet1!$C$1</c:f>
              <c:strCache>
                <c:ptCount val="1"/>
                <c:pt idx="0">
                  <c:v>Females</c:v>
                </c:pt>
              </c:strCache>
            </c:strRef>
          </c:tx>
          <c:spPr>
            <a:ln w="28575" cap="rnd">
              <a:solidFill>
                <a:srgbClr val="FFD100"/>
              </a:solidFill>
              <a:round/>
            </a:ln>
            <a:effectLst/>
          </c:spPr>
          <c:marker>
            <c:symbol val="none"/>
          </c:marker>
          <c:cat>
            <c:numRef>
              <c:f>Sheet1!$A$2:$A$18</c:f>
              <c:numCache>
                <c:formatCode>General</c:formatCode>
                <c:ptCount val="17"/>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numCache>
            </c:numRef>
          </c:cat>
          <c:val>
            <c:numRef>
              <c:f>Sheet1!$C$2:$C$18</c:f>
              <c:numCache>
                <c:formatCode>General</c:formatCode>
                <c:ptCount val="17"/>
                <c:pt idx="0">
                  <c:v>126.8</c:v>
                </c:pt>
                <c:pt idx="1">
                  <c:v>118.2</c:v>
                </c:pt>
                <c:pt idx="2">
                  <c:v>117.6</c:v>
                </c:pt>
                <c:pt idx="3">
                  <c:v>101</c:v>
                </c:pt>
                <c:pt idx="4">
                  <c:v>95.1</c:v>
                </c:pt>
                <c:pt idx="5">
                  <c:v>88.1</c:v>
                </c:pt>
                <c:pt idx="6">
                  <c:v>86</c:v>
                </c:pt>
                <c:pt idx="7">
                  <c:v>85.9</c:v>
                </c:pt>
                <c:pt idx="8">
                  <c:v>81.2</c:v>
                </c:pt>
                <c:pt idx="9">
                  <c:v>89</c:v>
                </c:pt>
                <c:pt idx="10">
                  <c:v>98.8</c:v>
                </c:pt>
                <c:pt idx="11">
                  <c:v>103</c:v>
                </c:pt>
                <c:pt idx="12">
                  <c:v>82.1</c:v>
                </c:pt>
                <c:pt idx="13">
                  <c:v>72</c:v>
                </c:pt>
                <c:pt idx="14">
                  <c:v>88.7</c:v>
                </c:pt>
                <c:pt idx="15">
                  <c:v>90.8</c:v>
                </c:pt>
                <c:pt idx="16">
                  <c:v>100.4</c:v>
                </c:pt>
              </c:numCache>
            </c:numRef>
          </c:val>
          <c:smooth val="1"/>
          <c:extLst>
            <c:ext xmlns:c16="http://schemas.microsoft.com/office/drawing/2014/chart" uri="{C3380CC4-5D6E-409C-BE32-E72D297353CC}">
              <c16:uniqueId val="{00000001-8D51-424B-9825-6795BE751C91}"/>
            </c:ext>
          </c:extLst>
        </c:ser>
        <c:ser>
          <c:idx val="3"/>
          <c:order val="3"/>
          <c:tx>
            <c:strRef>
              <c:f>Sheet1!$D$1</c:f>
              <c:strCache>
                <c:ptCount val="1"/>
                <c:pt idx="0">
                  <c:v>Total</c:v>
                </c:pt>
              </c:strCache>
            </c:strRef>
          </c:tx>
          <c:marker>
            <c:symbol val="none"/>
          </c:marker>
          <c:val>
            <c:numRef>
              <c:f>Sheet1!$D$2:$D$18</c:f>
              <c:numCache>
                <c:formatCode>General</c:formatCode>
                <c:ptCount val="17"/>
                <c:pt idx="0">
                  <c:v>117.2</c:v>
                </c:pt>
                <c:pt idx="1">
                  <c:v>114.1</c:v>
                </c:pt>
                <c:pt idx="2">
                  <c:v>113.7</c:v>
                </c:pt>
                <c:pt idx="3">
                  <c:v>96.5</c:v>
                </c:pt>
                <c:pt idx="4">
                  <c:v>93.1</c:v>
                </c:pt>
                <c:pt idx="5">
                  <c:v>90.4</c:v>
                </c:pt>
                <c:pt idx="6">
                  <c:v>91</c:v>
                </c:pt>
                <c:pt idx="7">
                  <c:v>87.6</c:v>
                </c:pt>
                <c:pt idx="8">
                  <c:v>86.8</c:v>
                </c:pt>
                <c:pt idx="9">
                  <c:v>92.8</c:v>
                </c:pt>
                <c:pt idx="10">
                  <c:v>104.5</c:v>
                </c:pt>
                <c:pt idx="11">
                  <c:v>114.7</c:v>
                </c:pt>
                <c:pt idx="12">
                  <c:v>100.7</c:v>
                </c:pt>
                <c:pt idx="13">
                  <c:v>103.9</c:v>
                </c:pt>
                <c:pt idx="14">
                  <c:v>130.30000000000001</c:v>
                </c:pt>
                <c:pt idx="15">
                  <c:v>148</c:v>
                </c:pt>
                <c:pt idx="16">
                  <c:v>173.8</c:v>
                </c:pt>
              </c:numCache>
            </c:numRef>
          </c:val>
          <c:smooth val="0"/>
          <c:extLst>
            <c:ext xmlns:c16="http://schemas.microsoft.com/office/drawing/2014/chart" uri="{C3380CC4-5D6E-409C-BE32-E72D297353CC}">
              <c16:uniqueId val="{00000000-A843-4962-ADB7-4927F1C9F14F}"/>
            </c:ext>
          </c:extLst>
        </c:ser>
        <c:dLbls>
          <c:showLegendKey val="0"/>
          <c:showVal val="0"/>
          <c:showCatName val="0"/>
          <c:showSerName val="0"/>
          <c:showPercent val="0"/>
          <c:showBubbleSize val="0"/>
        </c:dLbls>
        <c:smooth val="0"/>
        <c:axId val="548438064"/>
        <c:axId val="484208336"/>
        <c:extLst>
          <c:ext xmlns:c15="http://schemas.microsoft.com/office/drawing/2012/chart" uri="{02D57815-91ED-43cb-92C2-25804820EDAC}">
            <c15:filteredLineSeries>
              <c15:ser>
                <c:idx val="2"/>
                <c:order val="2"/>
                <c:tx>
                  <c:strRef>
                    <c:extLst>
                      <c:ext uri="{02D57815-91ED-43cb-92C2-25804820EDAC}">
                        <c15:formulaRef>
                          <c15:sqref>Sheet1!#REF!</c15:sqref>
                        </c15:formulaRef>
                      </c:ext>
                    </c:extLst>
                    <c:strCache>
                      <c:ptCount val="1"/>
                      <c:pt idx="0">
                        <c:v>#REF!</c:v>
                      </c:pt>
                    </c:strCache>
                  </c:strRef>
                </c:tx>
                <c:spPr>
                  <a:ln w="28575" cap="rnd">
                    <a:solidFill>
                      <a:srgbClr val="6F5091"/>
                    </a:solidFill>
                    <a:round/>
                  </a:ln>
                  <a:effectLst/>
                </c:spPr>
                <c:marker>
                  <c:symbol val="none"/>
                </c:marker>
                <c:cat>
                  <c:numRef>
                    <c:extLst>
                      <c:ext uri="{02D57815-91ED-43cb-92C2-25804820EDAC}">
                        <c15:formulaRef>
                          <c15:sqref>Sheet1!$A$2:$A$18</c15:sqref>
                        </c15:formulaRef>
                      </c:ext>
                    </c:extLst>
                    <c:numCache>
                      <c:formatCode>General</c:formatCode>
                      <c:ptCount val="17"/>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numCache>
                  </c:numRef>
                </c:cat>
                <c:val>
                  <c:numRef>
                    <c:extLst>
                      <c:ext uri="{02D57815-91ED-43cb-92C2-25804820EDAC}">
                        <c15:formulaRef>
                          <c15:sqref>Sheet1!#REF!</c15:sqref>
                        </c15:formulaRef>
                      </c:ext>
                    </c:extLst>
                    <c:numCache>
                      <c:formatCode>General</c:formatCode>
                      <c:ptCount val="1"/>
                      <c:pt idx="0">
                        <c:v>1</c:v>
                      </c:pt>
                    </c:numCache>
                  </c:numRef>
                </c:val>
                <c:smooth val="1"/>
                <c:extLst>
                  <c:ext xmlns:c16="http://schemas.microsoft.com/office/drawing/2014/chart" uri="{C3380CC4-5D6E-409C-BE32-E72D297353CC}">
                    <c16:uniqueId val="{00000002-8D51-424B-9825-6795BE751C91}"/>
                  </c:ext>
                </c:extLst>
              </c15:ser>
            </c15:filteredLineSeries>
          </c:ext>
        </c:extLst>
      </c:lineChart>
      <c:catAx>
        <c:axId val="548438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84208336"/>
        <c:crosses val="autoZero"/>
        <c:auto val="1"/>
        <c:lblAlgn val="ctr"/>
        <c:lblOffset val="100"/>
        <c:tickLblSkip val="1"/>
        <c:noMultiLvlLbl val="0"/>
      </c:catAx>
      <c:valAx>
        <c:axId val="484208336"/>
        <c:scaling>
          <c:orientation val="minMax"/>
        </c:scaling>
        <c:delete val="0"/>
        <c:axPos val="l"/>
        <c:majorGridlines>
          <c:spPr>
            <a:ln w="9525" cap="flat" cmpd="sng" algn="ctr">
              <a:solidFill>
                <a:schemeClr val="tx1">
                  <a:lumMod val="15000"/>
                  <a:lumOff val="85000"/>
                </a:schemeClr>
              </a:solidFill>
              <a:round/>
            </a:ln>
            <a:effectLst/>
          </c:spPr>
        </c:majorGridlines>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050" b="0" i="0" u="none" strike="noStrike" kern="1200" baseline="0">
                    <a:solidFill>
                      <a:prstClr val="black"/>
                    </a:solidFill>
                    <a:latin typeface="+mn-lt"/>
                    <a:ea typeface="+mn-ea"/>
                    <a:cs typeface="+mn-cs"/>
                  </a:defRPr>
                </a:pPr>
                <a:r>
                  <a:rPr lang="en-US" sz="1200" b="0" i="0" baseline="0" dirty="0">
                    <a:effectLst/>
                  </a:rPr>
                  <a:t>Rate per 100,000 population </a:t>
                </a:r>
                <a:endParaRPr lang="en-US" sz="1200" b="0" dirty="0">
                  <a:effectLst/>
                </a:endParaRPr>
              </a:p>
              <a:p>
                <a:pPr marL="0" marR="0" indent="0" algn="ctr" defTabSz="914400" rtl="0" eaLnBrk="1" fontAlgn="auto" latinLnBrk="0" hangingPunct="1">
                  <a:lnSpc>
                    <a:spcPct val="100000"/>
                  </a:lnSpc>
                  <a:spcBef>
                    <a:spcPts val="0"/>
                  </a:spcBef>
                  <a:spcAft>
                    <a:spcPts val="0"/>
                  </a:spcAft>
                  <a:buClrTx/>
                  <a:buSzTx/>
                  <a:buFontTx/>
                  <a:buNone/>
                  <a:tabLst/>
                  <a:defRPr sz="1050" b="0" i="0" u="none" strike="noStrike" kern="1200" baseline="0">
                    <a:solidFill>
                      <a:prstClr val="black"/>
                    </a:solidFill>
                    <a:latin typeface="+mn-lt"/>
                    <a:ea typeface="+mn-ea"/>
                    <a:cs typeface="+mn-cs"/>
                  </a:defRPr>
                </a:pPr>
                <a:endParaRPr lang="en-US" sz="1050" b="0" dirty="0"/>
              </a:p>
            </c:rich>
          </c:tx>
          <c:layout>
            <c:manualLayout>
              <c:xMode val="edge"/>
              <c:yMode val="edge"/>
              <c:x val="0"/>
              <c:y val="0.23110980646584686"/>
            </c:manualLayout>
          </c:layout>
          <c:overlay val="0"/>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484380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2"/>
          <c:tx>
            <c:strRef>
              <c:f>'2016'!$B$4</c:f>
              <c:strCache>
                <c:ptCount val="1"/>
                <c:pt idx="0">
                  <c:v>Chlamydia</c:v>
                </c:pt>
              </c:strCache>
            </c:strRef>
          </c:tx>
          <c:spPr>
            <a:pattFill prst="pct90">
              <a:fgClr>
                <a:srgbClr val="6F5091"/>
              </a:fgClr>
              <a:bgClr>
                <a:schemeClr val="bg1"/>
              </a:bgClr>
            </a:pattFill>
            <a:ln>
              <a:noFill/>
            </a:ln>
            <a:effectLst/>
          </c:spPr>
          <c:invertIfNegative val="0"/>
          <c:dPt>
            <c:idx val="0"/>
            <c:invertIfNegative val="0"/>
            <c:bubble3D val="0"/>
            <c:spPr>
              <a:pattFill prst="pct90">
                <a:fgClr>
                  <a:srgbClr val="6F5091"/>
                </a:fgClr>
                <a:bgClr>
                  <a:schemeClr val="bg1"/>
                </a:bgClr>
              </a:pattFill>
              <a:ln>
                <a:noFill/>
              </a:ln>
              <a:effectLst/>
            </c:spPr>
            <c:extLst>
              <c:ext xmlns:c16="http://schemas.microsoft.com/office/drawing/2014/chart" uri="{C3380CC4-5D6E-409C-BE32-E72D297353CC}">
                <c16:uniqueId val="{00000008-5DF7-4132-BA69-368AE35DFA82}"/>
              </c:ext>
            </c:extLst>
          </c:dPt>
          <c:dPt>
            <c:idx val="1"/>
            <c:invertIfNegative val="0"/>
            <c:bubble3D val="0"/>
            <c:spPr>
              <a:pattFill prst="pct90">
                <a:fgClr>
                  <a:srgbClr val="6F5091"/>
                </a:fgClr>
                <a:bgClr>
                  <a:schemeClr val="bg1"/>
                </a:bgClr>
              </a:pattFill>
              <a:ln>
                <a:noFill/>
              </a:ln>
              <a:effectLst/>
            </c:spPr>
            <c:extLst>
              <c:ext xmlns:c16="http://schemas.microsoft.com/office/drawing/2014/chart" uri="{C3380CC4-5D6E-409C-BE32-E72D297353CC}">
                <c16:uniqueId val="{00000009-5DF7-4132-BA69-368AE35DFA82}"/>
              </c:ext>
            </c:extLst>
          </c:dPt>
          <c:dPt>
            <c:idx val="2"/>
            <c:invertIfNegative val="0"/>
            <c:bubble3D val="0"/>
            <c:spPr>
              <a:pattFill prst="pct90">
                <a:fgClr>
                  <a:srgbClr val="6F5091"/>
                </a:fgClr>
                <a:bgClr>
                  <a:schemeClr val="bg1"/>
                </a:bgClr>
              </a:pattFill>
              <a:ln>
                <a:noFill/>
              </a:ln>
              <a:effectLst/>
            </c:spPr>
            <c:extLst>
              <c:ext xmlns:c16="http://schemas.microsoft.com/office/drawing/2014/chart" uri="{C3380CC4-5D6E-409C-BE32-E72D297353CC}">
                <c16:uniqueId val="{0000000A-5DF7-4132-BA69-368AE35DFA82}"/>
              </c:ext>
            </c:extLst>
          </c:dPt>
          <c:dPt>
            <c:idx val="3"/>
            <c:invertIfNegative val="0"/>
            <c:bubble3D val="0"/>
            <c:spPr>
              <a:pattFill prst="pct90">
                <a:fgClr>
                  <a:srgbClr val="6F5091"/>
                </a:fgClr>
                <a:bgClr>
                  <a:schemeClr val="bg1"/>
                </a:bgClr>
              </a:pattFill>
              <a:ln>
                <a:noFill/>
              </a:ln>
              <a:effectLst/>
            </c:spPr>
            <c:extLst>
              <c:ext xmlns:c16="http://schemas.microsoft.com/office/drawing/2014/chart" uri="{C3380CC4-5D6E-409C-BE32-E72D297353CC}">
                <c16:uniqueId val="{0000000B-5DF7-4132-BA69-368AE35DFA82}"/>
              </c:ext>
            </c:extLst>
          </c:dPt>
          <c:dPt>
            <c:idx val="4"/>
            <c:invertIfNegative val="0"/>
            <c:bubble3D val="0"/>
            <c:spPr>
              <a:pattFill prst="pct90">
                <a:fgClr>
                  <a:srgbClr val="6F5091"/>
                </a:fgClr>
                <a:bgClr>
                  <a:schemeClr val="bg1"/>
                </a:bgClr>
              </a:pattFill>
              <a:ln>
                <a:noFill/>
              </a:ln>
              <a:effectLst/>
            </c:spPr>
            <c:extLst>
              <c:ext xmlns:c16="http://schemas.microsoft.com/office/drawing/2014/chart" uri="{C3380CC4-5D6E-409C-BE32-E72D297353CC}">
                <c16:uniqueId val="{0000000C-5DF7-4132-BA69-368AE35DFA82}"/>
              </c:ext>
            </c:extLst>
          </c:dPt>
          <c:cat>
            <c:strRef>
              <c:f>'2016'!$C$1:$N$1</c:f>
              <c:strCache>
                <c:ptCount val="5"/>
                <c:pt idx="0">
                  <c:v>15-19</c:v>
                </c:pt>
                <c:pt idx="1">
                  <c:v>20-24</c:v>
                </c:pt>
                <c:pt idx="2">
                  <c:v>25-29</c:v>
                </c:pt>
                <c:pt idx="3">
                  <c:v>30-34</c:v>
                </c:pt>
                <c:pt idx="4">
                  <c:v>35-39</c:v>
                </c:pt>
              </c:strCache>
            </c:strRef>
          </c:cat>
          <c:val>
            <c:numRef>
              <c:f>'2016'!$C$4:$N$4</c:f>
              <c:numCache>
                <c:formatCode>General</c:formatCode>
                <c:ptCount val="5"/>
                <c:pt idx="0">
                  <c:v>2196.58</c:v>
                </c:pt>
                <c:pt idx="1">
                  <c:v>2790.86</c:v>
                </c:pt>
                <c:pt idx="2">
                  <c:v>1553.77</c:v>
                </c:pt>
                <c:pt idx="3">
                  <c:v>850.93</c:v>
                </c:pt>
                <c:pt idx="4">
                  <c:v>493.51</c:v>
                </c:pt>
              </c:numCache>
            </c:numRef>
          </c:val>
          <c:extLst>
            <c:ext xmlns:c16="http://schemas.microsoft.com/office/drawing/2014/chart" uri="{C3380CC4-5D6E-409C-BE32-E72D297353CC}">
              <c16:uniqueId val="{00000000-5DF7-4132-BA69-368AE35DFA82}"/>
            </c:ext>
          </c:extLst>
        </c:ser>
        <c:dLbls>
          <c:showLegendKey val="0"/>
          <c:showVal val="0"/>
          <c:showCatName val="0"/>
          <c:showSerName val="0"/>
          <c:showPercent val="0"/>
          <c:showBubbleSize val="0"/>
        </c:dLbls>
        <c:gapWidth val="219"/>
        <c:overlap val="-27"/>
        <c:axId val="332811104"/>
        <c:axId val="332810448"/>
        <c:extLst>
          <c:ext xmlns:c15="http://schemas.microsoft.com/office/drawing/2012/chart" uri="{02D57815-91ED-43cb-92C2-25804820EDAC}">
            <c15:filteredBarSeries>
              <c15:ser>
                <c:idx val="0"/>
                <c:order val="0"/>
                <c:tx>
                  <c:strRef>
                    <c:extLst>
                      <c:ext uri="{02D57815-91ED-43cb-92C2-25804820EDAC}">
                        <c15:formulaRef>
                          <c15:sqref>'2016'!$B$2</c15:sqref>
                        </c15:formulaRef>
                      </c:ext>
                    </c:extLst>
                    <c:strCache>
                      <c:ptCount val="1"/>
                      <c:pt idx="0">
                        <c:v>P&amp; S syphilis</c:v>
                      </c:pt>
                    </c:strCache>
                  </c:strRef>
                </c:tx>
                <c:spPr>
                  <a:solidFill>
                    <a:schemeClr val="accent1"/>
                  </a:solidFill>
                  <a:ln>
                    <a:noFill/>
                  </a:ln>
                  <a:effectLst/>
                </c:spPr>
                <c:invertIfNegative val="0"/>
                <c:cat>
                  <c:strRef>
                    <c:extLst>
                      <c:ext uri="{02D57815-91ED-43cb-92C2-25804820EDAC}">
                        <c15:formulaRef>
                          <c15:sqref>'2016'!$C$1:$N$1</c15:sqref>
                        </c15:formulaRef>
                      </c:ext>
                    </c:extLst>
                    <c:strCache>
                      <c:ptCount val="5"/>
                      <c:pt idx="0">
                        <c:v>15-19</c:v>
                      </c:pt>
                      <c:pt idx="1">
                        <c:v>20-24</c:v>
                      </c:pt>
                      <c:pt idx="2">
                        <c:v>25-29</c:v>
                      </c:pt>
                      <c:pt idx="3">
                        <c:v>30-34</c:v>
                      </c:pt>
                      <c:pt idx="4">
                        <c:v>35-39</c:v>
                      </c:pt>
                    </c:strCache>
                  </c:strRef>
                </c:cat>
                <c:val>
                  <c:numRef>
                    <c:extLst>
                      <c:ext uri="{02D57815-91ED-43cb-92C2-25804820EDAC}">
                        <c15:formulaRef>
                          <c15:sqref>'2016'!$C$2:$N$2</c15:sqref>
                        </c15:formulaRef>
                      </c:ext>
                    </c:extLst>
                    <c:numCache>
                      <c:formatCode>General</c:formatCode>
                      <c:ptCount val="5"/>
                      <c:pt idx="0">
                        <c:v>7.3541999999999996</c:v>
                      </c:pt>
                      <c:pt idx="1">
                        <c:v>25.648399999999999</c:v>
                      </c:pt>
                      <c:pt idx="2">
                        <c:v>37.8401</c:v>
                      </c:pt>
                      <c:pt idx="3">
                        <c:v>32.802799999999998</c:v>
                      </c:pt>
                      <c:pt idx="4">
                        <c:v>21.060500000000001</c:v>
                      </c:pt>
                    </c:numCache>
                  </c:numRef>
                </c:val>
                <c:extLst>
                  <c:ext xmlns:c16="http://schemas.microsoft.com/office/drawing/2014/chart" uri="{C3380CC4-5D6E-409C-BE32-E72D297353CC}">
                    <c16:uniqueId val="{00000001-5DF7-4132-BA69-368AE35DFA82}"/>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'2016'!$B$3</c15:sqref>
                        </c15:formulaRef>
                      </c:ext>
                    </c:extLst>
                    <c:strCache>
                      <c:ptCount val="1"/>
                      <c:pt idx="0">
                        <c:v>Gonorrhea</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'2016'!$C$1:$N$1</c15:sqref>
                        </c15:formulaRef>
                      </c:ext>
                    </c:extLst>
                    <c:strCache>
                      <c:ptCount val="5"/>
                      <c:pt idx="0">
                        <c:v>15-19</c:v>
                      </c:pt>
                      <c:pt idx="1">
                        <c:v>20-24</c:v>
                      </c:pt>
                      <c:pt idx="2">
                        <c:v>25-29</c:v>
                      </c:pt>
                      <c:pt idx="3">
                        <c:v>30-34</c:v>
                      </c:pt>
                      <c:pt idx="4">
                        <c:v>35-39</c:v>
                      </c:pt>
                    </c:strCache>
                  </c:strRef>
                </c:cat>
                <c:val>
                  <c:numRef>
                    <c:extLst xmlns:c15="http://schemas.microsoft.com/office/drawing/2012/chart">
                      <c:ext xmlns:c15="http://schemas.microsoft.com/office/drawing/2012/chart" uri="{02D57815-91ED-43cb-92C2-25804820EDAC}">
                        <c15:formulaRef>
                          <c15:sqref>'2016'!$C$3:$N$3</c15:sqref>
                        </c15:formulaRef>
                      </c:ext>
                    </c:extLst>
                    <c:numCache>
                      <c:formatCode>General</c:formatCode>
                      <c:ptCount val="5"/>
                      <c:pt idx="0">
                        <c:v>369.97500000000002</c:v>
                      </c:pt>
                      <c:pt idx="1">
                        <c:v>574.03599999999994</c:v>
                      </c:pt>
                      <c:pt idx="2">
                        <c:v>543.19500000000005</c:v>
                      </c:pt>
                      <c:pt idx="3">
                        <c:v>390.60500000000002</c:v>
                      </c:pt>
                      <c:pt idx="4">
                        <c:v>249.42500000000001</c:v>
                      </c:pt>
                    </c:numCache>
                  </c:numRef>
                </c:val>
                <c:extLst xmlns:c15="http://schemas.microsoft.com/office/drawing/2012/chart">
                  <c:ext xmlns:c16="http://schemas.microsoft.com/office/drawing/2014/chart" uri="{C3380CC4-5D6E-409C-BE32-E72D297353CC}">
                    <c16:uniqueId val="{00000002-5DF7-4132-BA69-368AE35DFA82}"/>
                  </c:ext>
                </c:extLst>
              </c15:ser>
            </c15:filteredBarSeries>
          </c:ext>
        </c:extLst>
      </c:barChart>
      <c:catAx>
        <c:axId val="332811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32810448"/>
        <c:crosses val="autoZero"/>
        <c:auto val="1"/>
        <c:lblAlgn val="ctr"/>
        <c:lblOffset val="100"/>
        <c:noMultiLvlLbl val="0"/>
      </c:catAx>
      <c:valAx>
        <c:axId val="3328104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32811104"/>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56213991451034"/>
          <c:y val="2.8620521933487842E-2"/>
          <c:w val="0.72221389110911138"/>
          <c:h val="0.82526488259612585"/>
        </c:manualLayout>
      </c:layout>
      <c:lineChart>
        <c:grouping val="standard"/>
        <c:varyColors val="0"/>
        <c:ser>
          <c:idx val="0"/>
          <c:order val="0"/>
          <c:tx>
            <c:strRef>
              <c:f>Sheet1!$B$1</c:f>
              <c:strCache>
                <c:ptCount val="1"/>
                <c:pt idx="0">
                  <c:v>Males</c:v>
                </c:pt>
              </c:strCache>
            </c:strRef>
          </c:tx>
          <c:spPr>
            <a:ln w="28575" cap="rnd">
              <a:solidFill>
                <a:srgbClr val="0077C8"/>
              </a:solidFill>
              <a:round/>
            </a:ln>
            <a:effectLst/>
          </c:spPr>
          <c:marker>
            <c:symbol val="none"/>
          </c:marker>
          <c:cat>
            <c:numRef>
              <c:f>Sheet1!$A$2:$A$18</c:f>
              <c:numCache>
                <c:formatCode>General</c:formatCode>
                <c:ptCount val="17"/>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numCache>
            </c:numRef>
          </c:cat>
          <c:val>
            <c:numRef>
              <c:f>Sheet1!$B$2:$B$18</c:f>
              <c:numCache>
                <c:formatCode>General</c:formatCode>
                <c:ptCount val="17"/>
                <c:pt idx="0">
                  <c:v>85</c:v>
                </c:pt>
                <c:pt idx="1">
                  <c:v>102.5</c:v>
                </c:pt>
                <c:pt idx="2">
                  <c:v>132.4</c:v>
                </c:pt>
                <c:pt idx="3">
                  <c:v>144.9</c:v>
                </c:pt>
                <c:pt idx="4">
                  <c:v>194.8</c:v>
                </c:pt>
                <c:pt idx="5">
                  <c:v>206.6</c:v>
                </c:pt>
                <c:pt idx="6">
                  <c:v>245.6</c:v>
                </c:pt>
                <c:pt idx="7">
                  <c:v>274.89999999999998</c:v>
                </c:pt>
                <c:pt idx="8">
                  <c:v>284.39999999999998</c:v>
                </c:pt>
                <c:pt idx="9">
                  <c:v>314</c:v>
                </c:pt>
                <c:pt idx="10">
                  <c:v>320.7</c:v>
                </c:pt>
                <c:pt idx="11">
                  <c:v>322.60000000000002</c:v>
                </c:pt>
                <c:pt idx="12">
                  <c:v>313.7</c:v>
                </c:pt>
                <c:pt idx="13">
                  <c:v>334.6</c:v>
                </c:pt>
                <c:pt idx="14">
                  <c:v>377.3</c:v>
                </c:pt>
                <c:pt idx="15">
                  <c:v>423.1</c:v>
                </c:pt>
                <c:pt idx="16">
                  <c:v>470.9</c:v>
                </c:pt>
              </c:numCache>
            </c:numRef>
          </c:val>
          <c:smooth val="1"/>
          <c:extLst>
            <c:ext xmlns:c16="http://schemas.microsoft.com/office/drawing/2014/chart" uri="{C3380CC4-5D6E-409C-BE32-E72D297353CC}">
              <c16:uniqueId val="{00000000-C724-4F0F-8EA7-DC68D703E554}"/>
            </c:ext>
          </c:extLst>
        </c:ser>
        <c:ser>
          <c:idx val="1"/>
          <c:order val="1"/>
          <c:tx>
            <c:strRef>
              <c:f>Sheet1!$C$1</c:f>
              <c:strCache>
                <c:ptCount val="1"/>
                <c:pt idx="0">
                  <c:v>Females</c:v>
                </c:pt>
              </c:strCache>
            </c:strRef>
          </c:tx>
          <c:spPr>
            <a:ln w="28575" cap="rnd">
              <a:solidFill>
                <a:srgbClr val="FFD100"/>
              </a:solidFill>
              <a:round/>
            </a:ln>
            <a:effectLst/>
          </c:spPr>
          <c:marker>
            <c:symbol val="none"/>
          </c:marker>
          <c:cat>
            <c:numRef>
              <c:f>Sheet1!$A$2:$A$18</c:f>
              <c:numCache>
                <c:formatCode>General</c:formatCode>
                <c:ptCount val="17"/>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numCache>
            </c:numRef>
          </c:cat>
          <c:val>
            <c:numRef>
              <c:f>Sheet1!$C$2:$C$18</c:f>
              <c:numCache>
                <c:formatCode>General</c:formatCode>
                <c:ptCount val="17"/>
                <c:pt idx="0">
                  <c:v>408.5</c:v>
                </c:pt>
                <c:pt idx="1">
                  <c:v>435.8</c:v>
                </c:pt>
                <c:pt idx="2">
                  <c:v>458.5</c:v>
                </c:pt>
                <c:pt idx="3">
                  <c:v>469.4</c:v>
                </c:pt>
                <c:pt idx="4">
                  <c:v>477</c:v>
                </c:pt>
                <c:pt idx="5">
                  <c:v>503.1</c:v>
                </c:pt>
                <c:pt idx="6">
                  <c:v>583.29999999999995</c:v>
                </c:pt>
                <c:pt idx="7">
                  <c:v>629</c:v>
                </c:pt>
                <c:pt idx="8">
                  <c:v>651.29999999999995</c:v>
                </c:pt>
                <c:pt idx="9">
                  <c:v>697.9</c:v>
                </c:pt>
                <c:pt idx="10">
                  <c:v>712.6</c:v>
                </c:pt>
                <c:pt idx="11">
                  <c:v>696.9</c:v>
                </c:pt>
                <c:pt idx="12">
                  <c:v>655.29999999999995</c:v>
                </c:pt>
                <c:pt idx="13">
                  <c:v>658.3</c:v>
                </c:pt>
                <c:pt idx="14">
                  <c:v>679</c:v>
                </c:pt>
                <c:pt idx="15">
                  <c:v>697.9</c:v>
                </c:pt>
                <c:pt idx="16">
                  <c:v>726.1</c:v>
                </c:pt>
              </c:numCache>
            </c:numRef>
          </c:val>
          <c:smooth val="1"/>
          <c:extLst>
            <c:ext xmlns:c16="http://schemas.microsoft.com/office/drawing/2014/chart" uri="{C3380CC4-5D6E-409C-BE32-E72D297353CC}">
              <c16:uniqueId val="{00000001-C724-4F0F-8EA7-DC68D703E554}"/>
            </c:ext>
          </c:extLst>
        </c:ser>
        <c:ser>
          <c:idx val="2"/>
          <c:order val="2"/>
          <c:tx>
            <c:strRef>
              <c:f>Sheet1!$D$1</c:f>
              <c:strCache>
                <c:ptCount val="1"/>
                <c:pt idx="0">
                  <c:v>Total</c:v>
                </c:pt>
              </c:strCache>
            </c:strRef>
          </c:tx>
          <c:marker>
            <c:symbol val="none"/>
          </c:marker>
          <c:cat>
            <c:numRef>
              <c:f>Sheet1!$A$2:$A$18</c:f>
              <c:numCache>
                <c:formatCode>General</c:formatCode>
                <c:ptCount val="17"/>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numCache>
            </c:numRef>
          </c:cat>
          <c:val>
            <c:numRef>
              <c:f>Sheet1!$D$2:$D$18</c:f>
              <c:numCache>
                <c:formatCode>General</c:formatCode>
                <c:ptCount val="17"/>
                <c:pt idx="0">
                  <c:v>245.3</c:v>
                </c:pt>
                <c:pt idx="1">
                  <c:v>267.5</c:v>
                </c:pt>
                <c:pt idx="2">
                  <c:v>294.39999999999998</c:v>
                </c:pt>
                <c:pt idx="3">
                  <c:v>305.60000000000002</c:v>
                </c:pt>
                <c:pt idx="4">
                  <c:v>333.9</c:v>
                </c:pt>
                <c:pt idx="5">
                  <c:v>352.9</c:v>
                </c:pt>
                <c:pt idx="6">
                  <c:v>412.5</c:v>
                </c:pt>
                <c:pt idx="7">
                  <c:v>449.5</c:v>
                </c:pt>
                <c:pt idx="8">
                  <c:v>465.4</c:v>
                </c:pt>
                <c:pt idx="9">
                  <c:v>503.4</c:v>
                </c:pt>
                <c:pt idx="10">
                  <c:v>514.1</c:v>
                </c:pt>
                <c:pt idx="11">
                  <c:v>507.5</c:v>
                </c:pt>
                <c:pt idx="12">
                  <c:v>482.7</c:v>
                </c:pt>
                <c:pt idx="13">
                  <c:v>494.8</c:v>
                </c:pt>
                <c:pt idx="14">
                  <c:v>526.79999999999995</c:v>
                </c:pt>
                <c:pt idx="15">
                  <c:v>559</c:v>
                </c:pt>
                <c:pt idx="16">
                  <c:v>596.6</c:v>
                </c:pt>
              </c:numCache>
            </c:numRef>
          </c:val>
          <c:smooth val="0"/>
          <c:extLst>
            <c:ext xmlns:c16="http://schemas.microsoft.com/office/drawing/2014/chart" uri="{C3380CC4-5D6E-409C-BE32-E72D297353CC}">
              <c16:uniqueId val="{00000000-6692-4A4A-9EB7-41E8948D6669}"/>
            </c:ext>
          </c:extLst>
        </c:ser>
        <c:dLbls>
          <c:showLegendKey val="0"/>
          <c:showVal val="0"/>
          <c:showCatName val="0"/>
          <c:showSerName val="0"/>
          <c:showPercent val="0"/>
          <c:showBubbleSize val="0"/>
        </c:dLbls>
        <c:smooth val="0"/>
        <c:axId val="663892480"/>
        <c:axId val="663893040"/>
      </c:lineChart>
      <c:catAx>
        <c:axId val="663892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162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63893040"/>
        <c:crosses val="autoZero"/>
        <c:auto val="1"/>
        <c:lblAlgn val="ctr"/>
        <c:lblOffset val="100"/>
        <c:tickLblSkip val="1"/>
        <c:noMultiLvlLbl val="0"/>
      </c:catAx>
      <c:valAx>
        <c:axId val="663893040"/>
        <c:scaling>
          <c:orientation val="minMax"/>
        </c:scaling>
        <c:delete val="0"/>
        <c:axPos val="l"/>
        <c:majorGridlines>
          <c:spPr>
            <a:ln w="9525" cap="flat" cmpd="sng" algn="ctr">
              <a:solidFill>
                <a:schemeClr val="tx1">
                  <a:lumMod val="15000"/>
                  <a:lumOff val="85000"/>
                </a:schemeClr>
              </a:solidFill>
              <a:round/>
            </a:ln>
            <a:effectLst/>
          </c:spPr>
        </c:majorGridlines>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050" b="0" i="0" u="none" strike="noStrike" kern="1200" baseline="0">
                    <a:solidFill>
                      <a:prstClr val="black"/>
                    </a:solidFill>
                    <a:latin typeface="+mn-lt"/>
                    <a:ea typeface="+mn-ea"/>
                    <a:cs typeface="+mn-cs"/>
                  </a:defRPr>
                </a:pPr>
                <a:r>
                  <a:rPr lang="en-US" sz="1200" b="0" dirty="0">
                    <a:solidFill>
                      <a:schemeClr val="tx1"/>
                    </a:solidFill>
                    <a:effectLst/>
                  </a:rPr>
                  <a:t>Rate per 100,000 population </a:t>
                </a:r>
              </a:p>
              <a:p>
                <a:pPr marL="0" marR="0" indent="0" algn="ctr" defTabSz="914400" rtl="0" eaLnBrk="1" fontAlgn="auto" latinLnBrk="0" hangingPunct="1">
                  <a:lnSpc>
                    <a:spcPct val="100000"/>
                  </a:lnSpc>
                  <a:spcBef>
                    <a:spcPts val="0"/>
                  </a:spcBef>
                  <a:spcAft>
                    <a:spcPts val="0"/>
                  </a:spcAft>
                  <a:buClrTx/>
                  <a:buSzTx/>
                  <a:buFontTx/>
                  <a:buNone/>
                  <a:tabLst/>
                  <a:defRPr sz="1050" b="0" i="0" u="none" strike="noStrike" kern="1200" baseline="0">
                    <a:solidFill>
                      <a:prstClr val="black"/>
                    </a:solidFill>
                    <a:latin typeface="+mn-lt"/>
                    <a:ea typeface="+mn-ea"/>
                    <a:cs typeface="+mn-cs"/>
                  </a:defRPr>
                </a:pPr>
                <a:endParaRPr lang="en-US" sz="1050" b="0" dirty="0"/>
              </a:p>
            </c:rich>
          </c:tx>
          <c:overlay val="0"/>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638924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4F4-493B-B015-A760C5EDE29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4F4-493B-B015-A760C5EDE29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4F4-493B-B015-A760C5EDE29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4F4-493B-B015-A760C5EDE297}"/>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94F4-493B-B015-A760C5EDE297}"/>
              </c:ext>
            </c:extLst>
          </c:dPt>
          <c:dLbls>
            <c:dLbl>
              <c:idx val="0"/>
              <c:layout>
                <c:manualLayout>
                  <c:x val="-0.17479648095847658"/>
                  <c:y val="0.19993568946525336"/>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r>
                      <a:rPr lang="en-US" sz="1600" b="1" dirty="0">
                        <a:solidFill>
                          <a:schemeClr val="bg1"/>
                        </a:solidFill>
                        <a:latin typeface="Arial" panose="020B0604020202020204" pitchFamily="34" charset="0"/>
                        <a:cs typeface="Arial" panose="020B0604020202020204" pitchFamily="34" charset="0"/>
                      </a:rPr>
                      <a:t>Partners</a:t>
                    </a:r>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21507788161993774"/>
                      <c:h val="0.10439596689758042"/>
                    </c:manualLayout>
                  </c15:layout>
                </c:ext>
                <c:ext xmlns:c16="http://schemas.microsoft.com/office/drawing/2014/chart" uri="{C3380CC4-5D6E-409C-BE32-E72D297353CC}">
                  <c16:uniqueId val="{00000001-94F4-493B-B015-A760C5EDE297}"/>
                </c:ext>
              </c:extLst>
            </c:dLbl>
            <c:dLbl>
              <c:idx val="1"/>
              <c:layout>
                <c:manualLayout>
                  <c:x val="-0.22621896202228095"/>
                  <c:y val="-7.5498472133629757E-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r>
                      <a:rPr lang="en-US" sz="1600" b="1" dirty="0">
                        <a:solidFill>
                          <a:schemeClr val="bg1"/>
                        </a:solidFill>
                        <a:latin typeface="Arial" panose="020B0604020202020204" pitchFamily="34" charset="0"/>
                        <a:cs typeface="Arial" panose="020B0604020202020204" pitchFamily="34" charset="0"/>
                      </a:rPr>
                      <a:t>Practices</a:t>
                    </a:r>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19846313603322949"/>
                      <c:h val="9.9538650564854239E-2"/>
                    </c:manualLayout>
                  </c15:layout>
                </c:ext>
                <c:ext xmlns:c16="http://schemas.microsoft.com/office/drawing/2014/chart" uri="{C3380CC4-5D6E-409C-BE32-E72D297353CC}">
                  <c16:uniqueId val="{00000003-94F4-493B-B015-A760C5EDE297}"/>
                </c:ext>
              </c:extLst>
            </c:dLbl>
            <c:dLbl>
              <c:idx val="2"/>
              <c:layout>
                <c:manualLayout>
                  <c:x val="6.0755071925626958E-3"/>
                  <c:y val="-0.14149768709746038"/>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r>
                      <a:rPr lang="en-US" sz="1600" b="1" dirty="0">
                        <a:solidFill>
                          <a:schemeClr val="bg1"/>
                        </a:solidFill>
                        <a:latin typeface="Arial" panose="020B0604020202020204" pitchFamily="34" charset="0"/>
                        <a:cs typeface="Arial" panose="020B0604020202020204" pitchFamily="34" charset="0"/>
                      </a:rPr>
                      <a:t>Past history</a:t>
                    </a:r>
                    <a:r>
                      <a:rPr lang="en-US" sz="1600" b="1" baseline="0" dirty="0">
                        <a:solidFill>
                          <a:schemeClr val="bg1"/>
                        </a:solidFill>
                        <a:latin typeface="Arial" panose="020B0604020202020204" pitchFamily="34" charset="0"/>
                        <a:cs typeface="Arial" panose="020B0604020202020204" pitchFamily="34" charset="0"/>
                      </a:rPr>
                      <a:t> of STIs</a:t>
                    </a:r>
                    <a:endParaRPr lang="en-US" sz="1600" b="1" dirty="0">
                      <a:solidFill>
                        <a:schemeClr val="bg1"/>
                      </a:solidFill>
                      <a:latin typeface="Arial" panose="020B0604020202020204" pitchFamily="34" charset="0"/>
                      <a:cs typeface="Arial" panose="020B0604020202020204" pitchFamily="34" charset="0"/>
                    </a:endParaRPr>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21715473471447674"/>
                      <c:h val="0.21850781222371679"/>
                    </c:manualLayout>
                  </c15:layout>
                </c:ext>
                <c:ext xmlns:c16="http://schemas.microsoft.com/office/drawing/2014/chart" uri="{C3380CC4-5D6E-409C-BE32-E72D297353CC}">
                  <c16:uniqueId val="{00000005-94F4-493B-B015-A760C5EDE297}"/>
                </c:ext>
              </c:extLst>
            </c:dLbl>
            <c:dLbl>
              <c:idx val="3"/>
              <c:layout>
                <c:manualLayout>
                  <c:x val="0.2151158034083111"/>
                  <c:y val="-9.7521228370507335E-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r>
                      <a:rPr lang="en-US" sz="1500" b="1" dirty="0">
                        <a:solidFill>
                          <a:schemeClr val="bg1"/>
                        </a:solidFill>
                        <a:latin typeface="Arial" panose="020B0604020202020204" pitchFamily="34" charset="0"/>
                        <a:cs typeface="Arial" panose="020B0604020202020204" pitchFamily="34" charset="0"/>
                      </a:rPr>
                      <a:t>Prevention of pregnancy</a:t>
                    </a:r>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21523279127014033"/>
                      <c:h val="0.20509271326277076"/>
                    </c:manualLayout>
                  </c15:layout>
                </c:ext>
                <c:ext xmlns:c16="http://schemas.microsoft.com/office/drawing/2014/chart" uri="{C3380CC4-5D6E-409C-BE32-E72D297353CC}">
                  <c16:uniqueId val="{00000007-94F4-493B-B015-A760C5EDE297}"/>
                </c:ext>
              </c:extLst>
            </c:dLbl>
            <c:dLbl>
              <c:idx val="4"/>
              <c:layout>
                <c:manualLayout>
                  <c:x val="0.17142171150909871"/>
                  <c:y val="0.2240579030574355"/>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r>
                      <a:rPr lang="en-US" sz="1600" b="1" dirty="0">
                        <a:solidFill>
                          <a:schemeClr val="bg1"/>
                        </a:solidFill>
                        <a:latin typeface="Arial" panose="020B0604020202020204" pitchFamily="34" charset="0"/>
                        <a:cs typeface="Arial" panose="020B0604020202020204" pitchFamily="34" charset="0"/>
                      </a:rPr>
                      <a:t>Protection from STIs</a:t>
                    </a:r>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21092419522326064"/>
                      <c:h val="0.17239839555574676"/>
                    </c:manualLayout>
                  </c15:layout>
                </c:ext>
                <c:ext xmlns:c16="http://schemas.microsoft.com/office/drawing/2014/chart" uri="{C3380CC4-5D6E-409C-BE32-E72D297353CC}">
                  <c16:uniqueId val="{00000009-94F4-493B-B015-A760C5EDE29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Protection from STIs</c:v>
                </c:pt>
                <c:pt idx="1">
                  <c:v>Partners</c:v>
                </c:pt>
                <c:pt idx="2">
                  <c:v>Practices</c:v>
                </c:pt>
                <c:pt idx="3">
                  <c:v>Past history of STIs</c:v>
                </c:pt>
                <c:pt idx="4">
                  <c:v>Prevention of pregnancy</c:v>
                </c:pt>
              </c:strCache>
            </c:strRef>
          </c:cat>
          <c:val>
            <c:numRef>
              <c:f>Sheet1!$B$2:$B$6</c:f>
              <c:numCache>
                <c:formatCode>General</c:formatCode>
                <c:ptCount val="5"/>
                <c:pt idx="0">
                  <c:v>2</c:v>
                </c:pt>
                <c:pt idx="1">
                  <c:v>2</c:v>
                </c:pt>
                <c:pt idx="2">
                  <c:v>2</c:v>
                </c:pt>
                <c:pt idx="3">
                  <c:v>2</c:v>
                </c:pt>
                <c:pt idx="4">
                  <c:v>2</c:v>
                </c:pt>
              </c:numCache>
            </c:numRef>
          </c:val>
          <c:extLst>
            <c:ext xmlns:c16="http://schemas.microsoft.com/office/drawing/2014/chart" uri="{C3380CC4-5D6E-409C-BE32-E72D297353CC}">
              <c16:uniqueId val="{0000000A-94F4-493B-B015-A760C5EDE297}"/>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924A5D-219F-4693-B295-7B1888C4A549}"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3965B81D-5E32-42DB-BA1B-C6442FB47328}">
      <dgm:prSet phldrT="[Text]"/>
      <dgm:spPr/>
      <dgm:t>
        <a:bodyPr/>
        <a:lstStyle/>
        <a:p>
          <a:r>
            <a:rPr lang="en-US" b="1" dirty="0">
              <a:latin typeface="Arial" panose="020B0604020202020204" pitchFamily="34" charset="0"/>
              <a:cs typeface="Arial" panose="020B0604020202020204" pitchFamily="34" charset="0"/>
            </a:rPr>
            <a:t>Personnel</a:t>
          </a:r>
        </a:p>
      </dgm:t>
    </dgm:pt>
    <dgm:pt modelId="{23180E1B-E4F0-4F4E-B5A8-79A0943CBDA8}" type="parTrans" cxnId="{BABE9C10-98F9-42CB-8450-708D57C94B30}">
      <dgm:prSet/>
      <dgm:spPr/>
      <dgm:t>
        <a:bodyPr/>
        <a:lstStyle/>
        <a:p>
          <a:endParaRPr lang="en-US"/>
        </a:p>
      </dgm:t>
    </dgm:pt>
    <dgm:pt modelId="{498DDE0F-5FE6-480B-89EB-4355E8A77421}" type="sibTrans" cxnId="{BABE9C10-98F9-42CB-8450-708D57C94B30}">
      <dgm:prSet/>
      <dgm:spPr>
        <a:solidFill>
          <a:schemeClr val="accent2"/>
        </a:solidFill>
      </dgm:spPr>
      <dgm:t>
        <a:bodyPr/>
        <a:lstStyle/>
        <a:p>
          <a:r>
            <a:rPr lang="en-US" b="1" dirty="0">
              <a:latin typeface="Arial" panose="020B0604020202020204" pitchFamily="34" charset="0"/>
              <a:cs typeface="Arial" panose="020B0604020202020204" pitchFamily="34" charset="0"/>
            </a:rPr>
            <a:t>Name</a:t>
          </a:r>
        </a:p>
      </dgm:t>
    </dgm:pt>
    <dgm:pt modelId="{9303AF68-A1E8-4608-B669-1C36247A660F}">
      <dgm:prSet phldrT="[Text]" custT="1"/>
      <dgm:spPr/>
      <dgm:t>
        <a:bodyPr/>
        <a:lstStyle/>
        <a:p>
          <a:r>
            <a:rPr lang="en-US" sz="2400" b="1" dirty="0">
              <a:solidFill>
                <a:srgbClr val="002D73"/>
              </a:solidFill>
              <a:latin typeface="Arial" panose="020B0604020202020204" pitchFamily="34" charset="0"/>
              <a:cs typeface="Arial" panose="020B0604020202020204" pitchFamily="34" charset="0"/>
            </a:rPr>
            <a:t>Structural</a:t>
          </a:r>
        </a:p>
      </dgm:t>
    </dgm:pt>
    <dgm:pt modelId="{2056D931-183D-4CE7-A16E-0D32F5E56AD8}" type="parTrans" cxnId="{AF52426E-8BE6-43CE-A730-F048EB7E89DB}">
      <dgm:prSet/>
      <dgm:spPr/>
      <dgm:t>
        <a:bodyPr/>
        <a:lstStyle/>
        <a:p>
          <a:endParaRPr lang="en-US"/>
        </a:p>
      </dgm:t>
    </dgm:pt>
    <dgm:pt modelId="{CAE1A8EB-17AB-4F2A-A049-8FA5BCE9BD53}" type="sibTrans" cxnId="{AF52426E-8BE6-43CE-A730-F048EB7E89DB}">
      <dgm:prSet/>
      <dgm:spPr/>
      <dgm:t>
        <a:bodyPr/>
        <a:lstStyle/>
        <a:p>
          <a:endParaRPr lang="en-US"/>
        </a:p>
      </dgm:t>
    </dgm:pt>
    <dgm:pt modelId="{EDA285A8-A6A7-4A16-AD79-E43FCB25E535}">
      <dgm:prSet phldrT="[Text]"/>
      <dgm:spPr>
        <a:solidFill>
          <a:schemeClr val="accent3">
            <a:lumMod val="75000"/>
          </a:schemeClr>
        </a:solidFill>
      </dgm:spPr>
      <dgm:t>
        <a:bodyPr/>
        <a:lstStyle/>
        <a:p>
          <a:r>
            <a:rPr lang="en-US" b="1" dirty="0">
              <a:latin typeface="Arial" panose="020B0604020202020204" pitchFamily="34" charset="0"/>
              <a:cs typeface="Arial" panose="020B0604020202020204" pitchFamily="34" charset="0"/>
            </a:rPr>
            <a:t>Sexual Health</a:t>
          </a:r>
        </a:p>
      </dgm:t>
    </dgm:pt>
    <dgm:pt modelId="{B83AA1FD-209E-42D6-97F0-73F6D7206BFB}" type="parTrans" cxnId="{132272EB-365C-4876-94D3-2B68A38BD369}">
      <dgm:prSet/>
      <dgm:spPr/>
      <dgm:t>
        <a:bodyPr/>
        <a:lstStyle/>
        <a:p>
          <a:endParaRPr lang="en-US"/>
        </a:p>
      </dgm:t>
    </dgm:pt>
    <dgm:pt modelId="{9F0DF837-3704-4F61-9BB8-1D383A62603F}" type="sibTrans" cxnId="{132272EB-365C-4876-94D3-2B68A38BD369}">
      <dgm:prSet/>
      <dgm:spPr>
        <a:solidFill>
          <a:schemeClr val="accent6">
            <a:lumMod val="60000"/>
            <a:lumOff val="40000"/>
          </a:schemeClr>
        </a:solidFill>
      </dgm:spPr>
      <dgm:t>
        <a:bodyPr/>
        <a:lstStyle/>
        <a:p>
          <a:r>
            <a:rPr lang="en-US" b="1" dirty="0">
              <a:latin typeface="Arial" panose="020B0604020202020204" pitchFamily="34" charset="0"/>
              <a:cs typeface="Arial" panose="020B0604020202020204" pitchFamily="34" charset="0"/>
            </a:rPr>
            <a:t>Stigma Free</a:t>
          </a:r>
        </a:p>
      </dgm:t>
    </dgm:pt>
    <dgm:pt modelId="{2504118C-B353-419F-A832-C66C7D33747E}">
      <dgm:prSet phldrT="[Text]" custT="1"/>
      <dgm:spPr/>
      <dgm:t>
        <a:bodyPr/>
        <a:lstStyle/>
        <a:p>
          <a:r>
            <a:rPr lang="en-US" sz="2500" b="1" dirty="0">
              <a:solidFill>
                <a:srgbClr val="002D73"/>
              </a:solidFill>
              <a:latin typeface="Arial" panose="020B0604020202020204" pitchFamily="34" charset="0"/>
              <a:cs typeface="Arial" panose="020B0604020202020204" pitchFamily="34" charset="0"/>
            </a:rPr>
            <a:t>Vision</a:t>
          </a:r>
        </a:p>
      </dgm:t>
    </dgm:pt>
    <dgm:pt modelId="{9FE7CA22-510F-4843-AC2D-3EBC7DB388D4}" type="parTrans" cxnId="{E6355CE4-EA31-4524-9A7B-14E988A9027A}">
      <dgm:prSet/>
      <dgm:spPr/>
      <dgm:t>
        <a:bodyPr/>
        <a:lstStyle/>
        <a:p>
          <a:endParaRPr lang="en-US"/>
        </a:p>
      </dgm:t>
    </dgm:pt>
    <dgm:pt modelId="{9CA121D9-1775-4350-950E-6BBDF9543CB4}" type="sibTrans" cxnId="{E6355CE4-EA31-4524-9A7B-14E988A9027A}">
      <dgm:prSet/>
      <dgm:spPr/>
      <dgm:t>
        <a:bodyPr/>
        <a:lstStyle/>
        <a:p>
          <a:endParaRPr lang="en-US"/>
        </a:p>
      </dgm:t>
    </dgm:pt>
    <dgm:pt modelId="{F1E3779C-DFF3-4C6B-98ED-CE0313FA1270}">
      <dgm:prSet phldrT="[Text]" custT="1"/>
      <dgm:spPr>
        <a:solidFill>
          <a:srgbClr val="FDCA0F"/>
        </a:solidFill>
      </dgm:spPr>
      <dgm:t>
        <a:bodyPr/>
        <a:lstStyle/>
        <a:p>
          <a:r>
            <a:rPr lang="en-US" sz="1500" b="1" dirty="0">
              <a:latin typeface="Arial" panose="020B0604020202020204" pitchFamily="34" charset="0"/>
              <a:cs typeface="Arial" panose="020B0604020202020204" pitchFamily="34" charset="0"/>
            </a:rPr>
            <a:t>Policy &amp; Program</a:t>
          </a:r>
        </a:p>
      </dgm:t>
    </dgm:pt>
    <dgm:pt modelId="{99E19FB5-2CE4-4FEE-9FE6-73F2BF9D17B3}" type="parTrans" cxnId="{48A5AD9A-6EFF-420C-9F06-E6931578E659}">
      <dgm:prSet/>
      <dgm:spPr/>
      <dgm:t>
        <a:bodyPr/>
        <a:lstStyle/>
        <a:p>
          <a:endParaRPr lang="en-US"/>
        </a:p>
      </dgm:t>
    </dgm:pt>
    <dgm:pt modelId="{C2A47189-2512-41AA-A624-CD4364F7D22B}" type="sibTrans" cxnId="{48A5AD9A-6EFF-420C-9F06-E6931578E659}">
      <dgm:prSet custT="1"/>
      <dgm:spPr>
        <a:solidFill>
          <a:schemeClr val="accent4">
            <a:lumMod val="75000"/>
          </a:schemeClr>
        </a:solidFill>
      </dgm:spPr>
      <dgm:t>
        <a:bodyPr/>
        <a:lstStyle/>
        <a:p>
          <a:r>
            <a:rPr lang="en-US" sz="2500" b="1" dirty="0">
              <a:latin typeface="Arial" panose="020B0604020202020204" pitchFamily="34" charset="0"/>
              <a:cs typeface="Arial" panose="020B0604020202020204" pitchFamily="34" charset="0"/>
            </a:rPr>
            <a:t>Q.I.</a:t>
          </a:r>
        </a:p>
      </dgm:t>
    </dgm:pt>
    <dgm:pt modelId="{EFAB78F5-6265-4DE1-A57B-4018002CD575}">
      <dgm:prSet phldrT="[Text]" custT="1"/>
      <dgm:spPr/>
      <dgm:t>
        <a:bodyPr/>
        <a:lstStyle/>
        <a:p>
          <a:r>
            <a:rPr lang="en-US" sz="2500" b="1" dirty="0">
              <a:solidFill>
                <a:srgbClr val="002D73"/>
              </a:solidFill>
              <a:latin typeface="Arial" panose="020B0604020202020204" pitchFamily="34" charset="0"/>
              <a:cs typeface="Arial" panose="020B0604020202020204" pitchFamily="34" charset="0"/>
            </a:rPr>
            <a:t>Priorities</a:t>
          </a:r>
        </a:p>
      </dgm:t>
    </dgm:pt>
    <dgm:pt modelId="{D5FFC71F-C55E-48E4-92A0-EC73A944D185}" type="parTrans" cxnId="{43119E53-2024-4684-AC3F-AEED10F75726}">
      <dgm:prSet/>
      <dgm:spPr/>
      <dgm:t>
        <a:bodyPr/>
        <a:lstStyle/>
        <a:p>
          <a:endParaRPr lang="en-US"/>
        </a:p>
      </dgm:t>
    </dgm:pt>
    <dgm:pt modelId="{D0356A75-92AA-4235-9140-B8D967650AAA}" type="sibTrans" cxnId="{43119E53-2024-4684-AC3F-AEED10F75726}">
      <dgm:prSet/>
      <dgm:spPr/>
      <dgm:t>
        <a:bodyPr/>
        <a:lstStyle/>
        <a:p>
          <a:endParaRPr lang="en-US"/>
        </a:p>
      </dgm:t>
    </dgm:pt>
    <dgm:pt modelId="{7FC3CEDA-8BD0-4D12-B22B-CF8CB3593109}" type="pres">
      <dgm:prSet presAssocID="{BA924A5D-219F-4693-B295-7B1888C4A549}" presName="Name0" presStyleCnt="0">
        <dgm:presLayoutVars>
          <dgm:chMax/>
          <dgm:chPref/>
          <dgm:dir/>
          <dgm:animLvl val="lvl"/>
        </dgm:presLayoutVars>
      </dgm:prSet>
      <dgm:spPr/>
    </dgm:pt>
    <dgm:pt modelId="{076F543C-8399-4305-BD15-39EE2033B235}" type="pres">
      <dgm:prSet presAssocID="{3965B81D-5E32-42DB-BA1B-C6442FB47328}" presName="composite" presStyleCnt="0"/>
      <dgm:spPr/>
    </dgm:pt>
    <dgm:pt modelId="{674E67FE-0437-4A7A-818C-7316441533B1}" type="pres">
      <dgm:prSet presAssocID="{3965B81D-5E32-42DB-BA1B-C6442FB47328}" presName="Parent1" presStyleLbl="node1" presStyleIdx="0" presStyleCnt="6">
        <dgm:presLayoutVars>
          <dgm:chMax val="1"/>
          <dgm:chPref val="1"/>
          <dgm:bulletEnabled val="1"/>
        </dgm:presLayoutVars>
      </dgm:prSet>
      <dgm:spPr/>
    </dgm:pt>
    <dgm:pt modelId="{F220763A-D658-40A2-84AD-C6C84E69C291}" type="pres">
      <dgm:prSet presAssocID="{3965B81D-5E32-42DB-BA1B-C6442FB47328}" presName="Childtext1" presStyleLbl="revTx" presStyleIdx="0" presStyleCnt="3">
        <dgm:presLayoutVars>
          <dgm:chMax val="0"/>
          <dgm:chPref val="0"/>
          <dgm:bulletEnabled val="1"/>
        </dgm:presLayoutVars>
      </dgm:prSet>
      <dgm:spPr/>
    </dgm:pt>
    <dgm:pt modelId="{34147E0C-B0EE-43BE-A0D4-E508101A0A73}" type="pres">
      <dgm:prSet presAssocID="{3965B81D-5E32-42DB-BA1B-C6442FB47328}" presName="BalanceSpacing" presStyleCnt="0"/>
      <dgm:spPr/>
    </dgm:pt>
    <dgm:pt modelId="{CB3B69D2-7C5A-4696-96AA-D4F1AF9A5E58}" type="pres">
      <dgm:prSet presAssocID="{3965B81D-5E32-42DB-BA1B-C6442FB47328}" presName="BalanceSpacing1" presStyleCnt="0"/>
      <dgm:spPr/>
    </dgm:pt>
    <dgm:pt modelId="{65B093CA-FBC4-4A74-8DA5-99549F561FCF}" type="pres">
      <dgm:prSet presAssocID="{498DDE0F-5FE6-480B-89EB-4355E8A77421}" presName="Accent1Text" presStyleLbl="node1" presStyleIdx="1" presStyleCnt="6"/>
      <dgm:spPr/>
    </dgm:pt>
    <dgm:pt modelId="{09565A78-2F8D-4FA0-AA1A-E99D82E21A12}" type="pres">
      <dgm:prSet presAssocID="{498DDE0F-5FE6-480B-89EB-4355E8A77421}" presName="spaceBetweenRectangles" presStyleCnt="0"/>
      <dgm:spPr/>
    </dgm:pt>
    <dgm:pt modelId="{84651B53-00D6-4C66-9034-A4B13B976DAC}" type="pres">
      <dgm:prSet presAssocID="{EDA285A8-A6A7-4A16-AD79-E43FCB25E535}" presName="composite" presStyleCnt="0"/>
      <dgm:spPr/>
    </dgm:pt>
    <dgm:pt modelId="{E6994DA0-4788-4803-B0A4-14BF813B7C43}" type="pres">
      <dgm:prSet presAssocID="{EDA285A8-A6A7-4A16-AD79-E43FCB25E535}" presName="Parent1" presStyleLbl="node1" presStyleIdx="2" presStyleCnt="6">
        <dgm:presLayoutVars>
          <dgm:chMax val="1"/>
          <dgm:chPref val="1"/>
          <dgm:bulletEnabled val="1"/>
        </dgm:presLayoutVars>
      </dgm:prSet>
      <dgm:spPr/>
    </dgm:pt>
    <dgm:pt modelId="{72EFB384-3B56-4DAE-8F6B-FE1B4C306771}" type="pres">
      <dgm:prSet presAssocID="{EDA285A8-A6A7-4A16-AD79-E43FCB25E535}" presName="Childtext1" presStyleLbl="revTx" presStyleIdx="1" presStyleCnt="3">
        <dgm:presLayoutVars>
          <dgm:chMax val="0"/>
          <dgm:chPref val="0"/>
          <dgm:bulletEnabled val="1"/>
        </dgm:presLayoutVars>
      </dgm:prSet>
      <dgm:spPr/>
    </dgm:pt>
    <dgm:pt modelId="{97A286E7-556E-4718-80C2-E03E9C2A554B}" type="pres">
      <dgm:prSet presAssocID="{EDA285A8-A6A7-4A16-AD79-E43FCB25E535}" presName="BalanceSpacing" presStyleCnt="0"/>
      <dgm:spPr/>
    </dgm:pt>
    <dgm:pt modelId="{F0BA1755-944C-418A-AC5C-D93F11F902B6}" type="pres">
      <dgm:prSet presAssocID="{EDA285A8-A6A7-4A16-AD79-E43FCB25E535}" presName="BalanceSpacing1" presStyleCnt="0"/>
      <dgm:spPr/>
    </dgm:pt>
    <dgm:pt modelId="{C6053B82-30B2-472B-B300-3B217DD2BB90}" type="pres">
      <dgm:prSet presAssocID="{9F0DF837-3704-4F61-9BB8-1D383A62603F}" presName="Accent1Text" presStyleLbl="node1" presStyleIdx="3" presStyleCnt="6"/>
      <dgm:spPr/>
    </dgm:pt>
    <dgm:pt modelId="{15730FF5-03E6-47F2-8AD9-55871F838B5A}" type="pres">
      <dgm:prSet presAssocID="{9F0DF837-3704-4F61-9BB8-1D383A62603F}" presName="spaceBetweenRectangles" presStyleCnt="0"/>
      <dgm:spPr/>
    </dgm:pt>
    <dgm:pt modelId="{CC645F35-54CC-45DA-BFF8-5C88E023D591}" type="pres">
      <dgm:prSet presAssocID="{F1E3779C-DFF3-4C6B-98ED-CE0313FA1270}" presName="composite" presStyleCnt="0"/>
      <dgm:spPr/>
    </dgm:pt>
    <dgm:pt modelId="{914DEEE3-2627-43D7-97F5-CE88695C6DF6}" type="pres">
      <dgm:prSet presAssocID="{F1E3779C-DFF3-4C6B-98ED-CE0313FA1270}" presName="Parent1" presStyleLbl="node1" presStyleIdx="4" presStyleCnt="6">
        <dgm:presLayoutVars>
          <dgm:chMax val="1"/>
          <dgm:chPref val="1"/>
          <dgm:bulletEnabled val="1"/>
        </dgm:presLayoutVars>
      </dgm:prSet>
      <dgm:spPr/>
    </dgm:pt>
    <dgm:pt modelId="{5D2D752E-16B6-4997-BB23-80708B394E84}" type="pres">
      <dgm:prSet presAssocID="{F1E3779C-DFF3-4C6B-98ED-CE0313FA1270}" presName="Childtext1" presStyleLbl="revTx" presStyleIdx="2" presStyleCnt="3">
        <dgm:presLayoutVars>
          <dgm:chMax val="0"/>
          <dgm:chPref val="0"/>
          <dgm:bulletEnabled val="1"/>
        </dgm:presLayoutVars>
      </dgm:prSet>
      <dgm:spPr/>
    </dgm:pt>
    <dgm:pt modelId="{3425ED4C-B4F8-4D33-9A11-5B6891FF0BDE}" type="pres">
      <dgm:prSet presAssocID="{F1E3779C-DFF3-4C6B-98ED-CE0313FA1270}" presName="BalanceSpacing" presStyleCnt="0"/>
      <dgm:spPr/>
    </dgm:pt>
    <dgm:pt modelId="{7B329DB0-5EE1-4D97-9D4E-0AA7403833E9}" type="pres">
      <dgm:prSet presAssocID="{F1E3779C-DFF3-4C6B-98ED-CE0313FA1270}" presName="BalanceSpacing1" presStyleCnt="0"/>
      <dgm:spPr/>
    </dgm:pt>
    <dgm:pt modelId="{8BA45C0F-3C06-4771-97C0-F4763E81BFCC}" type="pres">
      <dgm:prSet presAssocID="{C2A47189-2512-41AA-A624-CD4364F7D22B}" presName="Accent1Text" presStyleLbl="node1" presStyleIdx="5" presStyleCnt="6"/>
      <dgm:spPr/>
    </dgm:pt>
  </dgm:ptLst>
  <dgm:cxnLst>
    <dgm:cxn modelId="{BABE9C10-98F9-42CB-8450-708D57C94B30}" srcId="{BA924A5D-219F-4693-B295-7B1888C4A549}" destId="{3965B81D-5E32-42DB-BA1B-C6442FB47328}" srcOrd="0" destOrd="0" parTransId="{23180E1B-E4F0-4F4E-B5A8-79A0943CBDA8}" sibTransId="{498DDE0F-5FE6-480B-89EB-4355E8A77421}"/>
    <dgm:cxn modelId="{A0825311-44EE-4CDD-8438-68AF1420E1D1}" type="presOf" srcId="{F1E3779C-DFF3-4C6B-98ED-CE0313FA1270}" destId="{914DEEE3-2627-43D7-97F5-CE88695C6DF6}" srcOrd="0" destOrd="0" presId="urn:microsoft.com/office/officeart/2008/layout/AlternatingHexagons"/>
    <dgm:cxn modelId="{AE1B981B-AC48-45C0-818A-D48ACBEA2980}" type="presOf" srcId="{498DDE0F-5FE6-480B-89EB-4355E8A77421}" destId="{65B093CA-FBC4-4A74-8DA5-99549F561FCF}" srcOrd="0" destOrd="0" presId="urn:microsoft.com/office/officeart/2008/layout/AlternatingHexagons"/>
    <dgm:cxn modelId="{3485076E-E23A-4B5A-8D48-93C73E17CE35}" type="presOf" srcId="{2504118C-B353-419F-A832-C66C7D33747E}" destId="{72EFB384-3B56-4DAE-8F6B-FE1B4C306771}" srcOrd="0" destOrd="0" presId="urn:microsoft.com/office/officeart/2008/layout/AlternatingHexagons"/>
    <dgm:cxn modelId="{AF52426E-8BE6-43CE-A730-F048EB7E89DB}" srcId="{3965B81D-5E32-42DB-BA1B-C6442FB47328}" destId="{9303AF68-A1E8-4608-B669-1C36247A660F}" srcOrd="0" destOrd="0" parTransId="{2056D931-183D-4CE7-A16E-0D32F5E56AD8}" sibTransId="{CAE1A8EB-17AB-4F2A-A049-8FA5BCE9BD53}"/>
    <dgm:cxn modelId="{43119E53-2024-4684-AC3F-AEED10F75726}" srcId="{F1E3779C-DFF3-4C6B-98ED-CE0313FA1270}" destId="{EFAB78F5-6265-4DE1-A57B-4018002CD575}" srcOrd="0" destOrd="0" parTransId="{D5FFC71F-C55E-48E4-92A0-EC73A944D185}" sibTransId="{D0356A75-92AA-4235-9140-B8D967650AAA}"/>
    <dgm:cxn modelId="{AE8BB17B-7A17-4A7E-8AA4-F2FCDE79E585}" type="presOf" srcId="{3965B81D-5E32-42DB-BA1B-C6442FB47328}" destId="{674E67FE-0437-4A7A-818C-7316441533B1}" srcOrd="0" destOrd="0" presId="urn:microsoft.com/office/officeart/2008/layout/AlternatingHexagons"/>
    <dgm:cxn modelId="{3D3E267D-1342-43CC-B2CB-FC6436DC5B53}" type="presOf" srcId="{EFAB78F5-6265-4DE1-A57B-4018002CD575}" destId="{5D2D752E-16B6-4997-BB23-80708B394E84}" srcOrd="0" destOrd="0" presId="urn:microsoft.com/office/officeart/2008/layout/AlternatingHexagons"/>
    <dgm:cxn modelId="{E0175E7E-5139-4248-A313-AB01C129E68C}" type="presOf" srcId="{C2A47189-2512-41AA-A624-CD4364F7D22B}" destId="{8BA45C0F-3C06-4771-97C0-F4763E81BFCC}" srcOrd="0" destOrd="0" presId="urn:microsoft.com/office/officeart/2008/layout/AlternatingHexagons"/>
    <dgm:cxn modelId="{E90A567F-31D7-475C-805C-821783DC1F9B}" type="presOf" srcId="{9F0DF837-3704-4F61-9BB8-1D383A62603F}" destId="{C6053B82-30B2-472B-B300-3B217DD2BB90}" srcOrd="0" destOrd="0" presId="urn:microsoft.com/office/officeart/2008/layout/AlternatingHexagons"/>
    <dgm:cxn modelId="{48A5AD9A-6EFF-420C-9F06-E6931578E659}" srcId="{BA924A5D-219F-4693-B295-7B1888C4A549}" destId="{F1E3779C-DFF3-4C6B-98ED-CE0313FA1270}" srcOrd="2" destOrd="0" parTransId="{99E19FB5-2CE4-4FEE-9FE6-73F2BF9D17B3}" sibTransId="{C2A47189-2512-41AA-A624-CD4364F7D22B}"/>
    <dgm:cxn modelId="{060939BB-6239-4971-86E7-97B5D0ABCFD7}" type="presOf" srcId="{9303AF68-A1E8-4608-B669-1C36247A660F}" destId="{F220763A-D658-40A2-84AD-C6C84E69C291}" srcOrd="0" destOrd="0" presId="urn:microsoft.com/office/officeart/2008/layout/AlternatingHexagons"/>
    <dgm:cxn modelId="{A39DD9C8-6D9C-463D-B392-A73CC85B4F95}" type="presOf" srcId="{BA924A5D-219F-4693-B295-7B1888C4A549}" destId="{7FC3CEDA-8BD0-4D12-B22B-CF8CB3593109}" srcOrd="0" destOrd="0" presId="urn:microsoft.com/office/officeart/2008/layout/AlternatingHexagons"/>
    <dgm:cxn modelId="{E6355CE4-EA31-4524-9A7B-14E988A9027A}" srcId="{EDA285A8-A6A7-4A16-AD79-E43FCB25E535}" destId="{2504118C-B353-419F-A832-C66C7D33747E}" srcOrd="0" destOrd="0" parTransId="{9FE7CA22-510F-4843-AC2D-3EBC7DB388D4}" sibTransId="{9CA121D9-1775-4350-950E-6BBDF9543CB4}"/>
    <dgm:cxn modelId="{132272EB-365C-4876-94D3-2B68A38BD369}" srcId="{BA924A5D-219F-4693-B295-7B1888C4A549}" destId="{EDA285A8-A6A7-4A16-AD79-E43FCB25E535}" srcOrd="1" destOrd="0" parTransId="{B83AA1FD-209E-42D6-97F0-73F6D7206BFB}" sibTransId="{9F0DF837-3704-4F61-9BB8-1D383A62603F}"/>
    <dgm:cxn modelId="{732382F8-B1AB-48DD-88CB-69EC9F4A50AF}" type="presOf" srcId="{EDA285A8-A6A7-4A16-AD79-E43FCB25E535}" destId="{E6994DA0-4788-4803-B0A4-14BF813B7C43}" srcOrd="0" destOrd="0" presId="urn:microsoft.com/office/officeart/2008/layout/AlternatingHexagons"/>
    <dgm:cxn modelId="{B880D900-9FB3-4870-B85A-7A694D0F4F70}" type="presParOf" srcId="{7FC3CEDA-8BD0-4D12-B22B-CF8CB3593109}" destId="{076F543C-8399-4305-BD15-39EE2033B235}" srcOrd="0" destOrd="0" presId="urn:microsoft.com/office/officeart/2008/layout/AlternatingHexagons"/>
    <dgm:cxn modelId="{190CDA63-A0C3-41AD-AD37-C4A7F6E4817B}" type="presParOf" srcId="{076F543C-8399-4305-BD15-39EE2033B235}" destId="{674E67FE-0437-4A7A-818C-7316441533B1}" srcOrd="0" destOrd="0" presId="urn:microsoft.com/office/officeart/2008/layout/AlternatingHexagons"/>
    <dgm:cxn modelId="{A4CD54CC-F5F8-4643-BB3D-176EB6ABED2F}" type="presParOf" srcId="{076F543C-8399-4305-BD15-39EE2033B235}" destId="{F220763A-D658-40A2-84AD-C6C84E69C291}" srcOrd="1" destOrd="0" presId="urn:microsoft.com/office/officeart/2008/layout/AlternatingHexagons"/>
    <dgm:cxn modelId="{3968A188-B7AF-4997-BFA7-A3DD55BFB98F}" type="presParOf" srcId="{076F543C-8399-4305-BD15-39EE2033B235}" destId="{34147E0C-B0EE-43BE-A0D4-E508101A0A73}" srcOrd="2" destOrd="0" presId="urn:microsoft.com/office/officeart/2008/layout/AlternatingHexagons"/>
    <dgm:cxn modelId="{24DA8075-1033-4ED3-BD92-BA234AAEA442}" type="presParOf" srcId="{076F543C-8399-4305-BD15-39EE2033B235}" destId="{CB3B69D2-7C5A-4696-96AA-D4F1AF9A5E58}" srcOrd="3" destOrd="0" presId="urn:microsoft.com/office/officeart/2008/layout/AlternatingHexagons"/>
    <dgm:cxn modelId="{1DB3322D-707A-4560-8392-B63C212F484F}" type="presParOf" srcId="{076F543C-8399-4305-BD15-39EE2033B235}" destId="{65B093CA-FBC4-4A74-8DA5-99549F561FCF}" srcOrd="4" destOrd="0" presId="urn:microsoft.com/office/officeart/2008/layout/AlternatingHexagons"/>
    <dgm:cxn modelId="{BD04B86A-9534-4C10-AAFB-E13FA39C24A4}" type="presParOf" srcId="{7FC3CEDA-8BD0-4D12-B22B-CF8CB3593109}" destId="{09565A78-2F8D-4FA0-AA1A-E99D82E21A12}" srcOrd="1" destOrd="0" presId="urn:microsoft.com/office/officeart/2008/layout/AlternatingHexagons"/>
    <dgm:cxn modelId="{408409E4-D9C6-4AAD-95FA-1DE0CF547674}" type="presParOf" srcId="{7FC3CEDA-8BD0-4D12-B22B-CF8CB3593109}" destId="{84651B53-00D6-4C66-9034-A4B13B976DAC}" srcOrd="2" destOrd="0" presId="urn:microsoft.com/office/officeart/2008/layout/AlternatingHexagons"/>
    <dgm:cxn modelId="{4A635981-09CA-4198-9239-EB444BC8DCCB}" type="presParOf" srcId="{84651B53-00D6-4C66-9034-A4B13B976DAC}" destId="{E6994DA0-4788-4803-B0A4-14BF813B7C43}" srcOrd="0" destOrd="0" presId="urn:microsoft.com/office/officeart/2008/layout/AlternatingHexagons"/>
    <dgm:cxn modelId="{2D9319C8-4F02-47E5-8F8F-EC026701FC5C}" type="presParOf" srcId="{84651B53-00D6-4C66-9034-A4B13B976DAC}" destId="{72EFB384-3B56-4DAE-8F6B-FE1B4C306771}" srcOrd="1" destOrd="0" presId="urn:microsoft.com/office/officeart/2008/layout/AlternatingHexagons"/>
    <dgm:cxn modelId="{E22EC2AE-07C7-4CF4-8E41-86DC0B6DEF95}" type="presParOf" srcId="{84651B53-00D6-4C66-9034-A4B13B976DAC}" destId="{97A286E7-556E-4718-80C2-E03E9C2A554B}" srcOrd="2" destOrd="0" presId="urn:microsoft.com/office/officeart/2008/layout/AlternatingHexagons"/>
    <dgm:cxn modelId="{2673C56B-1FE4-444B-B7C4-B07F5F85E983}" type="presParOf" srcId="{84651B53-00D6-4C66-9034-A4B13B976DAC}" destId="{F0BA1755-944C-418A-AC5C-D93F11F902B6}" srcOrd="3" destOrd="0" presId="urn:microsoft.com/office/officeart/2008/layout/AlternatingHexagons"/>
    <dgm:cxn modelId="{FFB69AE6-0F55-4AB5-87DF-989FE937CA5F}" type="presParOf" srcId="{84651B53-00D6-4C66-9034-A4B13B976DAC}" destId="{C6053B82-30B2-472B-B300-3B217DD2BB90}" srcOrd="4" destOrd="0" presId="urn:microsoft.com/office/officeart/2008/layout/AlternatingHexagons"/>
    <dgm:cxn modelId="{98D51D19-6806-4DB4-A764-1C585FFEBD8A}" type="presParOf" srcId="{7FC3CEDA-8BD0-4D12-B22B-CF8CB3593109}" destId="{15730FF5-03E6-47F2-8AD9-55871F838B5A}" srcOrd="3" destOrd="0" presId="urn:microsoft.com/office/officeart/2008/layout/AlternatingHexagons"/>
    <dgm:cxn modelId="{1B1CEC6C-FBC3-4810-866D-54753B54A0F7}" type="presParOf" srcId="{7FC3CEDA-8BD0-4D12-B22B-CF8CB3593109}" destId="{CC645F35-54CC-45DA-BFF8-5C88E023D591}" srcOrd="4" destOrd="0" presId="urn:microsoft.com/office/officeart/2008/layout/AlternatingHexagons"/>
    <dgm:cxn modelId="{A62F6683-0994-4A62-A78C-447852D91CD4}" type="presParOf" srcId="{CC645F35-54CC-45DA-BFF8-5C88E023D591}" destId="{914DEEE3-2627-43D7-97F5-CE88695C6DF6}" srcOrd="0" destOrd="0" presId="urn:microsoft.com/office/officeart/2008/layout/AlternatingHexagons"/>
    <dgm:cxn modelId="{240784D4-AA9E-49CD-9E40-16098E74C8A3}" type="presParOf" srcId="{CC645F35-54CC-45DA-BFF8-5C88E023D591}" destId="{5D2D752E-16B6-4997-BB23-80708B394E84}" srcOrd="1" destOrd="0" presId="urn:microsoft.com/office/officeart/2008/layout/AlternatingHexagons"/>
    <dgm:cxn modelId="{78527C55-2E15-4417-85D3-7EC1E8C2AFF2}" type="presParOf" srcId="{CC645F35-54CC-45DA-BFF8-5C88E023D591}" destId="{3425ED4C-B4F8-4D33-9A11-5B6891FF0BDE}" srcOrd="2" destOrd="0" presId="urn:microsoft.com/office/officeart/2008/layout/AlternatingHexagons"/>
    <dgm:cxn modelId="{378BCA58-F384-4BB1-8E3B-CE4C463A2561}" type="presParOf" srcId="{CC645F35-54CC-45DA-BFF8-5C88E023D591}" destId="{7B329DB0-5EE1-4D97-9D4E-0AA7403833E9}" srcOrd="3" destOrd="0" presId="urn:microsoft.com/office/officeart/2008/layout/AlternatingHexagons"/>
    <dgm:cxn modelId="{E8EEFC30-5926-4266-B311-2171CDA40E47}" type="presParOf" srcId="{CC645F35-54CC-45DA-BFF8-5C88E023D591}" destId="{8BA45C0F-3C06-4771-97C0-F4763E81BFCC}"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4E67FE-0437-4A7A-818C-7316441533B1}">
      <dsp:nvSpPr>
        <dsp:cNvPr id="0" name=""/>
        <dsp:cNvSpPr/>
      </dsp:nvSpPr>
      <dsp:spPr>
        <a:xfrm rot="5400000">
          <a:off x="2630104" y="97992"/>
          <a:ext cx="1506471" cy="1310630"/>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latin typeface="Arial" panose="020B0604020202020204" pitchFamily="34" charset="0"/>
              <a:cs typeface="Arial" panose="020B0604020202020204" pitchFamily="34" charset="0"/>
            </a:rPr>
            <a:t>Personnel</a:t>
          </a:r>
        </a:p>
      </dsp:txBody>
      <dsp:txXfrm rot="-5400000">
        <a:off x="2932264" y="234830"/>
        <a:ext cx="902150" cy="1036955"/>
      </dsp:txXfrm>
    </dsp:sp>
    <dsp:sp modelId="{F220763A-D658-40A2-84AD-C6C84E69C291}">
      <dsp:nvSpPr>
        <dsp:cNvPr id="0" name=""/>
        <dsp:cNvSpPr/>
      </dsp:nvSpPr>
      <dsp:spPr>
        <a:xfrm>
          <a:off x="4078426" y="301365"/>
          <a:ext cx="1681222" cy="903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rgbClr val="002D73"/>
              </a:solidFill>
              <a:latin typeface="Arial" panose="020B0604020202020204" pitchFamily="34" charset="0"/>
              <a:cs typeface="Arial" panose="020B0604020202020204" pitchFamily="34" charset="0"/>
            </a:rPr>
            <a:t>Structural</a:t>
          </a:r>
        </a:p>
      </dsp:txBody>
      <dsp:txXfrm>
        <a:off x="4078426" y="301365"/>
        <a:ext cx="1681222" cy="903882"/>
      </dsp:txXfrm>
    </dsp:sp>
    <dsp:sp modelId="{65B093CA-FBC4-4A74-8DA5-99549F561FCF}">
      <dsp:nvSpPr>
        <dsp:cNvPr id="0" name=""/>
        <dsp:cNvSpPr/>
      </dsp:nvSpPr>
      <dsp:spPr>
        <a:xfrm rot="5400000">
          <a:off x="1214624" y="97992"/>
          <a:ext cx="1506471" cy="1310630"/>
        </a:xfrm>
        <a:prstGeom prst="hexagon">
          <a:avLst>
            <a:gd name="adj" fmla="val 25000"/>
            <a:gd name="vf" fmla="val 11547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en-US" sz="2600" b="1" kern="1200" dirty="0">
              <a:latin typeface="Arial" panose="020B0604020202020204" pitchFamily="34" charset="0"/>
              <a:cs typeface="Arial" panose="020B0604020202020204" pitchFamily="34" charset="0"/>
            </a:rPr>
            <a:t>Name</a:t>
          </a:r>
        </a:p>
      </dsp:txBody>
      <dsp:txXfrm rot="-5400000">
        <a:off x="1516784" y="234830"/>
        <a:ext cx="902150" cy="1036955"/>
      </dsp:txXfrm>
    </dsp:sp>
    <dsp:sp modelId="{E6994DA0-4788-4803-B0A4-14BF813B7C43}">
      <dsp:nvSpPr>
        <dsp:cNvPr id="0" name=""/>
        <dsp:cNvSpPr/>
      </dsp:nvSpPr>
      <dsp:spPr>
        <a:xfrm rot="5400000">
          <a:off x="1919652" y="1376684"/>
          <a:ext cx="1506471" cy="1310630"/>
        </a:xfrm>
        <a:prstGeom prst="hexagon">
          <a:avLst>
            <a:gd name="adj" fmla="val 25000"/>
            <a:gd name="vf" fmla="val 11547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latin typeface="Arial" panose="020B0604020202020204" pitchFamily="34" charset="0"/>
              <a:cs typeface="Arial" panose="020B0604020202020204" pitchFamily="34" charset="0"/>
            </a:rPr>
            <a:t>Sexual Health</a:t>
          </a:r>
        </a:p>
      </dsp:txBody>
      <dsp:txXfrm rot="-5400000">
        <a:off x="2221812" y="1513522"/>
        <a:ext cx="902150" cy="1036955"/>
      </dsp:txXfrm>
    </dsp:sp>
    <dsp:sp modelId="{72EFB384-3B56-4DAE-8F6B-FE1B4C306771}">
      <dsp:nvSpPr>
        <dsp:cNvPr id="0" name=""/>
        <dsp:cNvSpPr/>
      </dsp:nvSpPr>
      <dsp:spPr>
        <a:xfrm>
          <a:off x="336351" y="1580058"/>
          <a:ext cx="1626989" cy="903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r" defTabSz="1111250">
            <a:lnSpc>
              <a:spcPct val="90000"/>
            </a:lnSpc>
            <a:spcBef>
              <a:spcPct val="0"/>
            </a:spcBef>
            <a:spcAft>
              <a:spcPct val="35000"/>
            </a:spcAft>
            <a:buNone/>
          </a:pPr>
          <a:r>
            <a:rPr lang="en-US" sz="2500" b="1" kern="1200" dirty="0">
              <a:solidFill>
                <a:srgbClr val="002D73"/>
              </a:solidFill>
              <a:latin typeface="Arial" panose="020B0604020202020204" pitchFamily="34" charset="0"/>
              <a:cs typeface="Arial" panose="020B0604020202020204" pitchFamily="34" charset="0"/>
            </a:rPr>
            <a:t>Vision</a:t>
          </a:r>
        </a:p>
      </dsp:txBody>
      <dsp:txXfrm>
        <a:off x="336351" y="1580058"/>
        <a:ext cx="1626989" cy="903882"/>
      </dsp:txXfrm>
    </dsp:sp>
    <dsp:sp modelId="{C6053B82-30B2-472B-B300-3B217DD2BB90}">
      <dsp:nvSpPr>
        <dsp:cNvPr id="0" name=""/>
        <dsp:cNvSpPr/>
      </dsp:nvSpPr>
      <dsp:spPr>
        <a:xfrm rot="5400000">
          <a:off x="3335133" y="1376684"/>
          <a:ext cx="1506471" cy="1310630"/>
        </a:xfrm>
        <a:prstGeom prst="hexagon">
          <a:avLst>
            <a:gd name="adj" fmla="val 25000"/>
            <a:gd name="vf" fmla="val 115470"/>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r>
            <a:rPr lang="en-US" sz="2100" b="1" kern="1200" dirty="0">
              <a:latin typeface="Arial" panose="020B0604020202020204" pitchFamily="34" charset="0"/>
              <a:cs typeface="Arial" panose="020B0604020202020204" pitchFamily="34" charset="0"/>
            </a:rPr>
            <a:t>Stigma Free</a:t>
          </a:r>
        </a:p>
      </dsp:txBody>
      <dsp:txXfrm rot="-5400000">
        <a:off x="3637293" y="1513522"/>
        <a:ext cx="902150" cy="1036955"/>
      </dsp:txXfrm>
    </dsp:sp>
    <dsp:sp modelId="{914DEEE3-2627-43D7-97F5-CE88695C6DF6}">
      <dsp:nvSpPr>
        <dsp:cNvPr id="0" name=""/>
        <dsp:cNvSpPr/>
      </dsp:nvSpPr>
      <dsp:spPr>
        <a:xfrm rot="5400000">
          <a:off x="2630104" y="2655377"/>
          <a:ext cx="1506471" cy="1310630"/>
        </a:xfrm>
        <a:prstGeom prst="hexagon">
          <a:avLst>
            <a:gd name="adj" fmla="val 25000"/>
            <a:gd name="vf" fmla="val 115470"/>
          </a:avLst>
        </a:prstGeom>
        <a:solidFill>
          <a:srgbClr val="FDCA0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latin typeface="Arial" panose="020B0604020202020204" pitchFamily="34" charset="0"/>
              <a:cs typeface="Arial" panose="020B0604020202020204" pitchFamily="34" charset="0"/>
            </a:rPr>
            <a:t>Policy &amp; Program</a:t>
          </a:r>
        </a:p>
      </dsp:txBody>
      <dsp:txXfrm rot="-5400000">
        <a:off x="2932264" y="2792215"/>
        <a:ext cx="902150" cy="1036955"/>
      </dsp:txXfrm>
    </dsp:sp>
    <dsp:sp modelId="{5D2D752E-16B6-4997-BB23-80708B394E84}">
      <dsp:nvSpPr>
        <dsp:cNvPr id="0" name=""/>
        <dsp:cNvSpPr/>
      </dsp:nvSpPr>
      <dsp:spPr>
        <a:xfrm>
          <a:off x="4078426" y="2858751"/>
          <a:ext cx="1681222" cy="903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kern="1200" dirty="0">
              <a:solidFill>
                <a:srgbClr val="002D73"/>
              </a:solidFill>
              <a:latin typeface="Arial" panose="020B0604020202020204" pitchFamily="34" charset="0"/>
              <a:cs typeface="Arial" panose="020B0604020202020204" pitchFamily="34" charset="0"/>
            </a:rPr>
            <a:t>Priorities</a:t>
          </a:r>
        </a:p>
      </dsp:txBody>
      <dsp:txXfrm>
        <a:off x="4078426" y="2858751"/>
        <a:ext cx="1681222" cy="903882"/>
      </dsp:txXfrm>
    </dsp:sp>
    <dsp:sp modelId="{8BA45C0F-3C06-4771-97C0-F4763E81BFCC}">
      <dsp:nvSpPr>
        <dsp:cNvPr id="0" name=""/>
        <dsp:cNvSpPr/>
      </dsp:nvSpPr>
      <dsp:spPr>
        <a:xfrm rot="5400000">
          <a:off x="1214624" y="2655377"/>
          <a:ext cx="1506471" cy="1310630"/>
        </a:xfrm>
        <a:prstGeom prst="hexagon">
          <a:avLst>
            <a:gd name="adj" fmla="val 25000"/>
            <a:gd name="vf" fmla="val 11547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r>
            <a:rPr lang="en-US" sz="2500" b="1" kern="1200" dirty="0">
              <a:latin typeface="Arial" panose="020B0604020202020204" pitchFamily="34" charset="0"/>
              <a:cs typeface="Arial" panose="020B0604020202020204" pitchFamily="34" charset="0"/>
            </a:rPr>
            <a:t>Q.I.</a:t>
          </a:r>
        </a:p>
      </dsp:txBody>
      <dsp:txXfrm rot="-5400000">
        <a:off x="1516784" y="2792215"/>
        <a:ext cx="902150" cy="1036955"/>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0.81114</cdr:x>
      <cdr:y>0.20325</cdr:y>
    </cdr:from>
    <cdr:to>
      <cdr:x>0.91038</cdr:x>
      <cdr:y>0.29651</cdr:y>
    </cdr:to>
    <cdr:sp macro="" textlink="">
      <cdr:nvSpPr>
        <cdr:cNvPr id="4" name="TextBox 1"/>
        <cdr:cNvSpPr txBox="1"/>
      </cdr:nvSpPr>
      <cdr:spPr>
        <a:xfrm xmlns:a="http://schemas.openxmlformats.org/drawingml/2006/main">
          <a:off x="6613785" y="714769"/>
          <a:ext cx="809175" cy="32797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400" dirty="0"/>
            <a:t>Gonorrhea</a:t>
          </a:r>
          <a:endParaRPr lang="en-US" sz="1200" dirty="0"/>
        </a:p>
      </cdr:txBody>
    </cdr:sp>
  </cdr:relSizeAnchor>
  <cdr:relSizeAnchor xmlns:cdr="http://schemas.openxmlformats.org/drawingml/2006/chartDrawing">
    <cdr:from>
      <cdr:x>0.82048</cdr:x>
      <cdr:y>0.50659</cdr:y>
    </cdr:from>
    <cdr:to>
      <cdr:x>0.94584</cdr:x>
      <cdr:y>0.59708</cdr:y>
    </cdr:to>
    <cdr:sp macro="" textlink="">
      <cdr:nvSpPr>
        <cdr:cNvPr id="5" name="TextBox 1">
          <a:extLst xmlns:a="http://schemas.openxmlformats.org/drawingml/2006/main">
            <a:ext uri="{FF2B5EF4-FFF2-40B4-BE49-F238E27FC236}">
              <a16:creationId xmlns:a16="http://schemas.microsoft.com/office/drawing/2014/main" id="{1130E65C-B7D5-439A-A8DA-D779CE369336}"/>
            </a:ext>
          </a:extLst>
        </cdr:cNvPr>
        <cdr:cNvSpPr txBox="1"/>
      </cdr:nvSpPr>
      <cdr:spPr>
        <a:xfrm xmlns:a="http://schemas.openxmlformats.org/drawingml/2006/main">
          <a:off x="6689985" y="1781569"/>
          <a:ext cx="1022150" cy="31823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400" dirty="0"/>
            <a:t>HIV</a:t>
          </a:r>
          <a:endParaRPr lang="en-US" sz="1200" dirty="0"/>
        </a:p>
      </cdr:txBody>
    </cdr:sp>
  </cdr:relSizeAnchor>
  <cdr:relSizeAnchor xmlns:cdr="http://schemas.openxmlformats.org/drawingml/2006/chartDrawing">
    <cdr:from>
      <cdr:x>0.81637</cdr:x>
      <cdr:y>0.06359</cdr:y>
    </cdr:from>
    <cdr:to>
      <cdr:x>0.94173</cdr:x>
      <cdr:y>0.15408</cdr:y>
    </cdr:to>
    <cdr:sp macro="" textlink="">
      <cdr:nvSpPr>
        <cdr:cNvPr id="7" name="TextBox 1">
          <a:extLst xmlns:a="http://schemas.openxmlformats.org/drawingml/2006/main">
            <a:ext uri="{FF2B5EF4-FFF2-40B4-BE49-F238E27FC236}">
              <a16:creationId xmlns:a16="http://schemas.microsoft.com/office/drawing/2014/main" id="{E63C779A-13EB-4F87-8769-85A7A16E95BE}"/>
            </a:ext>
          </a:extLst>
        </cdr:cNvPr>
        <cdr:cNvSpPr txBox="1"/>
      </cdr:nvSpPr>
      <cdr:spPr>
        <a:xfrm xmlns:a="http://schemas.openxmlformats.org/drawingml/2006/main">
          <a:off x="6656491" y="223628"/>
          <a:ext cx="1022150" cy="31823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400" dirty="0"/>
            <a:t>Chlamydia</a:t>
          </a:r>
          <a:endParaRPr lang="en-US" sz="1200" dirty="0"/>
        </a:p>
      </cdr:txBody>
    </cdr:sp>
  </cdr:relSizeAnchor>
  <cdr:relSizeAnchor xmlns:cdr="http://schemas.openxmlformats.org/drawingml/2006/chartDrawing">
    <cdr:from>
      <cdr:x>0.81637</cdr:x>
      <cdr:y>0.06359</cdr:y>
    </cdr:from>
    <cdr:to>
      <cdr:x>0.94173</cdr:x>
      <cdr:y>0.15408</cdr:y>
    </cdr:to>
    <cdr:sp macro="" textlink="">
      <cdr:nvSpPr>
        <cdr:cNvPr id="8" name="TextBox 1">
          <a:extLst xmlns:a="http://schemas.openxmlformats.org/drawingml/2006/main">
            <a:ext uri="{FF2B5EF4-FFF2-40B4-BE49-F238E27FC236}">
              <a16:creationId xmlns:a16="http://schemas.microsoft.com/office/drawing/2014/main" id="{E63C779A-13EB-4F87-8769-85A7A16E95BE}"/>
            </a:ext>
          </a:extLst>
        </cdr:cNvPr>
        <cdr:cNvSpPr txBox="1"/>
      </cdr:nvSpPr>
      <cdr:spPr>
        <a:xfrm xmlns:a="http://schemas.openxmlformats.org/drawingml/2006/main">
          <a:off x="6656491" y="223628"/>
          <a:ext cx="1022150" cy="31823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400" dirty="0"/>
            <a:t>Chlamydia</a:t>
          </a:r>
          <a:endParaRPr lang="en-US" sz="1200" dirty="0"/>
        </a:p>
      </cdr:txBody>
    </cdr:sp>
  </cdr:relSizeAnchor>
  <cdr:relSizeAnchor xmlns:cdr="http://schemas.openxmlformats.org/drawingml/2006/chartDrawing">
    <cdr:from>
      <cdr:x>0.84641</cdr:x>
      <cdr:y>0.36241</cdr:y>
    </cdr:from>
    <cdr:to>
      <cdr:x>0.95855</cdr:x>
      <cdr:y>0.62242</cdr:y>
    </cdr:to>
    <cdr:sp macro="" textlink="">
      <cdr:nvSpPr>
        <cdr:cNvPr id="14" name="TextBox 13">
          <a:extLst xmlns:a="http://schemas.openxmlformats.org/drawingml/2006/main">
            <a:ext uri="{FF2B5EF4-FFF2-40B4-BE49-F238E27FC236}">
              <a16:creationId xmlns:a16="http://schemas.microsoft.com/office/drawing/2014/main" id="{A1C7728C-D9EB-4B84-B6C7-E786BFB97AD7}"/>
            </a:ext>
          </a:extLst>
        </cdr:cNvPr>
        <cdr:cNvSpPr txBox="1"/>
      </cdr:nvSpPr>
      <cdr:spPr>
        <a:xfrm xmlns:a="http://schemas.openxmlformats.org/drawingml/2006/main">
          <a:off x="6901358" y="1274507"/>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0.80844</cdr:x>
      <cdr:y>0.34409</cdr:y>
    </cdr:from>
    <cdr:to>
      <cdr:x>1</cdr:x>
      <cdr:y>0.49576</cdr:y>
    </cdr:to>
    <cdr:sp macro="" textlink="">
      <cdr:nvSpPr>
        <cdr:cNvPr id="15" name="TextBox 14">
          <a:extLst xmlns:a="http://schemas.openxmlformats.org/drawingml/2006/main">
            <a:ext uri="{FF2B5EF4-FFF2-40B4-BE49-F238E27FC236}">
              <a16:creationId xmlns:a16="http://schemas.microsoft.com/office/drawing/2014/main" id="{46740E9B-BA14-4549-B46E-AE3EEB36B0E8}"/>
            </a:ext>
          </a:extLst>
        </cdr:cNvPr>
        <cdr:cNvSpPr txBox="1"/>
      </cdr:nvSpPr>
      <cdr:spPr>
        <a:xfrm xmlns:a="http://schemas.openxmlformats.org/drawingml/2006/main">
          <a:off x="6591823" y="1210074"/>
          <a:ext cx="1561897" cy="5333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t>Syphilis (all stages)</a:t>
          </a:r>
        </a:p>
      </cdr:txBody>
    </cdr:sp>
  </cdr:relSizeAnchor>
</c:userShapes>
</file>

<file path=ppt/drawings/drawing2.xml><?xml version="1.0" encoding="utf-8"?>
<c:userShapes xmlns:c="http://schemas.openxmlformats.org/drawingml/2006/chart">
  <cdr:relSizeAnchor xmlns:cdr="http://schemas.openxmlformats.org/drawingml/2006/chartDrawing">
    <cdr:from>
      <cdr:x>0.7471</cdr:x>
      <cdr:y>0.04252</cdr:y>
    </cdr:from>
    <cdr:to>
      <cdr:x>0.8797</cdr:x>
      <cdr:y>0.27656</cdr:y>
    </cdr:to>
    <cdr:sp macro="" textlink="">
      <cdr:nvSpPr>
        <cdr:cNvPr id="3" name="TextBox 2">
          <a:extLst xmlns:a="http://schemas.openxmlformats.org/drawingml/2006/main">
            <a:ext uri="{FF2B5EF4-FFF2-40B4-BE49-F238E27FC236}">
              <a16:creationId xmlns:a16="http://schemas.microsoft.com/office/drawing/2014/main" id="{AEF2DF2E-F96E-4267-BD9F-89343A445E35}"/>
            </a:ext>
          </a:extLst>
        </cdr:cNvPr>
        <cdr:cNvSpPr txBox="1"/>
      </cdr:nvSpPr>
      <cdr:spPr>
        <a:xfrm xmlns:a="http://schemas.openxmlformats.org/drawingml/2006/main">
          <a:off x="6248400" y="152400"/>
          <a:ext cx="1109007" cy="83888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t>MSM 1,285 diagnoses in 2017</a:t>
          </a:r>
        </a:p>
      </cdr:txBody>
    </cdr:sp>
  </cdr:relSizeAnchor>
  <cdr:relSizeAnchor xmlns:cdr="http://schemas.openxmlformats.org/drawingml/2006/chartDrawing">
    <cdr:from>
      <cdr:x>0.7471</cdr:x>
      <cdr:y>0.70154</cdr:y>
    </cdr:from>
    <cdr:to>
      <cdr:x>0.8797</cdr:x>
      <cdr:y>0.89302</cdr:y>
    </cdr:to>
    <cdr:sp macro="" textlink="">
      <cdr:nvSpPr>
        <cdr:cNvPr id="4" name="TextBox 3">
          <a:extLst xmlns:a="http://schemas.openxmlformats.org/drawingml/2006/main">
            <a:ext uri="{FF2B5EF4-FFF2-40B4-BE49-F238E27FC236}">
              <a16:creationId xmlns:a16="http://schemas.microsoft.com/office/drawing/2014/main" id="{99DA83AA-F5A9-489D-A2F7-5B38BEA95E2B}"/>
            </a:ext>
          </a:extLst>
        </cdr:cNvPr>
        <cdr:cNvSpPr txBox="1"/>
      </cdr:nvSpPr>
      <cdr:spPr>
        <a:xfrm xmlns:a="http://schemas.openxmlformats.org/drawingml/2006/main">
          <a:off x="6248400" y="2514600"/>
          <a:ext cx="1109007" cy="68633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t>MSW 229 </a:t>
          </a:r>
        </a:p>
      </cdr:txBody>
    </cdr:sp>
  </cdr:relSizeAnchor>
  <cdr:relSizeAnchor xmlns:cdr="http://schemas.openxmlformats.org/drawingml/2006/chartDrawing">
    <cdr:from>
      <cdr:x>0.7471</cdr:x>
      <cdr:y>0.80784</cdr:y>
    </cdr:from>
    <cdr:to>
      <cdr:x>0.89627</cdr:x>
      <cdr:y>0.95678</cdr:y>
    </cdr:to>
    <cdr:sp macro="" textlink="">
      <cdr:nvSpPr>
        <cdr:cNvPr id="5" name="TextBox 4">
          <a:extLst xmlns:a="http://schemas.openxmlformats.org/drawingml/2006/main">
            <a:ext uri="{FF2B5EF4-FFF2-40B4-BE49-F238E27FC236}">
              <a16:creationId xmlns:a16="http://schemas.microsoft.com/office/drawing/2014/main" id="{A9AF398E-FD26-4E4A-B273-015671022F87}"/>
            </a:ext>
          </a:extLst>
        </cdr:cNvPr>
        <cdr:cNvSpPr txBox="1"/>
      </cdr:nvSpPr>
      <cdr:spPr>
        <a:xfrm xmlns:a="http://schemas.openxmlformats.org/drawingml/2006/main">
          <a:off x="6248400" y="2895600"/>
          <a:ext cx="1247590" cy="53385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t>Women 106</a:t>
          </a:r>
        </a:p>
      </cdr:txBody>
    </cdr:sp>
  </cdr:relSizeAnchor>
  <cdr:relSizeAnchor xmlns:cdr="http://schemas.openxmlformats.org/drawingml/2006/chartDrawing">
    <cdr:from>
      <cdr:x>0.7471</cdr:x>
      <cdr:y>0.76532</cdr:y>
    </cdr:from>
    <cdr:to>
      <cdr:x>0.8797</cdr:x>
      <cdr:y>0.9431</cdr:y>
    </cdr:to>
    <cdr:sp macro="" textlink="">
      <cdr:nvSpPr>
        <cdr:cNvPr id="2" name="TextBox 1">
          <a:extLst xmlns:a="http://schemas.openxmlformats.org/drawingml/2006/main">
            <a:ext uri="{FF2B5EF4-FFF2-40B4-BE49-F238E27FC236}">
              <a16:creationId xmlns:a16="http://schemas.microsoft.com/office/drawing/2014/main" id="{99EB1088-5565-4FA6-9877-4DC76E429AB5}"/>
            </a:ext>
          </a:extLst>
        </cdr:cNvPr>
        <cdr:cNvSpPr txBox="1"/>
      </cdr:nvSpPr>
      <cdr:spPr>
        <a:xfrm xmlns:a="http://schemas.openxmlformats.org/drawingml/2006/main">
          <a:off x="6248400" y="2743200"/>
          <a:ext cx="1109007" cy="63723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t>MSMW 172</a:t>
          </a:r>
        </a:p>
      </cdr:txBody>
    </cdr:sp>
  </cdr:relSizeAnchor>
  <cdr:relSizeAnchor xmlns:cdr="http://schemas.openxmlformats.org/drawingml/2006/chartDrawing">
    <cdr:from>
      <cdr:x>0.81999</cdr:x>
      <cdr:y>0.27637</cdr:y>
    </cdr:from>
    <cdr:to>
      <cdr:x>0.9931</cdr:x>
      <cdr:y>0.65903</cdr:y>
    </cdr:to>
    <cdr:sp macro="" textlink="">
      <cdr:nvSpPr>
        <cdr:cNvPr id="6" name="TextBox 5">
          <a:extLst xmlns:a="http://schemas.openxmlformats.org/drawingml/2006/main">
            <a:ext uri="{FF2B5EF4-FFF2-40B4-BE49-F238E27FC236}">
              <a16:creationId xmlns:a16="http://schemas.microsoft.com/office/drawing/2014/main" id="{6CCE640F-03D6-4934-A528-99C2E00A6C04}"/>
            </a:ext>
          </a:extLst>
        </cdr:cNvPr>
        <cdr:cNvSpPr txBox="1"/>
      </cdr:nvSpPr>
      <cdr:spPr>
        <a:xfrm xmlns:a="http://schemas.openxmlformats.org/drawingml/2006/main">
          <a:off x="6858000" y="990600"/>
          <a:ext cx="1447800" cy="1371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MSM</a:t>
          </a:r>
        </a:p>
        <a:p xmlns:a="http://schemas.openxmlformats.org/drawingml/2006/main">
          <a:endParaRPr lang="en-US" dirty="0"/>
        </a:p>
        <a:p xmlns:a="http://schemas.openxmlformats.org/drawingml/2006/main">
          <a:r>
            <a:rPr lang="en-US" sz="1100" dirty="0"/>
            <a:t>MSW</a:t>
          </a:r>
        </a:p>
        <a:p xmlns:a="http://schemas.openxmlformats.org/drawingml/2006/main">
          <a:endParaRPr lang="en-US" dirty="0"/>
        </a:p>
        <a:p xmlns:a="http://schemas.openxmlformats.org/drawingml/2006/main">
          <a:r>
            <a:rPr lang="en-US" sz="1100" dirty="0"/>
            <a:t>MSMW</a:t>
          </a:r>
        </a:p>
        <a:p xmlns:a="http://schemas.openxmlformats.org/drawingml/2006/main">
          <a:endParaRPr lang="en-US" dirty="0"/>
        </a:p>
        <a:p xmlns:a="http://schemas.openxmlformats.org/drawingml/2006/main">
          <a:r>
            <a:rPr lang="en-US" sz="1100" dirty="0"/>
            <a:t>WOMEN</a:t>
          </a:r>
        </a:p>
      </cdr:txBody>
    </cdr:sp>
  </cdr:relSizeAnchor>
  <cdr:relSizeAnchor xmlns:cdr="http://schemas.openxmlformats.org/drawingml/2006/chartDrawing">
    <cdr:from>
      <cdr:x>0.79265</cdr:x>
      <cdr:y>0.31888</cdr:y>
    </cdr:from>
    <cdr:to>
      <cdr:x>0.81999</cdr:x>
      <cdr:y>0.31888</cdr:y>
    </cdr:to>
    <cdr:cxnSp macro="">
      <cdr:nvCxnSpPr>
        <cdr:cNvPr id="8" name="Straight Connector 7">
          <a:extLst xmlns:a="http://schemas.openxmlformats.org/drawingml/2006/main">
            <a:ext uri="{FF2B5EF4-FFF2-40B4-BE49-F238E27FC236}">
              <a16:creationId xmlns:a16="http://schemas.microsoft.com/office/drawing/2014/main" id="{F9FDD18C-BC91-4A04-95CB-48196151146E}"/>
            </a:ext>
          </a:extLst>
        </cdr:cNvPr>
        <cdr:cNvCxnSpPr/>
      </cdr:nvCxnSpPr>
      <cdr:spPr>
        <a:xfrm xmlns:a="http://schemas.openxmlformats.org/drawingml/2006/main">
          <a:off x="6629400" y="1143000"/>
          <a:ext cx="228600" cy="0"/>
        </a:xfrm>
        <a:prstGeom xmlns:a="http://schemas.openxmlformats.org/drawingml/2006/main" prst="line">
          <a:avLst/>
        </a:prstGeom>
        <a:ln xmlns:a="http://schemas.openxmlformats.org/drawingml/2006/main">
          <a:solidFill>
            <a:srgbClr val="4F81BD"/>
          </a:solidFill>
          <a:headEnd w="sm" len="sm"/>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0.79265</cdr:x>
      <cdr:y>0.59525</cdr:y>
    </cdr:from>
    <cdr:to>
      <cdr:x>0.81999</cdr:x>
      <cdr:y>0.59525</cdr:y>
    </cdr:to>
    <cdr:cxnSp macro="">
      <cdr:nvCxnSpPr>
        <cdr:cNvPr id="11" name="Straight Connector 10">
          <a:extLst xmlns:a="http://schemas.openxmlformats.org/drawingml/2006/main">
            <a:ext uri="{FF2B5EF4-FFF2-40B4-BE49-F238E27FC236}">
              <a16:creationId xmlns:a16="http://schemas.microsoft.com/office/drawing/2014/main" id="{B62169DF-97A5-4A72-AB9B-7AF2C2FA43FA}"/>
            </a:ext>
          </a:extLst>
        </cdr:cNvPr>
        <cdr:cNvCxnSpPr/>
      </cdr:nvCxnSpPr>
      <cdr:spPr>
        <a:xfrm xmlns:a="http://schemas.openxmlformats.org/drawingml/2006/main">
          <a:off x="6629400" y="2133600"/>
          <a:ext cx="228600" cy="0"/>
        </a:xfrm>
        <a:prstGeom xmlns:a="http://schemas.openxmlformats.org/drawingml/2006/main" prst="line">
          <a:avLst/>
        </a:prstGeom>
        <a:ln xmlns:a="http://schemas.openxmlformats.org/drawingml/2006/main">
          <a:solidFill>
            <a:srgbClr val="6F5091"/>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0.79265</cdr:x>
      <cdr:y>0.40392</cdr:y>
    </cdr:from>
    <cdr:to>
      <cdr:x>0.81999</cdr:x>
      <cdr:y>0.40392</cdr:y>
    </cdr:to>
    <cdr:cxnSp macro="">
      <cdr:nvCxnSpPr>
        <cdr:cNvPr id="12" name="Straight Connector 11">
          <a:extLst xmlns:a="http://schemas.openxmlformats.org/drawingml/2006/main">
            <a:ext uri="{FF2B5EF4-FFF2-40B4-BE49-F238E27FC236}">
              <a16:creationId xmlns:a16="http://schemas.microsoft.com/office/drawing/2014/main" id="{F65FC00B-C5FC-44C8-8EDE-3E0E1E74ACE8}"/>
            </a:ext>
          </a:extLst>
        </cdr:cNvPr>
        <cdr:cNvCxnSpPr/>
      </cdr:nvCxnSpPr>
      <cdr:spPr>
        <a:xfrm xmlns:a="http://schemas.openxmlformats.org/drawingml/2006/main">
          <a:off x="6629400" y="1447800"/>
          <a:ext cx="228600" cy="0"/>
        </a:xfrm>
        <a:prstGeom xmlns:a="http://schemas.openxmlformats.org/drawingml/2006/main" prst="line">
          <a:avLst/>
        </a:prstGeom>
        <a:ln xmlns:a="http://schemas.openxmlformats.org/drawingml/2006/main">
          <a:solidFill>
            <a:srgbClr val="F3DD6D"/>
          </a:solidFill>
          <a:headEnd w="sm" len="sm"/>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0.79265</cdr:x>
      <cdr:y>0.48896</cdr:y>
    </cdr:from>
    <cdr:to>
      <cdr:x>0.81999</cdr:x>
      <cdr:y>0.48896</cdr:y>
    </cdr:to>
    <cdr:cxnSp macro="">
      <cdr:nvCxnSpPr>
        <cdr:cNvPr id="13" name="Straight Connector 12">
          <a:extLst xmlns:a="http://schemas.openxmlformats.org/drawingml/2006/main">
            <a:ext uri="{FF2B5EF4-FFF2-40B4-BE49-F238E27FC236}">
              <a16:creationId xmlns:a16="http://schemas.microsoft.com/office/drawing/2014/main" id="{F65FC00B-C5FC-44C8-8EDE-3E0E1E74ACE8}"/>
            </a:ext>
          </a:extLst>
        </cdr:cNvPr>
        <cdr:cNvCxnSpPr/>
      </cdr:nvCxnSpPr>
      <cdr:spPr>
        <a:xfrm xmlns:a="http://schemas.openxmlformats.org/drawingml/2006/main">
          <a:off x="6629400" y="1752600"/>
          <a:ext cx="228600" cy="0"/>
        </a:xfrm>
        <a:prstGeom xmlns:a="http://schemas.openxmlformats.org/drawingml/2006/main" prst="line">
          <a:avLst/>
        </a:prstGeom>
        <a:ln xmlns:a="http://schemas.openxmlformats.org/drawingml/2006/main">
          <a:solidFill>
            <a:srgbClr val="878CB4"/>
          </a:solidFill>
          <a:headEnd w="sm" len="sm"/>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0.85106</cdr:x>
      <cdr:y>0.03989</cdr:y>
    </cdr:from>
    <cdr:to>
      <cdr:x>1</cdr:x>
      <cdr:y>0.31916</cdr:y>
    </cdr:to>
    <cdr:sp macro="" textlink="">
      <cdr:nvSpPr>
        <cdr:cNvPr id="2" name="TextBox 1"/>
        <cdr:cNvSpPr txBox="1"/>
      </cdr:nvSpPr>
      <cdr:spPr>
        <a:xfrm xmlns:a="http://schemas.openxmlformats.org/drawingml/2006/main">
          <a:off x="6096000" y="152400"/>
          <a:ext cx="1066800" cy="1066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l"/>
          <a:r>
            <a:rPr lang="en-US" sz="1400" dirty="0">
              <a:solidFill>
                <a:schemeClr val="tx1"/>
              </a:solidFill>
            </a:rPr>
            <a:t>Males </a:t>
          </a:r>
        </a:p>
        <a:p xmlns:a="http://schemas.openxmlformats.org/drawingml/2006/main">
          <a:pPr algn="l"/>
          <a:r>
            <a:rPr lang="en-US" sz="1400" dirty="0"/>
            <a:t>24,394 </a:t>
          </a:r>
          <a:r>
            <a:rPr lang="en-US" sz="1400" dirty="0">
              <a:solidFill>
                <a:schemeClr val="tx1"/>
              </a:solidFill>
            </a:rPr>
            <a:t> </a:t>
          </a:r>
        </a:p>
        <a:p xmlns:a="http://schemas.openxmlformats.org/drawingml/2006/main">
          <a:pPr algn="l"/>
          <a:r>
            <a:rPr lang="en-US" sz="1400" dirty="0">
              <a:solidFill>
                <a:schemeClr val="tx1"/>
              </a:solidFill>
            </a:rPr>
            <a:t>diagnoses </a:t>
          </a:r>
        </a:p>
        <a:p xmlns:a="http://schemas.openxmlformats.org/drawingml/2006/main">
          <a:pPr algn="l"/>
          <a:r>
            <a:rPr lang="en-US" sz="1400" dirty="0">
              <a:solidFill>
                <a:schemeClr val="tx1"/>
              </a:solidFill>
            </a:rPr>
            <a:t>in 2017</a:t>
          </a:r>
        </a:p>
        <a:p xmlns:a="http://schemas.openxmlformats.org/drawingml/2006/main">
          <a:pPr algn="l"/>
          <a:endParaRPr lang="en-US" sz="1200" dirty="0"/>
        </a:p>
        <a:p xmlns:a="http://schemas.openxmlformats.org/drawingml/2006/main">
          <a:pPr algn="l"/>
          <a:endParaRPr lang="en-US" sz="1200" dirty="0"/>
        </a:p>
      </cdr:txBody>
    </cdr:sp>
  </cdr:relSizeAnchor>
  <cdr:relSizeAnchor xmlns:cdr="http://schemas.openxmlformats.org/drawingml/2006/chartDrawing">
    <cdr:from>
      <cdr:x>0.84043</cdr:x>
      <cdr:y>0.53857</cdr:y>
    </cdr:from>
    <cdr:to>
      <cdr:x>1</cdr:x>
      <cdr:y>0.66069</cdr:y>
    </cdr:to>
    <cdr:sp macro="" textlink="">
      <cdr:nvSpPr>
        <cdr:cNvPr id="3" name="TextBox 1"/>
        <cdr:cNvSpPr txBox="1"/>
      </cdr:nvSpPr>
      <cdr:spPr>
        <a:xfrm xmlns:a="http://schemas.openxmlformats.org/drawingml/2006/main">
          <a:off x="6019800" y="2057400"/>
          <a:ext cx="1143000" cy="46650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400" dirty="0">
              <a:solidFill>
                <a:schemeClr val="tx1"/>
              </a:solidFill>
            </a:rPr>
            <a:t>Females </a:t>
          </a:r>
        </a:p>
        <a:p xmlns:a="http://schemas.openxmlformats.org/drawingml/2006/main">
          <a:pPr algn="l"/>
          <a:r>
            <a:rPr lang="en-US" sz="1400" dirty="0"/>
            <a:t>9,675</a:t>
          </a:r>
          <a:endParaRPr lang="en-US" sz="1400" dirty="0">
            <a:solidFill>
              <a:schemeClr val="tx1"/>
            </a:solidFill>
          </a:endParaRPr>
        </a:p>
      </cdr:txBody>
    </cdr:sp>
  </cdr:relSizeAnchor>
  <cdr:relSizeAnchor xmlns:cdr="http://schemas.openxmlformats.org/drawingml/2006/chartDrawing">
    <cdr:from>
      <cdr:x>0.85106</cdr:x>
      <cdr:y>0.29921</cdr:y>
    </cdr:from>
    <cdr:to>
      <cdr:x>0.98114</cdr:x>
      <cdr:y>0.54345</cdr:y>
    </cdr:to>
    <cdr:sp macro="" textlink="">
      <cdr:nvSpPr>
        <cdr:cNvPr id="4" name="TextBox 3">
          <a:extLst xmlns:a="http://schemas.openxmlformats.org/drawingml/2006/main">
            <a:ext uri="{FF2B5EF4-FFF2-40B4-BE49-F238E27FC236}">
              <a16:creationId xmlns:a16="http://schemas.microsoft.com/office/drawing/2014/main" id="{B389D20B-3793-4C44-82E2-A7F9373C573F}"/>
            </a:ext>
          </a:extLst>
        </cdr:cNvPr>
        <cdr:cNvSpPr txBox="1"/>
      </cdr:nvSpPr>
      <cdr:spPr>
        <a:xfrm xmlns:a="http://schemas.openxmlformats.org/drawingml/2006/main">
          <a:off x="6096000" y="1143000"/>
          <a:ext cx="931737" cy="93301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t>Total 34,111 </a:t>
          </a:r>
        </a:p>
        <a:p xmlns:a="http://schemas.openxmlformats.org/drawingml/2006/main">
          <a:r>
            <a:rPr lang="en-US" sz="1400" dirty="0"/>
            <a:t> </a:t>
          </a:r>
        </a:p>
      </cdr:txBody>
    </cdr:sp>
  </cdr:relSizeAnchor>
</c:userShapes>
</file>

<file path=ppt/drawings/drawing4.xml><?xml version="1.0" encoding="utf-8"?>
<c:userShapes xmlns:c="http://schemas.openxmlformats.org/drawingml/2006/chart">
  <cdr:relSizeAnchor xmlns:cdr="http://schemas.openxmlformats.org/drawingml/2006/chartDrawing">
    <cdr:from>
      <cdr:x>0.81043</cdr:x>
      <cdr:y>0</cdr:y>
    </cdr:from>
    <cdr:to>
      <cdr:x>0.97894</cdr:x>
      <cdr:y>0.23404</cdr:y>
    </cdr:to>
    <cdr:sp macro="" textlink="">
      <cdr:nvSpPr>
        <cdr:cNvPr id="2" name="TextBox 1"/>
        <cdr:cNvSpPr txBox="1"/>
      </cdr:nvSpPr>
      <cdr:spPr>
        <a:xfrm xmlns:a="http://schemas.openxmlformats.org/drawingml/2006/main">
          <a:off x="5863663" y="0"/>
          <a:ext cx="1219200" cy="87622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l"/>
          <a:r>
            <a:rPr lang="en-US" sz="1400" dirty="0">
              <a:solidFill>
                <a:schemeClr val="tx1"/>
              </a:solidFill>
            </a:rPr>
            <a:t>Females </a:t>
          </a:r>
        </a:p>
        <a:p xmlns:a="http://schemas.openxmlformats.org/drawingml/2006/main">
          <a:pPr algn="l"/>
          <a:r>
            <a:rPr lang="en-US" sz="1400" dirty="0"/>
            <a:t>70,416 </a:t>
          </a:r>
          <a:r>
            <a:rPr lang="en-US" sz="1400" dirty="0">
              <a:solidFill>
                <a:schemeClr val="tx1"/>
              </a:solidFill>
            </a:rPr>
            <a:t> diagnoses </a:t>
          </a:r>
        </a:p>
        <a:p xmlns:a="http://schemas.openxmlformats.org/drawingml/2006/main">
          <a:pPr algn="l"/>
          <a:r>
            <a:rPr lang="en-US" sz="1400" dirty="0">
              <a:solidFill>
                <a:schemeClr val="tx1"/>
              </a:solidFill>
            </a:rPr>
            <a:t>in 2017</a:t>
          </a:r>
        </a:p>
        <a:p xmlns:a="http://schemas.openxmlformats.org/drawingml/2006/main">
          <a:pPr algn="l"/>
          <a:endParaRPr lang="en-US" sz="1200" dirty="0"/>
        </a:p>
        <a:p xmlns:a="http://schemas.openxmlformats.org/drawingml/2006/main">
          <a:pPr algn="l"/>
          <a:endParaRPr lang="en-US" sz="1200" dirty="0"/>
        </a:p>
      </cdr:txBody>
    </cdr:sp>
  </cdr:relSizeAnchor>
  <cdr:relSizeAnchor xmlns:cdr="http://schemas.openxmlformats.org/drawingml/2006/chartDrawing">
    <cdr:from>
      <cdr:x>0.81043</cdr:x>
      <cdr:y>0.33262</cdr:y>
    </cdr:from>
    <cdr:to>
      <cdr:x>0.95675</cdr:x>
      <cdr:y>0.49545</cdr:y>
    </cdr:to>
    <cdr:sp macro="" textlink="">
      <cdr:nvSpPr>
        <cdr:cNvPr id="3" name="TextBox 1"/>
        <cdr:cNvSpPr txBox="1"/>
      </cdr:nvSpPr>
      <cdr:spPr>
        <a:xfrm xmlns:a="http://schemas.openxmlformats.org/drawingml/2006/main">
          <a:off x="5863662" y="1245309"/>
          <a:ext cx="1058664" cy="60961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400" dirty="0">
              <a:solidFill>
                <a:schemeClr val="tx1"/>
              </a:solidFill>
            </a:rPr>
            <a:t>Males </a:t>
          </a:r>
        </a:p>
        <a:p xmlns:a="http://schemas.openxmlformats.org/drawingml/2006/main">
          <a:pPr algn="l"/>
          <a:r>
            <a:rPr lang="en-US" sz="1400" dirty="0"/>
            <a:t>46,365 </a:t>
          </a:r>
          <a:r>
            <a:rPr lang="en-US" sz="1400" dirty="0">
              <a:solidFill>
                <a:schemeClr val="tx1"/>
              </a:solidFill>
            </a:rPr>
            <a:t>diagnoses</a:t>
          </a:r>
        </a:p>
      </cdr:txBody>
    </cdr:sp>
  </cdr:relSizeAnchor>
  <cdr:relSizeAnchor xmlns:cdr="http://schemas.openxmlformats.org/drawingml/2006/chartDrawing">
    <cdr:from>
      <cdr:x>0.81043</cdr:x>
      <cdr:y>0.1698</cdr:y>
    </cdr:from>
    <cdr:to>
      <cdr:x>0.95135</cdr:x>
      <cdr:y>0.41404</cdr:y>
    </cdr:to>
    <cdr:sp macro="" textlink="">
      <cdr:nvSpPr>
        <cdr:cNvPr id="4" name="TextBox 3">
          <a:extLst xmlns:a="http://schemas.openxmlformats.org/drawingml/2006/main">
            <a:ext uri="{FF2B5EF4-FFF2-40B4-BE49-F238E27FC236}">
              <a16:creationId xmlns:a16="http://schemas.microsoft.com/office/drawing/2014/main" id="{1F1178D0-9E2F-4302-A8B6-9C105A224122}"/>
            </a:ext>
          </a:extLst>
        </cdr:cNvPr>
        <cdr:cNvSpPr txBox="1"/>
      </cdr:nvSpPr>
      <cdr:spPr>
        <a:xfrm xmlns:a="http://schemas.openxmlformats.org/drawingml/2006/main">
          <a:off x="5863662" y="635709"/>
          <a:ext cx="1019593" cy="91440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t>Total 116,843</a:t>
          </a:r>
        </a:p>
        <a:p xmlns:a="http://schemas.openxmlformats.org/drawingml/2006/main">
          <a:r>
            <a:rPr lang="en-US" sz="1400" dirty="0">
              <a:solidFill>
                <a:schemeClr val="tx1"/>
              </a:solidFill>
            </a:rPr>
            <a:t>diagnoses</a:t>
          </a:r>
          <a:r>
            <a:rPr lang="en-US" sz="1400" dirty="0"/>
            <a:t> </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CF2C164A-7038-42D0-953C-2EB4816D4C81}" type="datetimeFigureOut">
              <a:rPr lang="en-US" smtClean="0"/>
              <a:t>5/9/2019</a:t>
            </a:fld>
            <a:endParaRPr lang="en-US"/>
          </a:p>
        </p:txBody>
      </p:sp>
      <p:sp>
        <p:nvSpPr>
          <p:cNvPr id="4" name="Slide Image Placeholder 3"/>
          <p:cNvSpPr>
            <a:spLocks noGrp="1" noRot="1" noChangeAspect="1"/>
          </p:cNvSpPr>
          <p:nvPr>
            <p:ph type="sldImg" idx="2"/>
          </p:nvPr>
        </p:nvSpPr>
        <p:spPr>
          <a:xfrm>
            <a:off x="395288" y="692150"/>
            <a:ext cx="6159500" cy="3463925"/>
          </a:xfrm>
          <a:prstGeom prst="rect">
            <a:avLst/>
          </a:prstGeom>
          <a:noFill/>
          <a:ln w="12700">
            <a:solidFill>
              <a:prstClr val="black"/>
            </a:solidFill>
          </a:ln>
        </p:spPr>
        <p:txBody>
          <a:bodyPr vert="horz" lIns="92492" tIns="46246" rIns="92492" bIns="46246" rtlCol="0" anchor="ctr"/>
          <a:lstStyle/>
          <a:p>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F6DA9C80-B631-4EC4-8253-F63CFD0157DF}" type="slidenum">
              <a:rPr lang="en-US" smtClean="0"/>
              <a:t>‹#›</a:t>
            </a:fld>
            <a:endParaRPr lang="en-US"/>
          </a:p>
        </p:txBody>
      </p:sp>
    </p:spTree>
    <p:extLst>
      <p:ext uri="{BB962C8B-B14F-4D97-AF65-F5344CB8AC3E}">
        <p14:creationId xmlns:p14="http://schemas.microsoft.com/office/powerpoint/2010/main" val="1943357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1096" y="4525035"/>
            <a:ext cx="5695200" cy="3702448"/>
          </a:xfrm>
          <a:prstGeom prst="rect">
            <a:avLst/>
          </a:prstGeom>
        </p:spPr>
        <p:txBody>
          <a:bodyPr lIns="92492" tIns="46246" rIns="92492" bIns="46246"/>
          <a:lstStyle/>
          <a:p>
            <a:pPr marL="173422" indent="-173422">
              <a:buFontTx/>
              <a:buChar char="-"/>
            </a:pPr>
            <a:r>
              <a:rPr lang="en-US" dirty="0"/>
              <a:t>New name</a:t>
            </a:r>
          </a:p>
          <a:p>
            <a:pPr marL="173422" indent="-173422">
              <a:buFontTx/>
              <a:buChar char="-"/>
            </a:pPr>
            <a:r>
              <a:rPr lang="en-US" dirty="0"/>
              <a:t>Staffing changes – focus on enhanced program coordination capacity</a:t>
            </a:r>
          </a:p>
          <a:p>
            <a:pPr marL="173422" indent="-173422" defTabSz="924916">
              <a:buFontTx/>
              <a:buChar char="-"/>
              <a:defRPr/>
            </a:pPr>
            <a:r>
              <a:rPr lang="en-US" dirty="0"/>
              <a:t>Data-drive decision-making, quality improvement perspective</a:t>
            </a:r>
          </a:p>
          <a:p>
            <a:pPr marL="173422" indent="-173422">
              <a:buFontTx/>
              <a:buChar char="-"/>
            </a:pPr>
            <a:r>
              <a:rPr lang="en-US" dirty="0"/>
              <a:t>Focus on sexual health</a:t>
            </a:r>
          </a:p>
          <a:p>
            <a:pPr marL="173422" indent="-173422">
              <a:buFontTx/>
              <a:buChar char="-"/>
            </a:pPr>
            <a:r>
              <a:rPr lang="en-US" dirty="0"/>
              <a:t>Stigma</a:t>
            </a:r>
          </a:p>
          <a:p>
            <a:endParaRPr lang="en-US" dirty="0"/>
          </a:p>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2</a:t>
            </a:fld>
            <a:endParaRPr lang="en-US"/>
          </a:p>
        </p:txBody>
      </p:sp>
    </p:spTree>
    <p:extLst>
      <p:ext uri="{BB962C8B-B14F-4D97-AF65-F5344CB8AC3E}">
        <p14:creationId xmlns:p14="http://schemas.microsoft.com/office/powerpoint/2010/main" val="692232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72213" cy="3527425"/>
          </a:xfrm>
        </p:spPr>
      </p:sp>
      <p:sp>
        <p:nvSpPr>
          <p:cNvPr id="3" name="Notes Placeholder 2"/>
          <p:cNvSpPr>
            <a:spLocks noGrp="1"/>
          </p:cNvSpPr>
          <p:nvPr>
            <p:ph type="body" idx="1"/>
          </p:nvPr>
        </p:nvSpPr>
        <p:spPr>
          <a:xfrm>
            <a:off x="711739" y="4525116"/>
            <a:ext cx="5693913" cy="3702368"/>
          </a:xfrm>
          <a:prstGeom prst="rect">
            <a:avLst/>
          </a:prstGeom>
        </p:spPr>
        <p:txBody>
          <a:bodyPr lIns="94380" tIns="47191" rIns="94380" bIns="47191"/>
          <a:lstStyle/>
          <a:p>
            <a:pPr marL="289036" indent="-289036">
              <a:buFont typeface="Arial" panose="020B0604020202020204" pitchFamily="34" charset="0"/>
              <a:buChar char="•"/>
            </a:pPr>
            <a:r>
              <a:rPr lang="en-US" dirty="0"/>
              <a:t>Although rates of females is 1.5 times that among males, the ratio of female to male cases has declined over time (from as high as 4.8 in 2001 to 1.5 in 2017)</a:t>
            </a:r>
          </a:p>
          <a:p>
            <a:pPr marL="289036" indent="-289036">
              <a:buFont typeface="Arial" panose="020B0604020202020204" pitchFamily="34" charset="0"/>
              <a:buChar char="•"/>
            </a:pPr>
            <a:r>
              <a:rPr lang="en-US" dirty="0"/>
              <a:t>Decreasing disparity over time could reflect increasing extra-genital testing</a:t>
            </a:r>
          </a:p>
          <a:p>
            <a:pPr marL="289036" indent="-289036">
              <a:buFont typeface="Arial" panose="020B0604020202020204" pitchFamily="34" charset="0"/>
              <a:buChar char="•"/>
            </a:pPr>
            <a:endParaRPr lang="en-US" dirty="0"/>
          </a:p>
          <a:p>
            <a:pPr marL="289036" indent="-289036">
              <a:buFont typeface="Arial" panose="020B0604020202020204" pitchFamily="34" charset="0"/>
              <a:buChar char="•"/>
            </a:pPr>
            <a:endParaRPr lang="en-US" dirty="0"/>
          </a:p>
          <a:p>
            <a:pPr marL="289036" indent="-289036" defTabSz="966675">
              <a:buFont typeface="Arial" panose="020B0604020202020204" pitchFamily="34" charset="0"/>
              <a:buChar char="•"/>
              <a:defRPr/>
            </a:pPr>
            <a:r>
              <a:rPr lang="en-US" dirty="0"/>
              <a:t>RHM 10/2018</a:t>
            </a:r>
          </a:p>
        </p:txBody>
      </p:sp>
      <p:sp>
        <p:nvSpPr>
          <p:cNvPr id="4" name="Slide Number Placeholder 3"/>
          <p:cNvSpPr>
            <a:spLocks noGrp="1"/>
          </p:cNvSpPr>
          <p:nvPr>
            <p:ph type="sldNum" sz="quarter" idx="10"/>
          </p:nvPr>
        </p:nvSpPr>
        <p:spPr/>
        <p:txBody>
          <a:bodyPr/>
          <a:lstStyle/>
          <a:p>
            <a:pPr defTabSz="966675">
              <a:defRPr/>
            </a:pPr>
            <a:fld id="{F6DA9C80-B631-4EC4-8253-F63CFD0157DF}" type="slidenum">
              <a:rPr lang="en-US">
                <a:solidFill>
                  <a:prstClr val="black"/>
                </a:solidFill>
                <a:latin typeface="Calibri"/>
              </a:rPr>
              <a:pPr defTabSz="966675">
                <a:defRPr/>
              </a:pPr>
              <a:t>12</a:t>
            </a:fld>
            <a:endParaRPr lang="en-US">
              <a:solidFill>
                <a:prstClr val="black"/>
              </a:solidFill>
              <a:latin typeface="Calibri"/>
            </a:endParaRPr>
          </a:p>
        </p:txBody>
      </p:sp>
    </p:spTree>
    <p:extLst>
      <p:ext uri="{BB962C8B-B14F-4D97-AF65-F5344CB8AC3E}">
        <p14:creationId xmlns:p14="http://schemas.microsoft.com/office/powerpoint/2010/main" val="1473945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008" y="4444861"/>
            <a:ext cx="5560060" cy="3636705"/>
          </a:xfrm>
          <a:prstGeom prst="rect">
            <a:avLst/>
          </a:prstGeom>
        </p:spPr>
        <p:txBody>
          <a:bodyPr lIns="92492" tIns="46246" rIns="92492" bIns="46246"/>
          <a:lstStyle/>
          <a:p>
            <a:r>
              <a:rPr lang="en-US" dirty="0"/>
              <a:t>Taking a sexual history of all patients: adolescents, young adults, older adults, seniors. Often avoided due to provider and patient discomfort. Many patients believe providers should initiative conversations. A questionnaire can be filled out prior to appointment, gone over during.</a:t>
            </a:r>
          </a:p>
        </p:txBody>
      </p:sp>
      <p:sp>
        <p:nvSpPr>
          <p:cNvPr id="4" name="Slide Number Placeholder 3"/>
          <p:cNvSpPr>
            <a:spLocks noGrp="1"/>
          </p:cNvSpPr>
          <p:nvPr>
            <p:ph type="sldNum" sz="quarter" idx="10"/>
          </p:nvPr>
        </p:nvSpPr>
        <p:spPr/>
        <p:txBody>
          <a:bodyPr/>
          <a:lstStyle/>
          <a:p>
            <a:fld id="{F6DA9C80-B631-4EC4-8253-F63CFD0157DF}" type="slidenum">
              <a:rPr lang="en-US" smtClean="0"/>
              <a:t>14</a:t>
            </a:fld>
            <a:endParaRPr lang="en-US"/>
          </a:p>
        </p:txBody>
      </p:sp>
    </p:spTree>
    <p:extLst>
      <p:ext uri="{BB962C8B-B14F-4D97-AF65-F5344CB8AC3E}">
        <p14:creationId xmlns:p14="http://schemas.microsoft.com/office/powerpoint/2010/main" val="28339296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008" y="4444861"/>
            <a:ext cx="5560060" cy="3636705"/>
          </a:xfrm>
          <a:prstGeom prst="rect">
            <a:avLst/>
          </a:prstGeom>
        </p:spPr>
        <p:txBody>
          <a:bodyPr lIns="92492" tIns="46246" rIns="92492" bIns="46246"/>
          <a:lstStyle/>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15</a:t>
            </a:fld>
            <a:endParaRPr lang="en-US"/>
          </a:p>
        </p:txBody>
      </p:sp>
    </p:spTree>
    <p:extLst>
      <p:ext uri="{BB962C8B-B14F-4D97-AF65-F5344CB8AC3E}">
        <p14:creationId xmlns:p14="http://schemas.microsoft.com/office/powerpoint/2010/main" val="6807381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1096" y="4523432"/>
            <a:ext cx="5691983" cy="3700844"/>
          </a:xfrm>
          <a:prstGeom prst="rect">
            <a:avLst/>
          </a:prstGeom>
        </p:spPr>
        <p:txBody>
          <a:bodyPr lIns="92492" tIns="46246" rIns="92492" bIns="46246"/>
          <a:lstStyle/>
          <a:p>
            <a:r>
              <a:rPr lang="en-US" dirty="0"/>
              <a:t>Legal in NYS, under-utilized, position statement</a:t>
            </a:r>
          </a:p>
        </p:txBody>
      </p:sp>
      <p:sp>
        <p:nvSpPr>
          <p:cNvPr id="4" name="Slide Number Placeholder 3"/>
          <p:cNvSpPr>
            <a:spLocks noGrp="1"/>
          </p:cNvSpPr>
          <p:nvPr>
            <p:ph type="sldNum" sz="quarter" idx="10"/>
          </p:nvPr>
        </p:nvSpPr>
        <p:spPr/>
        <p:txBody>
          <a:bodyPr/>
          <a:lstStyle/>
          <a:p>
            <a:pPr defTabSz="924916">
              <a:defRPr/>
            </a:pPr>
            <a:fld id="{F6DA9C80-B631-4EC4-8253-F63CFD0157DF}" type="slidenum">
              <a:rPr lang="en-US">
                <a:solidFill>
                  <a:prstClr val="black"/>
                </a:solidFill>
                <a:latin typeface="Calibri"/>
              </a:rPr>
              <a:pPr defTabSz="924916">
                <a:defRPr/>
              </a:pPr>
              <a:t>16</a:t>
            </a:fld>
            <a:endParaRPr lang="en-US">
              <a:solidFill>
                <a:prstClr val="black"/>
              </a:solidFill>
              <a:latin typeface="Calibri"/>
            </a:endParaRPr>
          </a:p>
        </p:txBody>
      </p:sp>
    </p:spTree>
    <p:extLst>
      <p:ext uri="{BB962C8B-B14F-4D97-AF65-F5344CB8AC3E}">
        <p14:creationId xmlns:p14="http://schemas.microsoft.com/office/powerpoint/2010/main" val="29085532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3182F81F-1CB6-4454-885C-1BC0C0EBB68E}"/>
              </a:ext>
            </a:extLst>
          </p:cNvPr>
          <p:cNvSpPr>
            <a:spLocks noGrp="1"/>
          </p:cNvSpPr>
          <p:nvPr>
            <p:ph type="body" idx="1"/>
          </p:nvPr>
        </p:nvSpPr>
        <p:spPr>
          <a:xfrm>
            <a:off x="695008" y="4444861"/>
            <a:ext cx="5560060" cy="3636705"/>
          </a:xfrm>
          <a:prstGeom prst="rect">
            <a:avLst/>
          </a:prstGeom>
        </p:spPr>
        <p:txBody>
          <a:bodyPr lIns="92492" tIns="46246" rIns="92492" bIns="46246"/>
          <a:lstStyle/>
          <a:p>
            <a:r>
              <a:rPr lang="en-US" dirty="0"/>
              <a:t>12% reinfection rate in NYS, untreated CT in females can lead to PID, infertility, miscarriage, chronic pain</a:t>
            </a:r>
          </a:p>
        </p:txBody>
      </p:sp>
    </p:spTree>
    <p:extLst>
      <p:ext uri="{BB962C8B-B14F-4D97-AF65-F5344CB8AC3E}">
        <p14:creationId xmlns:p14="http://schemas.microsoft.com/office/powerpoint/2010/main" val="8375647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1096" y="4523432"/>
            <a:ext cx="5691983" cy="3700844"/>
          </a:xfrm>
          <a:prstGeom prst="rect">
            <a:avLst/>
          </a:prstGeom>
        </p:spPr>
        <p:txBody>
          <a:bodyPr lIns="92492" tIns="46246" rIns="92492" bIns="46246"/>
          <a:lstStyle/>
          <a:p>
            <a:r>
              <a:rPr lang="en-US" dirty="0"/>
              <a:t>3-site testing. Sexual history facilitates screening. Test each body site (throat, genitals, rectum) where patient has sex. There is a strong evidence base for why this screening is needed. According to data from the STD Surveillance Network (11 clinics), </a:t>
            </a:r>
          </a:p>
        </p:txBody>
      </p:sp>
      <p:sp>
        <p:nvSpPr>
          <p:cNvPr id="4" name="Slide Number Placeholder 3"/>
          <p:cNvSpPr>
            <a:spLocks noGrp="1"/>
          </p:cNvSpPr>
          <p:nvPr>
            <p:ph type="sldNum" sz="quarter" idx="10"/>
          </p:nvPr>
        </p:nvSpPr>
        <p:spPr/>
        <p:txBody>
          <a:bodyPr/>
          <a:lstStyle/>
          <a:p>
            <a:fld id="{F6DA9C80-B631-4EC4-8253-F63CFD0157DF}" type="slidenum">
              <a:rPr lang="en-US" smtClean="0"/>
              <a:t>18</a:t>
            </a:fld>
            <a:endParaRPr lang="en-US"/>
          </a:p>
        </p:txBody>
      </p:sp>
    </p:spTree>
    <p:extLst>
      <p:ext uri="{BB962C8B-B14F-4D97-AF65-F5344CB8AC3E}">
        <p14:creationId xmlns:p14="http://schemas.microsoft.com/office/powerpoint/2010/main" val="14656583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1096" y="4523432"/>
            <a:ext cx="5691983" cy="3700844"/>
          </a:xfrm>
          <a:prstGeom prst="rect">
            <a:avLst/>
          </a:prstGeom>
        </p:spPr>
        <p:txBody>
          <a:bodyPr lIns="92492" tIns="46246" rIns="92492" bIns="46246"/>
          <a:lstStyle/>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20</a:t>
            </a:fld>
            <a:endParaRPr lang="en-US"/>
          </a:p>
        </p:txBody>
      </p:sp>
    </p:spTree>
    <p:extLst>
      <p:ext uri="{BB962C8B-B14F-4D97-AF65-F5344CB8AC3E}">
        <p14:creationId xmlns:p14="http://schemas.microsoft.com/office/powerpoint/2010/main" val="2096175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72213" cy="3527425"/>
          </a:xfrm>
        </p:spPr>
      </p:sp>
      <p:sp>
        <p:nvSpPr>
          <p:cNvPr id="3" name="Notes Placeholder 2"/>
          <p:cNvSpPr>
            <a:spLocks noGrp="1"/>
          </p:cNvSpPr>
          <p:nvPr>
            <p:ph type="body" idx="1"/>
          </p:nvPr>
        </p:nvSpPr>
        <p:spPr>
          <a:xfrm>
            <a:off x="711739" y="4525116"/>
            <a:ext cx="5693913" cy="3702368"/>
          </a:xfrm>
          <a:prstGeom prst="rect">
            <a:avLst/>
          </a:prstGeom>
        </p:spPr>
        <p:txBody>
          <a:bodyPr lIns="94380" tIns="47191" rIns="94380" bIns="47191"/>
          <a:lstStyle/>
          <a:p>
            <a:pPr marL="173422" indent="-173422">
              <a:buFont typeface="Arial" panose="020B0604020202020204" pitchFamily="34" charset="0"/>
              <a:buChar char="•"/>
            </a:pPr>
            <a:r>
              <a:rPr lang="en-US" baseline="0" dirty="0"/>
              <a:t>Rates of CT, GC, and all stages of syphilis have been increasing for the past 4 years; all stages of syphilis increasing for past 6 years</a:t>
            </a:r>
          </a:p>
          <a:p>
            <a:pPr marL="173422" indent="-173422">
              <a:buFont typeface="Arial" panose="020B0604020202020204" pitchFamily="34" charset="0"/>
              <a:buChar char="•"/>
            </a:pPr>
            <a:r>
              <a:rPr lang="en-US" baseline="0" dirty="0"/>
              <a:t>This is similar to national data citing the same 4 years increases</a:t>
            </a:r>
          </a:p>
          <a:p>
            <a:pPr marL="173422" indent="-173422">
              <a:buFont typeface="Arial" panose="020B0604020202020204" pitchFamily="34" charset="0"/>
              <a:buChar char="•"/>
            </a:pPr>
            <a:r>
              <a:rPr lang="en-US" dirty="0"/>
              <a:t>Rates of bacterial STIs exceed that of HIV, and the gap continues to widen</a:t>
            </a:r>
          </a:p>
          <a:p>
            <a:pPr marL="173422" indent="-173422">
              <a:buFont typeface="Arial" panose="020B0604020202020204" pitchFamily="34" charset="0"/>
              <a:buChar char="•"/>
            </a:pPr>
            <a:endParaRPr lang="en-US" dirty="0"/>
          </a:p>
          <a:p>
            <a:pPr marL="173422" indent="-173422" defTabSz="924916">
              <a:buFont typeface="Arial" panose="020B0604020202020204" pitchFamily="34" charset="0"/>
              <a:buChar char="•"/>
              <a:defRPr/>
            </a:pPr>
            <a:r>
              <a:rPr lang="en-US" baseline="0" dirty="0"/>
              <a:t>Note for HIV data:  The annual surveillance report uses the census population for age adjustment, here we used the SEER data to align with STI.  HIV age adjusted rate for new diagnoses in 2016 is slightly higher using SEER (14.4) compared to census data (14.3).</a:t>
            </a:r>
          </a:p>
          <a:p>
            <a:endParaRPr lang="en-US" dirty="0"/>
          </a:p>
          <a:p>
            <a:endParaRPr lang="en-US" baseline="0" dirty="0"/>
          </a:p>
          <a:p>
            <a:endParaRPr lang="en-US" dirty="0"/>
          </a:p>
        </p:txBody>
      </p:sp>
      <p:sp>
        <p:nvSpPr>
          <p:cNvPr id="4" name="Slide Number Placeholder 3"/>
          <p:cNvSpPr>
            <a:spLocks noGrp="1"/>
          </p:cNvSpPr>
          <p:nvPr>
            <p:ph type="sldNum" sz="quarter" idx="10"/>
          </p:nvPr>
        </p:nvSpPr>
        <p:spPr/>
        <p:txBody>
          <a:bodyPr/>
          <a:lstStyle/>
          <a:p>
            <a:pPr defTabSz="966675">
              <a:defRPr/>
            </a:pPr>
            <a:fld id="{F6DA9C80-B631-4EC4-8253-F63CFD0157DF}" type="slidenum">
              <a:rPr lang="en-US">
                <a:solidFill>
                  <a:prstClr val="black"/>
                </a:solidFill>
                <a:latin typeface="Calibri"/>
              </a:rPr>
              <a:pPr defTabSz="966675">
                <a:defRPr/>
              </a:pPr>
              <a:t>3</a:t>
            </a:fld>
            <a:endParaRPr lang="en-US">
              <a:solidFill>
                <a:prstClr val="black"/>
              </a:solidFill>
              <a:latin typeface="Calibri"/>
            </a:endParaRPr>
          </a:p>
        </p:txBody>
      </p:sp>
    </p:spTree>
    <p:extLst>
      <p:ext uri="{BB962C8B-B14F-4D97-AF65-F5344CB8AC3E}">
        <p14:creationId xmlns:p14="http://schemas.microsoft.com/office/powerpoint/2010/main" val="2073619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17550"/>
            <a:ext cx="6370638" cy="3582988"/>
          </a:xfrm>
        </p:spPr>
      </p:sp>
      <p:sp>
        <p:nvSpPr>
          <p:cNvPr id="3" name="Notes Placeholder 2"/>
          <p:cNvSpPr>
            <a:spLocks noGrp="1"/>
          </p:cNvSpPr>
          <p:nvPr>
            <p:ph type="body" idx="1"/>
          </p:nvPr>
        </p:nvSpPr>
        <p:spPr/>
        <p:txBody>
          <a:bodyPr lIns="94360" tIns="47180" rIns="94360" bIns="47180"/>
          <a:lstStyle/>
          <a:p>
            <a:r>
              <a:rPr lang="en-US" dirty="0"/>
              <a:t>Here we microscope into NYS excluding NYC and we add some big scary arrows just to drive home the point that things are increasing. </a:t>
            </a:r>
          </a:p>
          <a:p>
            <a:endParaRPr lang="en-US" dirty="0"/>
          </a:p>
          <a:p>
            <a:r>
              <a:rPr lang="en-US" dirty="0"/>
              <a:t>Slide shows the increase in various STIs from 2016 to 2017, and the number of years each have been increasing during that time…</a:t>
            </a:r>
          </a:p>
          <a:p>
            <a:pPr marL="176924" indent="-176924" defTabSz="924916">
              <a:buFont typeface="Arial" panose="020B0604020202020204" pitchFamily="34" charset="0"/>
              <a:buChar char="•"/>
              <a:defRPr/>
            </a:pPr>
            <a:r>
              <a:rPr lang="en-US" dirty="0"/>
              <a:t>CT, GC, and ES all increased Congenital syphilis increased (167%) from 3 cases reported in 2014, 2015, and 2016, to 8 in 2017</a:t>
            </a:r>
          </a:p>
          <a:p>
            <a:pPr marL="176924" indent="-176924">
              <a:buFont typeface="Arial" panose="020B0604020202020204" pitchFamily="34" charset="0"/>
              <a:buChar char="•"/>
            </a:pPr>
            <a:r>
              <a:rPr lang="en-US" dirty="0"/>
              <a:t>or the 4</a:t>
            </a:r>
            <a:r>
              <a:rPr lang="en-US" baseline="30000" dirty="0"/>
              <a:t>th</a:t>
            </a:r>
            <a:r>
              <a:rPr lang="en-US" dirty="0"/>
              <a:t> consecutive year, with ES increasing for 8 consecutive years (ranging from increases of 5% for CT to 11% for ES).</a:t>
            </a:r>
          </a:p>
        </p:txBody>
      </p:sp>
      <p:sp>
        <p:nvSpPr>
          <p:cNvPr id="4" name="Slide Number Placeholder 3"/>
          <p:cNvSpPr>
            <a:spLocks noGrp="1"/>
          </p:cNvSpPr>
          <p:nvPr>
            <p:ph type="sldNum" sz="quarter" idx="10"/>
          </p:nvPr>
        </p:nvSpPr>
        <p:spPr/>
        <p:txBody>
          <a:bodyPr/>
          <a:lstStyle/>
          <a:p>
            <a:pPr defTabSz="943599">
              <a:defRPr/>
            </a:pPr>
            <a:fld id="{91907801-4E84-4B4F-9A1F-379F30984AA3}" type="slidenum">
              <a:rPr lang="en-US">
                <a:solidFill>
                  <a:prstClr val="black"/>
                </a:solidFill>
                <a:latin typeface="Calibri" panose="020F0502020204030204"/>
              </a:rPr>
              <a:pPr defTabSz="943599">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648658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1096" y="4525035"/>
            <a:ext cx="5695200" cy="3702448"/>
          </a:xfrm>
          <a:prstGeom prst="rect">
            <a:avLst/>
          </a:prstGeom>
        </p:spPr>
        <p:txBody>
          <a:bodyPr lIns="92492" tIns="46246" rIns="92492" bIns="46246"/>
          <a:lstStyle/>
          <a:p>
            <a:pPr marL="289036" indent="-289036">
              <a:buFont typeface="Arial" panose="020B0604020202020204" pitchFamily="34" charset="0"/>
              <a:buChar char="•"/>
            </a:pPr>
            <a:r>
              <a:rPr lang="en-US" dirty="0"/>
              <a:t>P&amp;S rates in 2017 are highest among:</a:t>
            </a:r>
          </a:p>
          <a:p>
            <a:pPr marL="772374" lvl="1" indent="-289036">
              <a:buFont typeface="Arial" panose="020B0604020202020204" pitchFamily="34" charset="0"/>
              <a:buChar char="•"/>
            </a:pPr>
            <a:r>
              <a:rPr lang="en-US" dirty="0"/>
              <a:t>Males</a:t>
            </a:r>
          </a:p>
          <a:p>
            <a:pPr marL="772374" lvl="1" indent="-289036">
              <a:buFont typeface="Arial" panose="020B0604020202020204" pitchFamily="34" charset="0"/>
              <a:buChar char="•"/>
            </a:pPr>
            <a:r>
              <a:rPr lang="en-US" dirty="0"/>
              <a:t>Black and Hispanic individuals, and </a:t>
            </a:r>
          </a:p>
          <a:p>
            <a:pPr marL="772374" lvl="1" indent="-289036">
              <a:buFont typeface="Arial" panose="020B0604020202020204" pitchFamily="34" charset="0"/>
              <a:buChar char="•"/>
            </a:pPr>
            <a:r>
              <a:rPr lang="en-US" dirty="0"/>
              <a:t>Persons 25-34</a:t>
            </a:r>
          </a:p>
          <a:p>
            <a:pPr marL="772374" lvl="1" indent="-289036">
              <a:buFont typeface="Arial" panose="020B0604020202020204" pitchFamily="34" charset="0"/>
              <a:buChar char="•"/>
            </a:pPr>
            <a:endParaRPr lang="en-US" dirty="0"/>
          </a:p>
          <a:p>
            <a:pPr defTabSz="966675">
              <a:defRPr/>
            </a:pPr>
            <a:r>
              <a:rPr lang="en-US" dirty="0"/>
              <a:t>RHM 10/2018</a:t>
            </a:r>
          </a:p>
          <a:p>
            <a:endParaRPr lang="en-US" dirty="0"/>
          </a:p>
        </p:txBody>
      </p:sp>
      <p:sp>
        <p:nvSpPr>
          <p:cNvPr id="4" name="Slide Number Placeholder 3"/>
          <p:cNvSpPr>
            <a:spLocks noGrp="1"/>
          </p:cNvSpPr>
          <p:nvPr>
            <p:ph type="sldNum" sz="quarter" idx="10"/>
          </p:nvPr>
        </p:nvSpPr>
        <p:spPr/>
        <p:txBody>
          <a:bodyPr/>
          <a:lstStyle/>
          <a:p>
            <a:pPr defTabSz="966675">
              <a:defRPr/>
            </a:pPr>
            <a:fld id="{F6DA9C80-B631-4EC4-8253-F63CFD0157DF}" type="slidenum">
              <a:rPr lang="en-US">
                <a:solidFill>
                  <a:prstClr val="black"/>
                </a:solidFill>
                <a:latin typeface="Calibri"/>
              </a:rPr>
              <a:pPr defTabSz="966675">
                <a:defRPr/>
              </a:pPr>
              <a:t>5</a:t>
            </a:fld>
            <a:endParaRPr lang="en-US">
              <a:solidFill>
                <a:prstClr val="black"/>
              </a:solidFill>
              <a:latin typeface="Calibri"/>
            </a:endParaRPr>
          </a:p>
        </p:txBody>
      </p:sp>
    </p:spTree>
    <p:extLst>
      <p:ext uri="{BB962C8B-B14F-4D97-AF65-F5344CB8AC3E}">
        <p14:creationId xmlns:p14="http://schemas.microsoft.com/office/powerpoint/2010/main" val="946598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72213" cy="3527425"/>
          </a:xfrm>
        </p:spPr>
      </p:sp>
      <p:sp>
        <p:nvSpPr>
          <p:cNvPr id="3" name="Notes Placeholder 2"/>
          <p:cNvSpPr>
            <a:spLocks noGrp="1"/>
          </p:cNvSpPr>
          <p:nvPr>
            <p:ph type="body" idx="1"/>
          </p:nvPr>
        </p:nvSpPr>
        <p:spPr>
          <a:xfrm>
            <a:off x="711739" y="4525116"/>
            <a:ext cx="5693913" cy="3702368"/>
          </a:xfrm>
          <a:prstGeom prst="rect">
            <a:avLst/>
          </a:prstGeom>
        </p:spPr>
        <p:txBody>
          <a:bodyPr lIns="94380" tIns="47191" rIns="94380" bIns="47191"/>
          <a:lstStyle/>
          <a:p>
            <a:pPr marL="289036" indent="-289036">
              <a:buFont typeface="Arial" panose="020B0604020202020204" pitchFamily="34" charset="0"/>
              <a:buChar char="•"/>
            </a:pPr>
            <a:r>
              <a:rPr lang="en-US" dirty="0"/>
              <a:t>The number of reported diagnoses among MSM, MSW, and MSMW has been increasing since 2011, 2012, and 2013, respectively.</a:t>
            </a:r>
          </a:p>
          <a:p>
            <a:pPr marL="289036" indent="-289036">
              <a:buFont typeface="Arial" panose="020B0604020202020204" pitchFamily="34" charset="0"/>
              <a:buChar char="•"/>
            </a:pPr>
            <a:r>
              <a:rPr lang="en-US" dirty="0"/>
              <a:t>86% of males with known sex of sex </a:t>
            </a:r>
            <a:r>
              <a:rPr lang="en-US"/>
              <a:t>partners reported sex with males</a:t>
            </a:r>
            <a:endParaRPr lang="en-US" dirty="0"/>
          </a:p>
          <a:p>
            <a:pPr marL="289036" indent="-289036">
              <a:buFont typeface="Arial" panose="020B0604020202020204" pitchFamily="34" charset="0"/>
              <a:buChar char="•"/>
            </a:pPr>
            <a:endParaRPr lang="en-US" dirty="0"/>
          </a:p>
          <a:p>
            <a:pPr marL="289036" indent="-289036" defTabSz="966675">
              <a:buFont typeface="Arial" panose="020B0604020202020204" pitchFamily="34" charset="0"/>
              <a:buChar char="•"/>
              <a:defRPr/>
            </a:pPr>
            <a:r>
              <a:rPr lang="en-US" dirty="0"/>
              <a:t>RHM 10/2018</a:t>
            </a:r>
          </a:p>
          <a:p>
            <a:endParaRPr lang="en-US" dirty="0"/>
          </a:p>
        </p:txBody>
      </p:sp>
      <p:sp>
        <p:nvSpPr>
          <p:cNvPr id="4" name="Slide Number Placeholder 3"/>
          <p:cNvSpPr>
            <a:spLocks noGrp="1"/>
          </p:cNvSpPr>
          <p:nvPr>
            <p:ph type="sldNum" sz="quarter" idx="10"/>
          </p:nvPr>
        </p:nvSpPr>
        <p:spPr/>
        <p:txBody>
          <a:bodyPr/>
          <a:lstStyle/>
          <a:p>
            <a:pPr defTabSz="966675">
              <a:defRPr/>
            </a:pPr>
            <a:fld id="{F6DA9C80-B631-4EC4-8253-F63CFD0157DF}" type="slidenum">
              <a:rPr lang="en-US">
                <a:solidFill>
                  <a:prstClr val="black"/>
                </a:solidFill>
                <a:latin typeface="Calibri"/>
              </a:rPr>
              <a:pPr defTabSz="966675">
                <a:defRPr/>
              </a:pPr>
              <a:t>6</a:t>
            </a:fld>
            <a:endParaRPr lang="en-US">
              <a:solidFill>
                <a:prstClr val="black"/>
              </a:solidFill>
              <a:latin typeface="Calibri"/>
            </a:endParaRPr>
          </a:p>
        </p:txBody>
      </p:sp>
    </p:spTree>
    <p:extLst>
      <p:ext uri="{BB962C8B-B14F-4D97-AF65-F5344CB8AC3E}">
        <p14:creationId xmlns:p14="http://schemas.microsoft.com/office/powerpoint/2010/main" val="2368261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21299" y="4569265"/>
            <a:ext cx="5767092" cy="3738639"/>
          </a:xfrm>
          <a:prstGeom prst="rect">
            <a:avLst/>
          </a:prstGeom>
        </p:spPr>
        <p:txBody>
          <a:bodyPr lIns="94360" tIns="47180" rIns="94360" bIns="47180"/>
          <a:lstStyle/>
          <a:p>
            <a:endParaRPr lang="en-US" b="1" dirty="0"/>
          </a:p>
          <a:p>
            <a:r>
              <a:rPr lang="en-US" b="1" dirty="0"/>
              <a:t>Key findings</a:t>
            </a:r>
          </a:p>
          <a:p>
            <a:pPr lvl="0"/>
            <a:r>
              <a:rPr lang="en-US" dirty="0"/>
              <a:t>In 2017 there were 918 reported cases of congenital syphilis in the US, up from 362 in 2013</a:t>
            </a:r>
          </a:p>
          <a:p>
            <a:pPr lvl="0"/>
            <a:r>
              <a:rPr lang="en-US" dirty="0"/>
              <a:t>70% of cases in 2017 were concentrated in just five states</a:t>
            </a:r>
          </a:p>
          <a:p>
            <a:r>
              <a:rPr lang="en-US" b="1" dirty="0"/>
              <a:t>Syphilis testing is crucial during pregnancy</a:t>
            </a:r>
          </a:p>
          <a:p>
            <a:pPr lvl="0"/>
            <a:r>
              <a:rPr lang="en-US" dirty="0"/>
              <a:t>Once diagnosed, syphilis during pregnancy is easily cured with the right antibiotics</a:t>
            </a:r>
          </a:p>
          <a:p>
            <a:pPr lvl="0"/>
            <a:r>
              <a:rPr lang="en-US" dirty="0"/>
              <a:t>All pregnant women should be tested for syphilis early in the first trimester</a:t>
            </a:r>
          </a:p>
          <a:p>
            <a:pPr lvl="0"/>
            <a:r>
              <a:rPr lang="en-US" dirty="0"/>
              <a:t>Testing once may not be enough – women at increased risk for syphilis should also be tested in the third trimester and again at delivery</a:t>
            </a:r>
          </a:p>
          <a:p>
            <a:endParaRPr lang="en-US" dirty="0"/>
          </a:p>
        </p:txBody>
      </p:sp>
      <p:sp>
        <p:nvSpPr>
          <p:cNvPr id="4" name="Slide Number Placeholder 3"/>
          <p:cNvSpPr>
            <a:spLocks noGrp="1"/>
          </p:cNvSpPr>
          <p:nvPr>
            <p:ph type="sldNum" sz="quarter" idx="10"/>
          </p:nvPr>
        </p:nvSpPr>
        <p:spPr/>
        <p:txBody>
          <a:bodyPr/>
          <a:lstStyle/>
          <a:p>
            <a:pPr>
              <a:defRPr/>
            </a:pPr>
            <a:fld id="{F77DD5B6-7585-43C7-A239-BE0C801B8FDB}" type="slidenum">
              <a:rPr lang="en-US" smtClean="0"/>
              <a:pPr>
                <a:defRPr/>
              </a:pPr>
              <a:t>7</a:t>
            </a:fld>
            <a:endParaRPr lang="en-US" dirty="0"/>
          </a:p>
        </p:txBody>
      </p:sp>
    </p:spTree>
    <p:extLst>
      <p:ext uri="{BB962C8B-B14F-4D97-AF65-F5344CB8AC3E}">
        <p14:creationId xmlns:p14="http://schemas.microsoft.com/office/powerpoint/2010/main" val="3067363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1096" y="4525035"/>
            <a:ext cx="5695200" cy="3702448"/>
          </a:xfrm>
          <a:prstGeom prst="rect">
            <a:avLst/>
          </a:prstGeom>
        </p:spPr>
        <p:txBody>
          <a:bodyPr lIns="92492" tIns="46246" rIns="92492" bIns="46246"/>
          <a:lstStyle/>
          <a:p>
            <a:pPr marL="289036" indent="-289036">
              <a:buFont typeface="Arial" panose="020B0604020202020204" pitchFamily="34" charset="0"/>
              <a:buChar char="•"/>
            </a:pPr>
            <a:r>
              <a:rPr lang="en-US" dirty="0"/>
              <a:t>GC rates in 2017 are highest among:</a:t>
            </a:r>
          </a:p>
          <a:p>
            <a:pPr marL="772374" lvl="1" indent="-289036">
              <a:buFont typeface="Arial" panose="020B0604020202020204" pitchFamily="34" charset="0"/>
              <a:buChar char="•"/>
            </a:pPr>
            <a:r>
              <a:rPr lang="en-US" dirty="0"/>
              <a:t>Males</a:t>
            </a:r>
          </a:p>
          <a:p>
            <a:pPr marL="772374" lvl="1" indent="-289036">
              <a:buFont typeface="Arial" panose="020B0604020202020204" pitchFamily="34" charset="0"/>
              <a:buChar char="•"/>
            </a:pPr>
            <a:r>
              <a:rPr lang="en-US" dirty="0"/>
              <a:t>Black and American Indian/Alaska Native individuals, and </a:t>
            </a:r>
          </a:p>
          <a:p>
            <a:pPr marL="772374" lvl="1" indent="-289036">
              <a:buFont typeface="Arial" panose="020B0604020202020204" pitchFamily="34" charset="0"/>
              <a:buChar char="•"/>
            </a:pPr>
            <a:r>
              <a:rPr lang="en-US" dirty="0"/>
              <a:t>Persons 20-29</a:t>
            </a:r>
          </a:p>
          <a:p>
            <a:pPr marL="772374" lvl="1" indent="-289036">
              <a:buFont typeface="Arial" panose="020B0604020202020204" pitchFamily="34" charset="0"/>
              <a:buChar char="•"/>
            </a:pPr>
            <a:endParaRPr lang="en-US" dirty="0"/>
          </a:p>
          <a:p>
            <a:pPr defTabSz="966675">
              <a:defRPr/>
            </a:pPr>
            <a:r>
              <a:rPr lang="en-US" dirty="0"/>
              <a:t>RHM 10/2018</a:t>
            </a:r>
          </a:p>
          <a:p>
            <a:endParaRPr lang="en-US" dirty="0"/>
          </a:p>
        </p:txBody>
      </p:sp>
      <p:sp>
        <p:nvSpPr>
          <p:cNvPr id="4" name="Slide Number Placeholder 3"/>
          <p:cNvSpPr>
            <a:spLocks noGrp="1"/>
          </p:cNvSpPr>
          <p:nvPr>
            <p:ph type="sldNum" sz="quarter" idx="10"/>
          </p:nvPr>
        </p:nvSpPr>
        <p:spPr/>
        <p:txBody>
          <a:bodyPr/>
          <a:lstStyle/>
          <a:p>
            <a:pPr defTabSz="966675">
              <a:defRPr/>
            </a:pPr>
            <a:fld id="{F6DA9C80-B631-4EC4-8253-F63CFD0157DF}" type="slidenum">
              <a:rPr lang="en-US">
                <a:solidFill>
                  <a:prstClr val="black"/>
                </a:solidFill>
                <a:latin typeface="Calibri"/>
              </a:rPr>
              <a:pPr defTabSz="966675">
                <a:defRPr/>
              </a:pPr>
              <a:t>9</a:t>
            </a:fld>
            <a:endParaRPr lang="en-US">
              <a:solidFill>
                <a:prstClr val="black"/>
              </a:solidFill>
              <a:latin typeface="Calibri"/>
            </a:endParaRPr>
          </a:p>
        </p:txBody>
      </p:sp>
    </p:spTree>
    <p:extLst>
      <p:ext uri="{BB962C8B-B14F-4D97-AF65-F5344CB8AC3E}">
        <p14:creationId xmlns:p14="http://schemas.microsoft.com/office/powerpoint/2010/main" val="6772265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72213" cy="3527425"/>
          </a:xfrm>
        </p:spPr>
      </p:sp>
      <p:sp>
        <p:nvSpPr>
          <p:cNvPr id="3" name="Notes Placeholder 2"/>
          <p:cNvSpPr>
            <a:spLocks noGrp="1"/>
          </p:cNvSpPr>
          <p:nvPr>
            <p:ph type="body" idx="1"/>
          </p:nvPr>
        </p:nvSpPr>
        <p:spPr>
          <a:xfrm>
            <a:off x="711739" y="4525116"/>
            <a:ext cx="5693913" cy="3702368"/>
          </a:xfrm>
          <a:prstGeom prst="rect">
            <a:avLst/>
          </a:prstGeom>
        </p:spPr>
        <p:txBody>
          <a:bodyPr lIns="94380" tIns="47191" rIns="94380" bIns="47191"/>
          <a:lstStyle/>
          <a:p>
            <a:pPr marL="289036" indent="-289036">
              <a:buFont typeface="Arial" panose="020B0604020202020204" pitchFamily="34" charset="0"/>
              <a:buChar char="•"/>
            </a:pPr>
            <a:r>
              <a:rPr lang="en-US" dirty="0"/>
              <a:t>Although rates of males are 2.4 times that of females, the rate among males has only exceed that among females since 2006 (prior to which the rates were quite similar)</a:t>
            </a:r>
          </a:p>
          <a:p>
            <a:pPr marL="289036" indent="-289036">
              <a:buFont typeface="Arial" panose="020B0604020202020204" pitchFamily="34" charset="0"/>
              <a:buChar char="•"/>
            </a:pPr>
            <a:r>
              <a:rPr lang="en-US" altLang="en-US" dirty="0"/>
              <a:t>Factors behind switch are not well understood although there has been an increased focus on testing men at all anatomic sites, thereby potentially picking up more rectal and oral infections which would not have been detected previously.</a:t>
            </a:r>
            <a:endParaRPr lang="en-US" dirty="0"/>
          </a:p>
          <a:p>
            <a:pPr marL="289036" indent="-289036">
              <a:buFont typeface="Arial" panose="020B0604020202020204" pitchFamily="34" charset="0"/>
              <a:buChar char="•"/>
            </a:pPr>
            <a:endParaRPr lang="en-US" dirty="0"/>
          </a:p>
          <a:p>
            <a:pPr marL="289036" indent="-289036" defTabSz="966675">
              <a:buFont typeface="Arial" panose="020B0604020202020204" pitchFamily="34" charset="0"/>
              <a:buChar char="•"/>
              <a:defRPr/>
            </a:pPr>
            <a:r>
              <a:rPr lang="en-US" dirty="0"/>
              <a:t>RHM 10/2018</a:t>
            </a:r>
          </a:p>
        </p:txBody>
      </p:sp>
      <p:sp>
        <p:nvSpPr>
          <p:cNvPr id="4" name="Slide Number Placeholder 3"/>
          <p:cNvSpPr>
            <a:spLocks noGrp="1"/>
          </p:cNvSpPr>
          <p:nvPr>
            <p:ph type="sldNum" sz="quarter" idx="10"/>
          </p:nvPr>
        </p:nvSpPr>
        <p:spPr/>
        <p:txBody>
          <a:bodyPr/>
          <a:lstStyle/>
          <a:p>
            <a:pPr defTabSz="966675">
              <a:defRPr/>
            </a:pPr>
            <a:fld id="{F6DA9C80-B631-4EC4-8253-F63CFD0157DF}" type="slidenum">
              <a:rPr lang="en-US">
                <a:solidFill>
                  <a:prstClr val="black"/>
                </a:solidFill>
                <a:latin typeface="Calibri"/>
              </a:rPr>
              <a:pPr defTabSz="966675">
                <a:defRPr/>
              </a:pPr>
              <a:t>10</a:t>
            </a:fld>
            <a:endParaRPr lang="en-US">
              <a:solidFill>
                <a:prstClr val="black"/>
              </a:solidFill>
              <a:latin typeface="Calibri"/>
            </a:endParaRPr>
          </a:p>
        </p:txBody>
      </p:sp>
    </p:spTree>
    <p:extLst>
      <p:ext uri="{BB962C8B-B14F-4D97-AF65-F5344CB8AC3E}">
        <p14:creationId xmlns:p14="http://schemas.microsoft.com/office/powerpoint/2010/main" val="42622807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1096" y="4525035"/>
            <a:ext cx="5695200" cy="3702448"/>
          </a:xfrm>
          <a:prstGeom prst="rect">
            <a:avLst/>
          </a:prstGeom>
        </p:spPr>
        <p:txBody>
          <a:bodyPr lIns="92492" tIns="46246" rIns="92492" bIns="46246"/>
          <a:lstStyle/>
          <a:p>
            <a:pPr marL="289036" indent="-289036">
              <a:buFont typeface="Arial" panose="020B0604020202020204" pitchFamily="34" charset="0"/>
              <a:buChar char="•"/>
            </a:pPr>
            <a:r>
              <a:rPr lang="en-US" dirty="0"/>
              <a:t>CT rates in 2017 are highest among:</a:t>
            </a:r>
          </a:p>
          <a:p>
            <a:pPr marL="772374" lvl="1" indent="-289036">
              <a:buFont typeface="Arial" panose="020B0604020202020204" pitchFamily="34" charset="0"/>
              <a:buChar char="•"/>
            </a:pPr>
            <a:r>
              <a:rPr lang="en-US" dirty="0"/>
              <a:t>Females</a:t>
            </a:r>
          </a:p>
          <a:p>
            <a:pPr marL="772374" lvl="1" indent="-289036">
              <a:buFont typeface="Arial" panose="020B0604020202020204" pitchFamily="34" charset="0"/>
              <a:buChar char="•"/>
            </a:pPr>
            <a:r>
              <a:rPr lang="en-US" dirty="0"/>
              <a:t>Black, American Indian/Alaska Native, and Hispanic individuals, and </a:t>
            </a:r>
          </a:p>
          <a:p>
            <a:pPr marL="772374" lvl="1" indent="-289036">
              <a:buFont typeface="Arial" panose="020B0604020202020204" pitchFamily="34" charset="0"/>
              <a:buChar char="•"/>
            </a:pPr>
            <a:r>
              <a:rPr lang="en-US" dirty="0"/>
              <a:t>Persons 15-24 (which represents screening recommendations </a:t>
            </a:r>
            <a:r>
              <a:rPr lang="en-US" sz="1300" dirty="0"/>
              <a:t> for annual screening of all sexually active women aged &lt;25 years)</a:t>
            </a:r>
          </a:p>
          <a:p>
            <a:pPr marL="772374" lvl="1" indent="-289036">
              <a:buFont typeface="Arial" panose="020B0604020202020204" pitchFamily="34" charset="0"/>
              <a:buChar char="•"/>
            </a:pPr>
            <a:endParaRPr lang="en-US" dirty="0"/>
          </a:p>
          <a:p>
            <a:pPr defTabSz="966675">
              <a:defRPr/>
            </a:pPr>
            <a:r>
              <a:rPr lang="en-US" dirty="0"/>
              <a:t>RHM 10/2018</a:t>
            </a:r>
          </a:p>
          <a:p>
            <a:endParaRPr lang="en-US" dirty="0"/>
          </a:p>
        </p:txBody>
      </p:sp>
      <p:sp>
        <p:nvSpPr>
          <p:cNvPr id="4" name="Slide Number Placeholder 3"/>
          <p:cNvSpPr>
            <a:spLocks noGrp="1"/>
          </p:cNvSpPr>
          <p:nvPr>
            <p:ph type="sldNum" sz="quarter" idx="10"/>
          </p:nvPr>
        </p:nvSpPr>
        <p:spPr/>
        <p:txBody>
          <a:bodyPr/>
          <a:lstStyle/>
          <a:p>
            <a:pPr defTabSz="966675">
              <a:defRPr/>
            </a:pPr>
            <a:fld id="{F6DA9C80-B631-4EC4-8253-F63CFD0157DF}" type="slidenum">
              <a:rPr lang="en-US">
                <a:solidFill>
                  <a:prstClr val="black"/>
                </a:solidFill>
                <a:latin typeface="Calibri"/>
              </a:rPr>
              <a:pPr defTabSz="966675">
                <a:defRPr/>
              </a:pPr>
              <a:t>11</a:t>
            </a:fld>
            <a:endParaRPr lang="en-US">
              <a:solidFill>
                <a:prstClr val="black"/>
              </a:solidFill>
              <a:latin typeface="Calibri"/>
            </a:endParaRPr>
          </a:p>
        </p:txBody>
      </p:sp>
    </p:spTree>
    <p:extLst>
      <p:ext uri="{BB962C8B-B14F-4D97-AF65-F5344CB8AC3E}">
        <p14:creationId xmlns:p14="http://schemas.microsoft.com/office/powerpoint/2010/main" val="1036381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6281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2445502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40487227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1160181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5069545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7981577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7887431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977736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C1A0B044-2C27-4A65-88FF-256D8E8ED562}" type="slidenum">
              <a:rPr lang="en-US" smtClean="0"/>
              <a:pPr/>
              <a:t>‹#›</a:t>
            </a:fld>
            <a:endParaRPr lang="en-US" dirty="0"/>
          </a:p>
        </p:txBody>
      </p:sp>
      <p:sp>
        <p:nvSpPr>
          <p:cNvPr id="9" name="Text Placeholder 8"/>
          <p:cNvSpPr>
            <a:spLocks noGrp="1"/>
          </p:cNvSpPr>
          <p:nvPr>
            <p:ph type="body" sz="quarter" idx="11"/>
          </p:nvPr>
        </p:nvSpPr>
        <p:spPr>
          <a:xfrm>
            <a:off x="3398655" y="371475"/>
            <a:ext cx="5632057" cy="4103688"/>
          </a:xfrm>
          <a:prstGeom prst="rect">
            <a:avLst/>
          </a:prstGeom>
        </p:spPr>
        <p:txBody>
          <a:bodyPr/>
          <a:lstStyle>
            <a:lvl1pPr marL="342900" indent="-342900">
              <a:buClr>
                <a:srgbClr val="553278"/>
              </a:buClr>
              <a:buFont typeface="Wingdings" panose="05000000000000000000" pitchFamily="2" charset="2"/>
              <a:buChar char="§"/>
              <a:defRPr sz="2400">
                <a:solidFill>
                  <a:srgbClr val="646569"/>
                </a:solidFill>
                <a:latin typeface="Arial" panose="020B0604020202020204" pitchFamily="34" charset="0"/>
                <a:cs typeface="Arial" panose="020B0604020202020204" pitchFamily="34" charset="0"/>
              </a:defRPr>
            </a:lvl1pPr>
            <a:lvl2pPr marL="742950" indent="-285750">
              <a:buClr>
                <a:srgbClr val="553278"/>
              </a:buClr>
              <a:buFont typeface="Courier New" panose="02070309020205020404" pitchFamily="49" charset="0"/>
              <a:buChar char="o"/>
              <a:defRPr sz="2000">
                <a:solidFill>
                  <a:srgbClr val="646569"/>
                </a:solidFill>
                <a:latin typeface="Arial" panose="020B0604020202020204" pitchFamily="34" charset="0"/>
                <a:cs typeface="Arial" panose="020B0604020202020204" pitchFamily="34" charset="0"/>
              </a:defRPr>
            </a:lvl2pPr>
            <a:lvl3pPr marL="914400" indent="0">
              <a:buClr>
                <a:srgbClr val="553278"/>
              </a:buClr>
              <a:buFont typeface="Wingdings" panose="05000000000000000000" pitchFamily="2" charset="2"/>
              <a:buNone/>
              <a:defRPr sz="1800">
                <a:solidFill>
                  <a:srgbClr val="646569"/>
                </a:solidFill>
                <a:latin typeface="Arial" panose="020B0604020202020204" pitchFamily="34" charset="0"/>
                <a:cs typeface="Arial" panose="020B0604020202020204" pitchFamily="34" charset="0"/>
              </a:defRPr>
            </a:lvl3pPr>
            <a:lvl4pPr marL="1600200" indent="-228600">
              <a:buClr>
                <a:srgbClr val="553278"/>
              </a:buClr>
              <a:buFont typeface="Wingdings" panose="05000000000000000000" pitchFamily="2" charset="2"/>
              <a:buChar char="§"/>
              <a:defRPr sz="1600">
                <a:solidFill>
                  <a:srgbClr val="646569"/>
                </a:solidFill>
                <a:latin typeface="Arial" panose="020B0604020202020204" pitchFamily="34" charset="0"/>
                <a:cs typeface="Arial" panose="020B0604020202020204" pitchFamily="34" charset="0"/>
              </a:defRPr>
            </a:lvl4pPr>
            <a:lvl5pPr marL="1828800" indent="0">
              <a:buClr>
                <a:srgbClr val="553278"/>
              </a:buClr>
              <a:buFont typeface="Wingdings" panose="05000000000000000000" pitchFamily="2" charset="2"/>
              <a:buNone/>
              <a:defRPr sz="1600">
                <a:solidFill>
                  <a:srgbClr val="646569"/>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742128"/>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Section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9627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Content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7515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A6D6B-77EA-418F-8359-F4CD2E9FCA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78604D-CBFB-44DC-8BCA-81D8C0D388D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889721-FCED-4A70-89F9-13190E4E92B4}"/>
              </a:ext>
            </a:extLst>
          </p:cNvPr>
          <p:cNvSpPr>
            <a:spLocks noGrp="1"/>
          </p:cNvSpPr>
          <p:nvPr>
            <p:ph type="dt" sz="half" idx="10"/>
          </p:nvPr>
        </p:nvSpPr>
        <p:spPr/>
        <p:txBody>
          <a:bodyPr/>
          <a:lstStyle/>
          <a:p>
            <a:fld id="{30A4AF6F-90DB-47C4-BAD2-F019CE35C04B}" type="datetimeFigureOut">
              <a:rPr lang="en-US" smtClean="0"/>
              <a:t>5/9/2019</a:t>
            </a:fld>
            <a:endParaRPr lang="en-US"/>
          </a:p>
        </p:txBody>
      </p:sp>
      <p:sp>
        <p:nvSpPr>
          <p:cNvPr id="5" name="Footer Placeholder 4">
            <a:extLst>
              <a:ext uri="{FF2B5EF4-FFF2-40B4-BE49-F238E27FC236}">
                <a16:creationId xmlns:a16="http://schemas.microsoft.com/office/drawing/2014/main" id="{F45C3DC7-BD64-49B0-BA27-2B6E6B1F4E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C295AF-AD67-45F5-AF6A-0752E69C8DF6}"/>
              </a:ext>
            </a:extLst>
          </p:cNvPr>
          <p:cNvSpPr>
            <a:spLocks noGrp="1"/>
          </p:cNvSpPr>
          <p:nvPr>
            <p:ph type="sldNum" sz="quarter" idx="12"/>
          </p:nvPr>
        </p:nvSpPr>
        <p:spPr/>
        <p:txBody>
          <a:bodyPr/>
          <a:lstStyle/>
          <a:p>
            <a:fld id="{309C3143-1FA6-46F4-A632-E390528A8AE8}" type="slidenum">
              <a:rPr lang="en-US" smtClean="0"/>
              <a:t>‹#›</a:t>
            </a:fld>
            <a:endParaRPr lang="en-US"/>
          </a:p>
        </p:txBody>
      </p:sp>
    </p:spTree>
    <p:extLst>
      <p:ext uri="{BB962C8B-B14F-4D97-AF65-F5344CB8AC3E}">
        <p14:creationId xmlns:p14="http://schemas.microsoft.com/office/powerpoint/2010/main" val="3108592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1" y="205979"/>
            <a:ext cx="8229600" cy="857250"/>
          </a:xfrm>
          <a:prstGeom prst="rect">
            <a:avLst/>
          </a:prstGeom>
        </p:spPr>
        <p:txBody>
          <a:bodyPr anchor="b" anchorCtr="0"/>
          <a:lstStyle>
            <a:lvl1pPr>
              <a:lnSpc>
                <a:spcPts val="1687"/>
              </a:lnSpc>
              <a:defRPr sz="1575" b="1" baseline="0">
                <a:effectLst/>
              </a:defRPr>
            </a:lvl1pPr>
          </a:lstStyle>
          <a:p>
            <a:r>
              <a:rPr lang="en-US"/>
              <a:t>Click to edit Master title style</a:t>
            </a:r>
            <a:endParaRPr lang="en-US" dirty="0"/>
          </a:p>
        </p:txBody>
      </p:sp>
      <p:sp>
        <p:nvSpPr>
          <p:cNvPr id="3" name="Content Placeholder 2"/>
          <p:cNvSpPr>
            <a:spLocks noGrp="1"/>
          </p:cNvSpPr>
          <p:nvPr>
            <p:ph idx="1"/>
          </p:nvPr>
        </p:nvSpPr>
        <p:spPr>
          <a:xfrm>
            <a:off x="457201" y="1200152"/>
            <a:ext cx="8229600" cy="3143250"/>
          </a:xfrm>
          <a:prstGeom prst="rect">
            <a:avLst/>
          </a:prstGeom>
        </p:spPr>
        <p:txBody>
          <a:bodyPr/>
          <a:lstStyle>
            <a:lvl1pPr>
              <a:buClr>
                <a:schemeClr val="tx1"/>
              </a:buClr>
              <a:buSzPct val="70000"/>
              <a:buFont typeface="Wingdings" pitchFamily="2" charset="2"/>
              <a:buChar char="q"/>
              <a:defRPr sz="1350" b="1" baseline="0">
                <a:solidFill>
                  <a:schemeClr val="bg2"/>
                </a:solidFill>
              </a:defRPr>
            </a:lvl1pPr>
            <a:lvl2pPr>
              <a:buClr>
                <a:schemeClr val="tx1"/>
              </a:buClr>
              <a:buSzPct val="100000"/>
              <a:buFont typeface="Wingdings" pitchFamily="2" charset="2"/>
              <a:buChar char="§"/>
              <a:defRPr sz="1125">
                <a:solidFill>
                  <a:schemeClr val="bg2"/>
                </a:solidFill>
              </a:defRPr>
            </a:lvl2pPr>
            <a:lvl3pPr>
              <a:buClr>
                <a:schemeClr val="tx1"/>
              </a:buClr>
              <a:buSzPct val="100000"/>
              <a:buFont typeface="Arial" pitchFamily="34" charset="0"/>
              <a:buChar char="•"/>
              <a:defRPr sz="1012">
                <a:solidFill>
                  <a:schemeClr val="bg2"/>
                </a:solidFill>
              </a:defRPr>
            </a:lvl3pPr>
            <a:lvl4pPr>
              <a:buClr>
                <a:schemeClr val="tx1"/>
              </a:buClr>
              <a:buSzPct val="70000"/>
              <a:buFont typeface="Courier New" pitchFamily="49" charset="0"/>
              <a:buChar char="o"/>
              <a:defRPr sz="1012" baseline="0">
                <a:solidFill>
                  <a:schemeClr val="bg2"/>
                </a:solidFill>
              </a:defRPr>
            </a:lvl4pPr>
            <a:lvl5pPr>
              <a:buClr>
                <a:schemeClr val="tx1"/>
              </a:buClr>
              <a:buSzPct val="70000"/>
              <a:buFont typeface="Arial" pitchFamily="34" charset="0"/>
              <a:buChar char="•"/>
              <a:defRPr sz="1012">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1"/>
          </p:nvPr>
        </p:nvSpPr>
        <p:spPr>
          <a:xfrm>
            <a:off x="457201" y="4343401"/>
            <a:ext cx="8229600" cy="457200"/>
          </a:xfrm>
          <a:prstGeom prst="rect">
            <a:avLst/>
          </a:prstGeom>
        </p:spPr>
        <p:txBody>
          <a:bodyPr anchor="b"/>
          <a:lstStyle>
            <a:lvl1pPr>
              <a:buNone/>
              <a:defRPr sz="619">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34799459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dirty="0"/>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549852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3043001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2076220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3383597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2.jpe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4.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5.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9AE51E1D-7280-49D6-A2E2-CE63FE17EF16}" type="datetimeFigureOut">
              <a:rPr lang="en-US" smtClean="0"/>
              <a:t>5/9/2019</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8BACAC6D-BD82-4571-9E34-C1EFF11A946D}" type="slidenum">
              <a:rPr lang="en-US" smtClean="0"/>
              <a:t>‹#›</a:t>
            </a:fld>
            <a:endParaRPr lang="en-US"/>
          </a:p>
        </p:txBody>
      </p:sp>
      <p:sp>
        <p:nvSpPr>
          <p:cNvPr id="7" name="Rectangle 6"/>
          <p:cNvSpPr/>
          <p:nvPr userDrawn="1"/>
        </p:nvSpPr>
        <p:spPr>
          <a:xfrm>
            <a:off x="0" y="3714750"/>
            <a:ext cx="9144000" cy="14859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3714750"/>
            <a:ext cx="9144000" cy="76200"/>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1"/>
          <p:cNvSpPr txBox="1">
            <a:spLocks/>
          </p:cNvSpPr>
          <p:nvPr userDrawn="1"/>
        </p:nvSpPr>
        <p:spPr>
          <a:xfrm>
            <a:off x="457200" y="3943350"/>
            <a:ext cx="21336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solidFill>
                <a:schemeClr val="bg1"/>
              </a:solidFill>
            </a:endParaRPr>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3400" y="361950"/>
            <a:ext cx="3196702" cy="813816"/>
          </a:xfrm>
          <a:prstGeom prst="rect">
            <a:avLst/>
          </a:prstGeom>
        </p:spPr>
      </p:pic>
    </p:spTree>
    <p:extLst>
      <p:ext uri="{BB962C8B-B14F-4D97-AF65-F5344CB8AC3E}">
        <p14:creationId xmlns:p14="http://schemas.microsoft.com/office/powerpoint/2010/main" val="4023744030"/>
      </p:ext>
    </p:extLst>
  </p:cSld>
  <p:clrMap bg1="lt1" tx1="dk1" bg2="lt2" tx2="dk2" accent1="accent1" accent2="accent2" accent3="accent3" accent4="accent4" accent5="accent5" accent6="accent6" hlink="hlink" folHlink="folHlink"/>
  <p:sldLayoutIdLst>
    <p:sldLayoutId id="214748368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1581150"/>
            <a:ext cx="5334000" cy="27432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1540453"/>
            <a:ext cx="5334000" cy="81394"/>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3"/>
          <p:cNvSpPr txBox="1">
            <a:spLocks/>
          </p:cNvSpPr>
          <p:nvPr userDrawn="1"/>
        </p:nvSpPr>
        <p:spPr>
          <a:xfrm>
            <a:off x="8305800" y="88105"/>
            <a:ext cx="6858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200" smtClean="0">
                <a:solidFill>
                  <a:srgbClr val="002D73"/>
                </a:solidFill>
              </a:rPr>
              <a:pPr/>
              <a:t>‹#›</a:t>
            </a:fld>
            <a:endParaRPr lang="en-US" sz="1200" dirty="0">
              <a:solidFill>
                <a:srgbClr val="002D73"/>
              </a:solidFill>
            </a:endParaRPr>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54444" y="4512941"/>
            <a:ext cx="1508556" cy="384048"/>
          </a:xfrm>
          <a:prstGeom prst="rect">
            <a:avLst/>
          </a:prstGeom>
        </p:spPr>
      </p:pic>
    </p:spTree>
    <p:extLst>
      <p:ext uri="{BB962C8B-B14F-4D97-AF65-F5344CB8AC3E}">
        <p14:creationId xmlns:p14="http://schemas.microsoft.com/office/powerpoint/2010/main" val="2405248628"/>
      </p:ext>
    </p:extLst>
  </p:cSld>
  <p:clrMap bg1="lt1" tx1="dk1" bg2="lt2" tx2="dk2" accent1="accent1" accent2="accent2" accent3="accent3" accent4="accent4" accent5="accent5" accent6="accent6" hlink="hlink" folHlink="folHlink"/>
  <p:sldLayoutIdLst>
    <p:sldLayoutId id="214748367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62344"/>
            <a:ext cx="9144000" cy="299605"/>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lide Number Placeholder 3"/>
          <p:cNvSpPr txBox="1">
            <a:spLocks/>
          </p:cNvSpPr>
          <p:nvPr userDrawn="1"/>
        </p:nvSpPr>
        <p:spPr>
          <a:xfrm>
            <a:off x="8305800" y="88105"/>
            <a:ext cx="6858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200" smtClean="0"/>
              <a:pPr/>
              <a:t>‹#›</a:t>
            </a:fld>
            <a:endParaRPr lang="en-US" sz="1200" dirty="0"/>
          </a:p>
        </p:txBody>
      </p:sp>
      <p:sp>
        <p:nvSpPr>
          <p:cNvPr id="25" name="Rectangle 24"/>
          <p:cNvSpPr/>
          <p:nvPr userDrawn="1"/>
        </p:nvSpPr>
        <p:spPr>
          <a:xfrm>
            <a:off x="0" y="-19050"/>
            <a:ext cx="9144000" cy="81394"/>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254444" y="4512941"/>
            <a:ext cx="1508556" cy="384048"/>
          </a:xfrm>
          <a:prstGeom prst="rect">
            <a:avLst/>
          </a:prstGeom>
        </p:spPr>
      </p:pic>
    </p:spTree>
    <p:extLst>
      <p:ext uri="{BB962C8B-B14F-4D97-AF65-F5344CB8AC3E}">
        <p14:creationId xmlns:p14="http://schemas.microsoft.com/office/powerpoint/2010/main" val="3484135281"/>
      </p:ext>
    </p:extLst>
  </p:cSld>
  <p:clrMap bg1="lt1" tx1="dk1" bg2="lt2" tx2="dk2" accent1="accent1" accent2="accent2" accent3="accent3" accent4="accent4" accent5="accent5" accent6="accent6" hlink="hlink" folHlink="folHlink"/>
  <p:sldLayoutIdLst>
    <p:sldLayoutId id="2147483655" r:id="rId1"/>
    <p:sldLayoutId id="2147483687" r:id="rId2"/>
    <p:sldLayoutId id="2147483688" r:id="rId3"/>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A7754AA7-8025-408E-B296-E2B43FE08638}" type="slidenum">
              <a:rPr lang="en-US" smtClean="0"/>
              <a:t>‹#›</a:t>
            </a:fld>
            <a:endParaRPr lang="en-US"/>
          </a:p>
        </p:txBody>
      </p:sp>
      <p:sp>
        <p:nvSpPr>
          <p:cNvPr id="7" name="Rectangle 6"/>
          <p:cNvSpPr/>
          <p:nvPr userDrawn="1"/>
        </p:nvSpPr>
        <p:spPr>
          <a:xfrm>
            <a:off x="0" y="62344"/>
            <a:ext cx="9144000" cy="299605"/>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3"/>
          <p:cNvSpPr txBox="1">
            <a:spLocks/>
          </p:cNvSpPr>
          <p:nvPr userDrawn="1"/>
        </p:nvSpPr>
        <p:spPr>
          <a:xfrm>
            <a:off x="8305800" y="88105"/>
            <a:ext cx="6858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200" smtClean="0"/>
              <a:pPr/>
              <a:t>‹#›</a:t>
            </a:fld>
            <a:endParaRPr lang="en-US" sz="1200" dirty="0"/>
          </a:p>
        </p:txBody>
      </p:sp>
      <p:sp>
        <p:nvSpPr>
          <p:cNvPr id="10" name="Rectangle 9"/>
          <p:cNvSpPr/>
          <p:nvPr userDrawn="1"/>
        </p:nvSpPr>
        <p:spPr>
          <a:xfrm>
            <a:off x="0" y="-19050"/>
            <a:ext cx="9144000" cy="81394"/>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254444" y="4512941"/>
            <a:ext cx="1508556" cy="384048"/>
          </a:xfrm>
          <a:prstGeom prst="rect">
            <a:avLst/>
          </a:prstGeom>
        </p:spPr>
      </p:pic>
    </p:spTree>
    <p:extLst>
      <p:ext uri="{BB962C8B-B14F-4D97-AF65-F5344CB8AC3E}">
        <p14:creationId xmlns:p14="http://schemas.microsoft.com/office/powerpoint/2010/main" val="304337920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0"/>
            <a:ext cx="3204446" cy="5143103"/>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1" name="Rectangle 10"/>
          <p:cNvSpPr/>
          <p:nvPr userDrawn="1"/>
        </p:nvSpPr>
        <p:spPr>
          <a:xfrm rot="5400000">
            <a:off x="699522" y="2491222"/>
            <a:ext cx="5143501" cy="160260"/>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Placeholder 2"/>
          <p:cNvSpPr>
            <a:spLocks noGrp="1"/>
          </p:cNvSpPr>
          <p:nvPr userDrawn="1">
            <p:ph type="title"/>
          </p:nvPr>
        </p:nvSpPr>
        <p:spPr>
          <a:xfrm>
            <a:off x="1" y="225178"/>
            <a:ext cx="3191142" cy="4542085"/>
          </a:xfrm>
          <a:prstGeom prst="rect">
            <a:avLst/>
          </a:prstGeom>
        </p:spPr>
        <p:txBody>
          <a:bodyPr vert="horz" lIns="91440" tIns="45720" rIns="91440" bIns="45720" rtlCol="0" anchor="ctr">
            <a:normAutofit/>
          </a:bodyPr>
          <a:lstStyle/>
          <a:p>
            <a:r>
              <a:rPr lang="en-US" dirty="0"/>
              <a:t>Click to edit Master title style</a:t>
            </a:r>
          </a:p>
        </p:txBody>
      </p:sp>
      <p:sp>
        <p:nvSpPr>
          <p:cNvPr id="6" name="Slide Number Placeholder 5"/>
          <p:cNvSpPr>
            <a:spLocks noGrp="1"/>
          </p:cNvSpPr>
          <p:nvPr userDrawn="1">
            <p:ph type="sldNum" sz="quarter" idx="4"/>
          </p:nvPr>
        </p:nvSpPr>
        <p:spPr>
          <a:xfrm>
            <a:off x="6705600" y="15649"/>
            <a:ext cx="2057400" cy="274637"/>
          </a:xfrm>
          <a:prstGeom prst="rect">
            <a:avLst/>
          </a:prstGeom>
        </p:spPr>
        <p:txBody>
          <a:bodyPr vert="horz" lIns="91440" tIns="45720" rIns="91440" bIns="45720" rtlCol="0" anchor="ctr"/>
          <a:lstStyle>
            <a:lvl1pPr algn="r">
              <a:defRPr sz="1200" b="1">
                <a:solidFill>
                  <a:srgbClr val="002D73"/>
                </a:solidFill>
              </a:defRPr>
            </a:lvl1pPr>
          </a:lstStyle>
          <a:p>
            <a:fld id="{C1A0B044-2C27-4A65-88FF-256D8E8ED562}" type="slidenum">
              <a:rPr lang="en-US" smtClean="0"/>
              <a:pPr/>
              <a:t>‹#›</a:t>
            </a:fld>
            <a:endParaRPr lang="en-US" dirty="0"/>
          </a:p>
        </p:txBody>
      </p:sp>
      <p:sp>
        <p:nvSpPr>
          <p:cNvPr id="15" name="Text Placeholder 2"/>
          <p:cNvSpPr txBox="1">
            <a:spLocks/>
          </p:cNvSpPr>
          <p:nvPr userDrawn="1"/>
        </p:nvSpPr>
        <p:spPr>
          <a:xfrm>
            <a:off x="4000501" y="548483"/>
            <a:ext cx="5078185" cy="404574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
                <a:srgbClr val="553278"/>
              </a:buClr>
              <a:buSzTx/>
              <a:buFont typeface="Wingdings" panose="05000000000000000000" pitchFamily="2" charset="2"/>
              <a:buChar char="§"/>
              <a:tabLst/>
              <a:defRPr/>
            </a:pPr>
            <a:endParaRPr kumimoji="0" lang="en-US" sz="1600" b="0" i="0" u="none" strike="noStrike" kern="1200" cap="none" spc="0" normalizeH="0" baseline="0" noProof="0" dirty="0">
              <a:ln>
                <a:noFill/>
              </a:ln>
              <a:solidFill>
                <a:srgbClr val="646569"/>
              </a:solidFill>
              <a:effectLst/>
              <a:uLnTx/>
              <a:uFillTx/>
              <a:latin typeface="Arial" panose="020B0604020202020204" pitchFamily="34" charset="0"/>
              <a:ea typeface="+mn-ea"/>
              <a:cs typeface="Arial" panose="020B0604020202020204" pitchFamily="34" charset="0"/>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98936" y="4490421"/>
            <a:ext cx="2270728" cy="442292"/>
          </a:xfrm>
          <a:prstGeom prst="rect">
            <a:avLst/>
          </a:prstGeom>
        </p:spPr>
      </p:pic>
    </p:spTree>
    <p:extLst>
      <p:ext uri="{BB962C8B-B14F-4D97-AF65-F5344CB8AC3E}">
        <p14:creationId xmlns:p14="http://schemas.microsoft.com/office/powerpoint/2010/main" val="3803836841"/>
      </p:ext>
    </p:extLst>
  </p:cSld>
  <p:clrMap bg1="lt1" tx1="dk1" bg2="lt2" tx2="dk2" accent1="accent1" accent2="accent2" accent3="accent3" accent4="accent4" accent5="accent5" accent6="accent6" hlink="hlink" folHlink="folHlink"/>
  <p:sldLayoutIdLst>
    <p:sldLayoutId id="2147483690" r:id="rId1"/>
  </p:sldLayoutIdLst>
  <p:transition spd="slow">
    <p:push dir="u"/>
  </p:transition>
  <p:hf hdr="0" ftr="0" dt="0"/>
  <p:txStyles>
    <p:titleStyle>
      <a:lvl1pPr algn="ctr" defTabSz="914400" rtl="0" eaLnBrk="1" latinLnBrk="0" hangingPunct="1">
        <a:spcBef>
          <a:spcPct val="0"/>
        </a:spcBef>
        <a:buNone/>
        <a:defRPr sz="44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cdc.gov/std/treatment/sexualhistory.pdf"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15.xml.rels><?xml version="1.0" encoding="UTF-8" standalone="yes"?>
<Relationships xmlns="http://schemas.openxmlformats.org/package/2006/relationships"><Relationship Id="rId3" Type="http://schemas.openxmlformats.org/officeDocument/2006/relationships/hyperlink" Target="https://www.cdc.gov/std/tg2015/screening-recommendations.htm"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s://www.cdc.gov/std/treatment/sexualhistory.pdf"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hyperlink" Target="https://www.cdc.gov/std/default.htm" TargetMode="External"/><Relationship Id="rId5" Type="http://schemas.openxmlformats.org/officeDocument/2006/relationships/hyperlink" Target="https://www.health.ny.gov/diseases/communicable/std/brochures.htm" TargetMode="External"/><Relationship Id="rId4" Type="http://schemas.openxmlformats.org/officeDocument/2006/relationships/hyperlink" Target="https://www.health.ny.gov/diseases/communicable/std/"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mailto:Diane.moore@health.ny.gov" TargetMode="External"/><Relationship Id="rId2" Type="http://schemas.openxmlformats.org/officeDocument/2006/relationships/hyperlink" Target="mailto:rachel.malloy@health.ny.gov" TargetMode="External"/><Relationship Id="rId1" Type="http://schemas.openxmlformats.org/officeDocument/2006/relationships/slideLayout" Target="../slideLayouts/slideLayout17.xml"/><Relationship Id="rId4" Type="http://schemas.openxmlformats.org/officeDocument/2006/relationships/hyperlink" Target="mailto:stdc@health.ny.gov" TargetMode="Externa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457200" y="1809750"/>
            <a:ext cx="7696200" cy="553998"/>
          </a:xfrm>
          <a:prstGeom prst="rect">
            <a:avLst/>
          </a:prstGeom>
          <a:noFill/>
          <a:ln>
            <a:noFill/>
          </a:ln>
        </p:spPr>
        <p:txBody>
          <a:bodyPr wrap="square" rtlCol="0">
            <a:spAutoFit/>
          </a:bodyPr>
          <a:lstStyle/>
          <a:p>
            <a:r>
              <a:rPr lang="en-US" sz="3000" b="1" dirty="0">
                <a:solidFill>
                  <a:srgbClr val="002D73"/>
                </a:solidFill>
                <a:latin typeface="Arial" panose="020B0604020202020204" pitchFamily="34" charset="0"/>
                <a:cs typeface="Arial" panose="020B0604020202020204" pitchFamily="34" charset="0"/>
              </a:rPr>
              <a:t>Promoting Sexual Health in NYS</a:t>
            </a:r>
          </a:p>
        </p:txBody>
      </p:sp>
      <p:sp>
        <p:nvSpPr>
          <p:cNvPr id="7" name="TextBox 6"/>
          <p:cNvSpPr txBox="1"/>
          <p:nvPr/>
        </p:nvSpPr>
        <p:spPr>
          <a:xfrm>
            <a:off x="457200" y="2335479"/>
            <a:ext cx="8534400" cy="830997"/>
          </a:xfrm>
          <a:prstGeom prst="rect">
            <a:avLst/>
          </a:prstGeom>
          <a:noFill/>
          <a:ln>
            <a:noFill/>
          </a:ln>
        </p:spPr>
        <p:txBody>
          <a:bodyPr wrap="square" rtlCol="0">
            <a:spAutoFit/>
          </a:bodyPr>
          <a:lstStyle/>
          <a:p>
            <a:r>
              <a:rPr lang="en-US" sz="2400" b="1" dirty="0">
                <a:solidFill>
                  <a:srgbClr val="646569"/>
                </a:solidFill>
                <a:latin typeface="Arial" panose="020B0604020202020204" pitchFamily="34" charset="0"/>
                <a:cs typeface="Arial" panose="020B0604020202020204" pitchFamily="34" charset="0"/>
              </a:rPr>
              <a:t>Rachel Malloy, Surveillance and Special Projects Director</a:t>
            </a:r>
          </a:p>
          <a:p>
            <a:r>
              <a:rPr lang="en-US" sz="2400" b="1" dirty="0">
                <a:solidFill>
                  <a:srgbClr val="646569"/>
                </a:solidFill>
                <a:latin typeface="Arial" panose="020B0604020202020204" pitchFamily="34" charset="0"/>
                <a:cs typeface="Arial" panose="020B0604020202020204" pitchFamily="34" charset="0"/>
              </a:rPr>
              <a:t>Diane Moore, Public Health Educator</a:t>
            </a:r>
          </a:p>
        </p:txBody>
      </p:sp>
    </p:spTree>
    <p:extLst>
      <p:ext uri="{BB962C8B-B14F-4D97-AF65-F5344CB8AC3E}">
        <p14:creationId xmlns:p14="http://schemas.microsoft.com/office/powerpoint/2010/main" val="206780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2" y="323616"/>
            <a:ext cx="6172200" cy="857251"/>
          </a:xfrm>
        </p:spPr>
        <p:txBody>
          <a:bodyPr>
            <a:noAutofit/>
          </a:bodyPr>
          <a:lstStyle/>
          <a:p>
            <a:r>
              <a:rPr lang="en-US" sz="2000" b="1" dirty="0">
                <a:solidFill>
                  <a:srgbClr val="002D73"/>
                </a:solidFill>
                <a:latin typeface="Arial" panose="020B0604020202020204" pitchFamily="34" charset="0"/>
                <a:cs typeface="Arial" panose="020B0604020202020204" pitchFamily="34" charset="0"/>
              </a:rPr>
              <a:t>Rate of Gonorrhea</a:t>
            </a:r>
            <a:br>
              <a:rPr lang="en-US" sz="2000" b="1" dirty="0">
                <a:solidFill>
                  <a:srgbClr val="002D73"/>
                </a:solidFill>
                <a:latin typeface="Arial" panose="020B0604020202020204" pitchFamily="34" charset="0"/>
                <a:cs typeface="Arial" panose="020B0604020202020204" pitchFamily="34" charset="0"/>
              </a:rPr>
            </a:br>
            <a:r>
              <a:rPr lang="en-US" sz="2000" b="1" dirty="0">
                <a:solidFill>
                  <a:srgbClr val="002D73"/>
                </a:solidFill>
                <a:latin typeface="Arial" panose="020B0604020202020204" pitchFamily="34" charset="0"/>
                <a:cs typeface="Arial" panose="020B0604020202020204" pitchFamily="34" charset="0"/>
              </a:rPr>
              <a:t>by Sex and Year, New York State, 2001-2017</a:t>
            </a:r>
          </a:p>
        </p:txBody>
      </p:sp>
      <p:graphicFrame>
        <p:nvGraphicFramePr>
          <p:cNvPr id="14" name="Content Placeholder 13"/>
          <p:cNvGraphicFramePr>
            <a:graphicFrameLocks noGrp="1"/>
          </p:cNvGraphicFramePr>
          <p:nvPr>
            <p:ph idx="1"/>
            <p:extLst/>
          </p:nvPr>
        </p:nvGraphicFramePr>
        <p:xfrm>
          <a:off x="1364715" y="1113895"/>
          <a:ext cx="6851926" cy="365429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1815A226-7FDC-4ECE-9361-376598B27A66}"/>
              </a:ext>
            </a:extLst>
          </p:cNvPr>
          <p:cNvSpPr txBox="1"/>
          <p:nvPr/>
        </p:nvSpPr>
        <p:spPr>
          <a:xfrm>
            <a:off x="125539" y="4685644"/>
            <a:ext cx="1530749" cy="825611"/>
          </a:xfrm>
          <a:prstGeom prst="rect">
            <a:avLst/>
          </a:prstGeom>
          <a:noFill/>
        </p:spPr>
        <p:txBody>
          <a:bodyPr wrap="square" rtlCol="0">
            <a:spAutoFit/>
          </a:bodyPr>
          <a:lstStyle/>
          <a:p>
            <a:pPr defTabSz="914186"/>
            <a:r>
              <a:rPr lang="en-US" sz="1913" dirty="0">
                <a:solidFill>
                  <a:prstClr val="black"/>
                </a:solidFill>
                <a:latin typeface="Calibri"/>
                <a:cs typeface="Arial" panose="020B0604020202020204" pitchFamily="34" charset="0"/>
              </a:rPr>
              <a:t>*</a:t>
            </a:r>
            <a:r>
              <a:rPr lang="en-US" sz="1052" dirty="0">
                <a:solidFill>
                  <a:prstClr val="black"/>
                </a:solidFill>
                <a:latin typeface="Calibri"/>
                <a:cs typeface="Arial" panose="020B0604020202020204" pitchFamily="34" charset="0"/>
              </a:rPr>
              <a:t>Rates are age adjusted</a:t>
            </a:r>
            <a:endParaRPr lang="en-US" sz="1052" dirty="0">
              <a:solidFill>
                <a:prstClr val="black"/>
              </a:solidFill>
              <a:latin typeface="Calibri"/>
            </a:endParaRPr>
          </a:p>
          <a:p>
            <a:pPr defTabSz="914186"/>
            <a:endParaRPr lang="en-US" dirty="0">
              <a:solidFill>
                <a:prstClr val="black"/>
              </a:solidFill>
              <a:latin typeface="Calibri"/>
            </a:endParaRPr>
          </a:p>
        </p:txBody>
      </p:sp>
    </p:spTree>
    <p:extLst>
      <p:ext uri="{BB962C8B-B14F-4D97-AF65-F5344CB8AC3E}">
        <p14:creationId xmlns:p14="http://schemas.microsoft.com/office/powerpoint/2010/main" val="1702925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CE27D-2655-4D80-A1D4-7D870E9F851D}"/>
              </a:ext>
            </a:extLst>
          </p:cNvPr>
          <p:cNvSpPr>
            <a:spLocks noGrp="1"/>
          </p:cNvSpPr>
          <p:nvPr>
            <p:ph type="title"/>
          </p:nvPr>
        </p:nvSpPr>
        <p:spPr>
          <a:xfrm>
            <a:off x="457428" y="343023"/>
            <a:ext cx="8471310" cy="857202"/>
          </a:xfrm>
        </p:spPr>
        <p:txBody>
          <a:bodyPr/>
          <a:lstStyle/>
          <a:p>
            <a:r>
              <a:rPr lang="en-US" sz="2000" b="1" dirty="0">
                <a:solidFill>
                  <a:srgbClr val="002D73"/>
                </a:solidFill>
                <a:latin typeface="Arial" panose="020B0604020202020204" pitchFamily="34" charset="0"/>
                <a:cs typeface="Arial" panose="020B0604020202020204" pitchFamily="34" charset="0"/>
              </a:rPr>
              <a:t>Chlamydia Rates* per 100,000 by Age</a:t>
            </a:r>
            <a:br>
              <a:rPr lang="en-US" sz="2000" b="1" dirty="0">
                <a:solidFill>
                  <a:srgbClr val="002D73"/>
                </a:solidFill>
                <a:latin typeface="Arial" panose="020B0604020202020204" pitchFamily="34" charset="0"/>
                <a:cs typeface="Arial" panose="020B0604020202020204" pitchFamily="34" charset="0"/>
              </a:rPr>
            </a:br>
            <a:r>
              <a:rPr lang="en-US" sz="2000" b="1" dirty="0">
                <a:solidFill>
                  <a:srgbClr val="002D73"/>
                </a:solidFill>
                <a:latin typeface="Arial" panose="020B0604020202020204" pitchFamily="34" charset="0"/>
                <a:cs typeface="Arial" panose="020B0604020202020204" pitchFamily="34" charset="0"/>
              </a:rPr>
              <a:t>New York State, 2017</a:t>
            </a:r>
          </a:p>
        </p:txBody>
      </p:sp>
      <p:graphicFrame>
        <p:nvGraphicFramePr>
          <p:cNvPr id="6" name="Content Placeholder 5">
            <a:extLst>
              <a:ext uri="{FF2B5EF4-FFF2-40B4-BE49-F238E27FC236}">
                <a16:creationId xmlns:a16="http://schemas.microsoft.com/office/drawing/2014/main" id="{90A70CC5-4905-4CC6-A54C-019F4C3C2D3B}"/>
              </a:ext>
            </a:extLst>
          </p:cNvPr>
          <p:cNvGraphicFramePr>
            <a:graphicFrameLocks noGrp="1"/>
          </p:cNvGraphicFramePr>
          <p:nvPr>
            <p:ph idx="1"/>
            <p:extLst>
              <p:ext uri="{D42A27DB-BD31-4B8C-83A1-F6EECF244321}">
                <p14:modId xmlns:p14="http://schemas.microsoft.com/office/powerpoint/2010/main" val="2842782076"/>
              </p:ext>
            </p:extLst>
          </p:nvPr>
        </p:nvGraphicFramePr>
        <p:xfrm>
          <a:off x="457429" y="1200225"/>
          <a:ext cx="5105171" cy="3047925"/>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a:extLst>
              <a:ext uri="{FF2B5EF4-FFF2-40B4-BE49-F238E27FC236}">
                <a16:creationId xmlns:a16="http://schemas.microsoft.com/office/drawing/2014/main" id="{9F9FC980-2A3E-4ADC-9A71-D1E75A7A95A2}"/>
              </a:ext>
            </a:extLst>
          </p:cNvPr>
          <p:cNvSpPr>
            <a:spLocks noGrp="1"/>
          </p:cNvSpPr>
          <p:nvPr>
            <p:ph type="sldNum" sz="quarter" idx="12"/>
          </p:nvPr>
        </p:nvSpPr>
        <p:spPr>
          <a:xfrm>
            <a:off x="8686573" y="4810953"/>
            <a:ext cx="2133483" cy="274621"/>
          </a:xfrm>
        </p:spPr>
        <p:txBody>
          <a:bodyPr/>
          <a:lstStyle/>
          <a:p>
            <a:pPr defTabSz="914186"/>
            <a:fld id="{A7754AA7-8025-408E-B296-E2B43FE08638}" type="slidenum">
              <a:rPr lang="en-US">
                <a:solidFill>
                  <a:prstClr val="black">
                    <a:tint val="75000"/>
                  </a:prstClr>
                </a:solidFill>
                <a:latin typeface="Calibri"/>
              </a:rPr>
              <a:pPr defTabSz="914186"/>
              <a:t>11</a:t>
            </a:fld>
            <a:endParaRPr lang="en-US">
              <a:solidFill>
                <a:prstClr val="black">
                  <a:tint val="75000"/>
                </a:prstClr>
              </a:solidFill>
              <a:latin typeface="Calibri"/>
            </a:endParaRPr>
          </a:p>
        </p:txBody>
      </p:sp>
      <p:sp>
        <p:nvSpPr>
          <p:cNvPr id="8" name="TextBox 7">
            <a:extLst>
              <a:ext uri="{FF2B5EF4-FFF2-40B4-BE49-F238E27FC236}">
                <a16:creationId xmlns:a16="http://schemas.microsoft.com/office/drawing/2014/main" id="{1582A6B7-45E7-43DE-93DF-EB9C0BC58FDC}"/>
              </a:ext>
            </a:extLst>
          </p:cNvPr>
          <p:cNvSpPr txBox="1"/>
          <p:nvPr/>
        </p:nvSpPr>
        <p:spPr>
          <a:xfrm>
            <a:off x="125538" y="4685642"/>
            <a:ext cx="4251485" cy="254237"/>
          </a:xfrm>
          <a:prstGeom prst="rect">
            <a:avLst/>
          </a:prstGeom>
          <a:noFill/>
        </p:spPr>
        <p:txBody>
          <a:bodyPr wrap="none" rtlCol="0">
            <a:spAutoFit/>
          </a:bodyPr>
          <a:lstStyle/>
          <a:p>
            <a:pPr defTabSz="914186"/>
            <a:r>
              <a:rPr lang="en-US" sz="1052" dirty="0">
                <a:solidFill>
                  <a:prstClr val="black"/>
                </a:solidFill>
                <a:latin typeface="Calibri"/>
              </a:rPr>
              <a:t>*Rates for persons &gt;50 not presented, and do not exceed 105 per 100,000</a:t>
            </a:r>
          </a:p>
        </p:txBody>
      </p:sp>
      <p:sp>
        <p:nvSpPr>
          <p:cNvPr id="3" name="TextBox 2">
            <a:extLst>
              <a:ext uri="{FF2B5EF4-FFF2-40B4-BE49-F238E27FC236}">
                <a16:creationId xmlns:a16="http://schemas.microsoft.com/office/drawing/2014/main" id="{32A3C1E8-C831-455D-B382-9F159597C9B0}"/>
              </a:ext>
            </a:extLst>
          </p:cNvPr>
          <p:cNvSpPr txBox="1"/>
          <p:nvPr/>
        </p:nvSpPr>
        <p:spPr>
          <a:xfrm>
            <a:off x="5715000" y="1276350"/>
            <a:ext cx="3048000" cy="2308324"/>
          </a:xfrm>
          <a:prstGeom prst="rect">
            <a:avLst/>
          </a:prstGeom>
          <a:noFill/>
        </p:spPr>
        <p:txBody>
          <a:bodyPr wrap="square" rtlCol="0">
            <a:spAutoFit/>
          </a:bodyPr>
          <a:lstStyle/>
          <a:p>
            <a:r>
              <a:rPr lang="en-US" dirty="0">
                <a:solidFill>
                  <a:srgbClr val="646569"/>
                </a:solidFill>
                <a:latin typeface="Arial" panose="020B0604020202020204" pitchFamily="34" charset="0"/>
                <a:cs typeface="Arial" panose="020B0604020202020204" pitchFamily="34" charset="0"/>
              </a:rPr>
              <a:t>Highest among:</a:t>
            </a:r>
          </a:p>
          <a:p>
            <a:pPr marL="285750" indent="-285750">
              <a:buFont typeface="Arial" panose="020B0604020202020204" pitchFamily="34" charset="0"/>
              <a:buChar char="•"/>
            </a:pPr>
            <a:r>
              <a:rPr lang="en-US" dirty="0">
                <a:solidFill>
                  <a:srgbClr val="646569"/>
                </a:solidFill>
                <a:latin typeface="Arial" panose="020B0604020202020204" pitchFamily="34" charset="0"/>
                <a:cs typeface="Arial" panose="020B0604020202020204" pitchFamily="34" charset="0"/>
              </a:rPr>
              <a:t>Females</a:t>
            </a:r>
          </a:p>
          <a:p>
            <a:pPr marL="285750" indent="-285750">
              <a:buFont typeface="Arial" panose="020B0604020202020204" pitchFamily="34" charset="0"/>
              <a:buChar char="•"/>
            </a:pPr>
            <a:r>
              <a:rPr lang="en-US" dirty="0">
                <a:solidFill>
                  <a:srgbClr val="646569"/>
                </a:solidFill>
                <a:latin typeface="Arial" panose="020B0604020202020204" pitchFamily="34" charset="0"/>
                <a:cs typeface="Arial" panose="020B0604020202020204" pitchFamily="34" charset="0"/>
              </a:rPr>
              <a:t>Black, AI/AN, and Hispanic Individuals</a:t>
            </a:r>
          </a:p>
          <a:p>
            <a:pPr marL="285750" indent="-285750">
              <a:buFont typeface="Arial" panose="020B0604020202020204" pitchFamily="34" charset="0"/>
              <a:buChar char="•"/>
            </a:pPr>
            <a:r>
              <a:rPr lang="en-US" dirty="0">
                <a:solidFill>
                  <a:srgbClr val="646569"/>
                </a:solidFill>
                <a:latin typeface="Arial" panose="020B0604020202020204" pitchFamily="34" charset="0"/>
                <a:cs typeface="Arial" panose="020B0604020202020204" pitchFamily="34" charset="0"/>
              </a:rPr>
              <a:t>Ages 15-24 (screen sexually active females annually</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351200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2" y="323615"/>
            <a:ext cx="6172200" cy="857251"/>
          </a:xfrm>
        </p:spPr>
        <p:txBody>
          <a:bodyPr>
            <a:noAutofit/>
          </a:bodyPr>
          <a:lstStyle/>
          <a:p>
            <a:r>
              <a:rPr lang="en-US" sz="2000" b="1" dirty="0">
                <a:solidFill>
                  <a:srgbClr val="002D73"/>
                </a:solidFill>
                <a:latin typeface="Arial" panose="020B0604020202020204" pitchFamily="34" charset="0"/>
                <a:cs typeface="Arial" panose="020B0604020202020204" pitchFamily="34" charset="0"/>
              </a:rPr>
              <a:t>Rate of Chlamydia</a:t>
            </a:r>
            <a:br>
              <a:rPr lang="en-US" sz="2000" b="1" dirty="0">
                <a:solidFill>
                  <a:srgbClr val="002D73"/>
                </a:solidFill>
                <a:latin typeface="Arial" panose="020B0604020202020204" pitchFamily="34" charset="0"/>
                <a:cs typeface="Arial" panose="020B0604020202020204" pitchFamily="34" charset="0"/>
              </a:rPr>
            </a:br>
            <a:r>
              <a:rPr lang="en-US" sz="2000" b="1" dirty="0">
                <a:solidFill>
                  <a:srgbClr val="002D73"/>
                </a:solidFill>
                <a:latin typeface="Arial" panose="020B0604020202020204" pitchFamily="34" charset="0"/>
                <a:cs typeface="Arial" panose="020B0604020202020204" pitchFamily="34" charset="0"/>
              </a:rPr>
              <a:t>by Sex and Year, New York State, 2001-2017</a:t>
            </a:r>
          </a:p>
        </p:txBody>
      </p:sp>
      <p:graphicFrame>
        <p:nvGraphicFramePr>
          <p:cNvPr id="14" name="Content Placeholder 13"/>
          <p:cNvGraphicFramePr>
            <a:graphicFrameLocks noGrp="1"/>
          </p:cNvGraphicFramePr>
          <p:nvPr>
            <p:ph idx="1"/>
            <p:extLst/>
          </p:nvPr>
        </p:nvGraphicFramePr>
        <p:xfrm>
          <a:off x="1295399" y="1161811"/>
          <a:ext cx="6921242" cy="3581398"/>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A3281D3C-5EDE-4C40-B8ED-609BB76AE9E4}"/>
              </a:ext>
            </a:extLst>
          </p:cNvPr>
          <p:cNvSpPr txBox="1"/>
          <p:nvPr/>
        </p:nvSpPr>
        <p:spPr>
          <a:xfrm>
            <a:off x="198431" y="4685643"/>
            <a:ext cx="1530749" cy="527316"/>
          </a:xfrm>
          <a:prstGeom prst="rect">
            <a:avLst/>
          </a:prstGeom>
          <a:noFill/>
        </p:spPr>
        <p:txBody>
          <a:bodyPr wrap="square" rtlCol="0">
            <a:spAutoFit/>
          </a:bodyPr>
          <a:lstStyle/>
          <a:p>
            <a:pPr defTabSz="914208"/>
            <a:r>
              <a:rPr lang="en-US" sz="1052" dirty="0">
                <a:solidFill>
                  <a:prstClr val="black"/>
                </a:solidFill>
                <a:latin typeface="Calibri"/>
                <a:cs typeface="Arial" panose="020B0604020202020204" pitchFamily="34" charset="0"/>
              </a:rPr>
              <a:t>*Rates are age adjusted</a:t>
            </a:r>
            <a:endParaRPr lang="en-US" sz="1052" dirty="0">
              <a:solidFill>
                <a:prstClr val="black"/>
              </a:solidFill>
              <a:latin typeface="Calibri"/>
            </a:endParaRPr>
          </a:p>
          <a:p>
            <a:pPr defTabSz="914208"/>
            <a:endParaRPr lang="en-US" dirty="0">
              <a:solidFill>
                <a:prstClr val="black"/>
              </a:solidFill>
              <a:latin typeface="Calibri"/>
            </a:endParaRPr>
          </a:p>
        </p:txBody>
      </p:sp>
    </p:spTree>
    <p:extLst>
      <p:ext uri="{BB962C8B-B14F-4D97-AF65-F5344CB8AC3E}">
        <p14:creationId xmlns:p14="http://schemas.microsoft.com/office/powerpoint/2010/main" val="22844090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809750"/>
            <a:ext cx="4572000" cy="707886"/>
          </a:xfrm>
          <a:prstGeom prst="rect">
            <a:avLst/>
          </a:prstGeom>
          <a:noFill/>
          <a:ln>
            <a:noFill/>
          </a:ln>
        </p:spPr>
        <p:txBody>
          <a:bodyPr wrap="square" rtlCol="0">
            <a:spAutoFit/>
          </a:bodyPr>
          <a:lstStyle/>
          <a:p>
            <a:r>
              <a:rPr lang="en-US" sz="4000" b="1" dirty="0">
                <a:solidFill>
                  <a:schemeClr val="bg1"/>
                </a:solidFill>
                <a:latin typeface="Arial" panose="020B0604020202020204" pitchFamily="34" charset="0"/>
                <a:cs typeface="Arial" panose="020B0604020202020204" pitchFamily="34" charset="0"/>
              </a:rPr>
              <a:t>Best Practices</a:t>
            </a:r>
          </a:p>
        </p:txBody>
      </p:sp>
    </p:spTree>
    <p:extLst>
      <p:ext uri="{BB962C8B-B14F-4D97-AF65-F5344CB8AC3E}">
        <p14:creationId xmlns:p14="http://schemas.microsoft.com/office/powerpoint/2010/main" val="2957520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4492B-17F3-4A7C-8AD9-66E7BDDC3C70}"/>
              </a:ext>
            </a:extLst>
          </p:cNvPr>
          <p:cNvSpPr>
            <a:spLocks noGrp="1"/>
          </p:cNvSpPr>
          <p:nvPr>
            <p:ph type="title"/>
          </p:nvPr>
        </p:nvSpPr>
        <p:spPr/>
        <p:txBody>
          <a:bodyPr/>
          <a:lstStyle/>
          <a:p>
            <a:pPr algn="l"/>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t>
            </a:r>
          </a:p>
        </p:txBody>
      </p:sp>
      <p:sp>
        <p:nvSpPr>
          <p:cNvPr id="3" name="Content Placeholder 2">
            <a:extLst>
              <a:ext uri="{FF2B5EF4-FFF2-40B4-BE49-F238E27FC236}">
                <a16:creationId xmlns:a16="http://schemas.microsoft.com/office/drawing/2014/main" id="{0C13DDEC-6383-456D-8DE0-F7D85DDAD582}"/>
              </a:ext>
            </a:extLst>
          </p:cNvPr>
          <p:cNvSpPr>
            <a:spLocks noGrp="1"/>
          </p:cNvSpPr>
          <p:nvPr>
            <p:ph idx="1"/>
          </p:nvPr>
        </p:nvSpPr>
        <p:spPr/>
        <p:txBody>
          <a:bodyPr>
            <a:normAutofit fontScale="25000" lnSpcReduction="20000"/>
          </a:bodyPr>
          <a:lstStyle/>
          <a:p>
            <a:pPr marL="0" indent="0" algn="ctr">
              <a:buNone/>
            </a:pPr>
            <a:r>
              <a:rPr lang="en-US" sz="4050" dirty="0"/>
              <a:t>5 “P”s </a:t>
            </a:r>
          </a:p>
        </p:txBody>
      </p:sp>
      <p:sp>
        <p:nvSpPr>
          <p:cNvPr id="5" name="TextBox 4">
            <a:extLst>
              <a:ext uri="{FF2B5EF4-FFF2-40B4-BE49-F238E27FC236}">
                <a16:creationId xmlns:a16="http://schemas.microsoft.com/office/drawing/2014/main" id="{4DB59288-C132-4ADB-9E06-311944019265}"/>
              </a:ext>
            </a:extLst>
          </p:cNvPr>
          <p:cNvSpPr txBox="1"/>
          <p:nvPr/>
        </p:nvSpPr>
        <p:spPr>
          <a:xfrm>
            <a:off x="1412033" y="740717"/>
            <a:ext cx="6096000" cy="523220"/>
          </a:xfrm>
          <a:prstGeom prst="rect">
            <a:avLst/>
          </a:prstGeom>
          <a:noFill/>
        </p:spPr>
        <p:txBody>
          <a:bodyPr wrap="square" rtlCol="0">
            <a:spAutoFit/>
          </a:bodyPr>
          <a:lstStyle/>
          <a:p>
            <a:pPr algn="ctr"/>
            <a:r>
              <a:rPr lang="en-US" sz="2800" b="1" dirty="0">
                <a:solidFill>
                  <a:srgbClr val="002D73"/>
                </a:solidFill>
                <a:latin typeface="Arial" panose="020B0604020202020204" pitchFamily="34" charset="0"/>
                <a:cs typeface="Arial" panose="020B0604020202020204" pitchFamily="34" charset="0"/>
              </a:rPr>
              <a:t>5 Ps of Taking a Sexual History</a:t>
            </a:r>
          </a:p>
        </p:txBody>
      </p:sp>
      <p:sp>
        <p:nvSpPr>
          <p:cNvPr id="6" name="TextBox 5">
            <a:extLst>
              <a:ext uri="{FF2B5EF4-FFF2-40B4-BE49-F238E27FC236}">
                <a16:creationId xmlns:a16="http://schemas.microsoft.com/office/drawing/2014/main" id="{92A0F057-634A-4A1F-BBC8-DA389482E914}"/>
              </a:ext>
            </a:extLst>
          </p:cNvPr>
          <p:cNvSpPr txBox="1"/>
          <p:nvPr/>
        </p:nvSpPr>
        <p:spPr>
          <a:xfrm>
            <a:off x="0" y="4865165"/>
            <a:ext cx="6019800" cy="246221"/>
          </a:xfrm>
          <a:prstGeom prst="rect">
            <a:avLst/>
          </a:prstGeom>
          <a:noFill/>
        </p:spPr>
        <p:txBody>
          <a:bodyPr wrap="square" rtlCol="0">
            <a:spAutoFit/>
          </a:bodyPr>
          <a:lstStyle/>
          <a:p>
            <a:r>
              <a:rPr lang="en-US" sz="1000" dirty="0"/>
              <a:t>Adapted from CDC Guide to Taking a Sexual History:  </a:t>
            </a:r>
            <a:r>
              <a:rPr lang="en-US" sz="1000" dirty="0">
                <a:hlinkClick r:id="rId3"/>
              </a:rPr>
              <a:t>https://www.cdc.gov/std/treatment/sexualhistory.pdf</a:t>
            </a:r>
            <a:r>
              <a:rPr lang="en-US" sz="1000" dirty="0"/>
              <a:t> </a:t>
            </a:r>
          </a:p>
        </p:txBody>
      </p:sp>
      <p:graphicFrame>
        <p:nvGraphicFramePr>
          <p:cNvPr id="7" name="Chart 6">
            <a:extLst>
              <a:ext uri="{FF2B5EF4-FFF2-40B4-BE49-F238E27FC236}">
                <a16:creationId xmlns:a16="http://schemas.microsoft.com/office/drawing/2014/main" id="{689DF286-4280-4A9B-A681-D3326DEFA858}"/>
              </a:ext>
            </a:extLst>
          </p:cNvPr>
          <p:cNvGraphicFramePr/>
          <p:nvPr>
            <p:extLst>
              <p:ext uri="{D42A27DB-BD31-4B8C-83A1-F6EECF244321}">
                <p14:modId xmlns:p14="http://schemas.microsoft.com/office/powerpoint/2010/main" val="494229295"/>
              </p:ext>
            </p:extLst>
          </p:nvPr>
        </p:nvGraphicFramePr>
        <p:xfrm>
          <a:off x="1887116" y="1047750"/>
          <a:ext cx="5145833" cy="381741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71848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4492B-17F3-4A7C-8AD9-66E7BDDC3C70}"/>
              </a:ext>
            </a:extLst>
          </p:cNvPr>
          <p:cNvSpPr>
            <a:spLocks noGrp="1"/>
          </p:cNvSpPr>
          <p:nvPr>
            <p:ph type="title"/>
          </p:nvPr>
        </p:nvSpPr>
        <p:spPr/>
        <p:txBody>
          <a:bodyPr/>
          <a:lstStyle/>
          <a:p>
            <a:pPr algn="l"/>
            <a:r>
              <a:rPr lang="en-US" dirty="0">
                <a:latin typeface="Arial" panose="020B0604020202020204" pitchFamily="34" charset="0"/>
                <a:cs typeface="Arial" panose="020B0604020202020204" pitchFamily="34" charset="0"/>
              </a:rPr>
              <a:t>      </a:t>
            </a:r>
          </a:p>
        </p:txBody>
      </p:sp>
      <p:sp>
        <p:nvSpPr>
          <p:cNvPr id="3" name="Content Placeholder 2">
            <a:extLst>
              <a:ext uri="{FF2B5EF4-FFF2-40B4-BE49-F238E27FC236}">
                <a16:creationId xmlns:a16="http://schemas.microsoft.com/office/drawing/2014/main" id="{0C13DDEC-6383-456D-8DE0-F7D85DDAD582}"/>
              </a:ext>
            </a:extLst>
          </p:cNvPr>
          <p:cNvSpPr>
            <a:spLocks noGrp="1"/>
          </p:cNvSpPr>
          <p:nvPr>
            <p:ph idx="1"/>
          </p:nvPr>
        </p:nvSpPr>
        <p:spPr/>
        <p:txBody>
          <a:bodyPr>
            <a:normAutofit fontScale="25000" lnSpcReduction="20000"/>
          </a:bodyPr>
          <a:lstStyle/>
          <a:p>
            <a:pPr marL="0" indent="0" algn="ctr">
              <a:buNone/>
            </a:pPr>
            <a:endParaRPr lang="en-US" sz="4050" dirty="0"/>
          </a:p>
        </p:txBody>
      </p:sp>
      <p:sp>
        <p:nvSpPr>
          <p:cNvPr id="5" name="TextBox 4">
            <a:extLst>
              <a:ext uri="{FF2B5EF4-FFF2-40B4-BE49-F238E27FC236}">
                <a16:creationId xmlns:a16="http://schemas.microsoft.com/office/drawing/2014/main" id="{4DB59288-C132-4ADB-9E06-311944019265}"/>
              </a:ext>
            </a:extLst>
          </p:cNvPr>
          <p:cNvSpPr txBox="1"/>
          <p:nvPr/>
        </p:nvSpPr>
        <p:spPr>
          <a:xfrm>
            <a:off x="0" y="514350"/>
            <a:ext cx="9144000" cy="523220"/>
          </a:xfrm>
          <a:prstGeom prst="rect">
            <a:avLst/>
          </a:prstGeom>
          <a:noFill/>
        </p:spPr>
        <p:txBody>
          <a:bodyPr wrap="square" rtlCol="0">
            <a:spAutoFit/>
          </a:bodyPr>
          <a:lstStyle/>
          <a:p>
            <a:pPr algn="ctr"/>
            <a:r>
              <a:rPr lang="en-US" sz="2800" b="1" dirty="0">
                <a:solidFill>
                  <a:srgbClr val="002D73"/>
                </a:solidFill>
                <a:latin typeface="Arial" panose="020B0604020202020204" pitchFamily="34" charset="0"/>
                <a:cs typeface="Arial" panose="020B0604020202020204" pitchFamily="34" charset="0"/>
              </a:rPr>
              <a:t>Select STD Screening Recommendations</a:t>
            </a:r>
          </a:p>
        </p:txBody>
      </p:sp>
      <p:sp>
        <p:nvSpPr>
          <p:cNvPr id="6" name="TextBox 5">
            <a:extLst>
              <a:ext uri="{FF2B5EF4-FFF2-40B4-BE49-F238E27FC236}">
                <a16:creationId xmlns:a16="http://schemas.microsoft.com/office/drawing/2014/main" id="{8643E03F-B244-4EDE-AC79-B5ADE54980CD}"/>
              </a:ext>
            </a:extLst>
          </p:cNvPr>
          <p:cNvSpPr txBox="1"/>
          <p:nvPr/>
        </p:nvSpPr>
        <p:spPr>
          <a:xfrm>
            <a:off x="685800" y="1352550"/>
            <a:ext cx="7848600" cy="3416320"/>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646569"/>
                </a:solidFill>
                <a:latin typeface="Arial" panose="020B0604020202020204" pitchFamily="34" charset="0"/>
                <a:cs typeface="Arial" panose="020B0604020202020204" pitchFamily="34" charset="0"/>
              </a:rPr>
              <a:t>Annual Chlamydia and gonorrhea tests for sexually active young people </a:t>
            </a:r>
            <a:r>
              <a:rPr lang="en-US">
                <a:solidFill>
                  <a:srgbClr val="646569"/>
                </a:solidFill>
                <a:latin typeface="Arial" panose="020B0604020202020204" pitchFamily="34" charset="0"/>
                <a:cs typeface="Arial" panose="020B0604020202020204" pitchFamily="34" charset="0"/>
              </a:rPr>
              <a:t>or individuals with </a:t>
            </a:r>
            <a:r>
              <a:rPr lang="en-US" dirty="0">
                <a:solidFill>
                  <a:srgbClr val="646569"/>
                </a:solidFill>
                <a:latin typeface="Arial" panose="020B0604020202020204" pitchFamily="34" charset="0"/>
                <a:cs typeface="Arial" panose="020B0604020202020204" pitchFamily="34" charset="0"/>
              </a:rPr>
              <a:t>risk factors such as multiple or new sex partners or a partner infected with an STD</a:t>
            </a:r>
          </a:p>
          <a:p>
            <a:pPr marL="285750" indent="-285750">
              <a:buFont typeface="Arial" panose="020B0604020202020204" pitchFamily="34" charset="0"/>
              <a:buChar char="•"/>
            </a:pPr>
            <a:endParaRPr lang="en-US" dirty="0">
              <a:solidFill>
                <a:srgbClr val="646569"/>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rgbClr val="646569"/>
                </a:solidFill>
                <a:latin typeface="Arial" panose="020B0604020202020204" pitchFamily="34" charset="0"/>
                <a:cs typeface="Arial" panose="020B0604020202020204" pitchFamily="34" charset="0"/>
              </a:rPr>
              <a:t>Syphilis, HIV, chlamydia, and gonorrhea screening for all pregnant women early in pregnancy (more often as needed)</a:t>
            </a:r>
          </a:p>
          <a:p>
            <a:endParaRPr lang="en-US" dirty="0">
              <a:solidFill>
                <a:srgbClr val="646569"/>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rgbClr val="646569"/>
                </a:solidFill>
                <a:latin typeface="Arial" panose="020B0604020202020204" pitchFamily="34" charset="0"/>
                <a:cs typeface="Arial" panose="020B0604020202020204" pitchFamily="34" charset="0"/>
              </a:rPr>
              <a:t>Regular syphilis, HIV, chlamydia, and gonorrhea screening for sexually active men who are gay, bisexual, or have sex with other men. </a:t>
            </a:r>
          </a:p>
          <a:p>
            <a:r>
              <a:rPr lang="en-US" dirty="0">
                <a:latin typeface="Arial" panose="020B0604020202020204" pitchFamily="34" charset="0"/>
                <a:cs typeface="Arial" panose="020B0604020202020204" pitchFamily="34" charset="0"/>
              </a:rPr>
              <a:t> </a:t>
            </a:r>
          </a:p>
          <a:p>
            <a:r>
              <a:rPr lang="en-US" dirty="0">
                <a:solidFill>
                  <a:srgbClr val="646569"/>
                </a:solidFill>
                <a:latin typeface="Arial" panose="020B0604020202020204" pitchFamily="34" charset="0"/>
                <a:cs typeface="Arial" panose="020B0604020202020204" pitchFamily="34" charset="0"/>
              </a:rPr>
              <a:t>For full list visit: </a:t>
            </a:r>
          </a:p>
          <a:p>
            <a:r>
              <a:rPr lang="en-US" dirty="0">
                <a:latin typeface="Arial" panose="020B0604020202020204" pitchFamily="34" charset="0"/>
                <a:cs typeface="Arial" panose="020B0604020202020204" pitchFamily="34" charset="0"/>
                <a:hlinkClick r:id="rId3"/>
              </a:rPr>
              <a:t>https://www.cdc.gov/std/tg2015/screening-recommendations.htm</a:t>
            </a:r>
            <a:r>
              <a:rPr lang="en-US"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340175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867C5-15B5-4345-990D-8761B5F30DA8}"/>
              </a:ext>
            </a:extLst>
          </p:cNvPr>
          <p:cNvSpPr>
            <a:spLocks noGrp="1"/>
          </p:cNvSpPr>
          <p:nvPr>
            <p:ph type="title"/>
          </p:nvPr>
        </p:nvSpPr>
        <p:spPr>
          <a:xfrm>
            <a:off x="157163" y="438150"/>
            <a:ext cx="8986837" cy="777446"/>
          </a:xfrm>
        </p:spPr>
        <p:txBody>
          <a:bodyPr>
            <a:normAutofit/>
          </a:bodyPr>
          <a:lstStyle/>
          <a:p>
            <a:r>
              <a:rPr lang="en-US" sz="2600" b="1" dirty="0">
                <a:solidFill>
                  <a:srgbClr val="002D73"/>
                </a:solidFill>
                <a:latin typeface="Arial" panose="020B0604020202020204" pitchFamily="34" charset="0"/>
                <a:ea typeface="ＭＳ Ｐゴシック" pitchFamily="-111" charset="-128"/>
                <a:cs typeface="Arial" panose="020B0604020202020204" pitchFamily="34" charset="0"/>
              </a:rPr>
              <a:t>Expedited Partner Therapy (EPT)</a:t>
            </a:r>
            <a:endParaRPr lang="en-US" sz="2600" b="1" dirty="0">
              <a:solidFill>
                <a:srgbClr val="002D73"/>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49E05FFB-8418-45C9-AAD6-1521B34A0FC1}"/>
              </a:ext>
            </a:extLst>
          </p:cNvPr>
          <p:cNvSpPr>
            <a:spLocks noGrp="1"/>
          </p:cNvSpPr>
          <p:nvPr>
            <p:ph idx="1"/>
          </p:nvPr>
        </p:nvSpPr>
        <p:spPr>
          <a:xfrm>
            <a:off x="457200" y="1114427"/>
            <a:ext cx="8229600" cy="3479800"/>
          </a:xfrm>
        </p:spPr>
        <p:txBody>
          <a:bodyPr>
            <a:normAutofit/>
          </a:bodyPr>
          <a:lstStyle/>
          <a:p>
            <a:pPr>
              <a:lnSpc>
                <a:spcPct val="90000"/>
              </a:lnSpc>
            </a:pPr>
            <a:r>
              <a:rPr lang="en-US" sz="1900" dirty="0">
                <a:solidFill>
                  <a:srgbClr val="646569"/>
                </a:solidFill>
              </a:rPr>
              <a:t>A strategy for treating the sex partners of patients diagnosed w/ a sexually transmitted infection</a:t>
            </a:r>
          </a:p>
          <a:p>
            <a:pPr>
              <a:lnSpc>
                <a:spcPct val="90000"/>
              </a:lnSpc>
            </a:pPr>
            <a:endParaRPr lang="en-US" sz="1900" dirty="0">
              <a:ea typeface="ＭＳ Ｐゴシック" pitchFamily="-111" charset="-128"/>
            </a:endParaRPr>
          </a:p>
          <a:p>
            <a:pPr>
              <a:lnSpc>
                <a:spcPct val="90000"/>
              </a:lnSpc>
            </a:pPr>
            <a:r>
              <a:rPr lang="en-US" sz="1900" dirty="0">
                <a:solidFill>
                  <a:srgbClr val="646569"/>
                </a:solidFill>
              </a:rPr>
              <a:t>Clinician provides medication or prescription to patient, who brings it to his/her partner(s)</a:t>
            </a:r>
          </a:p>
          <a:p>
            <a:pPr lvl="1">
              <a:lnSpc>
                <a:spcPct val="90000"/>
              </a:lnSpc>
            </a:pPr>
            <a:r>
              <a:rPr lang="en-US" sz="1900" dirty="0">
                <a:solidFill>
                  <a:srgbClr val="646569"/>
                </a:solidFill>
              </a:rPr>
              <a:t>Medication EPT (patient-delivered partner therapy)</a:t>
            </a:r>
          </a:p>
          <a:p>
            <a:pPr lvl="1">
              <a:lnSpc>
                <a:spcPct val="90000"/>
              </a:lnSpc>
            </a:pPr>
            <a:r>
              <a:rPr lang="en-US" sz="1900" dirty="0">
                <a:solidFill>
                  <a:srgbClr val="646569"/>
                </a:solidFill>
              </a:rPr>
              <a:t>Prescription EPT</a:t>
            </a:r>
          </a:p>
          <a:p>
            <a:pPr>
              <a:lnSpc>
                <a:spcPct val="90000"/>
              </a:lnSpc>
            </a:pPr>
            <a:endParaRPr lang="en-US" sz="1900" dirty="0">
              <a:ea typeface="ＭＳ Ｐゴシック" pitchFamily="-111" charset="-128"/>
            </a:endParaRPr>
          </a:p>
          <a:p>
            <a:pPr>
              <a:lnSpc>
                <a:spcPct val="90000"/>
              </a:lnSpc>
            </a:pPr>
            <a:r>
              <a:rPr lang="en-US" sz="1900" dirty="0">
                <a:solidFill>
                  <a:srgbClr val="646569"/>
                </a:solidFill>
              </a:rPr>
              <a:t>Partner treatment given without the health care provider first examining the sex partner</a:t>
            </a:r>
          </a:p>
          <a:p>
            <a:pPr marL="0" indent="0">
              <a:buNone/>
            </a:pPr>
            <a:endParaRPr lang="en-US" dirty="0"/>
          </a:p>
        </p:txBody>
      </p:sp>
      <p:sp>
        <p:nvSpPr>
          <p:cNvPr id="4" name="Slide Number Placeholder 3">
            <a:extLst>
              <a:ext uri="{FF2B5EF4-FFF2-40B4-BE49-F238E27FC236}">
                <a16:creationId xmlns:a16="http://schemas.microsoft.com/office/drawing/2014/main" id="{75E37518-4563-46D4-98E3-94B3404502E2}"/>
              </a:ext>
            </a:extLst>
          </p:cNvPr>
          <p:cNvSpPr>
            <a:spLocks noGrp="1"/>
          </p:cNvSpPr>
          <p:nvPr>
            <p:ph type="sldNum" sz="quarter" idx="12"/>
          </p:nvPr>
        </p:nvSpPr>
        <p:spPr/>
        <p:txBody>
          <a:bodyPr/>
          <a:lstStyle/>
          <a:p>
            <a:pPr defTabSz="914378">
              <a:defRPr/>
            </a:pPr>
            <a:fld id="{A7754AA7-8025-408E-B296-E2B43FE08638}" type="slidenum">
              <a:rPr lang="en-US">
                <a:solidFill>
                  <a:prstClr val="black"/>
                </a:solidFill>
                <a:latin typeface="Calibri"/>
              </a:rPr>
              <a:pPr defTabSz="914378">
                <a:defRPr/>
              </a:pPr>
              <a:t>16</a:t>
            </a:fld>
            <a:endParaRPr lang="en-US" dirty="0">
              <a:solidFill>
                <a:prstClr val="black"/>
              </a:solidFill>
              <a:latin typeface="Calibri"/>
            </a:endParaRPr>
          </a:p>
        </p:txBody>
      </p:sp>
    </p:spTree>
    <p:extLst>
      <p:ext uri="{BB962C8B-B14F-4D97-AF65-F5344CB8AC3E}">
        <p14:creationId xmlns:p14="http://schemas.microsoft.com/office/powerpoint/2010/main" val="9057712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38151"/>
            <a:ext cx="8686800" cy="492443"/>
          </a:xfrm>
          <a:prstGeom prst="rect">
            <a:avLst/>
          </a:prstGeom>
          <a:noFill/>
          <a:ln>
            <a:noFill/>
          </a:ln>
        </p:spPr>
        <p:txBody>
          <a:bodyPr wrap="square" rtlCol="0">
            <a:spAutoFit/>
          </a:bodyPr>
          <a:lstStyle/>
          <a:p>
            <a:pPr algn="ctr" defTabSz="914378">
              <a:defRPr/>
            </a:pPr>
            <a:r>
              <a:rPr lang="en-US" sz="2600" b="1" dirty="0">
                <a:solidFill>
                  <a:srgbClr val="002D73"/>
                </a:solidFill>
                <a:latin typeface="Arial" panose="020B0604020202020204" pitchFamily="34" charset="0"/>
                <a:cs typeface="Arial" panose="020B0604020202020204" pitchFamily="34" charset="0"/>
              </a:rPr>
              <a:t>Benefits of EPT for Chlamydia Prevention</a:t>
            </a:r>
          </a:p>
        </p:txBody>
      </p:sp>
      <p:sp>
        <p:nvSpPr>
          <p:cNvPr id="12" name="TextBox 11"/>
          <p:cNvSpPr txBox="1"/>
          <p:nvPr/>
        </p:nvSpPr>
        <p:spPr>
          <a:xfrm>
            <a:off x="152400" y="1181952"/>
            <a:ext cx="8763000" cy="3508653"/>
          </a:xfrm>
          <a:prstGeom prst="rect">
            <a:avLst/>
          </a:prstGeom>
          <a:noFill/>
          <a:ln>
            <a:noFill/>
          </a:ln>
        </p:spPr>
        <p:txBody>
          <a:bodyPr wrap="square" rtlCol="0">
            <a:spAutoFit/>
          </a:bodyPr>
          <a:lstStyle/>
          <a:p>
            <a:pPr marL="342892" indent="-342892" defTabSz="914378">
              <a:buFont typeface="Arial" panose="020B0604020202020204" pitchFamily="34" charset="0"/>
              <a:buChar char="•"/>
              <a:defRPr/>
            </a:pPr>
            <a:r>
              <a:rPr lang="en-US" sz="2200" dirty="0">
                <a:solidFill>
                  <a:srgbClr val="646569"/>
                </a:solidFill>
                <a:latin typeface="Arial" panose="020B0604020202020204" pitchFamily="34" charset="0"/>
                <a:cs typeface="Arial" panose="020B0604020202020204" pitchFamily="34" charset="0"/>
              </a:rPr>
              <a:t>High disease burden, limited resources</a:t>
            </a:r>
          </a:p>
          <a:p>
            <a:pPr marL="342892" indent="-342892" defTabSz="914378">
              <a:buFont typeface="Arial" panose="020B0604020202020204" pitchFamily="34" charset="0"/>
              <a:buChar char="•"/>
              <a:defRPr/>
            </a:pPr>
            <a:endParaRPr lang="en-US" sz="2200" dirty="0">
              <a:solidFill>
                <a:srgbClr val="646569"/>
              </a:solidFill>
              <a:latin typeface="Arial" panose="020B0604020202020204" pitchFamily="34" charset="0"/>
              <a:cs typeface="Arial" panose="020B0604020202020204" pitchFamily="34" charset="0"/>
            </a:endParaRPr>
          </a:p>
          <a:p>
            <a:pPr marL="342892" indent="-342892" defTabSz="914378">
              <a:buFont typeface="Arial" panose="020B0604020202020204" pitchFamily="34" charset="0"/>
              <a:buChar char="•"/>
              <a:defRPr/>
            </a:pPr>
            <a:r>
              <a:rPr lang="en-US" sz="2200" dirty="0">
                <a:solidFill>
                  <a:srgbClr val="646569"/>
                </a:solidFill>
                <a:latin typeface="Arial" panose="020B0604020202020204" pitchFamily="34" charset="0"/>
                <a:cs typeface="Arial" panose="020B0604020202020204" pitchFamily="34" charset="0"/>
              </a:rPr>
              <a:t>Repeat infection common i.e., inadequate partner treatment</a:t>
            </a:r>
          </a:p>
          <a:p>
            <a:pPr marL="342892" indent="-342892" defTabSz="914378">
              <a:buFont typeface="Arial" panose="020B0604020202020204" pitchFamily="34" charset="0"/>
              <a:buChar char="•"/>
              <a:defRPr/>
            </a:pPr>
            <a:endParaRPr lang="en-US" sz="2200" dirty="0">
              <a:solidFill>
                <a:srgbClr val="646569"/>
              </a:solidFill>
              <a:latin typeface="Arial" panose="020B0604020202020204" pitchFamily="34" charset="0"/>
              <a:cs typeface="Arial" panose="020B0604020202020204" pitchFamily="34" charset="0"/>
            </a:endParaRPr>
          </a:p>
          <a:p>
            <a:pPr marL="342892" indent="-342892" defTabSz="914378">
              <a:buFont typeface="Arial" panose="020B0604020202020204" pitchFamily="34" charset="0"/>
              <a:buChar char="•"/>
              <a:defRPr/>
            </a:pPr>
            <a:r>
              <a:rPr lang="en-US" sz="2200" dirty="0">
                <a:solidFill>
                  <a:srgbClr val="646569"/>
                </a:solidFill>
                <a:latin typeface="Arial" panose="020B0604020202020204" pitchFamily="34" charset="0"/>
                <a:cs typeface="Arial" panose="020B0604020202020204" pitchFamily="34" charset="0"/>
              </a:rPr>
              <a:t>Asymptomatic – partners may not seek care</a:t>
            </a:r>
          </a:p>
          <a:p>
            <a:pPr marL="342892" indent="-342892" defTabSz="914378">
              <a:buFont typeface="Arial" panose="020B0604020202020204" pitchFamily="34" charset="0"/>
              <a:buChar char="•"/>
              <a:defRPr/>
            </a:pPr>
            <a:endParaRPr lang="en-US" sz="2200" dirty="0">
              <a:solidFill>
                <a:srgbClr val="646569"/>
              </a:solidFill>
              <a:latin typeface="Arial" panose="020B0604020202020204" pitchFamily="34" charset="0"/>
              <a:cs typeface="Arial" panose="020B0604020202020204" pitchFamily="34" charset="0"/>
            </a:endParaRPr>
          </a:p>
          <a:p>
            <a:pPr marL="342892" indent="-342892" defTabSz="914378">
              <a:buFont typeface="Arial" panose="020B0604020202020204" pitchFamily="34" charset="0"/>
              <a:buChar char="•"/>
              <a:defRPr/>
            </a:pPr>
            <a:r>
              <a:rPr lang="en-US" sz="2200" dirty="0">
                <a:solidFill>
                  <a:srgbClr val="646569"/>
                </a:solidFill>
                <a:latin typeface="Arial" panose="020B0604020202020204" pitchFamily="34" charset="0"/>
                <a:cs typeface="Arial" panose="020B0604020202020204" pitchFamily="34" charset="0"/>
              </a:rPr>
              <a:t>Can be treated with single dose therapy, which is well tolerated</a:t>
            </a:r>
          </a:p>
          <a:p>
            <a:pPr marL="342892" indent="-342892" defTabSz="914378">
              <a:buFont typeface="Arial" panose="020B0604020202020204" pitchFamily="34" charset="0"/>
              <a:buChar char="•"/>
              <a:defRPr/>
            </a:pPr>
            <a:endParaRPr lang="en-US" sz="2200" dirty="0">
              <a:solidFill>
                <a:srgbClr val="646569"/>
              </a:solidFill>
              <a:latin typeface="Arial" panose="020B0604020202020204" pitchFamily="34" charset="0"/>
              <a:cs typeface="Arial" panose="020B0604020202020204" pitchFamily="34" charset="0"/>
            </a:endParaRPr>
          </a:p>
          <a:p>
            <a:pPr marL="342892" indent="-342892" defTabSz="914378">
              <a:buFont typeface="Arial" panose="020B0604020202020204" pitchFamily="34" charset="0"/>
              <a:buChar char="•"/>
              <a:defRPr/>
            </a:pPr>
            <a:r>
              <a:rPr lang="en-US" sz="2200" dirty="0">
                <a:solidFill>
                  <a:srgbClr val="646569"/>
                </a:solidFill>
                <a:latin typeface="Arial" panose="020B0604020202020204" pitchFamily="34" charset="0"/>
                <a:cs typeface="Arial" panose="020B0604020202020204" pitchFamily="34" charset="0"/>
              </a:rPr>
              <a:t>No evidence of Azithromycin-resistance among Ct patients</a:t>
            </a:r>
          </a:p>
          <a:p>
            <a:pPr defTabSz="914378">
              <a:defRPr/>
            </a:pPr>
            <a:endParaRPr lang="en-US" sz="2400" dirty="0">
              <a:solidFill>
                <a:srgbClr val="64656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52896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7720DD31-70E1-499E-BFFA-E41D3448476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316466"/>
            <a:ext cx="9144000" cy="4563053"/>
          </a:xfrm>
        </p:spPr>
      </p:pic>
      <p:pic>
        <p:nvPicPr>
          <p:cNvPr id="4" name="Picture 3">
            <a:extLst>
              <a:ext uri="{FF2B5EF4-FFF2-40B4-BE49-F238E27FC236}">
                <a16:creationId xmlns:a16="http://schemas.microsoft.com/office/drawing/2014/main" id="{BE159FE5-75A5-47CE-BAA9-6A863439AE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89322"/>
            <a:ext cx="9144000" cy="4564856"/>
          </a:xfrm>
          <a:prstGeom prst="rect">
            <a:avLst/>
          </a:prstGeom>
        </p:spPr>
      </p:pic>
    </p:spTree>
    <p:extLst>
      <p:ext uri="{BB962C8B-B14F-4D97-AF65-F5344CB8AC3E}">
        <p14:creationId xmlns:p14="http://schemas.microsoft.com/office/powerpoint/2010/main" val="26481616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96817-4F83-4B50-ABEF-748287F5CB1A}"/>
              </a:ext>
            </a:extLst>
          </p:cNvPr>
          <p:cNvSpPr>
            <a:spLocks noGrp="1"/>
          </p:cNvSpPr>
          <p:nvPr>
            <p:ph type="title"/>
          </p:nvPr>
        </p:nvSpPr>
        <p:spPr/>
        <p:txBody>
          <a:bodyPr/>
          <a:lstStyle/>
          <a:p>
            <a:r>
              <a:rPr lang="en-US" dirty="0"/>
              <a:t>                                          </a:t>
            </a:r>
            <a:br>
              <a:rPr lang="en-US" dirty="0"/>
            </a:br>
            <a:r>
              <a:rPr lang="en-US" dirty="0"/>
              <a:t>                                                                       </a:t>
            </a:r>
          </a:p>
        </p:txBody>
      </p:sp>
      <p:sp>
        <p:nvSpPr>
          <p:cNvPr id="3" name="Content Placeholder 2">
            <a:extLst>
              <a:ext uri="{FF2B5EF4-FFF2-40B4-BE49-F238E27FC236}">
                <a16:creationId xmlns:a16="http://schemas.microsoft.com/office/drawing/2014/main" id="{8BCDFBE3-402A-492C-A965-4FCDDF6D9CCA}"/>
              </a:ext>
            </a:extLst>
          </p:cNvPr>
          <p:cNvSpPr>
            <a:spLocks noGrp="1"/>
          </p:cNvSpPr>
          <p:nvPr>
            <p:ph idx="1"/>
          </p:nvPr>
        </p:nvSpPr>
        <p:spPr/>
        <p:txBody>
          <a:bodyPr/>
          <a:lstStyle/>
          <a:p>
            <a:endParaRPr lang="en-US" dirty="0"/>
          </a:p>
          <a:p>
            <a:endParaRPr lang="en-US" dirty="0"/>
          </a:p>
        </p:txBody>
      </p:sp>
      <p:sp>
        <p:nvSpPr>
          <p:cNvPr id="5" name="TextBox 4">
            <a:extLst>
              <a:ext uri="{FF2B5EF4-FFF2-40B4-BE49-F238E27FC236}">
                <a16:creationId xmlns:a16="http://schemas.microsoft.com/office/drawing/2014/main" id="{6E250B2E-295C-48D9-BFBE-F65CEDD93B2B}"/>
              </a:ext>
            </a:extLst>
          </p:cNvPr>
          <p:cNvSpPr txBox="1"/>
          <p:nvPr/>
        </p:nvSpPr>
        <p:spPr>
          <a:xfrm>
            <a:off x="2286000" y="666750"/>
            <a:ext cx="4267200" cy="492443"/>
          </a:xfrm>
          <a:prstGeom prst="rect">
            <a:avLst/>
          </a:prstGeom>
          <a:noFill/>
        </p:spPr>
        <p:txBody>
          <a:bodyPr wrap="square" rtlCol="0">
            <a:spAutoFit/>
          </a:bodyPr>
          <a:lstStyle/>
          <a:p>
            <a:pPr algn="ctr"/>
            <a:r>
              <a:rPr lang="en-US" sz="2600" b="1" dirty="0">
                <a:solidFill>
                  <a:srgbClr val="002D73"/>
                </a:solidFill>
                <a:latin typeface="Arial" panose="020B0604020202020204" pitchFamily="34" charset="0"/>
                <a:cs typeface="Arial" panose="020B0604020202020204" pitchFamily="34" charset="0"/>
              </a:rPr>
              <a:t>Partner Services</a:t>
            </a:r>
          </a:p>
        </p:txBody>
      </p:sp>
      <p:sp>
        <p:nvSpPr>
          <p:cNvPr id="6" name="TextBox 5">
            <a:extLst>
              <a:ext uri="{FF2B5EF4-FFF2-40B4-BE49-F238E27FC236}">
                <a16:creationId xmlns:a16="http://schemas.microsoft.com/office/drawing/2014/main" id="{DD9A41A5-A549-47F6-9F84-1E0024394C97}"/>
              </a:ext>
            </a:extLst>
          </p:cNvPr>
          <p:cNvSpPr txBox="1"/>
          <p:nvPr/>
        </p:nvSpPr>
        <p:spPr>
          <a:xfrm>
            <a:off x="457200" y="1428750"/>
            <a:ext cx="8229600" cy="2585323"/>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646569"/>
                </a:solidFill>
                <a:latin typeface="Arial" panose="020B0604020202020204" pitchFamily="34" charset="0"/>
                <a:cs typeface="Arial" panose="020B0604020202020204" pitchFamily="34" charset="0"/>
              </a:rPr>
              <a:t>Works with patients to create a plan to notify sex and/or needle-sharing partner(s) about an exposure to STI</a:t>
            </a:r>
          </a:p>
          <a:p>
            <a:endParaRPr lang="en-US" dirty="0">
              <a:solidFill>
                <a:srgbClr val="646569"/>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rgbClr val="646569"/>
                </a:solidFill>
                <a:latin typeface="Arial" panose="020B0604020202020204" pitchFamily="34" charset="0"/>
                <a:cs typeface="Arial" panose="020B0604020202020204" pitchFamily="34" charset="0"/>
              </a:rPr>
              <a:t>Confidential; anonymity of patient assured</a:t>
            </a:r>
          </a:p>
          <a:p>
            <a:endParaRPr lang="en-US" dirty="0">
              <a:solidFill>
                <a:srgbClr val="646569"/>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rgbClr val="646569"/>
                </a:solidFill>
                <a:latin typeface="Arial" panose="020B0604020202020204" pitchFamily="34" charset="0"/>
                <a:cs typeface="Arial" panose="020B0604020202020204" pitchFamily="34" charset="0"/>
              </a:rPr>
              <a:t>Partner Services Specialist arranges meeting with partner(s) to confidentially inform them of the exposure</a:t>
            </a:r>
          </a:p>
          <a:p>
            <a:endParaRPr lang="en-US" dirty="0">
              <a:solidFill>
                <a:srgbClr val="646569"/>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rgbClr val="646569"/>
                </a:solidFill>
                <a:latin typeface="Arial" panose="020B0604020202020204" pitchFamily="34" charset="0"/>
                <a:cs typeface="Arial" panose="020B0604020202020204" pitchFamily="34" charset="0"/>
              </a:rPr>
              <a:t>Partner(s) offered free STI counseling and testing, referrals to other services </a:t>
            </a:r>
          </a:p>
        </p:txBody>
      </p:sp>
    </p:spTree>
    <p:extLst>
      <p:ext uri="{BB962C8B-B14F-4D97-AF65-F5344CB8AC3E}">
        <p14:creationId xmlns:p14="http://schemas.microsoft.com/office/powerpoint/2010/main" val="3457975496"/>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0283" y="407318"/>
            <a:ext cx="8686800" cy="584775"/>
          </a:xfrm>
          <a:prstGeom prst="rect">
            <a:avLst/>
          </a:prstGeom>
          <a:noFill/>
          <a:ln>
            <a:noFill/>
          </a:ln>
        </p:spPr>
        <p:txBody>
          <a:bodyPr wrap="square" rtlCol="0">
            <a:spAutoFit/>
          </a:bodyPr>
          <a:lstStyle/>
          <a:p>
            <a:pPr algn="ctr"/>
            <a:r>
              <a:rPr lang="en-US" sz="3200" b="1" dirty="0">
                <a:solidFill>
                  <a:srgbClr val="002D73"/>
                </a:solidFill>
                <a:latin typeface="Arial" panose="020B0604020202020204" pitchFamily="34" charset="0"/>
                <a:cs typeface="Arial" panose="020B0604020202020204" pitchFamily="34" charset="0"/>
              </a:rPr>
              <a:t>Bureau of Sexual Health &amp; Epidemiology</a:t>
            </a:r>
          </a:p>
        </p:txBody>
      </p:sp>
      <p:graphicFrame>
        <p:nvGraphicFramePr>
          <p:cNvPr id="3" name="Diagram 2">
            <a:extLst>
              <a:ext uri="{FF2B5EF4-FFF2-40B4-BE49-F238E27FC236}">
                <a16:creationId xmlns:a16="http://schemas.microsoft.com/office/drawing/2014/main" id="{80DB7636-AE91-48BB-B815-B5BF5E704837}"/>
              </a:ext>
            </a:extLst>
          </p:cNvPr>
          <p:cNvGraphicFramePr/>
          <p:nvPr>
            <p:extLst>
              <p:ext uri="{D42A27DB-BD31-4B8C-83A1-F6EECF244321}">
                <p14:modId xmlns:p14="http://schemas.microsoft.com/office/powerpoint/2010/main" val="295282726"/>
              </p:ext>
            </p:extLst>
          </p:nvPr>
        </p:nvGraphicFramePr>
        <p:xfrm>
          <a:off x="1366344" y="992092"/>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486587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7720DD31-70E1-499E-BFFA-E41D3448476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316466"/>
            <a:ext cx="9144000" cy="4563053"/>
          </a:xfrm>
        </p:spPr>
      </p:pic>
      <p:sp>
        <p:nvSpPr>
          <p:cNvPr id="2" name="TextBox 1">
            <a:extLst>
              <a:ext uri="{FF2B5EF4-FFF2-40B4-BE49-F238E27FC236}">
                <a16:creationId xmlns:a16="http://schemas.microsoft.com/office/drawing/2014/main" id="{F3746CAA-DE68-4903-B047-CCCA682131C5}"/>
              </a:ext>
            </a:extLst>
          </p:cNvPr>
          <p:cNvSpPr txBox="1"/>
          <p:nvPr/>
        </p:nvSpPr>
        <p:spPr>
          <a:xfrm>
            <a:off x="457200" y="590550"/>
            <a:ext cx="8153400" cy="492443"/>
          </a:xfrm>
          <a:prstGeom prst="rect">
            <a:avLst/>
          </a:prstGeom>
          <a:noFill/>
        </p:spPr>
        <p:txBody>
          <a:bodyPr wrap="square" rtlCol="0">
            <a:spAutoFit/>
          </a:bodyPr>
          <a:lstStyle/>
          <a:p>
            <a:pPr algn="ctr"/>
            <a:r>
              <a:rPr lang="en-US" sz="2600" b="1" dirty="0">
                <a:solidFill>
                  <a:srgbClr val="002D73"/>
                </a:solidFill>
                <a:latin typeface="Arial" panose="020B0604020202020204" pitchFamily="34" charset="0"/>
                <a:cs typeface="Arial" panose="020B0604020202020204" pitchFamily="34" charset="0"/>
              </a:rPr>
              <a:t>Resources/links</a:t>
            </a:r>
          </a:p>
        </p:txBody>
      </p:sp>
      <p:sp>
        <p:nvSpPr>
          <p:cNvPr id="3" name="TextBox 2">
            <a:extLst>
              <a:ext uri="{FF2B5EF4-FFF2-40B4-BE49-F238E27FC236}">
                <a16:creationId xmlns:a16="http://schemas.microsoft.com/office/drawing/2014/main" id="{8978CC16-0651-4A78-B45A-805A384CD9D8}"/>
              </a:ext>
            </a:extLst>
          </p:cNvPr>
          <p:cNvSpPr txBox="1"/>
          <p:nvPr/>
        </p:nvSpPr>
        <p:spPr>
          <a:xfrm>
            <a:off x="457200" y="1047750"/>
            <a:ext cx="8229600" cy="2862322"/>
          </a:xfrm>
          <a:prstGeom prst="rect">
            <a:avLst/>
          </a:prstGeom>
          <a:noFill/>
        </p:spPr>
        <p:txBody>
          <a:bodyPr wrap="square" rtlCol="0">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solidFill>
                  <a:srgbClr val="646569"/>
                </a:solidFill>
                <a:latin typeface="Arial" panose="020B0604020202020204" pitchFamily="34" charset="0"/>
                <a:cs typeface="Arial" panose="020B0604020202020204" pitchFamily="34" charset="0"/>
              </a:rPr>
              <a:t>New York State DOH STI Website</a:t>
            </a:r>
          </a:p>
          <a:p>
            <a:r>
              <a:rPr lang="en-US"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hlinkClick r:id="rId4"/>
              </a:rPr>
              <a:t>https://www.health.ny.gov/diseases/communicable/std/</a:t>
            </a: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rgbClr val="646569"/>
                </a:solidFill>
                <a:latin typeface="Arial" panose="020B0604020202020204" pitchFamily="34" charset="0"/>
                <a:cs typeface="Arial" panose="020B0604020202020204" pitchFamily="34" charset="0"/>
              </a:rPr>
              <a:t>Brochures for specific STIs with ordering information</a:t>
            </a:r>
          </a:p>
          <a:p>
            <a:r>
              <a:rPr lang="en-US"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hlinkClick r:id="rId5"/>
              </a:rPr>
              <a:t>https://www.health.ny.gov/diseases/communicable/std/brochures.htm</a:t>
            </a: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rgbClr val="646569"/>
                </a:solidFill>
                <a:latin typeface="Arial" panose="020B0604020202020204" pitchFamily="34" charset="0"/>
                <a:cs typeface="Arial" panose="020B0604020202020204" pitchFamily="34" charset="0"/>
              </a:rPr>
              <a:t>CDC information on Sexually Transmitted Infections</a:t>
            </a:r>
          </a:p>
          <a:p>
            <a:r>
              <a:rPr lang="en-US"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hlinkClick r:id="rId6"/>
              </a:rPr>
              <a:t>https://www.cdc.gov/std/default.htm</a:t>
            </a:r>
            <a:r>
              <a:rPr lang="en-US"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dirty="0">
                <a:solidFill>
                  <a:srgbClr val="646569"/>
                </a:solidFill>
                <a:latin typeface="Arial" panose="020B0604020202020204" pitchFamily="34" charset="0"/>
                <a:cs typeface="Arial" panose="020B0604020202020204" pitchFamily="34" charset="0"/>
              </a:rPr>
              <a:t>CDC Guide to Taking a Sexual History</a:t>
            </a:r>
          </a:p>
          <a:p>
            <a:r>
              <a:rPr lang="en-US"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hlinkClick r:id="rId7"/>
              </a:rPr>
              <a:t>https://www.cdc.gov/std/treatment/sexualhistory.pdf</a:t>
            </a:r>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9978960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84382" y="526852"/>
            <a:ext cx="5075428" cy="461664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Rachel Hart-Malloy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hlinkClick r:id="rId2"/>
              </a:rPr>
              <a:t>rachel.malloy@health.ny.gov</a:t>
            </a:r>
            <a:endParaRPr kumimoji="0" lang="en-US" sz="2000" b="0"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518-473-7291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a:p>
            <a:pPr lvl="0">
              <a:defRPr/>
            </a:pPr>
            <a:r>
              <a:rPr lang="en-US" sz="2000" dirty="0">
                <a:solidFill>
                  <a:prstClr val="black"/>
                </a:solidFill>
                <a:latin typeface="Arial" panose="020B0604020202020204" pitchFamily="34" charset="0"/>
                <a:cs typeface="Arial" panose="020B0604020202020204" pitchFamily="34" charset="0"/>
              </a:rPr>
              <a:t>Diane Moore</a:t>
            </a:r>
          </a:p>
          <a:p>
            <a:pPr lvl="0">
              <a:defRPr/>
            </a:pPr>
            <a:r>
              <a:rPr lang="en-US" sz="2000" dirty="0">
                <a:solidFill>
                  <a:srgbClr val="00B0F0"/>
                </a:solidFill>
                <a:latin typeface="Arial" panose="020B0604020202020204" pitchFamily="34" charset="0"/>
                <a:cs typeface="Arial" panose="020B0604020202020204" pitchFamily="34" charset="0"/>
                <a:hlinkClick r:id="rId3"/>
              </a:rPr>
              <a:t>Diane.moore@health.ny.gov</a:t>
            </a:r>
            <a:endParaRPr lang="en-US" sz="2000" dirty="0">
              <a:solidFill>
                <a:srgbClr val="00B0F0"/>
              </a:solidFill>
              <a:latin typeface="Arial" panose="020B0604020202020204" pitchFamily="34" charset="0"/>
              <a:cs typeface="Arial" panose="020B0604020202020204" pitchFamily="34" charset="0"/>
            </a:endParaRPr>
          </a:p>
          <a:p>
            <a:pPr lvl="0">
              <a:defRPr/>
            </a:pPr>
            <a:r>
              <a:rPr lang="en-US" sz="2000">
                <a:solidFill>
                  <a:srgbClr val="00B0F0"/>
                </a:solidFill>
                <a:latin typeface="Arial" panose="020B0604020202020204" pitchFamily="34" charset="0"/>
                <a:cs typeface="Arial" panose="020B0604020202020204" pitchFamily="34" charset="0"/>
              </a:rPr>
              <a:t>518-408-1159</a:t>
            </a:r>
            <a:endParaRPr lang="en-US" sz="2000" dirty="0">
              <a:solidFill>
                <a:srgbClr val="00B0F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Bureau of Sexual Health and Epidemiology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stdc@health.ny.gov</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extBox 7"/>
          <p:cNvSpPr txBox="1"/>
          <p:nvPr/>
        </p:nvSpPr>
        <p:spPr>
          <a:xfrm>
            <a:off x="222422" y="1951422"/>
            <a:ext cx="2799484"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w="6600">
                  <a:solidFill>
                    <a:prstClr val="white"/>
                  </a:solidFill>
                  <a:prstDash val="solid"/>
                </a:ln>
                <a:solidFill>
                  <a:prstClr val="white"/>
                </a:solidFill>
                <a:effectLst/>
                <a:uLnTx/>
                <a:uFillTx/>
                <a:latin typeface="Calibri"/>
                <a:ea typeface="+mn-ea"/>
                <a:cs typeface="+mn-cs"/>
              </a:rPr>
              <a:t>Thank you!</a:t>
            </a:r>
          </a:p>
        </p:txBody>
      </p:sp>
    </p:spTree>
    <p:extLst>
      <p:ext uri="{BB962C8B-B14F-4D97-AF65-F5344CB8AC3E}">
        <p14:creationId xmlns:p14="http://schemas.microsoft.com/office/powerpoint/2010/main" val="28974155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39" y="323742"/>
            <a:ext cx="7832761" cy="857203"/>
          </a:xfrm>
        </p:spPr>
        <p:txBody>
          <a:bodyPr>
            <a:noAutofit/>
          </a:bodyPr>
          <a:lstStyle/>
          <a:p>
            <a:r>
              <a:rPr lang="en-US" sz="1600" b="1" dirty="0">
                <a:solidFill>
                  <a:srgbClr val="002D73"/>
                </a:solidFill>
                <a:latin typeface="Arial" panose="020B0604020202020204" pitchFamily="34" charset="0"/>
                <a:cs typeface="Arial" panose="020B0604020202020204" pitchFamily="34" charset="0"/>
              </a:rPr>
              <a:t>Age Adjusted Rate of Sexually Transmitted Infections (STIs) and HIV</a:t>
            </a:r>
            <a:br>
              <a:rPr lang="en-US" sz="1600" b="1" dirty="0">
                <a:solidFill>
                  <a:srgbClr val="002D73"/>
                </a:solidFill>
                <a:latin typeface="Arial" panose="020B0604020202020204" pitchFamily="34" charset="0"/>
                <a:cs typeface="Arial" panose="020B0604020202020204" pitchFamily="34" charset="0"/>
              </a:rPr>
            </a:br>
            <a:r>
              <a:rPr lang="en-US" sz="1600" b="1" dirty="0">
                <a:solidFill>
                  <a:srgbClr val="002D73"/>
                </a:solidFill>
                <a:latin typeface="Arial" panose="020B0604020202020204" pitchFamily="34" charset="0"/>
                <a:cs typeface="Arial" panose="020B0604020202020204" pitchFamily="34" charset="0"/>
              </a:rPr>
              <a:t>by Diagnosis Year, New York State, 2001-2017</a:t>
            </a:r>
          </a:p>
        </p:txBody>
      </p:sp>
      <p:graphicFrame>
        <p:nvGraphicFramePr>
          <p:cNvPr id="14" name="Content Placeholder 13"/>
          <p:cNvGraphicFramePr>
            <a:graphicFrameLocks noGrp="1"/>
          </p:cNvGraphicFramePr>
          <p:nvPr>
            <p:ph idx="1"/>
            <p:extLst/>
          </p:nvPr>
        </p:nvGraphicFramePr>
        <p:xfrm>
          <a:off x="549239" y="1095064"/>
          <a:ext cx="8153268" cy="3516583"/>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a:extLst>
              <a:ext uri="{FF2B5EF4-FFF2-40B4-BE49-F238E27FC236}">
                <a16:creationId xmlns:a16="http://schemas.microsoft.com/office/drawing/2014/main" id="{C8536656-17F3-4854-A3B7-5E1C90299CEC}"/>
              </a:ext>
            </a:extLst>
          </p:cNvPr>
          <p:cNvSpPr txBox="1">
            <a:spLocks/>
          </p:cNvSpPr>
          <p:nvPr/>
        </p:nvSpPr>
        <p:spPr>
          <a:xfrm>
            <a:off x="253" y="4711487"/>
            <a:ext cx="6645612" cy="431873"/>
          </a:xfrm>
          <a:prstGeom prst="rect">
            <a:avLst/>
          </a:prstGeom>
        </p:spPr>
        <p:txBody>
          <a:bodyPr>
            <a:noAutofit/>
          </a:bodyPr>
          <a:lstStyle>
            <a:lvl1pPr algn="ctr" defTabSz="914404" rtl="0" eaLnBrk="1" latinLnBrk="0" hangingPunct="1">
              <a:spcBef>
                <a:spcPct val="0"/>
              </a:spcBef>
              <a:buNone/>
              <a:defRPr sz="4400" kern="1200">
                <a:solidFill>
                  <a:schemeClr val="tx1"/>
                </a:solidFill>
                <a:latin typeface="+mj-lt"/>
                <a:ea typeface="+mj-ea"/>
                <a:cs typeface="+mj-cs"/>
              </a:defRPr>
            </a:lvl1pPr>
          </a:lstStyle>
          <a:p>
            <a:pPr algn="l" defTabSz="874697"/>
            <a:r>
              <a:rPr lang="en-US" sz="1052" dirty="0">
                <a:solidFill>
                  <a:prstClr val="black"/>
                </a:solidFill>
                <a:latin typeface="Calibri"/>
              </a:rPr>
              <a:t>HIV Data as of September 2017</a:t>
            </a:r>
          </a:p>
          <a:p>
            <a:pPr algn="l" defTabSz="874697"/>
            <a:r>
              <a:rPr lang="en-US" sz="1052" dirty="0">
                <a:solidFill>
                  <a:prstClr val="black"/>
                </a:solidFill>
                <a:latin typeface="Calibri"/>
              </a:rPr>
              <a:t>Age adjusted using Surveillance, Epidemiology, and End Results Program (SEER) Data</a:t>
            </a:r>
          </a:p>
        </p:txBody>
      </p:sp>
    </p:spTree>
    <p:extLst>
      <p:ext uri="{BB962C8B-B14F-4D97-AF65-F5344CB8AC3E}">
        <p14:creationId xmlns:p14="http://schemas.microsoft.com/office/powerpoint/2010/main" val="2534412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D2B827AA-6383-43F2-9998-A9190A7258A2}"/>
              </a:ext>
            </a:extLst>
          </p:cNvPr>
          <p:cNvSpPr txBox="1"/>
          <p:nvPr/>
        </p:nvSpPr>
        <p:spPr>
          <a:xfrm>
            <a:off x="2844903" y="443229"/>
            <a:ext cx="3791679" cy="584775"/>
          </a:xfrm>
          <a:prstGeom prst="rect">
            <a:avLst/>
          </a:prstGeom>
          <a:noFill/>
        </p:spPr>
        <p:txBody>
          <a:bodyPr wrap="none" rtlCol="0">
            <a:spAutoFit/>
          </a:bodyPr>
          <a:lstStyle/>
          <a:p>
            <a:pPr algn="ctr" defTabSz="289303"/>
            <a:r>
              <a:rPr lang="en-US" sz="1600" b="1" dirty="0">
                <a:solidFill>
                  <a:srgbClr val="002D73"/>
                </a:solidFill>
                <a:latin typeface="Arial" panose="020B0604020202020204" pitchFamily="34" charset="0"/>
                <a:ea typeface="+mj-ea"/>
                <a:cs typeface="Arial" panose="020B0604020202020204" pitchFamily="34" charset="0"/>
              </a:rPr>
              <a:t>Sexually Transmitted Infections</a:t>
            </a:r>
          </a:p>
          <a:p>
            <a:pPr algn="ctr" defTabSz="289303"/>
            <a:r>
              <a:rPr lang="en-US" sz="1600" b="1" dirty="0">
                <a:solidFill>
                  <a:srgbClr val="002D73"/>
                </a:solidFill>
                <a:latin typeface="Arial" panose="020B0604020202020204" pitchFamily="34" charset="0"/>
                <a:ea typeface="+mj-ea"/>
                <a:cs typeface="Arial" panose="020B0604020202020204" pitchFamily="34" charset="0"/>
              </a:rPr>
              <a:t>New York State excluding NYC, 2017 </a:t>
            </a:r>
          </a:p>
        </p:txBody>
      </p:sp>
      <p:grpSp>
        <p:nvGrpSpPr>
          <p:cNvPr id="2" name="Group 1">
            <a:extLst>
              <a:ext uri="{FF2B5EF4-FFF2-40B4-BE49-F238E27FC236}">
                <a16:creationId xmlns:a16="http://schemas.microsoft.com/office/drawing/2014/main" id="{68B352AB-464F-4969-AADD-B6A890236A2B}"/>
              </a:ext>
            </a:extLst>
          </p:cNvPr>
          <p:cNvGrpSpPr/>
          <p:nvPr/>
        </p:nvGrpSpPr>
        <p:grpSpPr>
          <a:xfrm>
            <a:off x="1066802" y="1185015"/>
            <a:ext cx="5108842" cy="2748371"/>
            <a:chOff x="1062990" y="1108710"/>
            <a:chExt cx="10159736" cy="4763453"/>
          </a:xfrm>
        </p:grpSpPr>
        <p:grpSp>
          <p:nvGrpSpPr>
            <p:cNvPr id="14" name="Group 13">
              <a:extLst>
                <a:ext uri="{FF2B5EF4-FFF2-40B4-BE49-F238E27FC236}">
                  <a16:creationId xmlns:a16="http://schemas.microsoft.com/office/drawing/2014/main" id="{72AEE992-9954-431F-8A7D-E6635B1E469F}"/>
                </a:ext>
              </a:extLst>
            </p:cNvPr>
            <p:cNvGrpSpPr/>
            <p:nvPr/>
          </p:nvGrpSpPr>
          <p:grpSpPr>
            <a:xfrm>
              <a:off x="1062990" y="1108710"/>
              <a:ext cx="3291840" cy="4763451"/>
              <a:chOff x="1062990" y="1108710"/>
              <a:chExt cx="3291840" cy="4763451"/>
            </a:xfrm>
          </p:grpSpPr>
          <p:sp>
            <p:nvSpPr>
              <p:cNvPr id="4" name="Arrow: Up 3">
                <a:extLst>
                  <a:ext uri="{FF2B5EF4-FFF2-40B4-BE49-F238E27FC236}">
                    <a16:creationId xmlns:a16="http://schemas.microsoft.com/office/drawing/2014/main" id="{A9241481-3B3E-49C3-8632-ADDA34ADB65D}"/>
                  </a:ext>
                </a:extLst>
              </p:cNvPr>
              <p:cNvSpPr/>
              <p:nvPr/>
            </p:nvSpPr>
            <p:spPr>
              <a:xfrm>
                <a:off x="1062990" y="1108710"/>
                <a:ext cx="3291840" cy="4251960"/>
              </a:xfrm>
              <a:prstGeom prst="upArrow">
                <a:avLst/>
              </a:prstGeom>
              <a:solidFill>
                <a:srgbClr val="007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89303"/>
                <a:endParaRPr lang="en-US" sz="569">
                  <a:solidFill>
                    <a:srgbClr val="BBBCBC"/>
                  </a:solidFill>
                  <a:latin typeface="Calibri" panose="020F0502020204030204"/>
                </a:endParaRPr>
              </a:p>
            </p:txBody>
          </p:sp>
          <p:sp>
            <p:nvSpPr>
              <p:cNvPr id="5" name="Isosceles Triangle 4">
                <a:extLst>
                  <a:ext uri="{FF2B5EF4-FFF2-40B4-BE49-F238E27FC236}">
                    <a16:creationId xmlns:a16="http://schemas.microsoft.com/office/drawing/2014/main" id="{F42ADD74-3C5A-4BA0-A1D9-0D18CE62D307}"/>
                  </a:ext>
                </a:extLst>
              </p:cNvPr>
              <p:cNvSpPr/>
              <p:nvPr/>
            </p:nvSpPr>
            <p:spPr>
              <a:xfrm>
                <a:off x="2023109" y="2883218"/>
                <a:ext cx="1371601" cy="1188721"/>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89303"/>
                <a:r>
                  <a:rPr lang="en-US" sz="957" b="1" dirty="0">
                    <a:solidFill>
                      <a:srgbClr val="002D72"/>
                    </a:solidFill>
                    <a:latin typeface="Calibri" panose="020F0502020204030204"/>
                  </a:rPr>
                  <a:t>5%</a:t>
                </a:r>
              </a:p>
            </p:txBody>
          </p:sp>
          <p:sp>
            <p:nvSpPr>
              <p:cNvPr id="6" name="Rectangle 5">
                <a:extLst>
                  <a:ext uri="{FF2B5EF4-FFF2-40B4-BE49-F238E27FC236}">
                    <a16:creationId xmlns:a16="http://schemas.microsoft.com/office/drawing/2014/main" id="{9EF594E1-8E14-4D02-98D4-2B46B4127E72}"/>
                  </a:ext>
                </a:extLst>
              </p:cNvPr>
              <p:cNvSpPr/>
              <p:nvPr/>
            </p:nvSpPr>
            <p:spPr>
              <a:xfrm>
                <a:off x="1404460" y="1487722"/>
                <a:ext cx="2608898" cy="13287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89303"/>
                <a:r>
                  <a:rPr lang="en-US" sz="1200" b="1" dirty="0">
                    <a:solidFill>
                      <a:prstClr val="white"/>
                    </a:solidFill>
                    <a:latin typeface="+mj-lt"/>
                  </a:rPr>
                  <a:t>Chlamydia</a:t>
                </a:r>
              </a:p>
              <a:p>
                <a:pPr algn="ctr" defTabSz="289303"/>
                <a:r>
                  <a:rPr lang="en-US" sz="1200" b="1" dirty="0">
                    <a:solidFill>
                      <a:prstClr val="white"/>
                    </a:solidFill>
                    <a:latin typeface="+mj-lt"/>
                  </a:rPr>
                  <a:t>45,154 </a:t>
                </a:r>
                <a:r>
                  <a:rPr lang="en-US" sz="1200" b="1" dirty="0">
                    <a:solidFill>
                      <a:schemeClr val="bg1"/>
                    </a:solidFill>
                    <a:latin typeface="+mj-lt"/>
                  </a:rPr>
                  <a:t>Diagnoses</a:t>
                </a:r>
                <a:endParaRPr lang="en-US" sz="1200" b="1" dirty="0">
                  <a:solidFill>
                    <a:prstClr val="white"/>
                  </a:solidFill>
                  <a:latin typeface="+mj-lt"/>
                </a:endParaRPr>
              </a:p>
            </p:txBody>
          </p:sp>
          <p:sp>
            <p:nvSpPr>
              <p:cNvPr id="13" name="Rectangle 12">
                <a:extLst>
                  <a:ext uri="{FF2B5EF4-FFF2-40B4-BE49-F238E27FC236}">
                    <a16:creationId xmlns:a16="http://schemas.microsoft.com/office/drawing/2014/main" id="{DD9D13A1-AA72-490A-9B8F-6B7D608B33DB}"/>
                  </a:ext>
                </a:extLst>
              </p:cNvPr>
              <p:cNvSpPr/>
              <p:nvPr/>
            </p:nvSpPr>
            <p:spPr>
              <a:xfrm>
                <a:off x="1885948" y="5229088"/>
                <a:ext cx="1645920" cy="64307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89303"/>
                <a:r>
                  <a:rPr lang="en-US" sz="900" b="1" dirty="0">
                    <a:solidFill>
                      <a:srgbClr val="002D72"/>
                    </a:solidFill>
                    <a:latin typeface="Calibri" panose="020F0502020204030204"/>
                  </a:rPr>
                  <a:t>2016: </a:t>
                </a:r>
              </a:p>
              <a:p>
                <a:pPr algn="ctr" defTabSz="289303"/>
                <a:r>
                  <a:rPr lang="en-US" sz="900" b="1" dirty="0">
                    <a:solidFill>
                      <a:srgbClr val="002D72"/>
                    </a:solidFill>
                    <a:latin typeface="Calibri" panose="020F0502020204030204"/>
                  </a:rPr>
                  <a:t>42,801 </a:t>
                </a:r>
                <a:r>
                  <a:rPr lang="en-US" sz="900" b="1" dirty="0">
                    <a:solidFill>
                      <a:srgbClr val="002D72"/>
                    </a:solidFill>
                  </a:rPr>
                  <a:t>Diagnoses</a:t>
                </a:r>
                <a:endParaRPr lang="en-US" sz="900" b="1" dirty="0">
                  <a:solidFill>
                    <a:srgbClr val="002D72"/>
                  </a:solidFill>
                  <a:latin typeface="Calibri" panose="020F0502020204030204"/>
                </a:endParaRPr>
              </a:p>
            </p:txBody>
          </p:sp>
        </p:grpSp>
        <p:grpSp>
          <p:nvGrpSpPr>
            <p:cNvPr id="17" name="Group 16">
              <a:extLst>
                <a:ext uri="{FF2B5EF4-FFF2-40B4-BE49-F238E27FC236}">
                  <a16:creationId xmlns:a16="http://schemas.microsoft.com/office/drawing/2014/main" id="{CFA6A7BE-FB65-45FD-99C4-76F2213468FF}"/>
                </a:ext>
              </a:extLst>
            </p:cNvPr>
            <p:cNvGrpSpPr/>
            <p:nvPr/>
          </p:nvGrpSpPr>
          <p:grpSpPr>
            <a:xfrm>
              <a:off x="4510584" y="1108710"/>
              <a:ext cx="3291840" cy="4763453"/>
              <a:chOff x="4510584" y="1108710"/>
              <a:chExt cx="3291840" cy="4763453"/>
            </a:xfrm>
          </p:grpSpPr>
          <p:sp>
            <p:nvSpPr>
              <p:cNvPr id="7" name="Arrow: Up 6">
                <a:extLst>
                  <a:ext uri="{FF2B5EF4-FFF2-40B4-BE49-F238E27FC236}">
                    <a16:creationId xmlns:a16="http://schemas.microsoft.com/office/drawing/2014/main" id="{2229A700-D50D-4CE0-92CF-20A92081361C}"/>
                  </a:ext>
                </a:extLst>
              </p:cNvPr>
              <p:cNvSpPr/>
              <p:nvPr/>
            </p:nvSpPr>
            <p:spPr>
              <a:xfrm>
                <a:off x="4510584" y="1108710"/>
                <a:ext cx="3291840" cy="4251960"/>
              </a:xfrm>
              <a:prstGeom prst="upArrow">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89303"/>
                <a:endParaRPr lang="en-US" sz="569">
                  <a:solidFill>
                    <a:srgbClr val="BBBCBC"/>
                  </a:solidFill>
                  <a:latin typeface="Calibri" panose="020F0502020204030204"/>
                </a:endParaRPr>
              </a:p>
            </p:txBody>
          </p:sp>
          <p:sp>
            <p:nvSpPr>
              <p:cNvPr id="8" name="Isosceles Triangle 7">
                <a:extLst>
                  <a:ext uri="{FF2B5EF4-FFF2-40B4-BE49-F238E27FC236}">
                    <a16:creationId xmlns:a16="http://schemas.microsoft.com/office/drawing/2014/main" id="{4D31B497-D41B-4AB0-8B01-FE8D75624EDC}"/>
                  </a:ext>
                </a:extLst>
              </p:cNvPr>
              <p:cNvSpPr/>
              <p:nvPr/>
            </p:nvSpPr>
            <p:spPr>
              <a:xfrm>
                <a:off x="5375410" y="2883218"/>
                <a:ext cx="1604055" cy="1188721"/>
              </a:xfrm>
              <a:prstGeom prs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89303"/>
                <a:r>
                  <a:rPr lang="en-US" sz="957" b="1" dirty="0">
                    <a:solidFill>
                      <a:srgbClr val="523178"/>
                    </a:solidFill>
                    <a:latin typeface="Calibri" panose="020F0502020204030204"/>
                  </a:rPr>
                  <a:t>6%</a:t>
                </a:r>
              </a:p>
            </p:txBody>
          </p:sp>
          <p:sp>
            <p:nvSpPr>
              <p:cNvPr id="11" name="Rectangle 10">
                <a:extLst>
                  <a:ext uri="{FF2B5EF4-FFF2-40B4-BE49-F238E27FC236}">
                    <a16:creationId xmlns:a16="http://schemas.microsoft.com/office/drawing/2014/main" id="{1724341A-C2A0-4F9C-97E1-79B47E9D8F9A}"/>
                  </a:ext>
                </a:extLst>
              </p:cNvPr>
              <p:cNvSpPr/>
              <p:nvPr/>
            </p:nvSpPr>
            <p:spPr>
              <a:xfrm>
                <a:off x="4852056" y="1487722"/>
                <a:ext cx="2608898" cy="13287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89303"/>
                <a:r>
                  <a:rPr lang="en-US" sz="1200" b="1" dirty="0">
                    <a:solidFill>
                      <a:prstClr val="white"/>
                    </a:solidFill>
                    <a:latin typeface="+mj-lt"/>
                  </a:rPr>
                  <a:t>Gonorrhea</a:t>
                </a:r>
              </a:p>
              <a:p>
                <a:pPr algn="ctr" defTabSz="289303"/>
                <a:r>
                  <a:rPr lang="en-US" sz="1200" b="1" dirty="0">
                    <a:solidFill>
                      <a:prstClr val="white"/>
                    </a:solidFill>
                    <a:latin typeface="+mj-lt"/>
                  </a:rPr>
                  <a:t>10,620 </a:t>
                </a:r>
                <a:r>
                  <a:rPr lang="en-US" sz="1200" b="1" dirty="0">
                    <a:solidFill>
                      <a:schemeClr val="bg1"/>
                    </a:solidFill>
                    <a:latin typeface="+mj-lt"/>
                  </a:rPr>
                  <a:t>Diagnoses</a:t>
                </a:r>
                <a:endParaRPr lang="en-US" sz="1200" b="1" dirty="0">
                  <a:solidFill>
                    <a:prstClr val="white"/>
                  </a:solidFill>
                  <a:latin typeface="+mj-lt"/>
                </a:endParaRPr>
              </a:p>
            </p:txBody>
          </p:sp>
          <p:sp>
            <p:nvSpPr>
              <p:cNvPr id="15" name="Rectangle 14">
                <a:extLst>
                  <a:ext uri="{FF2B5EF4-FFF2-40B4-BE49-F238E27FC236}">
                    <a16:creationId xmlns:a16="http://schemas.microsoft.com/office/drawing/2014/main" id="{F061ADF9-D787-41EC-9978-73B0ABF286F1}"/>
                  </a:ext>
                </a:extLst>
              </p:cNvPr>
              <p:cNvSpPr/>
              <p:nvPr/>
            </p:nvSpPr>
            <p:spPr>
              <a:xfrm>
                <a:off x="5333542" y="5229088"/>
                <a:ext cx="1645920" cy="643075"/>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89303"/>
                <a:r>
                  <a:rPr lang="en-US" sz="900" b="1" dirty="0">
                    <a:solidFill>
                      <a:srgbClr val="002D72"/>
                    </a:solidFill>
                    <a:latin typeface="Calibri" panose="020F0502020204030204"/>
                  </a:rPr>
                  <a:t>2016: </a:t>
                </a:r>
              </a:p>
              <a:p>
                <a:pPr algn="ctr" defTabSz="289303"/>
                <a:r>
                  <a:rPr lang="en-US" sz="900" b="1" dirty="0">
                    <a:solidFill>
                      <a:srgbClr val="002D72"/>
                    </a:solidFill>
                    <a:latin typeface="Calibri" panose="020F0502020204030204"/>
                  </a:rPr>
                  <a:t>10,019 </a:t>
                </a:r>
                <a:r>
                  <a:rPr lang="en-US" sz="900" b="1" dirty="0">
                    <a:solidFill>
                      <a:srgbClr val="002D72"/>
                    </a:solidFill>
                  </a:rPr>
                  <a:t>Diagnoses</a:t>
                </a:r>
                <a:endParaRPr lang="en-US" sz="900" b="1" dirty="0">
                  <a:solidFill>
                    <a:srgbClr val="002D72"/>
                  </a:solidFill>
                  <a:latin typeface="Calibri" panose="020F0502020204030204"/>
                </a:endParaRPr>
              </a:p>
            </p:txBody>
          </p:sp>
        </p:grpSp>
        <p:grpSp>
          <p:nvGrpSpPr>
            <p:cNvPr id="18" name="Group 17">
              <a:extLst>
                <a:ext uri="{FF2B5EF4-FFF2-40B4-BE49-F238E27FC236}">
                  <a16:creationId xmlns:a16="http://schemas.microsoft.com/office/drawing/2014/main" id="{D73DCFAF-0D1C-4E1F-B793-DBEF08C66610}"/>
                </a:ext>
              </a:extLst>
            </p:cNvPr>
            <p:cNvGrpSpPr/>
            <p:nvPr/>
          </p:nvGrpSpPr>
          <p:grpSpPr>
            <a:xfrm>
              <a:off x="7930886" y="1111782"/>
              <a:ext cx="3291840" cy="4760380"/>
              <a:chOff x="7930886" y="1111782"/>
              <a:chExt cx="3291840" cy="4760380"/>
            </a:xfrm>
          </p:grpSpPr>
          <p:sp>
            <p:nvSpPr>
              <p:cNvPr id="9" name="Arrow: Up 8">
                <a:extLst>
                  <a:ext uri="{FF2B5EF4-FFF2-40B4-BE49-F238E27FC236}">
                    <a16:creationId xmlns:a16="http://schemas.microsoft.com/office/drawing/2014/main" id="{D5F83DB1-D149-442C-B25E-FEC33E7B4D21}"/>
                  </a:ext>
                </a:extLst>
              </p:cNvPr>
              <p:cNvSpPr/>
              <p:nvPr/>
            </p:nvSpPr>
            <p:spPr>
              <a:xfrm>
                <a:off x="7930886" y="1111782"/>
                <a:ext cx="3291840" cy="4117307"/>
              </a:xfrm>
              <a:prstGeom prst="up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89303"/>
                <a:endParaRPr lang="en-US" sz="569">
                  <a:solidFill>
                    <a:srgbClr val="BBBCBC"/>
                  </a:solidFill>
                  <a:latin typeface="Calibri" panose="020F0502020204030204"/>
                </a:endParaRPr>
              </a:p>
            </p:txBody>
          </p:sp>
          <p:sp>
            <p:nvSpPr>
              <p:cNvPr id="10" name="Isosceles Triangle 9">
                <a:extLst>
                  <a:ext uri="{FF2B5EF4-FFF2-40B4-BE49-F238E27FC236}">
                    <a16:creationId xmlns:a16="http://schemas.microsoft.com/office/drawing/2014/main" id="{E84A88FA-5AF4-4B30-ADD1-0650E01613EC}"/>
                  </a:ext>
                </a:extLst>
              </p:cNvPr>
              <p:cNvSpPr/>
              <p:nvPr/>
            </p:nvSpPr>
            <p:spPr>
              <a:xfrm>
                <a:off x="8753843" y="2842783"/>
                <a:ext cx="1645922" cy="1188721"/>
              </a:xfrm>
              <a:prstGeom prs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89303"/>
                <a:r>
                  <a:rPr lang="en-US" sz="957" b="1" dirty="0">
                    <a:solidFill>
                      <a:srgbClr val="523178"/>
                    </a:solidFill>
                    <a:latin typeface="Calibri" panose="020F0502020204030204"/>
                  </a:rPr>
                  <a:t>11%</a:t>
                </a:r>
              </a:p>
            </p:txBody>
          </p:sp>
          <p:sp>
            <p:nvSpPr>
              <p:cNvPr id="12" name="Rectangle 11">
                <a:extLst>
                  <a:ext uri="{FF2B5EF4-FFF2-40B4-BE49-F238E27FC236}">
                    <a16:creationId xmlns:a16="http://schemas.microsoft.com/office/drawing/2014/main" id="{B929A5CB-3CE3-4961-A532-806A20B0B1A9}"/>
                  </a:ext>
                </a:extLst>
              </p:cNvPr>
              <p:cNvSpPr/>
              <p:nvPr/>
            </p:nvSpPr>
            <p:spPr>
              <a:xfrm>
                <a:off x="8272356" y="1447287"/>
                <a:ext cx="2608898" cy="13287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89303">
                  <a:defRPr/>
                </a:pPr>
                <a:r>
                  <a:rPr lang="en-US" sz="1200" b="1" dirty="0">
                    <a:solidFill>
                      <a:prstClr val="white"/>
                    </a:solidFill>
                    <a:latin typeface="+mj-lt"/>
                  </a:rPr>
                  <a:t>Early Syphilis</a:t>
                </a:r>
              </a:p>
              <a:p>
                <a:pPr algn="ctr" defTabSz="289303">
                  <a:defRPr/>
                </a:pPr>
                <a:r>
                  <a:rPr lang="en-US" sz="1200" b="1" dirty="0">
                    <a:solidFill>
                      <a:prstClr val="white"/>
                    </a:solidFill>
                    <a:latin typeface="+mj-lt"/>
                  </a:rPr>
                  <a:t>1,130 </a:t>
                </a:r>
                <a:r>
                  <a:rPr lang="en-US" sz="1200" b="1" dirty="0">
                    <a:solidFill>
                      <a:schemeClr val="bg1"/>
                    </a:solidFill>
                    <a:latin typeface="+mj-lt"/>
                  </a:rPr>
                  <a:t>Diagnoses</a:t>
                </a:r>
                <a:endParaRPr lang="en-US" sz="1200" b="1" dirty="0">
                  <a:solidFill>
                    <a:prstClr val="white"/>
                  </a:solidFill>
                  <a:latin typeface="+mj-lt"/>
                </a:endParaRPr>
              </a:p>
            </p:txBody>
          </p:sp>
          <p:sp>
            <p:nvSpPr>
              <p:cNvPr id="16" name="Rectangle 15">
                <a:extLst>
                  <a:ext uri="{FF2B5EF4-FFF2-40B4-BE49-F238E27FC236}">
                    <a16:creationId xmlns:a16="http://schemas.microsoft.com/office/drawing/2014/main" id="{A8C47AD9-3D97-4182-85DA-C78EF995D169}"/>
                  </a:ext>
                </a:extLst>
              </p:cNvPr>
              <p:cNvSpPr/>
              <p:nvPr/>
            </p:nvSpPr>
            <p:spPr>
              <a:xfrm>
                <a:off x="8753842" y="5229089"/>
                <a:ext cx="1645920" cy="64307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89303"/>
                <a:r>
                  <a:rPr lang="en-US" sz="900" b="1" dirty="0">
                    <a:solidFill>
                      <a:srgbClr val="002D72"/>
                    </a:solidFill>
                    <a:latin typeface="Calibri" panose="020F0502020204030204"/>
                  </a:rPr>
                  <a:t>2016: </a:t>
                </a:r>
              </a:p>
              <a:p>
                <a:pPr algn="ctr" defTabSz="289303"/>
                <a:r>
                  <a:rPr lang="en-US" sz="900" b="1" dirty="0">
                    <a:solidFill>
                      <a:srgbClr val="002D72"/>
                    </a:solidFill>
                    <a:latin typeface="Calibri" panose="020F0502020204030204"/>
                  </a:rPr>
                  <a:t>1,021 </a:t>
                </a:r>
                <a:r>
                  <a:rPr lang="en-US" sz="900" b="1" dirty="0">
                    <a:solidFill>
                      <a:srgbClr val="002D72"/>
                    </a:solidFill>
                  </a:rPr>
                  <a:t>Diagnoses</a:t>
                </a:r>
                <a:endParaRPr lang="en-US" sz="900" b="1" dirty="0">
                  <a:solidFill>
                    <a:srgbClr val="002D72"/>
                  </a:solidFill>
                  <a:latin typeface="Calibri" panose="020F0502020204030204"/>
                </a:endParaRPr>
              </a:p>
            </p:txBody>
          </p:sp>
        </p:grpSp>
      </p:grpSp>
      <p:sp>
        <p:nvSpPr>
          <p:cNvPr id="36" name="Arrow: Up 35">
            <a:extLst>
              <a:ext uri="{FF2B5EF4-FFF2-40B4-BE49-F238E27FC236}">
                <a16:creationId xmlns:a16="http://schemas.microsoft.com/office/drawing/2014/main" id="{6C2D77A9-ABA9-4D96-ACBD-17D92507ABB4}"/>
              </a:ext>
            </a:extLst>
          </p:cNvPr>
          <p:cNvSpPr/>
          <p:nvPr/>
        </p:nvSpPr>
        <p:spPr>
          <a:xfrm>
            <a:off x="6248401" y="1157446"/>
            <a:ext cx="1679571" cy="2482597"/>
          </a:xfrm>
          <a:prstGeom prst="up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89303"/>
            <a:endParaRPr lang="en-US" sz="569">
              <a:solidFill>
                <a:srgbClr val="BBBCBC"/>
              </a:solidFill>
              <a:latin typeface="Calibri" panose="020F0502020204030204"/>
            </a:endParaRPr>
          </a:p>
        </p:txBody>
      </p:sp>
      <p:sp>
        <p:nvSpPr>
          <p:cNvPr id="37" name="Isosceles Triangle 36">
            <a:extLst>
              <a:ext uri="{FF2B5EF4-FFF2-40B4-BE49-F238E27FC236}">
                <a16:creationId xmlns:a16="http://schemas.microsoft.com/office/drawing/2014/main" id="{020CB44E-3DDB-42D4-833C-E1EEC57D0DCF}"/>
              </a:ext>
            </a:extLst>
          </p:cNvPr>
          <p:cNvSpPr/>
          <p:nvPr/>
        </p:nvSpPr>
        <p:spPr>
          <a:xfrm>
            <a:off x="6654068" y="2185524"/>
            <a:ext cx="900409" cy="709186"/>
          </a:xfrm>
          <a:prstGeom prs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89303"/>
            <a:r>
              <a:rPr lang="en-US" sz="900" b="1" dirty="0">
                <a:solidFill>
                  <a:srgbClr val="523178"/>
                </a:solidFill>
                <a:latin typeface="Calibri" panose="020F0502020204030204"/>
              </a:rPr>
              <a:t>167%</a:t>
            </a:r>
          </a:p>
        </p:txBody>
      </p:sp>
      <p:sp>
        <p:nvSpPr>
          <p:cNvPr id="38" name="Rectangle 37">
            <a:extLst>
              <a:ext uri="{FF2B5EF4-FFF2-40B4-BE49-F238E27FC236}">
                <a16:creationId xmlns:a16="http://schemas.microsoft.com/office/drawing/2014/main" id="{8BE9A560-E649-4E04-A277-887F9F103E6C}"/>
              </a:ext>
            </a:extLst>
          </p:cNvPr>
          <p:cNvSpPr/>
          <p:nvPr/>
        </p:nvSpPr>
        <p:spPr>
          <a:xfrm>
            <a:off x="6619262" y="1388334"/>
            <a:ext cx="889599" cy="7666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89303">
              <a:defRPr/>
            </a:pPr>
            <a:r>
              <a:rPr lang="en-US" sz="1200" b="1" dirty="0">
                <a:solidFill>
                  <a:prstClr val="white"/>
                </a:solidFill>
                <a:latin typeface="+mj-lt"/>
              </a:rPr>
              <a:t>Congenital Syphilis</a:t>
            </a:r>
          </a:p>
          <a:p>
            <a:pPr algn="ctr" defTabSz="289303">
              <a:defRPr/>
            </a:pPr>
            <a:r>
              <a:rPr lang="en-US" sz="1200" b="1" dirty="0">
                <a:solidFill>
                  <a:prstClr val="white"/>
                </a:solidFill>
                <a:latin typeface="+mj-lt"/>
              </a:rPr>
              <a:t>8 </a:t>
            </a:r>
            <a:r>
              <a:rPr lang="en-US" sz="1200" b="1" dirty="0">
                <a:solidFill>
                  <a:schemeClr val="bg1"/>
                </a:solidFill>
                <a:latin typeface="+mj-lt"/>
              </a:rPr>
              <a:t>Diagnoses</a:t>
            </a:r>
            <a:endParaRPr lang="en-US" sz="1200" b="1" dirty="0">
              <a:solidFill>
                <a:prstClr val="white"/>
              </a:solidFill>
              <a:latin typeface="+mj-lt"/>
            </a:endParaRPr>
          </a:p>
        </p:txBody>
      </p:sp>
      <p:sp>
        <p:nvSpPr>
          <p:cNvPr id="39" name="Rectangle 38">
            <a:extLst>
              <a:ext uri="{FF2B5EF4-FFF2-40B4-BE49-F238E27FC236}">
                <a16:creationId xmlns:a16="http://schemas.microsoft.com/office/drawing/2014/main" id="{AC398F4A-C456-457F-AB9D-F287353B947D}"/>
              </a:ext>
            </a:extLst>
          </p:cNvPr>
          <p:cNvSpPr/>
          <p:nvPr/>
        </p:nvSpPr>
        <p:spPr>
          <a:xfrm>
            <a:off x="6660670" y="3562351"/>
            <a:ext cx="848190" cy="3710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89303"/>
            <a:r>
              <a:rPr lang="en-US" sz="900" b="1" dirty="0">
                <a:solidFill>
                  <a:srgbClr val="002D72"/>
                </a:solidFill>
                <a:latin typeface="Calibri" panose="020F0502020204030204"/>
              </a:rPr>
              <a:t>2016: </a:t>
            </a:r>
          </a:p>
          <a:p>
            <a:pPr algn="ctr" defTabSz="289303"/>
            <a:r>
              <a:rPr lang="en-US" sz="900" b="1" dirty="0">
                <a:solidFill>
                  <a:srgbClr val="002D72"/>
                </a:solidFill>
                <a:latin typeface="Calibri" panose="020F0502020204030204"/>
              </a:rPr>
              <a:t>3 </a:t>
            </a:r>
            <a:r>
              <a:rPr lang="en-US" sz="900" b="1" dirty="0">
                <a:solidFill>
                  <a:srgbClr val="002D72"/>
                </a:solidFill>
              </a:rPr>
              <a:t>Diagnoses</a:t>
            </a:r>
            <a:endParaRPr lang="en-US" sz="900" b="1" dirty="0">
              <a:solidFill>
                <a:srgbClr val="002D72"/>
              </a:solidFill>
              <a:latin typeface="Calibri" panose="020F0502020204030204"/>
            </a:endParaRPr>
          </a:p>
        </p:txBody>
      </p:sp>
      <p:grpSp>
        <p:nvGrpSpPr>
          <p:cNvPr id="20" name="Group 19">
            <a:extLst>
              <a:ext uri="{FF2B5EF4-FFF2-40B4-BE49-F238E27FC236}">
                <a16:creationId xmlns:a16="http://schemas.microsoft.com/office/drawing/2014/main" id="{F16EF5E7-2FF5-4754-A8B6-DF53AA14E584}"/>
              </a:ext>
            </a:extLst>
          </p:cNvPr>
          <p:cNvGrpSpPr/>
          <p:nvPr/>
        </p:nvGrpSpPr>
        <p:grpSpPr>
          <a:xfrm>
            <a:off x="-9924" y="4032199"/>
            <a:ext cx="9144000" cy="507831"/>
            <a:chOff x="0" y="5304638"/>
            <a:chExt cx="12192000" cy="677109"/>
          </a:xfrm>
        </p:grpSpPr>
        <p:grpSp>
          <p:nvGrpSpPr>
            <p:cNvPr id="24" name="Group 23">
              <a:extLst>
                <a:ext uri="{FF2B5EF4-FFF2-40B4-BE49-F238E27FC236}">
                  <a16:creationId xmlns:a16="http://schemas.microsoft.com/office/drawing/2014/main" id="{EB053621-25E7-44F9-BE7F-6199850A0177}"/>
                </a:ext>
              </a:extLst>
            </p:cNvPr>
            <p:cNvGrpSpPr/>
            <p:nvPr/>
          </p:nvGrpSpPr>
          <p:grpSpPr>
            <a:xfrm>
              <a:off x="0" y="5304638"/>
              <a:ext cx="12192000" cy="677109"/>
              <a:chOff x="0" y="6197769"/>
              <a:chExt cx="12192000" cy="380386"/>
            </a:xfrm>
          </p:grpSpPr>
          <p:sp>
            <p:nvSpPr>
              <p:cNvPr id="25" name="Rectangle 24">
                <a:extLst>
                  <a:ext uri="{FF2B5EF4-FFF2-40B4-BE49-F238E27FC236}">
                    <a16:creationId xmlns:a16="http://schemas.microsoft.com/office/drawing/2014/main" id="{BD61469D-BFC7-4E3B-BB9D-1B9575ED7075}"/>
                  </a:ext>
                </a:extLst>
              </p:cNvPr>
              <p:cNvSpPr/>
              <p:nvPr/>
            </p:nvSpPr>
            <p:spPr>
              <a:xfrm>
                <a:off x="0" y="6230065"/>
                <a:ext cx="12192000" cy="2985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6" name="Group 25">
                <a:extLst>
                  <a:ext uri="{FF2B5EF4-FFF2-40B4-BE49-F238E27FC236}">
                    <a16:creationId xmlns:a16="http://schemas.microsoft.com/office/drawing/2014/main" id="{E467D852-BDC7-41DC-84C1-0FEB4178540A}"/>
                  </a:ext>
                </a:extLst>
              </p:cNvPr>
              <p:cNvGrpSpPr/>
              <p:nvPr/>
            </p:nvGrpSpPr>
            <p:grpSpPr>
              <a:xfrm>
                <a:off x="47001" y="6197769"/>
                <a:ext cx="7370981" cy="380386"/>
                <a:chOff x="47001" y="6197769"/>
                <a:chExt cx="7370981" cy="380386"/>
              </a:xfrm>
            </p:grpSpPr>
            <p:sp>
              <p:nvSpPr>
                <p:cNvPr id="27" name="TextBox 26">
                  <a:extLst>
                    <a:ext uri="{FF2B5EF4-FFF2-40B4-BE49-F238E27FC236}">
                      <a16:creationId xmlns:a16="http://schemas.microsoft.com/office/drawing/2014/main" id="{014A763B-F07C-4B41-9847-18B259D03C62}"/>
                    </a:ext>
                  </a:extLst>
                </p:cNvPr>
                <p:cNvSpPr txBox="1"/>
                <p:nvPr/>
              </p:nvSpPr>
              <p:spPr>
                <a:xfrm>
                  <a:off x="47001" y="6197769"/>
                  <a:ext cx="2171099" cy="380386"/>
                </a:xfrm>
                <a:prstGeom prst="rect">
                  <a:avLst/>
                </a:prstGeom>
                <a:noFill/>
              </p:spPr>
              <p:txBody>
                <a:bodyPr wrap="square" rtlCol="0">
                  <a:spAutoFit/>
                </a:bodyPr>
                <a:lstStyle/>
                <a:p>
                  <a:r>
                    <a:rPr lang="en-US" sz="1350" dirty="0"/>
                    <a:t>Years of consecutive </a:t>
                  </a:r>
                </a:p>
                <a:p>
                  <a:r>
                    <a:rPr lang="en-US" sz="1350" dirty="0"/>
                    <a:t>increases:</a:t>
                  </a:r>
                </a:p>
              </p:txBody>
            </p:sp>
            <p:sp>
              <p:nvSpPr>
                <p:cNvPr id="28" name="TextBox 27">
                  <a:extLst>
                    <a:ext uri="{FF2B5EF4-FFF2-40B4-BE49-F238E27FC236}">
                      <a16:creationId xmlns:a16="http://schemas.microsoft.com/office/drawing/2014/main" id="{315AED89-6F26-444A-8277-F47B23D33836}"/>
                    </a:ext>
                  </a:extLst>
                </p:cNvPr>
                <p:cNvSpPr txBox="1"/>
                <p:nvPr/>
              </p:nvSpPr>
              <p:spPr>
                <a:xfrm>
                  <a:off x="7054206" y="6275575"/>
                  <a:ext cx="363776" cy="224774"/>
                </a:xfrm>
                <a:prstGeom prst="rect">
                  <a:avLst/>
                </a:prstGeom>
                <a:noFill/>
              </p:spPr>
              <p:txBody>
                <a:bodyPr wrap="none" rtlCol="0">
                  <a:spAutoFit/>
                </a:bodyPr>
                <a:lstStyle/>
                <a:p>
                  <a:r>
                    <a:rPr lang="en-US" sz="1350" b="1" dirty="0"/>
                    <a:t>8</a:t>
                  </a:r>
                </a:p>
              </p:txBody>
            </p:sp>
            <p:sp>
              <p:nvSpPr>
                <p:cNvPr id="29" name="TextBox 28">
                  <a:extLst>
                    <a:ext uri="{FF2B5EF4-FFF2-40B4-BE49-F238E27FC236}">
                      <a16:creationId xmlns:a16="http://schemas.microsoft.com/office/drawing/2014/main" id="{64B10BC2-56AA-47AB-96F2-479BC1F16DFE}"/>
                    </a:ext>
                  </a:extLst>
                </p:cNvPr>
                <p:cNvSpPr txBox="1"/>
                <p:nvPr/>
              </p:nvSpPr>
              <p:spPr>
                <a:xfrm>
                  <a:off x="4782366" y="6293282"/>
                  <a:ext cx="363776" cy="224774"/>
                </a:xfrm>
                <a:prstGeom prst="rect">
                  <a:avLst/>
                </a:prstGeom>
                <a:noFill/>
              </p:spPr>
              <p:txBody>
                <a:bodyPr wrap="none" rtlCol="0">
                  <a:spAutoFit/>
                </a:bodyPr>
                <a:lstStyle/>
                <a:p>
                  <a:r>
                    <a:rPr lang="en-US" sz="1350" dirty="0"/>
                    <a:t>4</a:t>
                  </a:r>
                </a:p>
              </p:txBody>
            </p:sp>
            <p:sp>
              <p:nvSpPr>
                <p:cNvPr id="30" name="TextBox 29">
                  <a:extLst>
                    <a:ext uri="{FF2B5EF4-FFF2-40B4-BE49-F238E27FC236}">
                      <a16:creationId xmlns:a16="http://schemas.microsoft.com/office/drawing/2014/main" id="{88D95442-501D-48E2-B27F-0AC80441D3B8}"/>
                    </a:ext>
                  </a:extLst>
                </p:cNvPr>
                <p:cNvSpPr txBox="1"/>
                <p:nvPr/>
              </p:nvSpPr>
              <p:spPr>
                <a:xfrm>
                  <a:off x="2470841" y="6293282"/>
                  <a:ext cx="363776" cy="224774"/>
                </a:xfrm>
                <a:prstGeom prst="rect">
                  <a:avLst/>
                </a:prstGeom>
                <a:noFill/>
              </p:spPr>
              <p:txBody>
                <a:bodyPr wrap="none" rtlCol="0">
                  <a:spAutoFit/>
                </a:bodyPr>
                <a:lstStyle/>
                <a:p>
                  <a:r>
                    <a:rPr lang="en-US" sz="1350" dirty="0"/>
                    <a:t>4</a:t>
                  </a:r>
                </a:p>
              </p:txBody>
            </p:sp>
          </p:grpSp>
        </p:grpSp>
        <p:sp>
          <p:nvSpPr>
            <p:cNvPr id="32" name="TextBox 31">
              <a:extLst>
                <a:ext uri="{FF2B5EF4-FFF2-40B4-BE49-F238E27FC236}">
                  <a16:creationId xmlns:a16="http://schemas.microsoft.com/office/drawing/2014/main" id="{4361EDB2-0546-4E2A-A95A-26629DB85CE5}"/>
                </a:ext>
              </a:extLst>
            </p:cNvPr>
            <p:cNvSpPr txBox="1"/>
            <p:nvPr/>
          </p:nvSpPr>
          <p:spPr>
            <a:xfrm>
              <a:off x="9449069" y="5452644"/>
              <a:ext cx="363776" cy="400110"/>
            </a:xfrm>
            <a:prstGeom prst="rect">
              <a:avLst/>
            </a:prstGeom>
            <a:noFill/>
          </p:spPr>
          <p:txBody>
            <a:bodyPr wrap="none" rtlCol="0">
              <a:spAutoFit/>
            </a:bodyPr>
            <a:lstStyle/>
            <a:p>
              <a:r>
                <a:rPr lang="en-US" sz="1350" dirty="0"/>
                <a:t>1</a:t>
              </a:r>
            </a:p>
          </p:txBody>
        </p:sp>
      </p:grpSp>
    </p:spTree>
    <p:extLst>
      <p:ext uri="{BB962C8B-B14F-4D97-AF65-F5344CB8AC3E}">
        <p14:creationId xmlns:p14="http://schemas.microsoft.com/office/powerpoint/2010/main" val="2864699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CE27D-2655-4D80-A1D4-7D870E9F851D}"/>
              </a:ext>
            </a:extLst>
          </p:cNvPr>
          <p:cNvSpPr>
            <a:spLocks noGrp="1"/>
          </p:cNvSpPr>
          <p:nvPr>
            <p:ph type="title"/>
          </p:nvPr>
        </p:nvSpPr>
        <p:spPr>
          <a:xfrm>
            <a:off x="457428" y="343023"/>
            <a:ext cx="8471310" cy="857202"/>
          </a:xfrm>
        </p:spPr>
        <p:txBody>
          <a:bodyPr/>
          <a:lstStyle/>
          <a:p>
            <a:r>
              <a:rPr lang="en-US" sz="1800" b="1" dirty="0">
                <a:solidFill>
                  <a:srgbClr val="002D73"/>
                </a:solidFill>
                <a:latin typeface="Arial" panose="020B0604020202020204" pitchFamily="34" charset="0"/>
                <a:cs typeface="Arial" panose="020B0604020202020204" pitchFamily="34" charset="0"/>
              </a:rPr>
              <a:t>Primary and Secondary (P&amp;S) Syphilis Rates per 100,000 by Age</a:t>
            </a:r>
            <a:br>
              <a:rPr lang="en-US" sz="1800" b="1" dirty="0">
                <a:solidFill>
                  <a:srgbClr val="002D73"/>
                </a:solidFill>
                <a:latin typeface="Arial" panose="020B0604020202020204" pitchFamily="34" charset="0"/>
                <a:cs typeface="Arial" panose="020B0604020202020204" pitchFamily="34" charset="0"/>
              </a:rPr>
            </a:br>
            <a:r>
              <a:rPr lang="en-US" sz="1800" b="1" dirty="0">
                <a:solidFill>
                  <a:srgbClr val="002D73"/>
                </a:solidFill>
                <a:latin typeface="Arial" panose="020B0604020202020204" pitchFamily="34" charset="0"/>
                <a:cs typeface="Arial" panose="020B0604020202020204" pitchFamily="34" charset="0"/>
              </a:rPr>
              <a:t>New York State, 2017</a:t>
            </a:r>
          </a:p>
        </p:txBody>
      </p:sp>
      <p:graphicFrame>
        <p:nvGraphicFramePr>
          <p:cNvPr id="6" name="Content Placeholder 5">
            <a:extLst>
              <a:ext uri="{FF2B5EF4-FFF2-40B4-BE49-F238E27FC236}">
                <a16:creationId xmlns:a16="http://schemas.microsoft.com/office/drawing/2014/main" id="{C77669AE-4442-4DF8-8012-F38AA078A2A9}"/>
              </a:ext>
            </a:extLst>
          </p:cNvPr>
          <p:cNvGraphicFramePr>
            <a:graphicFrameLocks noGrp="1"/>
          </p:cNvGraphicFramePr>
          <p:nvPr>
            <p:ph idx="1"/>
            <p:extLst>
              <p:ext uri="{D42A27DB-BD31-4B8C-83A1-F6EECF244321}">
                <p14:modId xmlns:p14="http://schemas.microsoft.com/office/powerpoint/2010/main" val="4174692348"/>
              </p:ext>
            </p:extLst>
          </p:nvPr>
        </p:nvGraphicFramePr>
        <p:xfrm>
          <a:off x="457429" y="1200227"/>
          <a:ext cx="4952771" cy="304792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173F7BFD-8546-45BD-A3ED-A1207DAC8318}"/>
              </a:ext>
            </a:extLst>
          </p:cNvPr>
          <p:cNvSpPr txBox="1"/>
          <p:nvPr/>
        </p:nvSpPr>
        <p:spPr>
          <a:xfrm>
            <a:off x="125539" y="4731621"/>
            <a:ext cx="4182555" cy="254237"/>
          </a:xfrm>
          <a:prstGeom prst="rect">
            <a:avLst/>
          </a:prstGeom>
          <a:noFill/>
        </p:spPr>
        <p:txBody>
          <a:bodyPr wrap="none" rtlCol="0">
            <a:spAutoFit/>
          </a:bodyPr>
          <a:lstStyle/>
          <a:p>
            <a:pPr defTabSz="914186"/>
            <a:r>
              <a:rPr lang="en-US" sz="1052" dirty="0">
                <a:solidFill>
                  <a:prstClr val="black"/>
                </a:solidFill>
                <a:latin typeface="Calibri"/>
              </a:rPr>
              <a:t>*Rates for persons &gt;50 not presented, and do not exceed 11 per 100,000</a:t>
            </a:r>
          </a:p>
        </p:txBody>
      </p:sp>
      <p:sp>
        <p:nvSpPr>
          <p:cNvPr id="4" name="TextBox 3">
            <a:extLst>
              <a:ext uri="{FF2B5EF4-FFF2-40B4-BE49-F238E27FC236}">
                <a16:creationId xmlns:a16="http://schemas.microsoft.com/office/drawing/2014/main" id="{A3325F3A-0F24-41F0-A3B2-A47D0477289A}"/>
              </a:ext>
            </a:extLst>
          </p:cNvPr>
          <p:cNvSpPr txBox="1"/>
          <p:nvPr/>
        </p:nvSpPr>
        <p:spPr>
          <a:xfrm>
            <a:off x="5505883" y="1885950"/>
            <a:ext cx="3276371" cy="1754326"/>
          </a:xfrm>
          <a:prstGeom prst="rect">
            <a:avLst/>
          </a:prstGeom>
          <a:noFill/>
        </p:spPr>
        <p:txBody>
          <a:bodyPr wrap="square" rtlCol="0">
            <a:spAutoFit/>
          </a:bodyPr>
          <a:lstStyle/>
          <a:p>
            <a:r>
              <a:rPr lang="en-US" dirty="0">
                <a:solidFill>
                  <a:srgbClr val="646569"/>
                </a:solidFill>
                <a:latin typeface="Arial" panose="020B0604020202020204" pitchFamily="34" charset="0"/>
                <a:cs typeface="Arial" panose="020B0604020202020204" pitchFamily="34" charset="0"/>
              </a:rPr>
              <a:t>Highest among:</a:t>
            </a:r>
          </a:p>
          <a:p>
            <a:pPr marL="285750" indent="-285750">
              <a:buFont typeface="Arial" panose="020B0604020202020204" pitchFamily="34" charset="0"/>
              <a:buChar char="•"/>
            </a:pPr>
            <a:r>
              <a:rPr lang="en-US" dirty="0">
                <a:solidFill>
                  <a:srgbClr val="646569"/>
                </a:solidFill>
                <a:latin typeface="Arial" panose="020B0604020202020204" pitchFamily="34" charset="0"/>
                <a:cs typeface="Arial" panose="020B0604020202020204" pitchFamily="34" charset="0"/>
              </a:rPr>
              <a:t>Males</a:t>
            </a:r>
          </a:p>
          <a:p>
            <a:pPr marL="285750" indent="-285750">
              <a:buFont typeface="Arial" panose="020B0604020202020204" pitchFamily="34" charset="0"/>
              <a:buChar char="•"/>
            </a:pPr>
            <a:r>
              <a:rPr lang="en-US" dirty="0">
                <a:solidFill>
                  <a:srgbClr val="646569"/>
                </a:solidFill>
                <a:latin typeface="Arial" panose="020B0604020202020204" pitchFamily="34" charset="0"/>
                <a:cs typeface="Arial" panose="020B0604020202020204" pitchFamily="34" charset="0"/>
              </a:rPr>
              <a:t>Black and Hispanic individuals</a:t>
            </a:r>
          </a:p>
          <a:p>
            <a:pPr marL="285750" indent="-285750">
              <a:buFont typeface="Arial" panose="020B0604020202020204" pitchFamily="34" charset="0"/>
              <a:buChar char="•"/>
            </a:pPr>
            <a:r>
              <a:rPr lang="en-US" dirty="0">
                <a:solidFill>
                  <a:srgbClr val="646569"/>
                </a:solidFill>
                <a:latin typeface="Arial" panose="020B0604020202020204" pitchFamily="34" charset="0"/>
                <a:cs typeface="Arial" panose="020B0604020202020204" pitchFamily="34" charset="0"/>
              </a:rPr>
              <a:t>Age 25-34</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894965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3145" y="312074"/>
            <a:ext cx="7086208" cy="857203"/>
          </a:xfrm>
        </p:spPr>
        <p:txBody>
          <a:bodyPr>
            <a:noAutofit/>
          </a:bodyPr>
          <a:lstStyle/>
          <a:p>
            <a:r>
              <a:rPr lang="en-US" sz="1600" b="1" dirty="0">
                <a:solidFill>
                  <a:srgbClr val="002D73"/>
                </a:solidFill>
                <a:latin typeface="Arial" panose="020B0604020202020204" pitchFamily="34" charset="0"/>
                <a:cs typeface="Arial" panose="020B0604020202020204" pitchFamily="34" charset="0"/>
              </a:rPr>
              <a:t>Reported Diagnoses of Primary and Secondary Syphilis </a:t>
            </a:r>
            <a:br>
              <a:rPr lang="en-US" sz="1600" b="1" dirty="0">
                <a:solidFill>
                  <a:srgbClr val="002D73"/>
                </a:solidFill>
                <a:latin typeface="Arial" panose="020B0604020202020204" pitchFamily="34" charset="0"/>
                <a:cs typeface="Arial" panose="020B0604020202020204" pitchFamily="34" charset="0"/>
              </a:rPr>
            </a:br>
            <a:r>
              <a:rPr lang="en-US" sz="1600" b="1" dirty="0">
                <a:solidFill>
                  <a:srgbClr val="002D73"/>
                </a:solidFill>
                <a:latin typeface="Arial" panose="020B0604020202020204" pitchFamily="34" charset="0"/>
                <a:cs typeface="Arial" panose="020B0604020202020204" pitchFamily="34" charset="0"/>
              </a:rPr>
              <a:t>by Sex and Sex of Sex Partner, 2010-2017*</a:t>
            </a:r>
          </a:p>
        </p:txBody>
      </p:sp>
      <p:graphicFrame>
        <p:nvGraphicFramePr>
          <p:cNvPr id="14" name="Content Placeholder 13"/>
          <p:cNvGraphicFramePr>
            <a:graphicFrameLocks noGrp="1"/>
          </p:cNvGraphicFramePr>
          <p:nvPr>
            <p:ph idx="1"/>
            <p:extLst/>
          </p:nvPr>
        </p:nvGraphicFramePr>
        <p:xfrm>
          <a:off x="691098" y="945415"/>
          <a:ext cx="7884334" cy="3392124"/>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06AC3266-2228-4C4E-84B1-279AB4EFEC95}"/>
              </a:ext>
            </a:extLst>
          </p:cNvPr>
          <p:cNvSpPr txBox="1"/>
          <p:nvPr/>
        </p:nvSpPr>
        <p:spPr>
          <a:xfrm>
            <a:off x="28598" y="4248286"/>
            <a:ext cx="7314795" cy="1055738"/>
          </a:xfrm>
          <a:prstGeom prst="rect">
            <a:avLst/>
          </a:prstGeom>
          <a:noFill/>
        </p:spPr>
        <p:txBody>
          <a:bodyPr wrap="square" rtlCol="0">
            <a:spAutoFit/>
          </a:bodyPr>
          <a:lstStyle/>
          <a:p>
            <a:pPr algn="just" defTabSz="914186"/>
            <a:r>
              <a:rPr lang="en-US" sz="1052" dirty="0">
                <a:solidFill>
                  <a:prstClr val="black"/>
                </a:solidFill>
                <a:latin typeface="Arial" panose="020B0604020202020204" pitchFamily="34" charset="0"/>
                <a:cs typeface="Arial" panose="020B0604020202020204" pitchFamily="34" charset="0"/>
              </a:rPr>
              <a:t>*72% of Male diagnoses had information on sex partners</a:t>
            </a:r>
          </a:p>
          <a:p>
            <a:pPr algn="just" defTabSz="914186"/>
            <a:r>
              <a:rPr lang="en-US" sz="1052" dirty="0">
                <a:solidFill>
                  <a:prstClr val="black"/>
                </a:solidFill>
                <a:latin typeface="Arial" panose="020B0604020202020204" pitchFamily="34" charset="0"/>
                <a:cs typeface="Arial" panose="020B0604020202020204" pitchFamily="34" charset="0"/>
              </a:rPr>
              <a:t>MSM – Males who report a history of sex with males</a:t>
            </a:r>
          </a:p>
          <a:p>
            <a:pPr algn="just" defTabSz="914186"/>
            <a:r>
              <a:rPr lang="en-US" sz="1052" dirty="0">
                <a:solidFill>
                  <a:prstClr val="black"/>
                </a:solidFill>
                <a:latin typeface="Arial" panose="020B0604020202020204" pitchFamily="34" charset="0"/>
                <a:cs typeface="Arial" panose="020B0604020202020204" pitchFamily="34" charset="0"/>
              </a:rPr>
              <a:t>MSMW – Males who report a history of sex with both males and females</a:t>
            </a:r>
          </a:p>
          <a:p>
            <a:pPr algn="just" defTabSz="914186"/>
            <a:r>
              <a:rPr lang="en-US" sz="1052" dirty="0">
                <a:solidFill>
                  <a:prstClr val="black"/>
                </a:solidFill>
                <a:latin typeface="Arial" panose="020B0604020202020204" pitchFamily="34" charset="0"/>
                <a:cs typeface="Arial" panose="020B0604020202020204" pitchFamily="34" charset="0"/>
              </a:rPr>
              <a:t>MSW – Males who report a history of sex with females only</a:t>
            </a:r>
          </a:p>
          <a:p>
            <a:pPr algn="just" defTabSz="914186"/>
            <a:r>
              <a:rPr lang="en-US" sz="1052" dirty="0">
                <a:solidFill>
                  <a:prstClr val="black"/>
                </a:solidFill>
                <a:latin typeface="Arial" panose="020B0604020202020204" pitchFamily="34" charset="0"/>
                <a:cs typeface="Arial" panose="020B0604020202020204" pitchFamily="34" charset="0"/>
              </a:rPr>
              <a:t>WOMEN – Females who report sex with males and/or females</a:t>
            </a:r>
          </a:p>
          <a:p>
            <a:pPr defTabSz="914186"/>
            <a:endParaRPr lang="en-US" sz="10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3105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3C0CB4E-7EDC-4FC6-A194-6B9E4A6ECA8A}"/>
              </a:ext>
            </a:extLst>
          </p:cNvPr>
          <p:cNvPicPr>
            <a:picLocks noChangeAspect="1"/>
          </p:cNvPicPr>
          <p:nvPr/>
        </p:nvPicPr>
        <p:blipFill>
          <a:blip r:embed="rId3"/>
          <a:stretch>
            <a:fillRect/>
          </a:stretch>
        </p:blipFill>
        <p:spPr>
          <a:xfrm>
            <a:off x="-10467" y="305882"/>
            <a:ext cx="3744267" cy="4837617"/>
          </a:xfrm>
          <a:prstGeom prst="rect">
            <a:avLst/>
          </a:prstGeom>
        </p:spPr>
      </p:pic>
      <p:sp>
        <p:nvSpPr>
          <p:cNvPr id="4" name="TextBox 3">
            <a:extLst>
              <a:ext uri="{FF2B5EF4-FFF2-40B4-BE49-F238E27FC236}">
                <a16:creationId xmlns:a16="http://schemas.microsoft.com/office/drawing/2014/main" id="{BEBBB932-9D72-472E-B2DB-F9CF0B766492}"/>
              </a:ext>
            </a:extLst>
          </p:cNvPr>
          <p:cNvSpPr txBox="1"/>
          <p:nvPr/>
        </p:nvSpPr>
        <p:spPr>
          <a:xfrm>
            <a:off x="3970549" y="819150"/>
            <a:ext cx="5173451" cy="2954655"/>
          </a:xfrm>
          <a:prstGeom prst="rect">
            <a:avLst/>
          </a:prstGeom>
          <a:noFill/>
        </p:spPr>
        <p:txBody>
          <a:bodyPr wrap="square" rtlCol="0">
            <a:spAutoFit/>
          </a:bodyPr>
          <a:lstStyle/>
          <a:p>
            <a:pPr marL="285750" indent="-285750">
              <a:buFont typeface="Arial" panose="020B0604020202020204" pitchFamily="34" charset="0"/>
              <a:buChar char="•"/>
            </a:pPr>
            <a:endParaRPr lang="en-US" dirty="0"/>
          </a:p>
          <a:p>
            <a:pPr algn="ctr"/>
            <a:r>
              <a:rPr lang="en-US" sz="2400" b="1" dirty="0">
                <a:solidFill>
                  <a:srgbClr val="002D73"/>
                </a:solidFill>
                <a:latin typeface="Arial" panose="020B0604020202020204" pitchFamily="34" charset="0"/>
                <a:cs typeface="Arial" panose="020B0604020202020204" pitchFamily="34" charset="0"/>
              </a:rPr>
              <a:t>Congenital Syphilis</a:t>
            </a:r>
          </a:p>
          <a:p>
            <a:pPr algn="ctr"/>
            <a:endParaRPr lang="en-US" b="1" dirty="0">
              <a:solidFill>
                <a:srgbClr val="002D73"/>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rgbClr val="646569"/>
                </a:solidFill>
                <a:latin typeface="Arial" panose="020B0604020202020204" pitchFamily="34" charset="0"/>
                <a:cs typeface="Arial" panose="020B0604020202020204" pitchFamily="34" charset="0"/>
              </a:rPr>
              <a:t>Once diagnosed, easily cured with the right antibiotics</a:t>
            </a:r>
          </a:p>
          <a:p>
            <a:pPr marL="285750" indent="-285750">
              <a:buFont typeface="Arial" panose="020B0604020202020204" pitchFamily="34" charset="0"/>
              <a:buChar char="•"/>
            </a:pPr>
            <a:r>
              <a:rPr lang="en-US" dirty="0">
                <a:solidFill>
                  <a:srgbClr val="646569"/>
                </a:solidFill>
                <a:latin typeface="Arial" panose="020B0604020202020204" pitchFamily="34" charset="0"/>
                <a:cs typeface="Arial" panose="020B0604020202020204" pitchFamily="34" charset="0"/>
              </a:rPr>
              <a:t>Serious complications if left untreated</a:t>
            </a:r>
          </a:p>
          <a:p>
            <a:pPr marL="285750" indent="-285750">
              <a:buFont typeface="Arial" panose="020B0604020202020204" pitchFamily="34" charset="0"/>
              <a:buChar char="•"/>
            </a:pPr>
            <a:r>
              <a:rPr lang="en-US" dirty="0">
                <a:solidFill>
                  <a:srgbClr val="646569"/>
                </a:solidFill>
                <a:latin typeface="Arial" panose="020B0604020202020204" pitchFamily="34" charset="0"/>
                <a:cs typeface="Arial" panose="020B0604020202020204" pitchFamily="34" charset="0"/>
              </a:rPr>
              <a:t>All pregnant individuals should be tested:</a:t>
            </a:r>
          </a:p>
          <a:p>
            <a:pPr marL="800100" lvl="1" indent="-342900">
              <a:buFont typeface="+mj-lt"/>
              <a:buAutoNum type="arabicPeriod"/>
            </a:pPr>
            <a:r>
              <a:rPr lang="en-US" dirty="0">
                <a:solidFill>
                  <a:srgbClr val="646569"/>
                </a:solidFill>
                <a:latin typeface="Arial" panose="020B0604020202020204" pitchFamily="34" charset="0"/>
                <a:cs typeface="Arial" panose="020B0604020202020204" pitchFamily="34" charset="0"/>
              </a:rPr>
              <a:t>early in first trimester</a:t>
            </a:r>
          </a:p>
          <a:p>
            <a:pPr marL="800100" lvl="1" indent="-342900">
              <a:buFont typeface="+mj-lt"/>
              <a:buAutoNum type="arabicPeriod"/>
            </a:pPr>
            <a:r>
              <a:rPr lang="en-US" dirty="0">
                <a:solidFill>
                  <a:srgbClr val="646569"/>
                </a:solidFill>
                <a:latin typeface="Arial" panose="020B0604020202020204" pitchFamily="34" charset="0"/>
                <a:cs typeface="Arial" panose="020B0604020202020204" pitchFamily="34" charset="0"/>
              </a:rPr>
              <a:t>again in third trimester, if high risk</a:t>
            </a:r>
          </a:p>
          <a:p>
            <a:pPr marL="800100" lvl="1" indent="-342900">
              <a:buFont typeface="+mj-lt"/>
              <a:buAutoNum type="arabicPeriod"/>
            </a:pPr>
            <a:r>
              <a:rPr lang="en-US" dirty="0">
                <a:solidFill>
                  <a:srgbClr val="646569"/>
                </a:solidFill>
                <a:latin typeface="Arial" panose="020B0604020202020204" pitchFamily="34" charset="0"/>
                <a:cs typeface="Arial" panose="020B0604020202020204" pitchFamily="34" charset="0"/>
              </a:rPr>
              <a:t>at delivery</a:t>
            </a:r>
          </a:p>
        </p:txBody>
      </p:sp>
    </p:spTree>
    <p:extLst>
      <p:ext uri="{BB962C8B-B14F-4D97-AF65-F5344CB8AC3E}">
        <p14:creationId xmlns:p14="http://schemas.microsoft.com/office/powerpoint/2010/main" val="1546717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88B1EABF-6323-4D7E-ADD0-A05BF64A9F61}"/>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27421" y="584201"/>
            <a:ext cx="6246530" cy="4826957"/>
          </a:xfrm>
        </p:spPr>
      </p:pic>
      <p:sp>
        <p:nvSpPr>
          <p:cNvPr id="5" name="Rectangle 4">
            <a:extLst>
              <a:ext uri="{FF2B5EF4-FFF2-40B4-BE49-F238E27FC236}">
                <a16:creationId xmlns:a16="http://schemas.microsoft.com/office/drawing/2014/main" id="{9ACFE4ED-FA8C-4BDC-A1D6-604CDF59A38A}"/>
              </a:ext>
            </a:extLst>
          </p:cNvPr>
          <p:cNvSpPr/>
          <p:nvPr/>
        </p:nvSpPr>
        <p:spPr>
          <a:xfrm>
            <a:off x="457200" y="302495"/>
            <a:ext cx="8229600" cy="584775"/>
          </a:xfrm>
          <a:prstGeom prst="rect">
            <a:avLst/>
          </a:prstGeom>
        </p:spPr>
        <p:txBody>
          <a:bodyPr wrap="square">
            <a:spAutoFit/>
          </a:bodyPr>
          <a:lstStyle/>
          <a:p>
            <a:pPr defTabSz="914378">
              <a:defRPr/>
            </a:pPr>
            <a:r>
              <a:rPr lang="en-US" sz="1600" b="1" dirty="0">
                <a:solidFill>
                  <a:srgbClr val="002D73"/>
                </a:solidFill>
                <a:latin typeface="Arial" panose="020B0604020202020204" pitchFamily="34" charset="0"/>
                <a:cs typeface="Arial" panose="020B0604020202020204" pitchFamily="34" charset="0"/>
              </a:rPr>
              <a:t>Congenital Syphilis and Primary and Secondary Syphilis Cases among Women of Childbearing Age, by County, New York State excluding New York City, 2013-2018</a:t>
            </a:r>
          </a:p>
        </p:txBody>
      </p:sp>
    </p:spTree>
    <p:extLst>
      <p:ext uri="{BB962C8B-B14F-4D97-AF65-F5344CB8AC3E}">
        <p14:creationId xmlns:p14="http://schemas.microsoft.com/office/powerpoint/2010/main" val="392055814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CE27D-2655-4D80-A1D4-7D870E9F851D}"/>
              </a:ext>
            </a:extLst>
          </p:cNvPr>
          <p:cNvSpPr>
            <a:spLocks noGrp="1"/>
          </p:cNvSpPr>
          <p:nvPr>
            <p:ph type="title"/>
          </p:nvPr>
        </p:nvSpPr>
        <p:spPr>
          <a:xfrm>
            <a:off x="457428" y="343023"/>
            <a:ext cx="8471310" cy="857202"/>
          </a:xfrm>
        </p:spPr>
        <p:txBody>
          <a:bodyPr/>
          <a:lstStyle/>
          <a:p>
            <a:r>
              <a:rPr lang="en-US" sz="2000" b="1" dirty="0">
                <a:solidFill>
                  <a:srgbClr val="002D73"/>
                </a:solidFill>
                <a:latin typeface="Arial" panose="020B0604020202020204" pitchFamily="34" charset="0"/>
                <a:ea typeface="+mn-ea"/>
                <a:cs typeface="Arial" panose="020B0604020202020204" pitchFamily="34" charset="0"/>
              </a:rPr>
              <a:t>Gonorrhea Rates per 100,000 by Age</a:t>
            </a:r>
            <a:br>
              <a:rPr lang="en-US" sz="2000" b="1" dirty="0">
                <a:solidFill>
                  <a:srgbClr val="002D73"/>
                </a:solidFill>
                <a:latin typeface="Arial" panose="020B0604020202020204" pitchFamily="34" charset="0"/>
                <a:ea typeface="+mn-ea"/>
                <a:cs typeface="Arial" panose="020B0604020202020204" pitchFamily="34" charset="0"/>
              </a:rPr>
            </a:br>
            <a:r>
              <a:rPr lang="en-US" sz="2000" b="1" dirty="0">
                <a:solidFill>
                  <a:srgbClr val="002D73"/>
                </a:solidFill>
                <a:latin typeface="Arial" panose="020B0604020202020204" pitchFamily="34" charset="0"/>
                <a:ea typeface="+mn-ea"/>
                <a:cs typeface="Arial" panose="020B0604020202020204" pitchFamily="34" charset="0"/>
              </a:rPr>
              <a:t>New York State, 2017</a:t>
            </a:r>
          </a:p>
        </p:txBody>
      </p:sp>
      <p:graphicFrame>
        <p:nvGraphicFramePr>
          <p:cNvPr id="7" name="Content Placeholder 6">
            <a:extLst>
              <a:ext uri="{FF2B5EF4-FFF2-40B4-BE49-F238E27FC236}">
                <a16:creationId xmlns:a16="http://schemas.microsoft.com/office/drawing/2014/main" id="{D122E627-2810-46CE-A0D7-0CE095BE063A}"/>
              </a:ext>
            </a:extLst>
          </p:cNvPr>
          <p:cNvGraphicFramePr>
            <a:graphicFrameLocks noGrp="1"/>
          </p:cNvGraphicFramePr>
          <p:nvPr>
            <p:ph idx="1"/>
            <p:extLst>
              <p:ext uri="{D42A27DB-BD31-4B8C-83A1-F6EECF244321}">
                <p14:modId xmlns:p14="http://schemas.microsoft.com/office/powerpoint/2010/main" val="1471632026"/>
              </p:ext>
            </p:extLst>
          </p:nvPr>
        </p:nvGraphicFramePr>
        <p:xfrm>
          <a:off x="457429" y="1123951"/>
          <a:ext cx="5333771" cy="3276600"/>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a:extLst>
              <a:ext uri="{FF2B5EF4-FFF2-40B4-BE49-F238E27FC236}">
                <a16:creationId xmlns:a16="http://schemas.microsoft.com/office/drawing/2014/main" id="{9F9FC980-2A3E-4ADC-9A71-D1E75A7A95A2}"/>
              </a:ext>
            </a:extLst>
          </p:cNvPr>
          <p:cNvSpPr>
            <a:spLocks noGrp="1"/>
          </p:cNvSpPr>
          <p:nvPr>
            <p:ph type="sldNum" sz="quarter" idx="12"/>
          </p:nvPr>
        </p:nvSpPr>
        <p:spPr>
          <a:xfrm>
            <a:off x="8686573" y="4789053"/>
            <a:ext cx="2133483" cy="274621"/>
          </a:xfrm>
        </p:spPr>
        <p:txBody>
          <a:bodyPr/>
          <a:lstStyle/>
          <a:p>
            <a:pPr defTabSz="914186"/>
            <a:fld id="{A7754AA7-8025-408E-B296-E2B43FE08638}" type="slidenum">
              <a:rPr lang="en-US">
                <a:solidFill>
                  <a:prstClr val="black">
                    <a:tint val="75000"/>
                  </a:prstClr>
                </a:solidFill>
                <a:latin typeface="Calibri"/>
              </a:rPr>
              <a:pPr defTabSz="914186"/>
              <a:t>9</a:t>
            </a:fld>
            <a:endParaRPr lang="en-US" dirty="0">
              <a:solidFill>
                <a:prstClr val="black">
                  <a:tint val="75000"/>
                </a:prstClr>
              </a:solidFill>
              <a:latin typeface="Calibri"/>
            </a:endParaRPr>
          </a:p>
        </p:txBody>
      </p:sp>
      <p:sp>
        <p:nvSpPr>
          <p:cNvPr id="8" name="TextBox 7">
            <a:extLst>
              <a:ext uri="{FF2B5EF4-FFF2-40B4-BE49-F238E27FC236}">
                <a16:creationId xmlns:a16="http://schemas.microsoft.com/office/drawing/2014/main" id="{29CCFB86-86C1-4E14-B579-84205EC6CF2E}"/>
              </a:ext>
            </a:extLst>
          </p:cNvPr>
          <p:cNvSpPr txBox="1"/>
          <p:nvPr/>
        </p:nvSpPr>
        <p:spPr>
          <a:xfrm>
            <a:off x="52646" y="4685642"/>
            <a:ext cx="4182555" cy="254237"/>
          </a:xfrm>
          <a:prstGeom prst="rect">
            <a:avLst/>
          </a:prstGeom>
          <a:noFill/>
        </p:spPr>
        <p:txBody>
          <a:bodyPr wrap="none" rtlCol="0">
            <a:spAutoFit/>
          </a:bodyPr>
          <a:lstStyle/>
          <a:p>
            <a:pPr defTabSz="914186"/>
            <a:r>
              <a:rPr lang="en-US" sz="1052" dirty="0">
                <a:solidFill>
                  <a:prstClr val="black"/>
                </a:solidFill>
                <a:latin typeface="Calibri"/>
              </a:rPr>
              <a:t>*Rates for persons &gt;50 not presented, and do not exceed 50 per 100,000</a:t>
            </a:r>
          </a:p>
        </p:txBody>
      </p:sp>
      <p:sp>
        <p:nvSpPr>
          <p:cNvPr id="3" name="TextBox 2">
            <a:extLst>
              <a:ext uri="{FF2B5EF4-FFF2-40B4-BE49-F238E27FC236}">
                <a16:creationId xmlns:a16="http://schemas.microsoft.com/office/drawing/2014/main" id="{D36B15DF-18AF-435C-872A-641FC866048C}"/>
              </a:ext>
            </a:extLst>
          </p:cNvPr>
          <p:cNvSpPr txBox="1"/>
          <p:nvPr/>
        </p:nvSpPr>
        <p:spPr>
          <a:xfrm>
            <a:off x="6123836" y="1657350"/>
            <a:ext cx="2438400" cy="1754326"/>
          </a:xfrm>
          <a:prstGeom prst="rect">
            <a:avLst/>
          </a:prstGeom>
          <a:noFill/>
        </p:spPr>
        <p:txBody>
          <a:bodyPr wrap="square" rtlCol="0">
            <a:spAutoFit/>
          </a:bodyPr>
          <a:lstStyle/>
          <a:p>
            <a:r>
              <a:rPr lang="en-US" dirty="0">
                <a:solidFill>
                  <a:srgbClr val="646569"/>
                </a:solidFill>
                <a:latin typeface="Arial" panose="020B0604020202020204" pitchFamily="34" charset="0"/>
                <a:cs typeface="Arial" panose="020B0604020202020204" pitchFamily="34" charset="0"/>
              </a:rPr>
              <a:t>Highest among:</a:t>
            </a:r>
          </a:p>
          <a:p>
            <a:pPr marL="285750" indent="-285750">
              <a:buFont typeface="Arial" panose="020B0604020202020204" pitchFamily="34" charset="0"/>
              <a:buChar char="•"/>
            </a:pPr>
            <a:r>
              <a:rPr lang="en-US" dirty="0">
                <a:solidFill>
                  <a:srgbClr val="646569"/>
                </a:solidFill>
                <a:latin typeface="Arial" panose="020B0604020202020204" pitchFamily="34" charset="0"/>
                <a:cs typeface="Arial" panose="020B0604020202020204" pitchFamily="34" charset="0"/>
              </a:rPr>
              <a:t>Males</a:t>
            </a:r>
          </a:p>
          <a:p>
            <a:pPr marL="285750" indent="-285750">
              <a:buFont typeface="Arial" panose="020B0604020202020204" pitchFamily="34" charset="0"/>
              <a:buChar char="•"/>
            </a:pPr>
            <a:r>
              <a:rPr lang="en-US" dirty="0">
                <a:solidFill>
                  <a:srgbClr val="646569"/>
                </a:solidFill>
                <a:latin typeface="Arial" panose="020B0604020202020204" pitchFamily="34" charset="0"/>
                <a:cs typeface="Arial" panose="020B0604020202020204" pitchFamily="34" charset="0"/>
              </a:rPr>
              <a:t>Black and AI/AN individuals</a:t>
            </a:r>
          </a:p>
          <a:p>
            <a:pPr marL="285750" indent="-285750">
              <a:buFont typeface="Arial" panose="020B0604020202020204" pitchFamily="34" charset="0"/>
              <a:buChar char="•"/>
            </a:pPr>
            <a:r>
              <a:rPr lang="en-US" dirty="0">
                <a:solidFill>
                  <a:srgbClr val="646569"/>
                </a:solidFill>
                <a:latin typeface="Arial" panose="020B0604020202020204" pitchFamily="34" charset="0"/>
                <a:cs typeface="Arial" panose="020B0604020202020204" pitchFamily="34" charset="0"/>
              </a:rPr>
              <a:t>Ages 20-29 years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996903041"/>
      </p:ext>
    </p:extLst>
  </p:cSld>
  <p:clrMapOvr>
    <a:masterClrMapping/>
  </p:clrMapOvr>
</p:sld>
</file>

<file path=ppt/theme/theme1.xml><?xml version="1.0" encoding="utf-8"?>
<a:theme xmlns:a="http://schemas.openxmlformats.org/drawingml/2006/main" name="Cover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ection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ntent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DOH_Theme_2">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OH_Revised_Template.potx" id="{2AC1303B-FD31-49A4-B973-5322BEF5ACF5}" vid="{3D01D044-01D1-40FE-B813-36CABDE7545D}"/>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epartment xmlns="a6b7e2e1-3a55-4433-a401-8c3510bb2105" xsi:nil="true"/>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47B479586923F4DAF34CCB56A3E7DDB" ma:contentTypeVersion="9" ma:contentTypeDescription="Create a new document." ma:contentTypeScope="" ma:versionID="42b7f76c95bf4a9a5c4d6a7415ad5bb4">
  <xsd:schema xmlns:xsd="http://www.w3.org/2001/XMLSchema" xmlns:xs="http://www.w3.org/2001/XMLSchema" xmlns:p="http://schemas.microsoft.com/office/2006/metadata/properties" xmlns:ns1="http://schemas.microsoft.com/sharepoint/v3" xmlns:ns2="a6b7e2e1-3a55-4433-a401-8c3510bb2105" xmlns:ns3="890e9c21-b251-49b7-9079-548dd9a8bb22" targetNamespace="http://schemas.microsoft.com/office/2006/metadata/properties" ma:root="true" ma:fieldsID="a4365f2afb5d1e1e4e3bb19646039137" ns1:_="" ns2:_="" ns3:_="">
    <xsd:import namespace="http://schemas.microsoft.com/sharepoint/v3"/>
    <xsd:import namespace="a6b7e2e1-3a55-4433-a401-8c3510bb2105"/>
    <xsd:import namespace="890e9c21-b251-49b7-9079-548dd9a8bb22"/>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2:MediaServiceAutoTags" minOccurs="0"/>
                <xsd:element ref="ns2:Department"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6b7e2e1-3a55-4433-a401-8c3510bb210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Department" ma:index="13" nillable="true" ma:displayName="Department" ma:description="Name of the Department the document is associated with." ma:internalName="Department">
      <xsd:simpleType>
        <xsd:restriction base="dms:Choice">
          <xsd:enumeration value="Executive Office"/>
          <xsd:enumeration value="Division of Epidemiology, Evaluation and Partner Services"/>
          <xsd:enumeration value="Division of HIV and Hepatitis Health Care"/>
          <xsd:enumeration value="Division of HIV/STD/HCV Prevention"/>
          <xsd:enumeration value="Office of Administration and Contract Management"/>
          <xsd:enumeration value="Office of Drug User Health"/>
          <xsd:enumeration value="Office of Grants and Data Management"/>
          <xsd:enumeration value="Office of HIV Uninsured Care Programs"/>
          <xsd:enumeration value="Office of Medicaid Policy and Programs"/>
          <xsd:enumeration value="Office of the Medical Director"/>
          <xsd:enumeration value="Office of Planning and Community Affairs"/>
        </xsd:restriction>
      </xsd:simpleType>
    </xsd:element>
    <xsd:element name="MediaServiceOCR" ma:index="14"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90e9c21-b251-49b7-9079-548dd9a8bb22"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87AFA7F-A90B-4C6E-B3C4-E56A0E557631}">
  <ds:schemaRefs>
    <ds:schemaRef ds:uri="http://schemas.microsoft.com/sharepoint/v3/contenttype/forms"/>
  </ds:schemaRefs>
</ds:datastoreItem>
</file>

<file path=customXml/itemProps2.xml><?xml version="1.0" encoding="utf-8"?>
<ds:datastoreItem xmlns:ds="http://schemas.openxmlformats.org/officeDocument/2006/customXml" ds:itemID="{9F05582C-98AA-4FBF-906B-31F58669BA8E}">
  <ds:schemaRefs>
    <ds:schemaRef ds:uri="http://schemas.microsoft.com/sharepoint/v3"/>
    <ds:schemaRef ds:uri="a6b7e2e1-3a55-4433-a401-8c3510bb2105"/>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documentManagement/types"/>
    <ds:schemaRef ds:uri="890e9c21-b251-49b7-9079-548dd9a8bb22"/>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7CED2555-8193-48DC-AE89-22137B9D17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6b7e2e1-3a55-4433-a401-8c3510bb2105"/>
    <ds:schemaRef ds:uri="890e9c21-b251-49b7-9079-548dd9a8bb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38964</TotalTime>
  <Words>1625</Words>
  <Application>Microsoft Office PowerPoint</Application>
  <PresentationFormat>On-screen Show (16:9)</PresentationFormat>
  <Paragraphs>266</Paragraphs>
  <Slides>21</Slides>
  <Notes>16</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21</vt:i4>
      </vt:variant>
    </vt:vector>
  </HeadingPairs>
  <TitlesOfParts>
    <vt:vector size="31" baseType="lpstr">
      <vt:lpstr>ＭＳ Ｐゴシック</vt:lpstr>
      <vt:lpstr>Arial</vt:lpstr>
      <vt:lpstr>Calibri</vt:lpstr>
      <vt:lpstr>Courier New</vt:lpstr>
      <vt:lpstr>Wingdings</vt:lpstr>
      <vt:lpstr>Cover Master</vt:lpstr>
      <vt:lpstr>Section Master</vt:lpstr>
      <vt:lpstr>Content Master</vt:lpstr>
      <vt:lpstr>2_Custom Design</vt:lpstr>
      <vt:lpstr>DOH_Theme_2</vt:lpstr>
      <vt:lpstr>PowerPoint Presentation</vt:lpstr>
      <vt:lpstr>PowerPoint Presentation</vt:lpstr>
      <vt:lpstr>Age Adjusted Rate of Sexually Transmitted Infections (STIs) and HIV by Diagnosis Year, New York State, 2001-2017</vt:lpstr>
      <vt:lpstr>PowerPoint Presentation</vt:lpstr>
      <vt:lpstr>Primary and Secondary (P&amp;S) Syphilis Rates per 100,000 by Age New York State, 2017</vt:lpstr>
      <vt:lpstr>Reported Diagnoses of Primary and Secondary Syphilis  by Sex and Sex of Sex Partner, 2010-2017*</vt:lpstr>
      <vt:lpstr>PowerPoint Presentation</vt:lpstr>
      <vt:lpstr>PowerPoint Presentation</vt:lpstr>
      <vt:lpstr>Gonorrhea Rates per 100,000 by Age New York State, 2017</vt:lpstr>
      <vt:lpstr>Rate of Gonorrhea by Sex and Year, New York State, 2001-2017</vt:lpstr>
      <vt:lpstr>Chlamydia Rates* per 100,000 by Age New York State, 2017</vt:lpstr>
      <vt:lpstr>Rate of Chlamydia by Sex and Year, New York State, 2001-2017</vt:lpstr>
      <vt:lpstr>PowerPoint Presentation</vt:lpstr>
      <vt:lpstr>          </vt:lpstr>
      <vt:lpstr>      </vt:lpstr>
      <vt:lpstr>Expedited Partner Therapy (EPT)</vt:lpstr>
      <vt:lpstr>PowerPoint Presentation</vt:lpstr>
      <vt:lpstr>PowerPoint Presentation</vt:lpstr>
      <vt:lpstr>                                                                                                                  </vt:lpstr>
      <vt:lpstr>PowerPoint Presentation</vt:lpstr>
      <vt:lpstr>PowerPoint Presentation</vt:lpstr>
    </vt:vector>
  </TitlesOfParts>
  <Company>New York State - Office of General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Warner, Jennifer</dc:creator>
  <cp:lastModifiedBy>Malloy, Rachel H (HEALTH)</cp:lastModifiedBy>
  <cp:revision>149</cp:revision>
  <cp:lastPrinted>2019-04-09T19:31:21Z</cp:lastPrinted>
  <dcterms:created xsi:type="dcterms:W3CDTF">2014-12-09T18:34:34Z</dcterms:created>
  <dcterms:modified xsi:type="dcterms:W3CDTF">2019-05-10T13:09:39Z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0x010100147B479586923F4DAF34CCB56A3E7DDB</vt:lpwstr>
  </property>
</Properties>
</file>