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4" r:id="rId1"/>
  </p:sldMasterIdLst>
  <p:notesMasterIdLst>
    <p:notesMasterId r:id="rId16"/>
  </p:notesMasterIdLst>
  <p:sldIdLst>
    <p:sldId id="273" r:id="rId2"/>
    <p:sldId id="274" r:id="rId3"/>
    <p:sldId id="275" r:id="rId4"/>
    <p:sldId id="276" r:id="rId5"/>
    <p:sldId id="278" r:id="rId6"/>
    <p:sldId id="277" r:id="rId7"/>
    <p:sldId id="279" r:id="rId8"/>
    <p:sldId id="280" r:id="rId9"/>
    <p:sldId id="281" r:id="rId10"/>
    <p:sldId id="282" r:id="rId11"/>
    <p:sldId id="283" r:id="rId12"/>
    <p:sldId id="284" r:id="rId13"/>
    <p:sldId id="285" r:id="rId14"/>
    <p:sldId id="286" r:id="rId15"/>
  </p:sldIdLst>
  <p:sldSz cx="9144000" cy="5143500" type="screen16x9"/>
  <p:notesSz cx="6858000" cy="9144000"/>
  <p:embeddedFontLst>
    <p:embeddedFont>
      <p:font typeface="Montserrat" panose="020B0604020202020204" charset="0"/>
      <p:regular r:id="rId17"/>
      <p:bold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1FBE"/>
    <a:srgbClr val="315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8" autoAdjust="0"/>
    <p:restoredTop sz="83482" autoAdjust="0"/>
  </p:normalViewPr>
  <p:slideViewPr>
    <p:cSldViewPr snapToGrid="0">
      <p:cViewPr varScale="1">
        <p:scale>
          <a:sx n="82" d="100"/>
          <a:sy n="82" d="100"/>
        </p:scale>
        <p:origin x="1050" y="7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44009501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Thoughts at this point?</a:t>
            </a:r>
            <a:endParaRPr lang="en-US" dirty="0"/>
          </a:p>
        </p:txBody>
      </p:sp>
    </p:spTree>
    <p:extLst>
      <p:ext uri="{BB962C8B-B14F-4D97-AF65-F5344CB8AC3E}">
        <p14:creationId xmlns:p14="http://schemas.microsoft.com/office/powerpoint/2010/main" val="3095152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kern="1200" dirty="0" smtClean="0">
                <a:solidFill>
                  <a:schemeClr val="tx1"/>
                </a:solidFill>
                <a:effectLst/>
                <a:latin typeface="+mn-lt"/>
                <a:ea typeface="+mn-ea"/>
                <a:cs typeface="+mn-cs"/>
              </a:rPr>
              <a:t>Patients OUD was the motivating factor that led her to seek treatment.  Her OUD does appear to be improved on MAT.  There does not appear to be any diversion</a:t>
            </a:r>
          </a:p>
          <a:p>
            <a:r>
              <a:rPr lang="en-US" sz="1100" kern="1200" dirty="0" smtClean="0">
                <a:solidFill>
                  <a:schemeClr val="tx1"/>
                </a:solidFill>
                <a:effectLst/>
                <a:latin typeface="+mn-lt"/>
                <a:ea typeface="+mn-ea"/>
                <a:cs typeface="+mn-cs"/>
              </a:rPr>
              <a:t>Patients often have some level of ambivalence regarding other drug use.  In reality the untreated OUD is often much more negatively impactful on their life than other drug use.</a:t>
            </a:r>
          </a:p>
          <a:p>
            <a:r>
              <a:rPr lang="en-US" sz="1100" kern="1200" dirty="0" smtClean="0">
                <a:solidFill>
                  <a:schemeClr val="tx1"/>
                </a:solidFill>
                <a:effectLst/>
                <a:latin typeface="+mn-lt"/>
                <a:ea typeface="+mn-ea"/>
                <a:cs typeface="+mn-cs"/>
              </a:rPr>
              <a:t>Are there opportunities to engage the patient in conversation regarding the cannabis use?  Are they really involved in any other recovery related activities?  What other mental health treatments if any have been tried?  Is the patient aware of the potential risks of other drug use in the setting of another SUD dx?</a:t>
            </a:r>
          </a:p>
          <a:p>
            <a:r>
              <a:rPr lang="en-US" sz="1100" kern="1200" dirty="0" smtClean="0">
                <a:solidFill>
                  <a:schemeClr val="tx1"/>
                </a:solidFill>
                <a:effectLst/>
                <a:latin typeface="+mn-lt"/>
                <a:ea typeface="+mn-ea"/>
                <a:cs typeface="+mn-cs"/>
              </a:rPr>
              <a:t>How can the prescription of buprenorphine be continued safely in the face of a new clinical concern?  Try to engage the patient in formal SUD and or MH tx.  More frequent visits?  Harm reduction mindset and documentation thereof.   </a:t>
            </a:r>
          </a:p>
          <a:p>
            <a:endParaRPr lang="en-US" dirty="0"/>
          </a:p>
        </p:txBody>
      </p:sp>
    </p:spTree>
    <p:extLst>
      <p:ext uri="{BB962C8B-B14F-4D97-AF65-F5344CB8AC3E}">
        <p14:creationId xmlns:p14="http://schemas.microsoft.com/office/powerpoint/2010/main" val="2773402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1700" y="693105"/>
            <a:ext cx="8520600" cy="572700"/>
          </a:xfrm>
        </p:spPr>
        <p:txBody>
          <a:bodyPr/>
          <a:lstStyle>
            <a:lvl1pPr>
              <a:defRPr baseline="0">
                <a:latin typeface="Montserrat" panose="020B060402020202020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448231"/>
            <a:ext cx="8034670" cy="3394075"/>
          </a:xfrm>
        </p:spPr>
        <p:txBody>
          <a:bodyPr/>
          <a:lstStyle>
            <a:lvl1pPr>
              <a:defRPr sz="2800" baseline="0">
                <a:latin typeface="Montserrat" panose="020B0604020202020204" charset="0"/>
              </a:defRPr>
            </a:lvl1pPr>
            <a:lvl2pPr>
              <a:defRPr sz="2400" baseline="0">
                <a:latin typeface="Montserrat" panose="020B0604020202020204" charset="0"/>
              </a:defRPr>
            </a:lvl2pPr>
            <a:lvl3pPr>
              <a:defRPr sz="2000" baseline="0">
                <a:latin typeface="Montserrat" panose="020B0604020202020204" charset="0"/>
              </a:defRPr>
            </a:lvl3pPr>
            <a:lvl4pPr>
              <a:defRPr sz="1800" baseline="0">
                <a:latin typeface="Montserrat" panose="020B0604020202020204" charset="0"/>
              </a:defRPr>
            </a:lvl4pPr>
            <a:lvl5pPr>
              <a:defRPr sz="1800" baseline="0">
                <a:latin typeface="Montserrat" panose="020B0604020202020204" charset="0"/>
              </a:defRPr>
            </a:lvl5pPr>
            <a:lvl6pPr>
              <a:defRPr sz="1800"/>
            </a:lvl6pPr>
            <a:lvl7pPr>
              <a:defRPr sz="1800"/>
            </a:lvl7pPr>
            <a:lvl8pPr>
              <a:defRPr sz="1800"/>
            </a:lvl8pPr>
            <a:lvl9pPr>
              <a:defRPr sz="18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3F46AF33-03FF-4222-9AC9-126BC835F347}" type="slidenum">
              <a:rPr lang="en-US" smtClean="0"/>
              <a:t>‹#›</a:t>
            </a:fld>
            <a:endParaRPr lang="en-US" dirty="0"/>
          </a:p>
        </p:txBody>
      </p:sp>
      <p:cxnSp>
        <p:nvCxnSpPr>
          <p:cNvPr id="8" name="Shape 14"/>
          <p:cNvCxnSpPr/>
          <p:nvPr userDrawn="1"/>
        </p:nvCxnSpPr>
        <p:spPr>
          <a:xfrm>
            <a:off x="-18985" y="574261"/>
            <a:ext cx="9182100" cy="0"/>
          </a:xfrm>
          <a:prstGeom prst="straightConnector1">
            <a:avLst/>
          </a:prstGeom>
          <a:noFill/>
          <a:ln w="9525" cap="flat" cmpd="sng">
            <a:solidFill>
              <a:srgbClr val="EFEFEF"/>
            </a:solidFill>
            <a:prstDash val="solid"/>
            <a:round/>
            <a:headEnd type="none" w="lg" len="lg"/>
            <a:tailEnd type="none" w="lg" len="lg"/>
          </a:ln>
        </p:spPr>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84" y="108536"/>
            <a:ext cx="1190847" cy="422293"/>
          </a:xfrm>
          <a:prstGeom prst="rect">
            <a:avLst/>
          </a:prstGeom>
        </p:spPr>
      </p:pic>
    </p:spTree>
    <p:extLst>
      <p:ext uri="{BB962C8B-B14F-4D97-AF65-F5344CB8AC3E}">
        <p14:creationId xmlns:p14="http://schemas.microsoft.com/office/powerpoint/2010/main" val="34013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Shape 13"/>
        <p:cNvGrpSpPr/>
        <p:nvPr/>
      </p:nvGrpSpPr>
      <p:grpSpPr>
        <a:xfrm>
          <a:off x="0" y="0"/>
          <a:ext cx="0" cy="0"/>
          <a:chOff x="0" y="0"/>
          <a:chExt cx="0" cy="0"/>
        </a:xfrm>
      </p:grpSpPr>
      <p:cxnSp>
        <p:nvCxnSpPr>
          <p:cNvPr id="14" name="Shape 14"/>
          <p:cNvCxnSpPr/>
          <p:nvPr/>
        </p:nvCxnSpPr>
        <p:spPr>
          <a:xfrm>
            <a:off x="-18985" y="574261"/>
            <a:ext cx="9182100" cy="0"/>
          </a:xfrm>
          <a:prstGeom prst="straightConnector1">
            <a:avLst/>
          </a:prstGeom>
          <a:noFill/>
          <a:ln w="9525" cap="flat" cmpd="sng">
            <a:solidFill>
              <a:srgbClr val="EFEFEF"/>
            </a:solidFill>
            <a:prstDash val="solid"/>
            <a:round/>
            <a:headEnd type="none" w="lg" len="lg"/>
            <a:tailEnd type="none" w="lg" len="lg"/>
          </a:ln>
        </p:spPr>
      </p:cxnSp>
      <p:sp>
        <p:nvSpPr>
          <p:cNvPr id="5" name="Shape 6"/>
          <p:cNvSpPr txBox="1">
            <a:spLocks noGrp="1"/>
          </p:cNvSpPr>
          <p:nvPr>
            <p:ph type="title"/>
          </p:nvPr>
        </p:nvSpPr>
        <p:spPr>
          <a:xfrm>
            <a:off x="311700" y="749809"/>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baseline="0">
                <a:solidFill>
                  <a:schemeClr val="dk1"/>
                </a:solidFill>
                <a:latin typeface="Montserrat" panose="020B0604020202020204" charset="0"/>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84" y="108536"/>
            <a:ext cx="1190847" cy="422293"/>
          </a:xfrm>
          <a:prstGeom prst="rect">
            <a:avLst/>
          </a:prstGeom>
        </p:spPr>
      </p:pic>
    </p:spTree>
    <p:extLst>
      <p:ext uri="{BB962C8B-B14F-4D97-AF65-F5344CB8AC3E}">
        <p14:creationId xmlns:p14="http://schemas.microsoft.com/office/powerpoint/2010/main" val="40875136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Blank">
    <p:spTree>
      <p:nvGrpSpPr>
        <p:cNvPr id="1" name="Shape 13"/>
        <p:cNvGrpSpPr/>
        <p:nvPr/>
      </p:nvGrpSpPr>
      <p:grpSpPr>
        <a:xfrm>
          <a:off x="0" y="0"/>
          <a:ext cx="0" cy="0"/>
          <a:chOff x="0" y="0"/>
          <a:chExt cx="0" cy="0"/>
        </a:xfrm>
      </p:grpSpPr>
    </p:spTree>
    <p:extLst>
      <p:ext uri="{BB962C8B-B14F-4D97-AF65-F5344CB8AC3E}">
        <p14:creationId xmlns:p14="http://schemas.microsoft.com/office/powerpoint/2010/main" val="22941202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11700" y="657665"/>
            <a:ext cx="8520600" cy="572700"/>
          </a:xfrm>
        </p:spPr>
        <p:txBody>
          <a:bodyPr/>
          <a:lstStyle>
            <a:lvl1pPr>
              <a:defRPr baseline="0">
                <a:latin typeface="Montserrat" panose="020B060402020202020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363578"/>
            <a:ext cx="4040188" cy="481012"/>
          </a:xfrm>
        </p:spPr>
        <p:txBody>
          <a:bodyPr anchor="b"/>
          <a:lstStyle>
            <a:lvl1pPr marL="0" indent="0">
              <a:buNone/>
              <a:defRPr sz="1800" b="1" baseline="0">
                <a:latin typeface="Montserrat" panose="020B060402020202020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844591"/>
            <a:ext cx="4040188" cy="2962275"/>
          </a:xfrm>
        </p:spPr>
        <p:txBody>
          <a:bodyPr/>
          <a:lstStyle>
            <a:lvl1pPr>
              <a:defRPr sz="1800">
                <a:latin typeface="Montserrat" panose="020B0604020202020204" charset="0"/>
              </a:defRPr>
            </a:lvl1pPr>
            <a:lvl2pPr>
              <a:defRPr sz="1600">
                <a:latin typeface="Montserrat" panose="020B0604020202020204" charset="0"/>
              </a:defRPr>
            </a:lvl2pPr>
            <a:lvl3pPr>
              <a:defRPr sz="1400">
                <a:latin typeface="Montserrat" panose="020B0604020202020204" charset="0"/>
              </a:defRPr>
            </a:lvl3pPr>
            <a:lvl4pPr>
              <a:defRPr sz="1200">
                <a:latin typeface="Montserrat" panose="020B0604020202020204" charset="0"/>
              </a:defRPr>
            </a:lvl4pPr>
            <a:lvl5pPr>
              <a:defRPr sz="1200">
                <a:latin typeface="Montserrat" panose="020B060402020202020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363578"/>
            <a:ext cx="4041775" cy="481012"/>
          </a:xfrm>
        </p:spPr>
        <p:txBody>
          <a:bodyPr anchor="b"/>
          <a:lstStyle>
            <a:lvl1pPr marL="0" indent="0">
              <a:buNone/>
              <a:defRPr sz="1800" b="1">
                <a:latin typeface="Montserrat" panose="020B060402020202020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7" y="1844591"/>
            <a:ext cx="4041775" cy="2962275"/>
          </a:xfrm>
        </p:spPr>
        <p:txBody>
          <a:bodyPr/>
          <a:lstStyle>
            <a:lvl1pPr>
              <a:defRPr sz="1800">
                <a:latin typeface="Montserrat" panose="020B0604020202020204" charset="0"/>
              </a:defRPr>
            </a:lvl1pPr>
            <a:lvl2pPr>
              <a:defRPr sz="1600">
                <a:latin typeface="Montserrat" panose="020B0604020202020204" charset="0"/>
              </a:defRPr>
            </a:lvl2pPr>
            <a:lvl3pPr>
              <a:defRPr sz="1400">
                <a:latin typeface="Montserrat" panose="020B0604020202020204" charset="0"/>
              </a:defRPr>
            </a:lvl3pPr>
            <a:lvl4pPr>
              <a:defRPr sz="1200">
                <a:latin typeface="Montserrat" panose="020B0604020202020204" charset="0"/>
              </a:defRPr>
            </a:lvl4pPr>
            <a:lvl5pPr>
              <a:defRPr sz="1200">
                <a:latin typeface="Montserrat" panose="020B060402020202020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a:xfrm>
            <a:off x="8479545" y="4627763"/>
            <a:ext cx="548700" cy="393600"/>
          </a:xfrm>
        </p:spPr>
        <p:txBody>
          <a:bodyPr/>
          <a:lstStyle/>
          <a:p>
            <a:fld id="{3F46AF33-03FF-4222-9AC9-126BC835F347}" type="slidenum">
              <a:rPr lang="en-US" smtClean="0"/>
              <a:t>‹#›</a:t>
            </a:fld>
            <a:endParaRPr lang="en-US" dirty="0"/>
          </a:p>
        </p:txBody>
      </p:sp>
      <p:cxnSp>
        <p:nvCxnSpPr>
          <p:cNvPr id="10" name="Shape 14"/>
          <p:cNvCxnSpPr/>
          <p:nvPr userDrawn="1"/>
        </p:nvCxnSpPr>
        <p:spPr>
          <a:xfrm>
            <a:off x="-18985" y="574261"/>
            <a:ext cx="9182100" cy="0"/>
          </a:xfrm>
          <a:prstGeom prst="straightConnector1">
            <a:avLst/>
          </a:prstGeom>
          <a:noFill/>
          <a:ln w="9525" cap="flat" cmpd="sng">
            <a:solidFill>
              <a:srgbClr val="EFEFEF"/>
            </a:solidFill>
            <a:prstDash val="solid"/>
            <a:round/>
            <a:headEnd type="none" w="lg" len="lg"/>
            <a:tailEnd type="none" w="lg" len="lg"/>
          </a:ln>
        </p:spPr>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84" y="108536"/>
            <a:ext cx="1190847" cy="422293"/>
          </a:xfrm>
          <a:prstGeom prst="rect">
            <a:avLst/>
          </a:prstGeom>
        </p:spPr>
      </p:pic>
    </p:spTree>
    <p:extLst>
      <p:ext uri="{BB962C8B-B14F-4D97-AF65-F5344CB8AC3E}">
        <p14:creationId xmlns:p14="http://schemas.microsoft.com/office/powerpoint/2010/main" val="141275060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11700" y="629313"/>
            <a:ext cx="8520600" cy="572700"/>
          </a:xfrm>
        </p:spPr>
        <p:txBody>
          <a:bodyPr/>
          <a:lstStyle>
            <a:lvl1pPr>
              <a:defRPr baseline="0">
                <a:latin typeface="Montserrat" panose="020B0604020202020204" charset="0"/>
              </a:defRPr>
            </a:lvl1pPr>
          </a:lstStyle>
          <a:p>
            <a:r>
              <a:rPr lang="en-US" dirty="0" smtClean="0"/>
              <a:t>Click to edit Master title style</a:t>
            </a:r>
            <a:endParaRPr lang="en-US" dirty="0"/>
          </a:p>
        </p:txBody>
      </p:sp>
      <p:sp>
        <p:nvSpPr>
          <p:cNvPr id="4" name="Content Placeholder 3"/>
          <p:cNvSpPr>
            <a:spLocks noGrp="1"/>
          </p:cNvSpPr>
          <p:nvPr>
            <p:ph sz="half" idx="2"/>
          </p:nvPr>
        </p:nvSpPr>
        <p:spPr>
          <a:xfrm>
            <a:off x="4648200" y="1377351"/>
            <a:ext cx="4038600" cy="3394075"/>
          </a:xfrm>
        </p:spPr>
        <p:txBody>
          <a:bodyPr/>
          <a:lstStyle>
            <a:lvl1pPr>
              <a:defRPr sz="2800" baseline="0">
                <a:latin typeface="Montserrat" panose="020B0604020202020204" charset="0"/>
              </a:defRPr>
            </a:lvl1pPr>
            <a:lvl2pPr>
              <a:defRPr sz="2400" baseline="0">
                <a:latin typeface="Montserrat" panose="020B0604020202020204" charset="0"/>
              </a:defRPr>
            </a:lvl2pPr>
            <a:lvl3pPr>
              <a:defRPr sz="2000" baseline="0">
                <a:latin typeface="Montserrat" panose="020B0604020202020204" charset="0"/>
              </a:defRPr>
            </a:lvl3pPr>
            <a:lvl4pPr>
              <a:defRPr sz="1800" baseline="0">
                <a:latin typeface="Montserrat" panose="020B0604020202020204" charset="0"/>
              </a:defRPr>
            </a:lvl4pPr>
            <a:lvl5pPr>
              <a:defRPr sz="1800" baseline="0">
                <a:latin typeface="Montserrat" panose="020B060402020202020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49A86DB6-87D3-418E-9D22-2EFF1AAD3247}" type="slidenum">
              <a:rPr lang="en-US" smtClean="0"/>
              <a:t>‹#›</a:t>
            </a:fld>
            <a:endParaRPr lang="en-US" dirty="0"/>
          </a:p>
        </p:txBody>
      </p:sp>
      <p:cxnSp>
        <p:nvCxnSpPr>
          <p:cNvPr id="8" name="Shape 14"/>
          <p:cNvCxnSpPr/>
          <p:nvPr userDrawn="1"/>
        </p:nvCxnSpPr>
        <p:spPr>
          <a:xfrm>
            <a:off x="-18985" y="574261"/>
            <a:ext cx="9182100" cy="0"/>
          </a:xfrm>
          <a:prstGeom prst="straightConnector1">
            <a:avLst/>
          </a:prstGeom>
          <a:noFill/>
          <a:ln w="9525" cap="flat" cmpd="sng">
            <a:solidFill>
              <a:srgbClr val="EFEFEF"/>
            </a:solidFill>
            <a:prstDash val="solid"/>
            <a:round/>
            <a:headEnd type="none" w="lg" len="lg"/>
            <a:tailEnd type="none" w="lg" len="lg"/>
          </a:ln>
        </p:spPr>
      </p:cxnSp>
      <p:sp>
        <p:nvSpPr>
          <p:cNvPr id="10" name="Content Placeholder 3"/>
          <p:cNvSpPr>
            <a:spLocks noGrp="1"/>
          </p:cNvSpPr>
          <p:nvPr>
            <p:ph sz="half" idx="13"/>
          </p:nvPr>
        </p:nvSpPr>
        <p:spPr>
          <a:xfrm>
            <a:off x="334926" y="1373806"/>
            <a:ext cx="4038600" cy="3394075"/>
          </a:xfrm>
        </p:spPr>
        <p:txBody>
          <a:bodyPr/>
          <a:lstStyle>
            <a:lvl1pPr>
              <a:defRPr sz="2800" baseline="0">
                <a:latin typeface="Montserrat" panose="020B0604020202020204" charset="0"/>
              </a:defRPr>
            </a:lvl1pPr>
            <a:lvl2pPr>
              <a:defRPr sz="2400" baseline="0">
                <a:latin typeface="Montserrat" panose="020B0604020202020204" charset="0"/>
              </a:defRPr>
            </a:lvl2pPr>
            <a:lvl3pPr>
              <a:defRPr sz="2000" baseline="0">
                <a:latin typeface="Montserrat" panose="020B0604020202020204" charset="0"/>
              </a:defRPr>
            </a:lvl3pPr>
            <a:lvl4pPr>
              <a:defRPr sz="1800" baseline="0">
                <a:latin typeface="Montserrat" panose="020B0604020202020204" charset="0"/>
              </a:defRPr>
            </a:lvl4pPr>
            <a:lvl5pPr>
              <a:defRPr sz="1800" baseline="0">
                <a:latin typeface="Montserrat" panose="020B060402020202020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84" y="108536"/>
            <a:ext cx="1190847" cy="422293"/>
          </a:xfrm>
          <a:prstGeom prst="rect">
            <a:avLst/>
          </a:prstGeom>
        </p:spPr>
      </p:pic>
    </p:spTree>
    <p:extLst>
      <p:ext uri="{BB962C8B-B14F-4D97-AF65-F5344CB8AC3E}">
        <p14:creationId xmlns:p14="http://schemas.microsoft.com/office/powerpoint/2010/main" val="7234470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615893"/>
            <a:ext cx="3008313" cy="871537"/>
          </a:xfrm>
        </p:spPr>
        <p:txBody>
          <a:bodyPr anchor="b"/>
          <a:lstStyle>
            <a:lvl1pPr algn="l">
              <a:defRPr sz="2000" b="1" baseline="0">
                <a:latin typeface="Montserrat" panose="020B060402020202020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15893"/>
            <a:ext cx="5111750" cy="4389437"/>
          </a:xfrm>
        </p:spPr>
        <p:txBody>
          <a:bodyPr/>
          <a:lstStyle>
            <a:lvl1pPr>
              <a:defRPr sz="3200">
                <a:latin typeface="Montserrat" panose="020B0604020202020204" charset="0"/>
              </a:defRPr>
            </a:lvl1pPr>
            <a:lvl2pPr>
              <a:defRPr sz="2800">
                <a:latin typeface="Montserrat" panose="020B0604020202020204" charset="0"/>
              </a:defRPr>
            </a:lvl2pPr>
            <a:lvl3pPr>
              <a:defRPr sz="2400">
                <a:latin typeface="Montserrat" panose="020B0604020202020204" charset="0"/>
              </a:defRPr>
            </a:lvl3pPr>
            <a:lvl4pPr>
              <a:defRPr sz="2000">
                <a:latin typeface="Montserrat" panose="020B0604020202020204" charset="0"/>
              </a:defRPr>
            </a:lvl4pPr>
            <a:lvl5pPr>
              <a:defRPr sz="2000">
                <a:latin typeface="Montserrat" panose="020B060402020202020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87430"/>
            <a:ext cx="3008313" cy="3517900"/>
          </a:xfrm>
        </p:spPr>
        <p:txBody>
          <a:bodyPr/>
          <a:lstStyle>
            <a:lvl1pPr marL="0" indent="0">
              <a:buNone/>
              <a:defRPr sz="1400">
                <a:latin typeface="Montserrat" panose="020B060402020202020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a:xfrm>
            <a:off x="8472457" y="4641952"/>
            <a:ext cx="548700" cy="393600"/>
          </a:xfrm>
        </p:spPr>
        <p:txBody>
          <a:bodyPr/>
          <a:lstStyle>
            <a:lvl1pPr>
              <a:defRPr>
                <a:latin typeface="Montserrat" panose="020B0604020202020204" charset="0"/>
              </a:defRPr>
            </a:lvl1pPr>
          </a:lstStyle>
          <a:p>
            <a:fld id="{3F46AF33-03FF-4222-9AC9-126BC835F347}" type="slidenum">
              <a:rPr lang="en-US" smtClean="0"/>
              <a:pPr/>
              <a:t>‹#›</a:t>
            </a:fld>
            <a:endParaRPr lang="en-US" dirty="0"/>
          </a:p>
        </p:txBody>
      </p:sp>
      <p:cxnSp>
        <p:nvCxnSpPr>
          <p:cNvPr id="8" name="Shape 14"/>
          <p:cNvCxnSpPr/>
          <p:nvPr userDrawn="1"/>
        </p:nvCxnSpPr>
        <p:spPr>
          <a:xfrm>
            <a:off x="-18985" y="574261"/>
            <a:ext cx="9182100" cy="0"/>
          </a:xfrm>
          <a:prstGeom prst="straightConnector1">
            <a:avLst/>
          </a:prstGeom>
          <a:noFill/>
          <a:ln w="9525" cap="flat" cmpd="sng">
            <a:solidFill>
              <a:srgbClr val="EFEFEF"/>
            </a:solidFill>
            <a:prstDash val="solid"/>
            <a:round/>
            <a:headEnd type="none" w="lg" len="lg"/>
            <a:tailEnd type="none" w="lg" len="lg"/>
          </a:ln>
        </p:spPr>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84" y="108536"/>
            <a:ext cx="1190847" cy="422293"/>
          </a:xfrm>
          <a:prstGeom prst="rect">
            <a:avLst/>
          </a:prstGeom>
        </p:spPr>
      </p:pic>
    </p:spTree>
    <p:extLst>
      <p:ext uri="{BB962C8B-B14F-4D97-AF65-F5344CB8AC3E}">
        <p14:creationId xmlns:p14="http://schemas.microsoft.com/office/powerpoint/2010/main" val="235089392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883971"/>
            <a:ext cx="5486400" cy="425450"/>
          </a:xfrm>
        </p:spPr>
        <p:txBody>
          <a:bodyPr anchor="b"/>
          <a:lstStyle>
            <a:lvl1pPr algn="l">
              <a:defRPr sz="2000" b="1">
                <a:latin typeface="Montserrat" panose="020B060402020202020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743895"/>
            <a:ext cx="5486400" cy="3086100"/>
          </a:xfrm>
        </p:spPr>
        <p:txBody>
          <a:bodyPr/>
          <a:lstStyle>
            <a:lvl1pPr marL="0" indent="0">
              <a:buNone/>
              <a:defRPr sz="3200">
                <a:latin typeface="Montserrat" panose="020B060402020202020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309421"/>
            <a:ext cx="5486400" cy="603250"/>
          </a:xfrm>
        </p:spPr>
        <p:txBody>
          <a:bodyPr/>
          <a:lstStyle>
            <a:lvl1pPr marL="0" indent="0">
              <a:buNone/>
              <a:defRPr sz="1400">
                <a:latin typeface="Montserrat" panose="020B060402020202020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3F46AF33-03FF-4222-9AC9-126BC835F347}" type="slidenum">
              <a:rPr lang="en-US" smtClean="0"/>
              <a:t>‹#›</a:t>
            </a:fld>
            <a:endParaRPr lang="en-US" dirty="0"/>
          </a:p>
        </p:txBody>
      </p:sp>
      <p:cxnSp>
        <p:nvCxnSpPr>
          <p:cNvPr id="8" name="Shape 14"/>
          <p:cNvCxnSpPr/>
          <p:nvPr userDrawn="1"/>
        </p:nvCxnSpPr>
        <p:spPr>
          <a:xfrm>
            <a:off x="-18985" y="574261"/>
            <a:ext cx="9182100" cy="0"/>
          </a:xfrm>
          <a:prstGeom prst="straightConnector1">
            <a:avLst/>
          </a:prstGeom>
          <a:noFill/>
          <a:ln w="9525" cap="flat" cmpd="sng">
            <a:solidFill>
              <a:srgbClr val="EFEFEF"/>
            </a:solidFill>
            <a:prstDash val="solid"/>
            <a:round/>
            <a:headEnd type="none" w="lg" len="lg"/>
            <a:tailEnd type="none" w="lg" len="lg"/>
          </a:ln>
        </p:spPr>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84" y="108536"/>
            <a:ext cx="1190847" cy="422293"/>
          </a:xfrm>
          <a:prstGeom prst="rect">
            <a:avLst/>
          </a:prstGeom>
        </p:spPr>
      </p:pic>
    </p:spTree>
    <p:extLst>
      <p:ext uri="{BB962C8B-B14F-4D97-AF65-F5344CB8AC3E}">
        <p14:creationId xmlns:p14="http://schemas.microsoft.com/office/powerpoint/2010/main" val="21645410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dirty="0"/>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78" r:id="rId1"/>
    <p:sldLayoutId id="2147483665" r:id="rId2"/>
    <p:sldLayoutId id="2147483695" r:id="rId3"/>
    <p:sldLayoutId id="2147483679" r:id="rId4"/>
    <p:sldLayoutId id="2147483694" r:id="rId5"/>
    <p:sldLayoutId id="2147483680" r:id="rId6"/>
    <p:sldLayoutId id="2147483681" r:id="rId7"/>
  </p:sldLayoutIdLst>
  <p:timing>
    <p:tnLst>
      <p:par>
        <p:cTn id="1" dur="indefinite" restart="never" nodeType="tmRoot"/>
      </p:par>
    </p:tnLst>
  </p:timing>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11700" y="575628"/>
            <a:ext cx="8520600" cy="572700"/>
          </a:xfrm>
        </p:spPr>
        <p:txBody>
          <a:bodyPr>
            <a:normAutofit fontScale="90000"/>
          </a:bodyPr>
          <a:lstStyle/>
          <a:p>
            <a:r>
              <a:rPr lang="en-US" altLang="en-US" sz="3000" dirty="0" smtClean="0"/>
              <a:t>Case 1 – 17 yo white female</a:t>
            </a:r>
            <a:endParaRPr lang="en-US" altLang="en-US" sz="3000" dirty="0"/>
          </a:p>
        </p:txBody>
      </p:sp>
      <p:sp>
        <p:nvSpPr>
          <p:cNvPr id="14339" name="Rectangle 3"/>
          <p:cNvSpPr>
            <a:spLocks noGrp="1" noChangeArrowheads="1"/>
          </p:cNvSpPr>
          <p:nvPr>
            <p:ph idx="1"/>
          </p:nvPr>
        </p:nvSpPr>
        <p:spPr>
          <a:xfrm>
            <a:off x="414866" y="1177289"/>
            <a:ext cx="8407401" cy="3623302"/>
          </a:xfrm>
        </p:spPr>
        <p:txBody>
          <a:bodyPr>
            <a:noAutofit/>
          </a:bodyPr>
          <a:lstStyle/>
          <a:p>
            <a:pPr marL="285750" indent="-285750">
              <a:lnSpc>
                <a:spcPct val="100000"/>
              </a:lnSpc>
              <a:spcAft>
                <a:spcPts val="1200"/>
              </a:spcAft>
              <a:buFont typeface="Arial" panose="020B0604020202020204" pitchFamily="34" charset="0"/>
              <a:buChar char="•"/>
            </a:pPr>
            <a:r>
              <a:rPr lang="en-US" altLang="en-US" sz="1400" dirty="0" smtClean="0"/>
              <a:t>2 </a:t>
            </a:r>
            <a:r>
              <a:rPr lang="en-US" altLang="en-US" sz="1400" dirty="0"/>
              <a:t>year history of using </a:t>
            </a:r>
            <a:r>
              <a:rPr lang="en-US" altLang="en-US" sz="1400" dirty="0" smtClean="0"/>
              <a:t>opioids – prescription post minor surgery, continued use post prescription (non-medical sources) – escalated over time, difficult to afford</a:t>
            </a:r>
          </a:p>
          <a:p>
            <a:pPr marL="285750" indent="-285750">
              <a:lnSpc>
                <a:spcPct val="100000"/>
              </a:lnSpc>
              <a:spcAft>
                <a:spcPts val="1200"/>
              </a:spcAft>
              <a:buFont typeface="Arial" panose="020B0604020202020204" pitchFamily="34" charset="0"/>
              <a:buChar char="•"/>
            </a:pPr>
            <a:r>
              <a:rPr lang="en-US" altLang="en-US" sz="1400" dirty="0" smtClean="0"/>
              <a:t>Attempting to stop; severe withdrawal symptoms led her to use again </a:t>
            </a:r>
          </a:p>
          <a:p>
            <a:pPr marL="285750" indent="-285750">
              <a:lnSpc>
                <a:spcPct val="100000"/>
              </a:lnSpc>
              <a:spcAft>
                <a:spcPts val="1200"/>
              </a:spcAft>
              <a:buFont typeface="Arial" panose="020B0604020202020204" pitchFamily="34" charset="0"/>
              <a:buChar char="•"/>
            </a:pPr>
            <a:r>
              <a:rPr lang="en-US" altLang="en-US" sz="1400" dirty="0" smtClean="0"/>
              <a:t>Approx. </a:t>
            </a:r>
            <a:r>
              <a:rPr lang="en-US" altLang="en-US" sz="1400" dirty="0"/>
              <a:t>3 months before starting treatment she started using heroin </a:t>
            </a:r>
            <a:r>
              <a:rPr lang="en-US" altLang="en-US" sz="1400" dirty="0" smtClean="0"/>
              <a:t>intranasally – prompted her to seek treatment </a:t>
            </a:r>
          </a:p>
          <a:p>
            <a:pPr marL="285750" indent="-285750">
              <a:lnSpc>
                <a:spcPct val="100000"/>
              </a:lnSpc>
              <a:spcAft>
                <a:spcPts val="1200"/>
              </a:spcAft>
              <a:buFont typeface="Arial" panose="020B0604020202020204" pitchFamily="34" charset="0"/>
              <a:buChar char="•"/>
            </a:pPr>
            <a:r>
              <a:rPr lang="en-US" altLang="en-US" sz="1400" dirty="0" smtClean="0"/>
              <a:t>Doing well on buprenorphine - stopped </a:t>
            </a:r>
            <a:r>
              <a:rPr lang="en-US" altLang="en-US" sz="1400" dirty="0"/>
              <a:t>using opioids almost </a:t>
            </a:r>
            <a:r>
              <a:rPr lang="en-US" altLang="en-US" sz="1400" dirty="0" smtClean="0"/>
              <a:t>immediately; no </a:t>
            </a:r>
            <a:r>
              <a:rPr lang="en-US" altLang="en-US" sz="1400" dirty="0"/>
              <a:t>significant side </a:t>
            </a:r>
            <a:r>
              <a:rPr lang="en-US" altLang="en-US" sz="1400" dirty="0" smtClean="0"/>
              <a:t>effects</a:t>
            </a:r>
          </a:p>
          <a:p>
            <a:pPr marL="285750" indent="-285750">
              <a:lnSpc>
                <a:spcPct val="100000"/>
              </a:lnSpc>
              <a:spcAft>
                <a:spcPts val="1200"/>
              </a:spcAft>
              <a:buFont typeface="Arial" panose="020B0604020202020204" pitchFamily="34" charset="0"/>
              <a:buChar char="•"/>
            </a:pPr>
            <a:r>
              <a:rPr lang="en-US" altLang="en-US" sz="1400" dirty="0" smtClean="0"/>
              <a:t>She </a:t>
            </a:r>
            <a:r>
              <a:rPr lang="en-US" altLang="en-US" sz="1400" dirty="0"/>
              <a:t>was hesitant to engage in outpatient treatment but states she is involved in </a:t>
            </a:r>
            <a:r>
              <a:rPr lang="en-US" altLang="en-US" sz="1400" dirty="0" smtClean="0"/>
              <a:t>self-help</a:t>
            </a:r>
          </a:p>
          <a:p>
            <a:pPr marL="285750" indent="-285750">
              <a:lnSpc>
                <a:spcPct val="100000"/>
              </a:lnSpc>
              <a:spcAft>
                <a:spcPts val="1200"/>
              </a:spcAft>
              <a:buFont typeface="Arial" panose="020B0604020202020204" pitchFamily="34" charset="0"/>
              <a:buChar char="•"/>
            </a:pPr>
            <a:r>
              <a:rPr lang="en-US" altLang="en-US" sz="1400" dirty="0" smtClean="0"/>
              <a:t>Initially </a:t>
            </a:r>
            <a:r>
              <a:rPr lang="en-US" altLang="en-US" sz="1400" dirty="0"/>
              <a:t>toxicologies were negative for all substances except buprenorphine and its metabolites.  </a:t>
            </a:r>
            <a:endParaRPr lang="en-US" altLang="en-US" sz="1400" dirty="0" smtClean="0"/>
          </a:p>
          <a:p>
            <a:pPr marL="285750" indent="-285750">
              <a:lnSpc>
                <a:spcPct val="100000"/>
              </a:lnSpc>
              <a:spcAft>
                <a:spcPts val="1200"/>
              </a:spcAft>
              <a:buFont typeface="Arial" panose="020B0604020202020204" pitchFamily="34" charset="0"/>
              <a:buChar char="•"/>
            </a:pPr>
            <a:r>
              <a:rPr lang="en-US" altLang="en-US" sz="1400" dirty="0" smtClean="0"/>
              <a:t>Recent </a:t>
            </a:r>
            <a:r>
              <a:rPr lang="en-US" altLang="en-US" sz="1400" dirty="0"/>
              <a:t>toxicologies were positive for cannabis.  When this is discussed with the patient she denies use.</a:t>
            </a:r>
          </a:p>
        </p:txBody>
      </p:sp>
    </p:spTree>
    <p:extLst>
      <p:ext uri="{BB962C8B-B14F-4D97-AF65-F5344CB8AC3E}">
        <p14:creationId xmlns:p14="http://schemas.microsoft.com/office/powerpoint/2010/main" val="24554446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400029"/>
            <a:ext cx="8520600" cy="572700"/>
          </a:xfrm>
        </p:spPr>
        <p:txBody>
          <a:bodyPr/>
          <a:lstStyle/>
          <a:p>
            <a:r>
              <a:rPr lang="en-US" dirty="0" smtClean="0"/>
              <a:t>Case 3 continued</a:t>
            </a:r>
            <a:endParaRPr lang="en-US" dirty="0"/>
          </a:p>
        </p:txBody>
      </p:sp>
      <p:sp>
        <p:nvSpPr>
          <p:cNvPr id="3" name="Content Placeholder 2"/>
          <p:cNvSpPr>
            <a:spLocks noGrp="1"/>
          </p:cNvSpPr>
          <p:nvPr>
            <p:ph sz="half" idx="1"/>
          </p:nvPr>
        </p:nvSpPr>
        <p:spPr>
          <a:xfrm>
            <a:off x="554665" y="1202047"/>
            <a:ext cx="8034670" cy="3394075"/>
          </a:xfrm>
        </p:spPr>
        <p:txBody>
          <a:bodyPr/>
          <a:lstStyle/>
          <a:p>
            <a:pPr marL="457200" indent="-457200">
              <a:buFont typeface="Arial" panose="020B0604020202020204" pitchFamily="34" charset="0"/>
              <a:buChar char="•"/>
            </a:pPr>
            <a:r>
              <a:rPr lang="en-US" sz="1800" dirty="0" smtClean="0"/>
              <a:t>The patient has had multiple treatment attempts including several detox admissions and 3 long term inpatient treatments.  She has had periods of abstinence but never longer than a few months.  She has currently been using approximately 1 gram of heroin daily for 1 year.  She is currently homeless and working in the sex trade.  She has a child but does not currently have custody. </a:t>
            </a:r>
          </a:p>
          <a:p>
            <a:pPr marL="457200" indent="-457200">
              <a:buFont typeface="Arial" panose="020B0604020202020204" pitchFamily="34" charset="0"/>
              <a:buChar char="•"/>
            </a:pPr>
            <a:r>
              <a:rPr lang="en-US" sz="1800" dirty="0" smtClean="0"/>
              <a:t>She presents to the emergency department with an acute opioid overdose.  She is given several doses of Narran. She is discharged from the ED with a number for outpatient evaluation.</a:t>
            </a:r>
            <a:endParaRPr lang="en-US" sz="1800" dirty="0"/>
          </a:p>
        </p:txBody>
      </p:sp>
    </p:spTree>
    <p:extLst>
      <p:ext uri="{BB962C8B-B14F-4D97-AF65-F5344CB8AC3E}">
        <p14:creationId xmlns:p14="http://schemas.microsoft.com/office/powerpoint/2010/main" val="1538646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400029"/>
            <a:ext cx="8520600" cy="572700"/>
          </a:xfrm>
        </p:spPr>
        <p:txBody>
          <a:bodyPr/>
          <a:lstStyle/>
          <a:p>
            <a:r>
              <a:rPr lang="en-US" dirty="0" smtClean="0"/>
              <a:t>Discussion points</a:t>
            </a:r>
            <a:endParaRPr lang="en-US" dirty="0"/>
          </a:p>
        </p:txBody>
      </p:sp>
      <p:sp>
        <p:nvSpPr>
          <p:cNvPr id="3" name="Content Placeholder 2"/>
          <p:cNvSpPr>
            <a:spLocks noGrp="1"/>
          </p:cNvSpPr>
          <p:nvPr>
            <p:ph sz="half" idx="1"/>
          </p:nvPr>
        </p:nvSpPr>
        <p:spPr>
          <a:xfrm>
            <a:off x="554665" y="1202047"/>
            <a:ext cx="8034670" cy="3394075"/>
          </a:xfrm>
        </p:spPr>
        <p:txBody>
          <a:bodyPr/>
          <a:lstStyle/>
          <a:p>
            <a:pPr marL="457200" indent="-457200">
              <a:buFont typeface="Arial" panose="020B0604020202020204" pitchFamily="34" charset="0"/>
              <a:buChar char="•"/>
            </a:pPr>
            <a:r>
              <a:rPr lang="en-US" sz="1800" dirty="0" smtClean="0"/>
              <a:t>How do we prioritize the needs of a patient like this?</a:t>
            </a:r>
          </a:p>
          <a:p>
            <a:pPr marL="457200" indent="-457200">
              <a:buFont typeface="Arial" panose="020B0604020202020204" pitchFamily="34" charset="0"/>
              <a:buChar char="•"/>
            </a:pPr>
            <a:r>
              <a:rPr lang="en-US" sz="1800" dirty="0" smtClean="0"/>
              <a:t>Is there a role for MAT?  For abstinence based treatments?</a:t>
            </a:r>
          </a:p>
          <a:p>
            <a:pPr marL="457200" indent="-457200">
              <a:buFont typeface="Arial" panose="020B0604020202020204" pitchFamily="34" charset="0"/>
              <a:buChar char="•"/>
            </a:pPr>
            <a:r>
              <a:rPr lang="en-US" sz="1800" dirty="0" smtClean="0"/>
              <a:t>What is the role of harm reduction strategies and what exactly would those be?</a:t>
            </a:r>
          </a:p>
          <a:p>
            <a:pPr marL="457200" indent="-457200">
              <a:buFont typeface="Arial" panose="020B0604020202020204" pitchFamily="34" charset="0"/>
              <a:buChar char="•"/>
            </a:pPr>
            <a:r>
              <a:rPr lang="en-US" sz="1800" dirty="0" smtClean="0"/>
              <a:t>When the health care system has an interaction with a patient like this how does that look?  Does bias play a role?  </a:t>
            </a:r>
          </a:p>
          <a:p>
            <a:pPr marL="457200" indent="-457200">
              <a:buFont typeface="Arial" panose="020B0604020202020204" pitchFamily="34" charset="0"/>
              <a:buChar char="•"/>
            </a:pPr>
            <a:endParaRPr lang="en-US" sz="1800" dirty="0"/>
          </a:p>
        </p:txBody>
      </p:sp>
    </p:spTree>
    <p:extLst>
      <p:ext uri="{BB962C8B-B14F-4D97-AF65-F5344CB8AC3E}">
        <p14:creationId xmlns:p14="http://schemas.microsoft.com/office/powerpoint/2010/main" val="1580266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400029"/>
            <a:ext cx="8520600" cy="572700"/>
          </a:xfrm>
        </p:spPr>
        <p:txBody>
          <a:bodyPr/>
          <a:lstStyle/>
          <a:p>
            <a:r>
              <a:rPr lang="en-US" dirty="0" smtClean="0"/>
              <a:t>Case 3 continued</a:t>
            </a:r>
            <a:endParaRPr lang="en-US" dirty="0"/>
          </a:p>
        </p:txBody>
      </p:sp>
      <p:sp>
        <p:nvSpPr>
          <p:cNvPr id="3" name="Content Placeholder 2"/>
          <p:cNvSpPr>
            <a:spLocks noGrp="1"/>
          </p:cNvSpPr>
          <p:nvPr>
            <p:ph sz="half" idx="1"/>
          </p:nvPr>
        </p:nvSpPr>
        <p:spPr>
          <a:xfrm>
            <a:off x="554665" y="1202047"/>
            <a:ext cx="8034670" cy="3394075"/>
          </a:xfrm>
        </p:spPr>
        <p:txBody>
          <a:bodyPr/>
          <a:lstStyle/>
          <a:p>
            <a:pPr marL="457200" indent="-457200">
              <a:buFont typeface="Arial" panose="020B0604020202020204" pitchFamily="34" charset="0"/>
              <a:buChar char="•"/>
            </a:pPr>
            <a:r>
              <a:rPr lang="en-US" sz="1800" dirty="0" smtClean="0"/>
              <a:t>The patient presents to the hospital a month later with weight loss, fevers and chills and SOB. She is diagnosed with acute endocarditis and admitted to the hospital for IV antibiotics.  She is also diagnosed with Hepatitis C</a:t>
            </a:r>
          </a:p>
          <a:p>
            <a:pPr marL="457200" indent="-457200">
              <a:buFont typeface="Arial" panose="020B0604020202020204" pitchFamily="34" charset="0"/>
              <a:buChar char="•"/>
            </a:pPr>
            <a:r>
              <a:rPr lang="en-US" sz="1800" dirty="0" smtClean="0"/>
              <a:t>She begins having withdrawal symptoms within 24 hours of the admission.  She begins to become somewhat aggressive and starts to threaten to leave AMA.  Security is called to  monitor the patient.  Social work is call as well.   </a:t>
            </a:r>
            <a:endParaRPr lang="en-US" sz="1800" dirty="0"/>
          </a:p>
        </p:txBody>
      </p:sp>
    </p:spTree>
    <p:extLst>
      <p:ext uri="{BB962C8B-B14F-4D97-AF65-F5344CB8AC3E}">
        <p14:creationId xmlns:p14="http://schemas.microsoft.com/office/powerpoint/2010/main" val="1430332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400029"/>
            <a:ext cx="8520600" cy="572700"/>
          </a:xfrm>
        </p:spPr>
        <p:txBody>
          <a:bodyPr/>
          <a:lstStyle/>
          <a:p>
            <a:r>
              <a:rPr lang="en-US" dirty="0" smtClean="0"/>
              <a:t>Discussion points</a:t>
            </a:r>
            <a:endParaRPr lang="en-US" dirty="0"/>
          </a:p>
        </p:txBody>
      </p:sp>
      <p:sp>
        <p:nvSpPr>
          <p:cNvPr id="3" name="Content Placeholder 2"/>
          <p:cNvSpPr>
            <a:spLocks noGrp="1"/>
          </p:cNvSpPr>
          <p:nvPr>
            <p:ph sz="half" idx="1"/>
          </p:nvPr>
        </p:nvSpPr>
        <p:spPr>
          <a:xfrm>
            <a:off x="554665" y="1202047"/>
            <a:ext cx="8034670" cy="3394075"/>
          </a:xfrm>
        </p:spPr>
        <p:txBody>
          <a:bodyPr/>
          <a:lstStyle/>
          <a:p>
            <a:pPr marL="457200" indent="-457200">
              <a:buFont typeface="Arial" panose="020B0604020202020204" pitchFamily="34" charset="0"/>
              <a:buChar char="•"/>
            </a:pPr>
            <a:r>
              <a:rPr lang="en-US" sz="1800" dirty="0" smtClean="0"/>
              <a:t>How do we feel about a patient like this?</a:t>
            </a:r>
          </a:p>
          <a:p>
            <a:pPr marL="457200" indent="-457200">
              <a:buFont typeface="Arial" panose="020B0604020202020204" pitchFamily="34" charset="0"/>
              <a:buChar char="•"/>
            </a:pPr>
            <a:r>
              <a:rPr lang="en-US" sz="1800" dirty="0" smtClean="0"/>
              <a:t>What do we think about behavioral issues that might arise and how are they best managed?</a:t>
            </a:r>
          </a:p>
          <a:p>
            <a:pPr marL="457200" indent="-457200">
              <a:buFont typeface="Arial" panose="020B0604020202020204" pitchFamily="34" charset="0"/>
              <a:buChar char="•"/>
            </a:pPr>
            <a:r>
              <a:rPr lang="en-US" sz="1800" dirty="0" smtClean="0"/>
              <a:t>What is the best way to manage a patient like this long term?</a:t>
            </a:r>
          </a:p>
          <a:p>
            <a:pPr marL="457200" indent="-457200">
              <a:buFont typeface="Arial" panose="020B0604020202020204" pitchFamily="34" charset="0"/>
              <a:buChar char="•"/>
            </a:pPr>
            <a:r>
              <a:rPr lang="en-US" sz="1800" dirty="0" smtClean="0"/>
              <a:t>What are the complications of OUD?</a:t>
            </a:r>
          </a:p>
          <a:p>
            <a:pPr marL="457200" indent="-457200">
              <a:buFont typeface="Arial" panose="020B0604020202020204" pitchFamily="34" charset="0"/>
              <a:buChar char="•"/>
            </a:pPr>
            <a:endParaRPr lang="en-US" sz="1800" dirty="0" smtClean="0"/>
          </a:p>
          <a:p>
            <a:pPr marL="457200" indent="-457200">
              <a:buFont typeface="Arial" panose="020B0604020202020204" pitchFamily="34" charset="0"/>
              <a:buChar char="•"/>
            </a:pPr>
            <a:endParaRPr lang="en-US" sz="1800" dirty="0"/>
          </a:p>
        </p:txBody>
      </p:sp>
    </p:spTree>
    <p:extLst>
      <p:ext uri="{BB962C8B-B14F-4D97-AF65-F5344CB8AC3E}">
        <p14:creationId xmlns:p14="http://schemas.microsoft.com/office/powerpoint/2010/main" val="610668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400029"/>
            <a:ext cx="8520600" cy="572700"/>
          </a:xfrm>
        </p:spPr>
        <p:txBody>
          <a:bodyPr/>
          <a:lstStyle/>
          <a:p>
            <a:r>
              <a:rPr lang="en-US" dirty="0" smtClean="0"/>
              <a:t>Further discussion </a:t>
            </a:r>
            <a:r>
              <a:rPr lang="en-US" dirty="0" smtClean="0"/>
              <a:t>points</a:t>
            </a:r>
            <a:endParaRPr lang="en-US" dirty="0"/>
          </a:p>
        </p:txBody>
      </p:sp>
      <p:sp>
        <p:nvSpPr>
          <p:cNvPr id="3" name="Content Placeholder 2"/>
          <p:cNvSpPr>
            <a:spLocks noGrp="1"/>
          </p:cNvSpPr>
          <p:nvPr>
            <p:ph sz="half" idx="1"/>
          </p:nvPr>
        </p:nvSpPr>
        <p:spPr>
          <a:xfrm>
            <a:off x="554665" y="1202047"/>
            <a:ext cx="8034670" cy="3394075"/>
          </a:xfrm>
        </p:spPr>
        <p:txBody>
          <a:bodyPr/>
          <a:lstStyle/>
          <a:p>
            <a:pPr marL="457200" indent="-457200">
              <a:buFont typeface="Arial" panose="020B0604020202020204" pitchFamily="34" charset="0"/>
              <a:buChar char="•"/>
            </a:pPr>
            <a:r>
              <a:rPr lang="en-US" sz="1800" dirty="0" smtClean="0"/>
              <a:t>What is the optimal duration of MAT?</a:t>
            </a:r>
            <a:endParaRPr lang="en-US" sz="1800" dirty="0" smtClean="0"/>
          </a:p>
          <a:p>
            <a:pPr marL="457200" indent="-457200">
              <a:buFont typeface="Arial" panose="020B0604020202020204" pitchFamily="34" charset="0"/>
              <a:buChar char="•"/>
            </a:pPr>
            <a:r>
              <a:rPr lang="en-US" sz="1800" dirty="0" smtClean="0"/>
              <a:t>What is the best paradigm to think about SUD?  Is it a disease?</a:t>
            </a:r>
            <a:endParaRPr lang="en-US" sz="1800" dirty="0" smtClean="0"/>
          </a:p>
          <a:p>
            <a:pPr marL="457200" indent="-457200">
              <a:buFont typeface="Arial" panose="020B0604020202020204" pitchFamily="34" charset="0"/>
              <a:buChar char="•"/>
            </a:pPr>
            <a:r>
              <a:rPr lang="en-US" sz="1800" dirty="0" smtClean="0"/>
              <a:t>What does the optimal treatment look like?</a:t>
            </a:r>
            <a:endParaRPr lang="en-US" sz="1800" dirty="0" smtClean="0"/>
          </a:p>
          <a:p>
            <a:pPr marL="457200" indent="-457200">
              <a:buFont typeface="Arial" panose="020B0604020202020204" pitchFamily="34" charset="0"/>
              <a:buChar char="•"/>
            </a:pPr>
            <a:r>
              <a:rPr lang="en-US" sz="1800" dirty="0" smtClean="0"/>
              <a:t>What are the complications </a:t>
            </a:r>
            <a:r>
              <a:rPr lang="en-US" sz="1800" smtClean="0"/>
              <a:t>of </a:t>
            </a:r>
            <a:r>
              <a:rPr lang="en-US" sz="1800" smtClean="0"/>
              <a:t>MAT?</a:t>
            </a:r>
            <a:endParaRPr lang="en-US" sz="1800" dirty="0" smtClean="0"/>
          </a:p>
          <a:p>
            <a:pPr marL="457200" indent="-457200">
              <a:buFont typeface="Arial" panose="020B0604020202020204" pitchFamily="34" charset="0"/>
              <a:buChar char="•"/>
            </a:pPr>
            <a:endParaRPr lang="en-US" sz="1800" dirty="0" smtClean="0"/>
          </a:p>
          <a:p>
            <a:pPr marL="457200" indent="-457200">
              <a:buFont typeface="Arial" panose="020B0604020202020204" pitchFamily="34" charset="0"/>
              <a:buChar char="•"/>
            </a:pPr>
            <a:endParaRPr lang="en-US" sz="1800" dirty="0"/>
          </a:p>
        </p:txBody>
      </p:sp>
    </p:spTree>
    <p:extLst>
      <p:ext uri="{BB962C8B-B14F-4D97-AF65-F5344CB8AC3E}">
        <p14:creationId xmlns:p14="http://schemas.microsoft.com/office/powerpoint/2010/main" val="3792069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11700" y="575628"/>
            <a:ext cx="8520600" cy="572700"/>
          </a:xfrm>
        </p:spPr>
        <p:txBody>
          <a:bodyPr>
            <a:normAutofit fontScale="90000"/>
          </a:bodyPr>
          <a:lstStyle/>
          <a:p>
            <a:r>
              <a:rPr lang="en-US" altLang="en-US" sz="3000" dirty="0" smtClean="0"/>
              <a:t>Case 1 – continued</a:t>
            </a:r>
            <a:endParaRPr lang="en-US" altLang="en-US" sz="3000" dirty="0"/>
          </a:p>
        </p:txBody>
      </p:sp>
      <p:sp>
        <p:nvSpPr>
          <p:cNvPr id="14339" name="Rectangle 3"/>
          <p:cNvSpPr>
            <a:spLocks noGrp="1" noChangeArrowheads="1"/>
          </p:cNvSpPr>
          <p:nvPr>
            <p:ph idx="1"/>
          </p:nvPr>
        </p:nvSpPr>
        <p:spPr>
          <a:xfrm>
            <a:off x="414866" y="1245025"/>
            <a:ext cx="8407401" cy="3623302"/>
          </a:xfrm>
        </p:spPr>
        <p:txBody>
          <a:bodyPr>
            <a:noAutofit/>
          </a:bodyPr>
          <a:lstStyle/>
          <a:p>
            <a:pPr marL="285750" indent="-285750">
              <a:lnSpc>
                <a:spcPct val="100000"/>
              </a:lnSpc>
              <a:spcAft>
                <a:spcPts val="1200"/>
              </a:spcAft>
              <a:buFont typeface="Arial" panose="020B0604020202020204" pitchFamily="34" charset="0"/>
              <a:buChar char="•"/>
            </a:pPr>
            <a:r>
              <a:rPr lang="en-US" altLang="en-US" sz="1400" dirty="0"/>
              <a:t>Repeat toxicology showed the same results.  </a:t>
            </a:r>
            <a:endParaRPr lang="en-US" altLang="en-US" sz="1400" dirty="0" smtClean="0"/>
          </a:p>
          <a:p>
            <a:pPr marL="285750" indent="-285750">
              <a:lnSpc>
                <a:spcPct val="100000"/>
              </a:lnSpc>
              <a:spcAft>
                <a:spcPts val="1200"/>
              </a:spcAft>
              <a:buFont typeface="Arial" panose="020B0604020202020204" pitchFamily="34" charset="0"/>
              <a:buChar char="•"/>
            </a:pPr>
            <a:r>
              <a:rPr lang="en-US" altLang="en-US" sz="1400" dirty="0" smtClean="0"/>
              <a:t>Now she </a:t>
            </a:r>
            <a:r>
              <a:rPr lang="en-US" altLang="en-US" sz="1400" dirty="0"/>
              <a:t>admits to using cannabis for anxiety.  </a:t>
            </a:r>
            <a:endParaRPr lang="en-US" altLang="en-US" sz="1400" dirty="0" smtClean="0"/>
          </a:p>
          <a:p>
            <a:pPr marL="285750" indent="-285750">
              <a:lnSpc>
                <a:spcPct val="100000"/>
              </a:lnSpc>
              <a:spcAft>
                <a:spcPts val="1200"/>
              </a:spcAft>
              <a:buFont typeface="Arial" panose="020B0604020202020204" pitchFamily="34" charset="0"/>
              <a:buChar char="•"/>
            </a:pPr>
            <a:r>
              <a:rPr lang="en-US" altLang="en-US" sz="1400" dirty="0" smtClean="0"/>
              <a:t>She </a:t>
            </a:r>
            <a:r>
              <a:rPr lang="en-US" altLang="en-US" sz="1400" dirty="0"/>
              <a:t>states that her use is not a problem and that she feels better using cannabis.  </a:t>
            </a:r>
            <a:endParaRPr lang="en-US" altLang="en-US" sz="1400" dirty="0" smtClean="0"/>
          </a:p>
          <a:p>
            <a:pPr marL="285750" indent="-285750">
              <a:lnSpc>
                <a:spcPct val="100000"/>
              </a:lnSpc>
              <a:spcAft>
                <a:spcPts val="1200"/>
              </a:spcAft>
              <a:buFont typeface="Arial" panose="020B0604020202020204" pitchFamily="34" charset="0"/>
              <a:buChar char="•"/>
            </a:pPr>
            <a:r>
              <a:rPr lang="en-US" altLang="en-US" sz="1400" dirty="0" smtClean="0"/>
              <a:t>She </a:t>
            </a:r>
            <a:r>
              <a:rPr lang="en-US" altLang="en-US" sz="1400" dirty="0"/>
              <a:t>also states that the cannabis use is not why she entered treatment</a:t>
            </a:r>
            <a:r>
              <a:rPr lang="en-US" altLang="en-US" sz="1400" dirty="0" smtClean="0"/>
              <a:t>.</a:t>
            </a:r>
          </a:p>
          <a:p>
            <a:pPr marL="285750" indent="-285750">
              <a:lnSpc>
                <a:spcPct val="100000"/>
              </a:lnSpc>
              <a:spcAft>
                <a:spcPts val="1200"/>
              </a:spcAft>
              <a:buFont typeface="Arial" panose="020B0604020202020204" pitchFamily="34" charset="0"/>
              <a:buChar char="•"/>
            </a:pPr>
            <a:endParaRPr lang="en-US" altLang="en-US" sz="1400" dirty="0"/>
          </a:p>
          <a:p>
            <a:pPr algn="ctr">
              <a:lnSpc>
                <a:spcPct val="100000"/>
              </a:lnSpc>
              <a:spcAft>
                <a:spcPts val="1200"/>
              </a:spcAft>
            </a:pPr>
            <a:r>
              <a:rPr lang="en-US" altLang="en-US" dirty="0" smtClean="0"/>
              <a:t>Thoughts?</a:t>
            </a:r>
            <a:endParaRPr lang="en-US" altLang="en-US" sz="3200" dirty="0"/>
          </a:p>
        </p:txBody>
      </p:sp>
    </p:spTree>
    <p:extLst>
      <p:ext uri="{BB962C8B-B14F-4D97-AF65-F5344CB8AC3E}">
        <p14:creationId xmlns:p14="http://schemas.microsoft.com/office/powerpoint/2010/main" val="2002992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11700" y="499425"/>
            <a:ext cx="8520600" cy="572700"/>
          </a:xfrm>
        </p:spPr>
        <p:txBody>
          <a:bodyPr>
            <a:normAutofit fontScale="90000"/>
          </a:bodyPr>
          <a:lstStyle/>
          <a:p>
            <a:r>
              <a:rPr lang="en-US" altLang="en-US" sz="3000" dirty="0" smtClean="0"/>
              <a:t>Case 1 – continued</a:t>
            </a:r>
            <a:endParaRPr lang="en-US" altLang="en-US" sz="3000" dirty="0"/>
          </a:p>
        </p:txBody>
      </p:sp>
      <p:sp>
        <p:nvSpPr>
          <p:cNvPr id="14339" name="Rectangle 3"/>
          <p:cNvSpPr>
            <a:spLocks noGrp="1" noChangeArrowheads="1"/>
          </p:cNvSpPr>
          <p:nvPr>
            <p:ph idx="1"/>
          </p:nvPr>
        </p:nvSpPr>
        <p:spPr>
          <a:xfrm>
            <a:off x="347137" y="1143421"/>
            <a:ext cx="8551334" cy="3623302"/>
          </a:xfrm>
        </p:spPr>
        <p:txBody>
          <a:bodyPr>
            <a:noAutofit/>
          </a:bodyPr>
          <a:lstStyle/>
          <a:p>
            <a:pPr>
              <a:lnSpc>
                <a:spcPct val="100000"/>
              </a:lnSpc>
              <a:spcAft>
                <a:spcPts val="1200"/>
              </a:spcAft>
            </a:pPr>
            <a:r>
              <a:rPr lang="en-US" altLang="en-US" sz="1600" dirty="0" smtClean="0"/>
              <a:t>Discussion Points:</a:t>
            </a:r>
          </a:p>
          <a:p>
            <a:pPr marL="285750" indent="-285750">
              <a:lnSpc>
                <a:spcPct val="100000"/>
              </a:lnSpc>
              <a:spcAft>
                <a:spcPts val="1200"/>
              </a:spcAft>
              <a:buFont typeface="Arial" panose="020B0604020202020204" pitchFamily="34" charset="0"/>
              <a:buChar char="•"/>
            </a:pPr>
            <a:r>
              <a:rPr lang="en-US" altLang="en-US" sz="1600" dirty="0" smtClean="0"/>
              <a:t>OUD </a:t>
            </a:r>
            <a:r>
              <a:rPr lang="en-US" altLang="en-US" sz="1600" dirty="0"/>
              <a:t>was </a:t>
            </a:r>
            <a:r>
              <a:rPr lang="en-US" altLang="en-US" sz="1600" dirty="0" smtClean="0"/>
              <a:t>motivating </a:t>
            </a:r>
            <a:r>
              <a:rPr lang="en-US" altLang="en-US" sz="1600" dirty="0"/>
              <a:t>factor </a:t>
            </a:r>
            <a:r>
              <a:rPr lang="en-US" altLang="en-US" sz="1600" dirty="0" smtClean="0"/>
              <a:t>in seeking treatment – seems improved on MAT, no diversion</a:t>
            </a:r>
            <a:endParaRPr lang="en-US" altLang="en-US" sz="1600" dirty="0"/>
          </a:p>
          <a:p>
            <a:pPr marL="285750" indent="-285750">
              <a:lnSpc>
                <a:spcPct val="100000"/>
              </a:lnSpc>
              <a:spcAft>
                <a:spcPts val="1200"/>
              </a:spcAft>
              <a:buFont typeface="Arial" panose="020B0604020202020204" pitchFamily="34" charset="0"/>
              <a:buChar char="•"/>
            </a:pPr>
            <a:r>
              <a:rPr lang="en-US" altLang="en-US" sz="1600" dirty="0" smtClean="0"/>
              <a:t>OUD vs. other drug use – ambivalence towards other drug use, what’s impacting life</a:t>
            </a:r>
            <a:endParaRPr lang="en-US" altLang="en-US" sz="1600" dirty="0"/>
          </a:p>
          <a:p>
            <a:pPr marL="285750" indent="-285750">
              <a:lnSpc>
                <a:spcPct val="100000"/>
              </a:lnSpc>
              <a:spcAft>
                <a:spcPts val="1200"/>
              </a:spcAft>
              <a:buFont typeface="Arial" panose="020B0604020202020204" pitchFamily="34" charset="0"/>
              <a:buChar char="•"/>
            </a:pPr>
            <a:r>
              <a:rPr lang="en-US" altLang="en-US" sz="1600" dirty="0"/>
              <a:t>Are there opportunities to engage the patient in conversation regarding the cannabis use?  Are they really involved in any other recovery related activities?  What other mental health treatments if any have been tried?  Is the patient aware of the potential risks of other drug use in the setting of another SUD dx?</a:t>
            </a:r>
          </a:p>
          <a:p>
            <a:pPr marL="285750" indent="-285750">
              <a:lnSpc>
                <a:spcPct val="100000"/>
              </a:lnSpc>
              <a:spcAft>
                <a:spcPts val="1200"/>
              </a:spcAft>
              <a:buFont typeface="Arial" panose="020B0604020202020204" pitchFamily="34" charset="0"/>
              <a:buChar char="•"/>
            </a:pPr>
            <a:r>
              <a:rPr lang="en-US" altLang="en-US" sz="1600" dirty="0"/>
              <a:t>How can the prescription of buprenorphine be continued safely in the face of a new clinical concern?  Try to engage the patient in formal SUD and or MH tx.  More frequent visits?  Harm reduction mindset and documentation thereof. </a:t>
            </a:r>
            <a:endParaRPr lang="en-US" altLang="en-US" sz="1600" dirty="0" smtClean="0"/>
          </a:p>
        </p:txBody>
      </p:sp>
    </p:spTree>
    <p:extLst>
      <p:ext uri="{BB962C8B-B14F-4D97-AF65-F5344CB8AC3E}">
        <p14:creationId xmlns:p14="http://schemas.microsoft.com/office/powerpoint/2010/main" val="3353030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4235" y="306244"/>
            <a:ext cx="8520600" cy="572700"/>
          </a:xfrm>
        </p:spPr>
        <p:txBody>
          <a:bodyPr/>
          <a:lstStyle/>
          <a:p>
            <a:r>
              <a:rPr lang="en-US" dirty="0" smtClean="0"/>
              <a:t>Case 2 – 24 yo white female</a:t>
            </a:r>
            <a:endParaRPr lang="en-US" dirty="0"/>
          </a:p>
        </p:txBody>
      </p:sp>
      <p:sp>
        <p:nvSpPr>
          <p:cNvPr id="3" name="Content Placeholder 2"/>
          <p:cNvSpPr>
            <a:spLocks noGrp="1"/>
          </p:cNvSpPr>
          <p:nvPr>
            <p:ph sz="half" idx="1"/>
          </p:nvPr>
        </p:nvSpPr>
        <p:spPr>
          <a:xfrm>
            <a:off x="457200" y="1066801"/>
            <a:ext cx="8034670" cy="3775506"/>
          </a:xfrm>
        </p:spPr>
        <p:txBody>
          <a:bodyPr/>
          <a:lstStyle/>
          <a:p>
            <a:pPr marL="457200" indent="-457200">
              <a:buFont typeface="Arial" panose="020B0604020202020204" pitchFamily="34" charset="0"/>
              <a:buChar char="•"/>
            </a:pPr>
            <a:r>
              <a:rPr lang="en-US" sz="1800" dirty="0" smtClean="0"/>
              <a:t>3 year history of using opioids.  Has had several unsuccessful treatment attempts including inpatient treatment.  She is using about 4 or 5 bags of heroin intranasally a day</a:t>
            </a:r>
          </a:p>
          <a:p>
            <a:pPr marL="457200" indent="-457200">
              <a:buFont typeface="Arial" panose="020B0604020202020204" pitchFamily="34" charset="0"/>
              <a:buChar char="•"/>
            </a:pPr>
            <a:r>
              <a:rPr lang="en-US" sz="1800" dirty="0" smtClean="0"/>
              <a:t>Recently found out she was pregnant, now approximately 18 weeks.  She has not had any prenatal care.  This is her first pregnancy</a:t>
            </a:r>
          </a:p>
          <a:p>
            <a:pPr marL="457200" indent="-457200">
              <a:buFont typeface="Arial" panose="020B0604020202020204" pitchFamily="34" charset="0"/>
              <a:buChar char="•"/>
            </a:pPr>
            <a:r>
              <a:rPr lang="en-US" sz="1800" dirty="0" smtClean="0"/>
              <a:t>She is referred to treatment but she is unsure what to do.  She is afraid her baby “will be taken” if anyone finds out she is using and is pregnant.  Her mother has told her to “just stop”.  </a:t>
            </a:r>
          </a:p>
          <a:p>
            <a:pPr marL="457200" indent="-457200">
              <a:buFont typeface="Arial" panose="020B0604020202020204" pitchFamily="34" charset="0"/>
              <a:buChar char="•"/>
            </a:pPr>
            <a:r>
              <a:rPr lang="en-US" sz="1800" dirty="0" smtClean="0"/>
              <a:t>Initial thoughts?</a:t>
            </a:r>
          </a:p>
          <a:p>
            <a:pPr marL="457200" indent="-457200">
              <a:buFont typeface="Arial" panose="020B0604020202020204" pitchFamily="34" charset="0"/>
              <a:buChar char="•"/>
            </a:pPr>
            <a:endParaRPr lang="en-US" sz="1800" dirty="0" smtClean="0"/>
          </a:p>
        </p:txBody>
      </p:sp>
    </p:spTree>
    <p:extLst>
      <p:ext uri="{BB962C8B-B14F-4D97-AF65-F5344CB8AC3E}">
        <p14:creationId xmlns:p14="http://schemas.microsoft.com/office/powerpoint/2010/main" val="67433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points</a:t>
            </a:r>
            <a:endParaRPr lang="en-US" dirty="0"/>
          </a:p>
        </p:txBody>
      </p:sp>
      <p:sp>
        <p:nvSpPr>
          <p:cNvPr id="3" name="Content Placeholder 2"/>
          <p:cNvSpPr>
            <a:spLocks noGrp="1"/>
          </p:cNvSpPr>
          <p:nvPr>
            <p:ph sz="half" idx="1"/>
          </p:nvPr>
        </p:nvSpPr>
        <p:spPr/>
        <p:txBody>
          <a:bodyPr/>
          <a:lstStyle/>
          <a:p>
            <a:pPr marL="457200" indent="-457200">
              <a:buFont typeface="Arial" panose="020B0604020202020204" pitchFamily="34" charset="0"/>
              <a:buChar char="•"/>
            </a:pPr>
            <a:r>
              <a:rPr lang="en-US" dirty="0" smtClean="0"/>
              <a:t>What are the recommendations regarding MAT and pregnancy</a:t>
            </a:r>
          </a:p>
          <a:p>
            <a:pPr marL="457200" indent="-457200">
              <a:buFont typeface="Arial" panose="020B0604020202020204" pitchFamily="34" charset="0"/>
              <a:buChar char="•"/>
            </a:pPr>
            <a:r>
              <a:rPr lang="en-US" dirty="0" smtClean="0"/>
              <a:t>What can we say to a patient like this?</a:t>
            </a:r>
          </a:p>
          <a:p>
            <a:pPr marL="457200" indent="-457200">
              <a:buFont typeface="Arial" panose="020B0604020202020204" pitchFamily="34" charset="0"/>
              <a:buChar char="•"/>
            </a:pPr>
            <a:r>
              <a:rPr lang="en-US" dirty="0" smtClean="0"/>
              <a:t>Can the pregnancy motivate a change in behavior?</a:t>
            </a:r>
            <a:endParaRPr lang="en-US" dirty="0"/>
          </a:p>
        </p:txBody>
      </p:sp>
    </p:spTree>
    <p:extLst>
      <p:ext uri="{BB962C8B-B14F-4D97-AF65-F5344CB8AC3E}">
        <p14:creationId xmlns:p14="http://schemas.microsoft.com/office/powerpoint/2010/main" val="38528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2 continued</a:t>
            </a:r>
            <a:endParaRPr lang="en-US" dirty="0"/>
          </a:p>
        </p:txBody>
      </p:sp>
      <p:sp>
        <p:nvSpPr>
          <p:cNvPr id="3" name="Content Placeholder 2"/>
          <p:cNvSpPr>
            <a:spLocks noGrp="1"/>
          </p:cNvSpPr>
          <p:nvPr>
            <p:ph sz="half" idx="1"/>
          </p:nvPr>
        </p:nvSpPr>
        <p:spPr/>
        <p:txBody>
          <a:bodyPr/>
          <a:lstStyle/>
          <a:p>
            <a:pPr marL="285750" indent="-285750">
              <a:buFont typeface="Arial" panose="020B0604020202020204" pitchFamily="34" charset="0"/>
              <a:buChar char="•"/>
            </a:pPr>
            <a:r>
              <a:rPr lang="en-US" sz="1800" dirty="0" smtClean="0"/>
              <a:t>After some discussion she agrees to start buprenorphine.  Patient is induced with no issues and stops using opioids</a:t>
            </a:r>
          </a:p>
          <a:p>
            <a:pPr marL="285750" indent="-285750">
              <a:buFont typeface="Arial" panose="020B0604020202020204" pitchFamily="34" charset="0"/>
              <a:buChar char="•"/>
            </a:pPr>
            <a:r>
              <a:rPr lang="en-US" sz="1800" dirty="0" smtClean="0"/>
              <a:t>She is linked with prenatal care and is compliant throughout her pregnancy.</a:t>
            </a:r>
          </a:p>
          <a:p>
            <a:pPr marL="285750" indent="-285750">
              <a:buFont typeface="Arial" panose="020B0604020202020204" pitchFamily="34" charset="0"/>
              <a:buChar char="•"/>
            </a:pPr>
            <a:r>
              <a:rPr lang="en-US" sz="1800" dirty="0" smtClean="0"/>
              <a:t>She is compliant with all MAT appointments.  She had been using cannabis sporadically but this stops as well.  </a:t>
            </a:r>
          </a:p>
          <a:p>
            <a:pPr marL="285750" indent="-285750">
              <a:buFont typeface="Arial" panose="020B0604020202020204" pitchFamily="34" charset="0"/>
              <a:buChar char="•"/>
            </a:pPr>
            <a:r>
              <a:rPr lang="en-US" sz="1800" dirty="0" smtClean="0"/>
              <a:t>She has a healthy full term baby boy who has some symptoms consistent with NAS.  CPS is called.  She is not allowed to breastfeed. </a:t>
            </a:r>
            <a:endParaRPr lang="en-US" sz="1800" dirty="0"/>
          </a:p>
        </p:txBody>
      </p:sp>
    </p:spTree>
    <p:extLst>
      <p:ext uri="{BB962C8B-B14F-4D97-AF65-F5344CB8AC3E}">
        <p14:creationId xmlns:p14="http://schemas.microsoft.com/office/powerpoint/2010/main" val="2356672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points</a:t>
            </a:r>
            <a:endParaRPr lang="en-US" dirty="0"/>
          </a:p>
        </p:txBody>
      </p:sp>
      <p:sp>
        <p:nvSpPr>
          <p:cNvPr id="3" name="Content Placeholder 2"/>
          <p:cNvSpPr>
            <a:spLocks noGrp="1"/>
          </p:cNvSpPr>
          <p:nvPr>
            <p:ph sz="half" idx="1"/>
          </p:nvPr>
        </p:nvSpPr>
        <p:spPr/>
        <p:txBody>
          <a:bodyPr/>
          <a:lstStyle/>
          <a:p>
            <a:pPr marL="457200" indent="-457200">
              <a:buFont typeface="Arial" panose="020B0604020202020204" pitchFamily="34" charset="0"/>
              <a:buChar char="•"/>
            </a:pPr>
            <a:r>
              <a:rPr lang="en-US" sz="2000" dirty="0" smtClean="0"/>
              <a:t>What is the role of CPS in the care of women with OUD?  Are we obliged to call them?  How does the affect a patient?</a:t>
            </a:r>
          </a:p>
          <a:p>
            <a:pPr marL="457200" indent="-457200">
              <a:buFont typeface="Arial" panose="020B0604020202020204" pitchFamily="34" charset="0"/>
              <a:buChar char="•"/>
            </a:pPr>
            <a:r>
              <a:rPr lang="en-US" sz="2000" dirty="0" smtClean="0"/>
              <a:t>Is breastfeeding appropriate for a patient on MAT?  Can it be encouraged?</a:t>
            </a:r>
          </a:p>
          <a:p>
            <a:pPr marL="457200" indent="-457200">
              <a:buFont typeface="Arial" panose="020B0604020202020204" pitchFamily="34" charset="0"/>
              <a:buChar char="•"/>
            </a:pPr>
            <a:r>
              <a:rPr lang="en-US" sz="2000" dirty="0" smtClean="0"/>
              <a:t>What should we do about NAS?</a:t>
            </a:r>
          </a:p>
          <a:p>
            <a:pPr marL="457200" indent="-457200">
              <a:buFont typeface="Arial" panose="020B0604020202020204" pitchFamily="34" charset="0"/>
              <a:buChar char="•"/>
            </a:pPr>
            <a:endParaRPr lang="en-US" sz="2000" dirty="0"/>
          </a:p>
        </p:txBody>
      </p:sp>
    </p:spTree>
    <p:extLst>
      <p:ext uri="{BB962C8B-B14F-4D97-AF65-F5344CB8AC3E}">
        <p14:creationId xmlns:p14="http://schemas.microsoft.com/office/powerpoint/2010/main" val="1736431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400029"/>
            <a:ext cx="8520600" cy="572700"/>
          </a:xfrm>
        </p:spPr>
        <p:txBody>
          <a:bodyPr/>
          <a:lstStyle/>
          <a:p>
            <a:r>
              <a:rPr lang="en-US" dirty="0" smtClean="0"/>
              <a:t>Case 2 continued</a:t>
            </a:r>
            <a:endParaRPr lang="en-US" dirty="0"/>
          </a:p>
        </p:txBody>
      </p:sp>
      <p:sp>
        <p:nvSpPr>
          <p:cNvPr id="3" name="Content Placeholder 2"/>
          <p:cNvSpPr>
            <a:spLocks noGrp="1"/>
          </p:cNvSpPr>
          <p:nvPr>
            <p:ph sz="half" idx="1"/>
          </p:nvPr>
        </p:nvSpPr>
        <p:spPr>
          <a:xfrm>
            <a:off x="554665" y="1202047"/>
            <a:ext cx="8034670" cy="3394075"/>
          </a:xfrm>
        </p:spPr>
        <p:txBody>
          <a:bodyPr/>
          <a:lstStyle/>
          <a:p>
            <a:pPr marL="457200" indent="-457200">
              <a:buFont typeface="Arial" panose="020B0604020202020204" pitchFamily="34" charset="0"/>
              <a:buChar char="•"/>
            </a:pPr>
            <a:r>
              <a:rPr lang="en-US" sz="1800" dirty="0" smtClean="0"/>
              <a:t>The baby is treated primarily non pharmacologically for mild NAS with emphasis on breast feeding and maternal contact.  The CPS evaluation identifies no concerns in regards to the safety of the baby.</a:t>
            </a:r>
          </a:p>
          <a:p>
            <a:pPr marL="457200" indent="-457200">
              <a:buFont typeface="Arial" panose="020B0604020202020204" pitchFamily="34" charset="0"/>
              <a:buChar char="•"/>
            </a:pPr>
            <a:r>
              <a:rPr lang="en-US" sz="1800" dirty="0" smtClean="0"/>
              <a:t>She is released home.  When the home care team goes out for a prenatal visit the baby’s father is in the home.  They are not living together but she is considering letting him back in to the house.  He appears to “nod off” at times during the visit.  She admits he uses opioids.</a:t>
            </a:r>
          </a:p>
          <a:p>
            <a:pPr marL="457200" indent="-457200">
              <a:buFont typeface="Arial" panose="020B0604020202020204" pitchFamily="34" charset="0"/>
              <a:buChar char="•"/>
            </a:pPr>
            <a:r>
              <a:rPr lang="en-US" sz="1800" dirty="0" smtClean="0"/>
              <a:t>What should we do now?  </a:t>
            </a:r>
            <a:endParaRPr lang="en-US" sz="1800" dirty="0"/>
          </a:p>
        </p:txBody>
      </p:sp>
    </p:spTree>
    <p:extLst>
      <p:ext uri="{BB962C8B-B14F-4D97-AF65-F5344CB8AC3E}">
        <p14:creationId xmlns:p14="http://schemas.microsoft.com/office/powerpoint/2010/main" val="2397666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400029"/>
            <a:ext cx="8520600" cy="572700"/>
          </a:xfrm>
        </p:spPr>
        <p:txBody>
          <a:bodyPr/>
          <a:lstStyle/>
          <a:p>
            <a:r>
              <a:rPr lang="en-US" dirty="0" smtClean="0"/>
              <a:t>Case 3- 25 yo AAF</a:t>
            </a:r>
            <a:endParaRPr lang="en-US" dirty="0"/>
          </a:p>
        </p:txBody>
      </p:sp>
      <p:sp>
        <p:nvSpPr>
          <p:cNvPr id="3" name="Content Placeholder 2"/>
          <p:cNvSpPr>
            <a:spLocks noGrp="1"/>
          </p:cNvSpPr>
          <p:nvPr>
            <p:ph sz="half" idx="1"/>
          </p:nvPr>
        </p:nvSpPr>
        <p:spPr>
          <a:xfrm>
            <a:off x="554665" y="1202047"/>
            <a:ext cx="8034670" cy="3394075"/>
          </a:xfrm>
        </p:spPr>
        <p:txBody>
          <a:bodyPr/>
          <a:lstStyle/>
          <a:p>
            <a:pPr marL="457200" indent="-457200">
              <a:buFont typeface="Arial" panose="020B0604020202020204" pitchFamily="34" charset="0"/>
              <a:buChar char="•"/>
            </a:pPr>
            <a:r>
              <a:rPr lang="en-US" sz="1800" dirty="0" smtClean="0"/>
              <a:t>3 year history of opioid use.   Opioid use began with recreational prescription opioids and progressed over time.  Started using heroin within one year.  Initially started with nasal use and progressed to IV use within a few months;  She is also using intranasal cocaine on a regular basis</a:t>
            </a:r>
          </a:p>
          <a:p>
            <a:pPr marL="457200" indent="-457200">
              <a:buFont typeface="Arial" panose="020B0604020202020204" pitchFamily="34" charset="0"/>
              <a:buChar char="•"/>
            </a:pPr>
            <a:r>
              <a:rPr lang="en-US" sz="1800" dirty="0" smtClean="0"/>
              <a:t>What does the natural history of OUD look like?</a:t>
            </a:r>
            <a:endParaRPr lang="en-US" sz="1800" dirty="0"/>
          </a:p>
        </p:txBody>
      </p:sp>
    </p:spTree>
    <p:extLst>
      <p:ext uri="{BB962C8B-B14F-4D97-AF65-F5344CB8AC3E}">
        <p14:creationId xmlns:p14="http://schemas.microsoft.com/office/powerpoint/2010/main" val="1277859342"/>
      </p:ext>
    </p:extLst>
  </p:cSld>
  <p:clrMapOvr>
    <a:masterClrMapping/>
  </p:clrMapOvr>
</p:sld>
</file>

<file path=ppt/theme/theme1.xml><?xml version="1.0" encoding="utf-8"?>
<a:theme xmlns:a="http://schemas.openxmlformats.org/drawingml/2006/main" name="CEI Master Title">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1277</TotalTime>
  <Words>1266</Words>
  <Application>Microsoft Office PowerPoint</Application>
  <PresentationFormat>On-screen Show (16:9)</PresentationFormat>
  <Paragraphs>72</Paragraphs>
  <Slides>14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Montserrat</vt:lpstr>
      <vt:lpstr>CEI Master Title</vt:lpstr>
      <vt:lpstr>Case 1 – 17 yo white female</vt:lpstr>
      <vt:lpstr>Case 1 – continued</vt:lpstr>
      <vt:lpstr>Case 1 – continued</vt:lpstr>
      <vt:lpstr>Case 2 – 24 yo white female</vt:lpstr>
      <vt:lpstr>Discussion points</vt:lpstr>
      <vt:lpstr>Case 2 continued</vt:lpstr>
      <vt:lpstr>Discussion points</vt:lpstr>
      <vt:lpstr>Case 2 continued</vt:lpstr>
      <vt:lpstr>Case 3- 25 yo AAF</vt:lpstr>
      <vt:lpstr>Case 3 continued</vt:lpstr>
      <vt:lpstr>Discussion points</vt:lpstr>
      <vt:lpstr>Case 3 continued</vt:lpstr>
      <vt:lpstr>Discussion points</vt:lpstr>
      <vt:lpstr>Further discussion points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Fogg, Thomas</dc:creator>
  <cp:lastModifiedBy>Updike, Dr. Paul</cp:lastModifiedBy>
  <cp:revision>116</cp:revision>
  <dcterms:modified xsi:type="dcterms:W3CDTF">2019-05-03T11:52:48Z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